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A4333-86AD-4EC3-8701-8F24E7B53490}" v="1" dt="2020-09-04T09:48:01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3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5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7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29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5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5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8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5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75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7FB8B-ABB3-43C2-8B48-895C9D15AA21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8B517-A32D-45FA-A337-1481BBE72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00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tationary, writing implement&#10;&#10;Description generated with very high confidence">
            <a:extLst>
              <a:ext uri="{FF2B5EF4-FFF2-40B4-BE49-F238E27FC236}">
                <a16:creationId xmlns:a16="http://schemas.microsoft.com/office/drawing/2014/main" id="{BFE21E78-7E98-4243-9B03-54BB3398C6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95"/>
          <a:stretch/>
        </p:blipFill>
        <p:spPr>
          <a:xfrm>
            <a:off x="0" y="0"/>
            <a:ext cx="7559675" cy="6858000"/>
          </a:xfrm>
          <a:prstGeom prst="rect">
            <a:avLst/>
          </a:prstGeom>
        </p:spPr>
      </p:pic>
      <p:pic>
        <p:nvPicPr>
          <p:cNvPr id="5" name="Picture 4" descr="A picture containing stationary, writing implement&#10;&#10;Description generated with very high confidence">
            <a:extLst>
              <a:ext uri="{FF2B5EF4-FFF2-40B4-BE49-F238E27FC236}">
                <a16:creationId xmlns:a16="http://schemas.microsoft.com/office/drawing/2014/main" id="{69DAE233-6BF2-4E3B-8C08-83CE37E862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5" r="2869" b="15001"/>
          <a:stretch/>
        </p:blipFill>
        <p:spPr>
          <a:xfrm>
            <a:off x="0" y="4862579"/>
            <a:ext cx="7559675" cy="58292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1E03D0-EA35-4C16-BD84-67D7CAE25424}"/>
              </a:ext>
            </a:extLst>
          </p:cNvPr>
          <p:cNvSpPr txBox="1"/>
          <p:nvPr/>
        </p:nvSpPr>
        <p:spPr>
          <a:xfrm>
            <a:off x="2" y="353772"/>
            <a:ext cx="7559674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0" cap="none" spc="0" baseline="0" dirty="0">
                <a:solidFill>
                  <a:srgbClr val="52514D"/>
                </a:solidFill>
                <a:uFillTx/>
                <a:latin typeface="Arial Rounded MT Bold" pitchFamily="34"/>
              </a:rPr>
              <a:t>LUNCH TARIFF</a:t>
            </a:r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3E5AE35-96F1-4671-836E-527943D2A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44" y="249490"/>
            <a:ext cx="1111611" cy="1111611"/>
          </a:xfrm>
          <a:prstGeom prst="rect">
            <a:avLst/>
          </a:prstGeom>
        </p:spPr>
      </p:pic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C986F4-42F9-4109-9802-8010E2C4CC1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1" y="9763795"/>
            <a:ext cx="1585212" cy="1056808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3746D8DA-3F00-4B69-889D-9BFD609BB75A}"/>
              </a:ext>
            </a:extLst>
          </p:cNvPr>
          <p:cNvSpPr txBox="1"/>
          <p:nvPr/>
        </p:nvSpPr>
        <p:spPr>
          <a:xfrm>
            <a:off x="1886866" y="1317837"/>
            <a:ext cx="4485640" cy="879471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Main Meal 					</a:t>
            </a:r>
            <a:r>
              <a:rPr lang="en-US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£1.85</a:t>
            </a:r>
            <a:endParaRPr lang="en-US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Pasta                                                        </a:t>
            </a:r>
            <a:r>
              <a:rPr lang="en-US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£1.00</a:t>
            </a:r>
            <a:endParaRPr lang="en-US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Pasta &amp; Sauce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Extra Cheese </a:t>
            </a: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		</a:t>
            </a: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£0.30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Curry Pot                                                  </a:t>
            </a:r>
            <a:r>
              <a:rPr lang="en-US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endParaRPr lang="en-US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Garlic Bread / Naan Bread                    </a:t>
            </a:r>
            <a:r>
              <a:rPr lang="en-US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£0.30</a:t>
            </a:r>
            <a:endParaRPr lang="en-US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Pizza    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£1.60 / £1.70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Jacket Potato &amp; 1 Filling                        </a:t>
            </a:r>
            <a:r>
              <a:rPr lang="en-US" sz="1450" b="1" i="1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 </a:t>
            </a:r>
            <a:r>
              <a:rPr lang="en-US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endParaRPr lang="en-US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Jacket Potato &amp; 2 Fillings                       </a:t>
            </a:r>
            <a:r>
              <a:rPr lang="fr-FR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£2.00</a:t>
            </a:r>
            <a:endParaRPr lang="fr-FR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Chicken Wraps / Baguettes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Chicken Burger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Panini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£1.60 to £1.70</a:t>
            </a:r>
            <a:endParaRPr lang="en-GB" sz="1450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Chip Cone         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Chips &amp; Beans / Gravy</a:t>
            </a:r>
            <a:r>
              <a:rPr lang="en-GB" sz="1450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     </a:t>
            </a:r>
            <a:r>
              <a:rPr lang="en-GB" sz="1450" b="1" i="0" u="none" strike="noStrike" kern="120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£1.50</a:t>
            </a:r>
            <a:endParaRPr lang="en-GB" sz="1450" b="1" i="0" u="none" strike="noStrike" kern="120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Chicken Goujons &amp; Chips (Cone)</a:t>
            </a:r>
            <a:r>
              <a:rPr lang="en-GB" sz="1450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</a:t>
            </a:r>
            <a:r>
              <a:rPr lang="en-GB" sz="1450" b="1" i="0" u="none" strike="noStrike" kern="120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£1.80</a:t>
            </a:r>
            <a:r>
              <a:rPr lang="en-GB" sz="1450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                        </a:t>
            </a:r>
            <a:endParaRPr lang="en-GB" sz="1450" b="1" i="0" u="none" strike="noStrike" kern="1200" cap="none" spc="0" baseline="0" dirty="0">
              <a:solidFill>
                <a:srgbClr val="2D96CE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Sauce Sachet    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£0.10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Meal Deals                             </a:t>
            </a:r>
            <a:r>
              <a:rPr lang="en-GB" sz="1450" b="1" i="0" u="none" strike="noStrike" kern="120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         From £2.10</a:t>
            </a: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      </a:t>
            </a:r>
            <a:endParaRPr lang="en-GB" sz="1450" b="1" i="0" u="none" strike="noStrike" kern="0" cap="none" spc="0" baseline="0" dirty="0">
              <a:solidFill>
                <a:srgbClr val="2D96CE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Sandwiches                               </a:t>
            </a:r>
            <a:r>
              <a:rPr lang="en-GB" sz="1450" b="1" i="0" u="none" strike="noStrike" kern="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£1.00 to £1.70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Cold Pasta Pots                                         </a:t>
            </a:r>
            <a:r>
              <a:rPr lang="en-GB" sz="1450" b="1" i="0" u="none" strike="noStrike" kern="120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£1.05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Salad Box                                         </a:t>
            </a:r>
            <a:r>
              <a:rPr lang="en-GB" sz="1450" b="1" i="0" u="none" strike="noStrike" kern="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From £1.50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50" b="1" kern="0" dirty="0">
              <a:solidFill>
                <a:srgbClr val="2D96CE"/>
              </a:solidFill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50" b="1" kern="0" dirty="0">
              <a:solidFill>
                <a:srgbClr val="2D96CE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Fruit / Fruit Bags 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£0.40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Fruit Pots             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£0.65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Jelly                       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£0.65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Home Bakes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From 0.65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Doughnuts           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£0.65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kern="0" dirty="0">
                <a:solidFill>
                  <a:srgbClr val="3B3838"/>
                </a:solidFill>
                <a:latin typeface="Avenir LT Std 55 Roman"/>
              </a:rPr>
              <a:t>Wrapped Cakes                                      </a:t>
            </a:r>
            <a:r>
              <a:rPr lang="en-GB" sz="1450" b="1" kern="0" dirty="0">
                <a:solidFill>
                  <a:srgbClr val="2D96CE"/>
                </a:solidFill>
                <a:latin typeface="Avenir LT Std 55 Roman"/>
              </a:rPr>
              <a:t>£0.80</a:t>
            </a:r>
            <a:endParaRPr lang="en-US" sz="1450" b="1" kern="0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50" b="1" kern="0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50" b="1" kern="0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dirty="0">
                <a:solidFill>
                  <a:srgbClr val="3B3838"/>
                </a:solidFill>
                <a:latin typeface="Avenir LT Std 55 Roman"/>
              </a:rPr>
              <a:t>Water 330ml                                            </a:t>
            </a:r>
            <a:r>
              <a:rPr lang="en-US" sz="1450" b="1" dirty="0">
                <a:solidFill>
                  <a:srgbClr val="2D96CF"/>
                </a:solidFill>
                <a:latin typeface="Avenir LT Std 55 Roman"/>
              </a:rPr>
              <a:t>£0.50</a:t>
            </a:r>
            <a:endParaRPr lang="en-US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dirty="0">
                <a:solidFill>
                  <a:srgbClr val="3B3838"/>
                </a:solidFill>
                <a:latin typeface="Avenir LT Std 55 Roman"/>
              </a:rPr>
              <a:t>Water 500ml                                            </a:t>
            </a:r>
            <a:r>
              <a:rPr lang="en-US" sz="1450" b="1" dirty="0">
                <a:solidFill>
                  <a:srgbClr val="2D96CF"/>
                </a:solidFill>
                <a:latin typeface="Avenir LT Std 55 Roman"/>
              </a:rPr>
              <a:t>£0.70</a:t>
            </a:r>
            <a:endParaRPr lang="en-US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dirty="0" err="1">
                <a:solidFill>
                  <a:srgbClr val="3B3838"/>
                </a:solidFill>
                <a:latin typeface="Avenir LT Std 55 Roman"/>
              </a:rPr>
              <a:t>Flavoured</a:t>
            </a:r>
            <a:r>
              <a:rPr lang="en-US" sz="1450" b="1" dirty="0">
                <a:solidFill>
                  <a:srgbClr val="3B3838"/>
                </a:solidFill>
                <a:latin typeface="Avenir LT Std 55 Roman"/>
              </a:rPr>
              <a:t> Milk		</a:t>
            </a:r>
            <a:r>
              <a:rPr lang="en-US" sz="1450" b="1" dirty="0">
                <a:solidFill>
                  <a:srgbClr val="2D96CF"/>
                </a:solidFill>
                <a:latin typeface="Avenir LT Std 55 Roman"/>
              </a:rPr>
              <a:t> £0.75</a:t>
            </a:r>
            <a:endParaRPr lang="en-US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1" dirty="0">
                <a:solidFill>
                  <a:srgbClr val="3B3838"/>
                </a:solidFill>
                <a:latin typeface="Avenir LT Std 55 Roman"/>
              </a:rPr>
              <a:t>OMJ Carton                                              </a:t>
            </a:r>
            <a:r>
              <a:rPr lang="en-GB" sz="1450" b="1" dirty="0">
                <a:solidFill>
                  <a:srgbClr val="2D96CF"/>
                </a:solidFill>
                <a:latin typeface="Avenir LT Std 55 Roman"/>
              </a:rPr>
              <a:t>£0.80</a:t>
            </a:r>
            <a:endParaRPr lang="en-GB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dirty="0">
                <a:solidFill>
                  <a:srgbClr val="3B3838"/>
                </a:solidFill>
                <a:latin typeface="Avenir LT Std 55 Roman"/>
              </a:rPr>
              <a:t>OMJ Can                                                   </a:t>
            </a:r>
            <a:r>
              <a:rPr lang="en-US" sz="1450" b="1" dirty="0">
                <a:solidFill>
                  <a:srgbClr val="2D96CF"/>
                </a:solidFill>
                <a:latin typeface="Avenir LT Std 55 Roman"/>
              </a:rPr>
              <a:t>£0.90</a:t>
            </a:r>
            <a:endParaRPr lang="en-US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50" b="1" dirty="0">
                <a:solidFill>
                  <a:srgbClr val="3B3838"/>
                </a:solidFill>
                <a:latin typeface="Avenir LT Std 55 Roman"/>
              </a:rPr>
              <a:t>Radnor                                                      </a:t>
            </a:r>
            <a:r>
              <a:rPr lang="en-US" sz="1450" b="1" dirty="0">
                <a:solidFill>
                  <a:srgbClr val="2D96CF"/>
                </a:solidFill>
                <a:latin typeface="Avenir LT Std 55 Roman"/>
              </a:rPr>
              <a:t>£1.00</a:t>
            </a:r>
            <a:endParaRPr lang="en-US" sz="1450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50" b="1" dirty="0">
                <a:solidFill>
                  <a:srgbClr val="2D96CF"/>
                </a:solidFill>
                <a:latin typeface="Avenir LT Std 55 Roman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50" b="1" i="0" u="none" strike="noStrike" kern="0" cap="none" spc="0" baseline="0" dirty="0">
              <a:solidFill>
                <a:srgbClr val="2D96CE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0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41D62782-A5E7-4AC4-9A00-65DFF46A6338}"/>
              </a:ext>
            </a:extLst>
          </p:cNvPr>
          <p:cNvSpPr/>
          <p:nvPr/>
        </p:nvSpPr>
        <p:spPr>
          <a:xfrm>
            <a:off x="874937" y="10307784"/>
            <a:ext cx="6164445" cy="2769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4C4B46"/>
                </a:solidFill>
                <a:uFillTx/>
                <a:latin typeface="Avenir LT Std 65 Medium" pitchFamily="34"/>
              </a:rPr>
              <a:t>Please contact a catering Team Member for Allergen details</a:t>
            </a:r>
          </a:p>
        </p:txBody>
      </p:sp>
    </p:spTree>
    <p:extLst>
      <p:ext uri="{BB962C8B-B14F-4D97-AF65-F5344CB8AC3E}">
        <p14:creationId xmlns:p14="http://schemas.microsoft.com/office/powerpoint/2010/main" val="403804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tationary, writing implement&#10;&#10;Description generated with very high confidence">
            <a:extLst>
              <a:ext uri="{FF2B5EF4-FFF2-40B4-BE49-F238E27FC236}">
                <a16:creationId xmlns:a16="http://schemas.microsoft.com/office/drawing/2014/main" id="{BFE21E78-7E98-4243-9B03-54BB3398C6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95"/>
          <a:stretch/>
        </p:blipFill>
        <p:spPr>
          <a:xfrm>
            <a:off x="0" y="0"/>
            <a:ext cx="7559675" cy="6858000"/>
          </a:xfrm>
          <a:prstGeom prst="rect">
            <a:avLst/>
          </a:prstGeom>
        </p:spPr>
      </p:pic>
      <p:pic>
        <p:nvPicPr>
          <p:cNvPr id="5" name="Picture 4" descr="A picture containing stationary, writing implement&#10;&#10;Description generated with very high confidence">
            <a:extLst>
              <a:ext uri="{FF2B5EF4-FFF2-40B4-BE49-F238E27FC236}">
                <a16:creationId xmlns:a16="http://schemas.microsoft.com/office/drawing/2014/main" id="{69DAE233-6BF2-4E3B-8C08-83CE37E862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5" r="2869" b="15001"/>
          <a:stretch/>
        </p:blipFill>
        <p:spPr>
          <a:xfrm>
            <a:off x="0" y="4862579"/>
            <a:ext cx="7559675" cy="582923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B1E03D0-EA35-4C16-BD84-67D7CAE25424}"/>
              </a:ext>
            </a:extLst>
          </p:cNvPr>
          <p:cNvSpPr txBox="1"/>
          <p:nvPr/>
        </p:nvSpPr>
        <p:spPr>
          <a:xfrm>
            <a:off x="2" y="353772"/>
            <a:ext cx="7559674" cy="7694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400" b="1" i="0" u="none" strike="noStrike" kern="0" cap="none" spc="0" baseline="0" dirty="0">
                <a:solidFill>
                  <a:srgbClr val="52514D"/>
                </a:solidFill>
                <a:uFillTx/>
                <a:latin typeface="Arial Rounded MT Bold" pitchFamily="34"/>
              </a:rPr>
              <a:t>BREAK TARIFF</a:t>
            </a:r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3E5AE35-96F1-4671-836E-527943D2A3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44" y="249490"/>
            <a:ext cx="1111611" cy="1111611"/>
          </a:xfrm>
          <a:prstGeom prst="rect">
            <a:avLst/>
          </a:prstGeom>
        </p:spPr>
      </p:pic>
      <p:pic>
        <p:nvPicPr>
          <p:cNvPr id="9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C986F4-42F9-4109-9802-8010E2C4CC1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1" y="9763795"/>
            <a:ext cx="1585212" cy="1056808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3746D8DA-3F00-4B69-889D-9BFD609BB75A}"/>
              </a:ext>
            </a:extLst>
          </p:cNvPr>
          <p:cNvSpPr txBox="1"/>
          <p:nvPr/>
        </p:nvSpPr>
        <p:spPr>
          <a:xfrm>
            <a:off x="1886866" y="1317837"/>
            <a:ext cx="4485640" cy="77405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0" dirty="0">
                <a:solidFill>
                  <a:srgbClr val="3B3838"/>
                </a:solidFill>
                <a:latin typeface="Avenir LT Std 55 Roman"/>
              </a:rPr>
              <a:t>Toast</a:t>
            </a:r>
            <a:r>
              <a:rPr lang="en-US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					</a:t>
            </a:r>
            <a:r>
              <a:rPr lang="en-US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£0.25</a:t>
            </a:r>
            <a:endParaRPr lang="en-US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Crumpet                                     </a:t>
            </a:r>
            <a:r>
              <a:rPr lang="en-US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</a:t>
            </a:r>
            <a:r>
              <a:rPr lang="en-US" b="1" kern="0" dirty="0">
                <a:solidFill>
                  <a:srgbClr val="2D96CF"/>
                </a:solidFill>
                <a:latin typeface="Avenir LT Std 55 Roman"/>
              </a:rPr>
              <a:t>0.35</a:t>
            </a:r>
            <a:endParaRPr lang="en-US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Cheese Doorstop</a:t>
            </a: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</a:t>
            </a:r>
            <a:r>
              <a:rPr lang="en-GB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£0.35</a:t>
            </a:r>
            <a:endParaRPr lang="en-GB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Half Toasted Bagel</a:t>
            </a: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</a:t>
            </a: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		</a:t>
            </a: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</a:t>
            </a:r>
            <a:r>
              <a:rPr lang="en-GB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£0.45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Quesadillas				</a:t>
            </a:r>
            <a:r>
              <a:rPr lang="en-US" b="1" kern="0" dirty="0">
                <a:solidFill>
                  <a:srgbClr val="2D96CF"/>
                </a:solidFill>
                <a:latin typeface="Avenir LT Std 55 Roman"/>
              </a:rPr>
              <a:t>£0.65</a:t>
            </a:r>
            <a:endParaRPr lang="en-US" b="1" kern="0" dirty="0">
              <a:solidFill>
                <a:srgbClr val="3B3838"/>
              </a:solidFill>
              <a:latin typeface="Avenir LT Std 55 Roman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0" dirty="0">
                <a:solidFill>
                  <a:srgbClr val="3B3838"/>
                </a:solidFill>
                <a:latin typeface="Avenir LT Std 55 Roman"/>
              </a:rPr>
              <a:t>Pain au Chocolate</a:t>
            </a:r>
            <a:r>
              <a:rPr lang="en-US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			</a:t>
            </a:r>
            <a:r>
              <a:rPr lang="en-US" b="1" kern="0" dirty="0">
                <a:solidFill>
                  <a:srgbClr val="2D96CF"/>
                </a:solidFill>
                <a:latin typeface="Avenir LT Std 55 Roman"/>
              </a:rPr>
              <a:t>£0.70</a:t>
            </a:r>
            <a:r>
              <a:rPr lang="en-US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0" dirty="0">
                <a:solidFill>
                  <a:srgbClr val="3B3838"/>
                </a:solidFill>
                <a:latin typeface="Avenir LT Std 55 Roman"/>
              </a:rPr>
              <a:t>Break Pizza	                          </a:t>
            </a:r>
            <a:r>
              <a:rPr lang="en-US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</a:t>
            </a:r>
            <a:r>
              <a:rPr lang="en-US" b="1" kern="0" dirty="0">
                <a:solidFill>
                  <a:srgbClr val="2D96CF"/>
                </a:solidFill>
                <a:latin typeface="Avenir LT Std 55 Roman"/>
              </a:rPr>
              <a:t>1.00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Half Bacon Baguette               </a:t>
            </a:r>
            <a:r>
              <a:rPr lang="en-GB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£1.10</a:t>
            </a:r>
            <a:endParaRPr lang="en-GB" b="1" i="0" u="none" strike="noStrike" kern="0" cap="none" spc="0" baseline="0" dirty="0">
              <a:solidFill>
                <a:srgbClr val="3B3838"/>
              </a:solidFill>
              <a:uFillTx/>
              <a:latin typeface="Avenir LT Std 55 Roman"/>
            </a:endParaRPr>
          </a:p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kern="0" dirty="0">
                <a:solidFill>
                  <a:srgbClr val="3B3838"/>
                </a:solidFill>
                <a:latin typeface="Avenir LT Std 55 Roman"/>
              </a:rPr>
              <a:t>Bacon </a:t>
            </a:r>
            <a:r>
              <a:rPr lang="en-US" b="1" kern="0" dirty="0" err="1">
                <a:solidFill>
                  <a:srgbClr val="3B3838"/>
                </a:solidFill>
                <a:latin typeface="Avenir LT Std 55 Roman"/>
              </a:rPr>
              <a:t>Barm</a:t>
            </a:r>
            <a:r>
              <a:rPr lang="en-US" b="1" kern="0" dirty="0">
                <a:solidFill>
                  <a:srgbClr val="3B3838"/>
                </a:solidFill>
                <a:latin typeface="Avenir LT Std 55 Roman"/>
              </a:rPr>
              <a:t>	</a:t>
            </a:r>
            <a:r>
              <a:rPr lang="en-US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 </a:t>
            </a:r>
            <a:r>
              <a:rPr lang="en-US" b="1" i="1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  </a:t>
            </a:r>
            <a:r>
              <a:rPr lang="en-US" b="1" i="0" u="none" strike="noStrike" kern="0" cap="none" spc="0" baseline="0" dirty="0">
                <a:solidFill>
                  <a:srgbClr val="2D96CF"/>
                </a:solidFill>
                <a:uFillTx/>
                <a:latin typeface="Avenir LT Std 55 Roman"/>
              </a:rPr>
              <a:t>£1.70</a:t>
            </a:r>
            <a:r>
              <a:rPr lang="en-GB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                                        </a:t>
            </a:r>
            <a:endParaRPr lang="en-GB" b="1" i="0" u="none" strike="noStrike" kern="1200" cap="none" spc="0" baseline="0" dirty="0">
              <a:solidFill>
                <a:srgbClr val="2D96CE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Sauce Sachet                             </a:t>
            </a:r>
            <a:r>
              <a:rPr lang="en-GB" b="1" i="0" u="none" strike="noStrike" kern="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£0.10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u="none" strike="noStrike" kern="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Sandwiches                 </a:t>
            </a:r>
            <a:r>
              <a:rPr lang="en-GB" b="1" i="0" u="none" strike="noStrike" kern="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£1.00 to £1.70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Cold Pasta Pots                         </a:t>
            </a:r>
            <a:r>
              <a:rPr lang="en-GB" b="1" i="0" u="none" strike="noStrike" kern="1200" cap="none" spc="0" baseline="0" dirty="0">
                <a:solidFill>
                  <a:srgbClr val="2D96CE"/>
                </a:solidFill>
                <a:uFillTx/>
                <a:latin typeface="Avenir LT Std 55 Roman"/>
              </a:rPr>
              <a:t>£1.05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Meal Deals	         </a:t>
            </a:r>
            <a:r>
              <a:rPr lang="en-GB" b="1" dirty="0">
                <a:solidFill>
                  <a:srgbClr val="2D96CE"/>
                </a:solidFill>
                <a:latin typeface="Avenir LT Std 55 Roman"/>
              </a:rPr>
              <a:t>From £1.00</a:t>
            </a: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		</a:t>
            </a:r>
            <a:endParaRPr lang="en-GB" b="1" kern="0" dirty="0">
              <a:solidFill>
                <a:srgbClr val="2D96CE"/>
              </a:solidFill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b="1" kern="0" dirty="0">
              <a:solidFill>
                <a:srgbClr val="2D96CE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Fruit / Fruit Bags                        </a:t>
            </a:r>
            <a:r>
              <a:rPr lang="en-GB" b="1" kern="0" dirty="0">
                <a:solidFill>
                  <a:srgbClr val="2D96CE"/>
                </a:solidFill>
                <a:latin typeface="Avenir LT Std 55 Roman"/>
              </a:rPr>
              <a:t>£0.40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kern="0" dirty="0">
                <a:solidFill>
                  <a:srgbClr val="3B3838"/>
                </a:solidFill>
                <a:latin typeface="Avenir LT Std 55 Roman"/>
              </a:rPr>
              <a:t>Fruit Pots                                    </a:t>
            </a:r>
            <a:r>
              <a:rPr lang="en-GB" b="1" kern="0" dirty="0">
                <a:solidFill>
                  <a:srgbClr val="2D96CE"/>
                </a:solidFill>
                <a:latin typeface="Avenir LT Std 55 Roman"/>
              </a:rPr>
              <a:t>£0.65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1" kern="0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3B3838"/>
                </a:solidFill>
                <a:latin typeface="Avenir LT Std 55 Roman"/>
              </a:rPr>
              <a:t>Water 330ml                              </a:t>
            </a:r>
            <a:r>
              <a:rPr lang="en-US" b="1" dirty="0">
                <a:solidFill>
                  <a:srgbClr val="2D96CF"/>
                </a:solidFill>
                <a:latin typeface="Avenir LT Std 55 Roman"/>
              </a:rPr>
              <a:t>£0.50</a:t>
            </a:r>
            <a:endParaRPr lang="en-US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3B3838"/>
                </a:solidFill>
                <a:latin typeface="Avenir LT Std 55 Roman"/>
              </a:rPr>
              <a:t>Water 500ml                              </a:t>
            </a:r>
            <a:r>
              <a:rPr lang="en-US" b="1" dirty="0">
                <a:solidFill>
                  <a:srgbClr val="2D96CF"/>
                </a:solidFill>
                <a:latin typeface="Avenir LT Std 55 Roman"/>
              </a:rPr>
              <a:t>£0.70</a:t>
            </a:r>
          </a:p>
          <a:p>
            <a:pPr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 err="1">
                <a:solidFill>
                  <a:srgbClr val="3B3838"/>
                </a:solidFill>
                <a:latin typeface="Avenir LT Std 55 Roman"/>
              </a:rPr>
              <a:t>Flavoured</a:t>
            </a:r>
            <a:r>
              <a:rPr lang="en-US" b="1" dirty="0">
                <a:solidFill>
                  <a:srgbClr val="3B3838"/>
                </a:solidFill>
                <a:latin typeface="Avenir LT Std 55 Roman"/>
              </a:rPr>
              <a:t> Milk		 </a:t>
            </a:r>
            <a:r>
              <a:rPr lang="en-US" b="1" dirty="0">
                <a:solidFill>
                  <a:srgbClr val="2D96CF"/>
                </a:solidFill>
                <a:latin typeface="Avenir LT Std 55 Roman"/>
              </a:rPr>
              <a:t>£0.75</a:t>
            </a: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dirty="0">
                <a:solidFill>
                  <a:srgbClr val="3B3838"/>
                </a:solidFill>
                <a:latin typeface="Avenir LT Std 55 Roman"/>
              </a:rPr>
              <a:t>OMJ Carton                                </a:t>
            </a:r>
            <a:r>
              <a:rPr lang="en-GB" b="1" dirty="0">
                <a:solidFill>
                  <a:srgbClr val="2D96CF"/>
                </a:solidFill>
                <a:latin typeface="Avenir LT Std 55 Roman"/>
              </a:rPr>
              <a:t>£0.80</a:t>
            </a:r>
            <a:endParaRPr lang="en-GB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3B3838"/>
                </a:solidFill>
                <a:latin typeface="Avenir LT Std 55 Roman"/>
              </a:rPr>
              <a:t>OMJ Can                                     </a:t>
            </a:r>
            <a:r>
              <a:rPr lang="en-US" b="1" dirty="0">
                <a:solidFill>
                  <a:srgbClr val="2D96CF"/>
                </a:solidFill>
                <a:latin typeface="Avenir LT Std 55 Roman"/>
              </a:rPr>
              <a:t>£0.90</a:t>
            </a:r>
            <a:endParaRPr lang="en-US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>
                <a:solidFill>
                  <a:srgbClr val="3B3838"/>
                </a:solidFill>
                <a:latin typeface="Avenir LT Std 55 Roman"/>
              </a:rPr>
              <a:t>Radnor                                        </a:t>
            </a:r>
            <a:r>
              <a:rPr lang="en-US" b="1" dirty="0">
                <a:solidFill>
                  <a:srgbClr val="2D96CF"/>
                </a:solidFill>
                <a:latin typeface="Avenir LT Std 55 Roman"/>
              </a:rPr>
              <a:t>£1.00</a:t>
            </a:r>
            <a:endParaRPr lang="en-US" b="1" dirty="0">
              <a:solidFill>
                <a:srgbClr val="3B3838"/>
              </a:solidFill>
              <a:latin typeface="Avenir LT Std 55 Roman"/>
            </a:endParaRPr>
          </a:p>
          <a:p>
            <a:pPr lvl="0" defTabSz="9144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>
                <a:solidFill>
                  <a:srgbClr val="2D96CF"/>
                </a:solidFill>
                <a:latin typeface="Avenir LT Std 55 Roman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50" b="1" i="0" u="none" strike="noStrike" kern="0" cap="none" spc="0" baseline="0" dirty="0">
              <a:solidFill>
                <a:srgbClr val="2D96CE"/>
              </a:solidFill>
              <a:uFillTx/>
              <a:latin typeface="Avenir LT Std 55 Roman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50" b="0" i="0" u="none" strike="noStrike" kern="1200" cap="none" spc="0" baseline="0" dirty="0">
                <a:solidFill>
                  <a:srgbClr val="3B3838"/>
                </a:solidFill>
                <a:uFillTx/>
                <a:latin typeface="Avenir LT Std 55 Roman"/>
              </a:rPr>
              <a:t> 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41D62782-A5E7-4AC4-9A00-65DFF46A6338}"/>
              </a:ext>
            </a:extLst>
          </p:cNvPr>
          <p:cNvSpPr/>
          <p:nvPr/>
        </p:nvSpPr>
        <p:spPr>
          <a:xfrm>
            <a:off x="874937" y="10307784"/>
            <a:ext cx="6164445" cy="2769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4C4B46"/>
                </a:solidFill>
                <a:uFillTx/>
                <a:latin typeface="Avenir LT Std 65 Medium" pitchFamily="34"/>
              </a:rPr>
              <a:t>Please contact a catering Team Member for Allergen details</a:t>
            </a:r>
          </a:p>
        </p:txBody>
      </p:sp>
    </p:spTree>
    <p:extLst>
      <p:ext uri="{BB962C8B-B14F-4D97-AF65-F5344CB8AC3E}">
        <p14:creationId xmlns:p14="http://schemas.microsoft.com/office/powerpoint/2010/main" val="1399701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ervest Document" ma:contentTypeID="0x010100B81E5CE916B8AB41B82AF3C2EED85FE900D14CBB33C964304F920608A854DAD3DE" ma:contentTypeVersion="69" ma:contentTypeDescription="" ma:contentTypeScope="" ma:versionID="3c563da580172591c0fa643630e6ed7a">
  <xsd:schema xmlns:xsd="http://www.w3.org/2001/XMLSchema" xmlns:xs="http://www.w3.org/2001/XMLSchema" xmlns:p="http://schemas.microsoft.com/office/2006/metadata/properties" xmlns:ns3="b9f06da1-6425-4b6d-bbf4-43537df4905d" xmlns:ns4="3341504a-83c4-43dd-89f8-747e4f03b1a7" xmlns:ns5="39416824-9dd0-4fa5-b1bf-fe57bca58bb3" targetNamespace="http://schemas.microsoft.com/office/2006/metadata/properties" ma:root="true" ma:fieldsID="abbc7e56bd861a80f77f858f85a20ddb" ns3:_="" ns4:_="" ns5:_="">
    <xsd:import namespace="b9f06da1-6425-4b6d-bbf4-43537df4905d"/>
    <xsd:import namespace="3341504a-83c4-43dd-89f8-747e4f03b1a7"/>
    <xsd:import namespace="39416824-9dd0-4fa5-b1bf-fe57bca58bb3"/>
    <xsd:element name="properties">
      <xsd:complexType>
        <xsd:sequence>
          <xsd:element name="documentManagement">
            <xsd:complexType>
              <xsd:all>
                <xsd:element ref="ns3:TaxCatchAll" minOccurs="0"/>
                <xsd:element ref="ns3:TaxKeywordTaxHTField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06da1-6425-4b6d-bbf4-43537df4905d" elementFormDefault="qualified">
    <xsd:import namespace="http://schemas.microsoft.com/office/2006/documentManagement/types"/>
    <xsd:import namespace="http://schemas.microsoft.com/office/infopath/2007/PartnerControls"/>
    <xsd:element name="TaxCatchAll" ma:index="6" nillable="true" ma:displayName="Taxonomy Catch All Column" ma:hidden="true" ma:list="{6cadeaf0-7e86-4932-a34e-e74b72b63d58}" ma:internalName="TaxCatchAll" ma:showField="CatchAllData" ma:web="b9f06da1-6425-4b6d-bbf4-43537df490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41504a-83c4-43dd-89f8-747e4f03b1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416824-9dd0-4fa5-b1bf-fe57bca58bb3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b9f06da1-6425-4b6d-bbf4-43537df4905d">
      <Terms xmlns="http://schemas.microsoft.com/office/infopath/2007/PartnerControls"/>
    </TaxKeywordTaxHTField>
    <TaxCatchAll xmlns="b9f06da1-6425-4b6d-bbf4-43537df4905d"/>
  </documentManagement>
</p:properties>
</file>

<file path=customXml/itemProps1.xml><?xml version="1.0" encoding="utf-8"?>
<ds:datastoreItem xmlns:ds="http://schemas.openxmlformats.org/officeDocument/2006/customXml" ds:itemID="{595528F9-B5F4-4B7B-BCC6-6C6FBC01D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f06da1-6425-4b6d-bbf4-43537df4905d"/>
    <ds:schemaRef ds:uri="3341504a-83c4-43dd-89f8-747e4f03b1a7"/>
    <ds:schemaRef ds:uri="39416824-9dd0-4fa5-b1bf-fe57bca58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BFBD35-D0EF-483B-BC5D-DACD3517DF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0779E1-BA98-46E1-9489-781CC697B385}">
  <ds:schemaRefs>
    <ds:schemaRef ds:uri="http://www.w3.org/XML/1998/namespace"/>
    <ds:schemaRef ds:uri="http://purl.org/dc/elements/1.1/"/>
    <ds:schemaRef ds:uri="39416824-9dd0-4fa5-b1bf-fe57bca58bb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341504a-83c4-43dd-89f8-747e4f03b1a7"/>
    <ds:schemaRef ds:uri="b9f06da1-6425-4b6d-bbf4-43537df4905d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25</Words>
  <Application>Microsoft Office PowerPoint</Application>
  <PresentationFormat>Custom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Rounded MT Bold</vt:lpstr>
      <vt:lpstr>Avenir LT Std 55 Roman</vt:lpstr>
      <vt:lpstr>Avenir LT Std 65 Medium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Emberton</dc:creator>
  <cp:lastModifiedBy>Kitchen2</cp:lastModifiedBy>
  <cp:revision>5</cp:revision>
  <dcterms:created xsi:type="dcterms:W3CDTF">2020-09-04T09:37:01Z</dcterms:created>
  <dcterms:modified xsi:type="dcterms:W3CDTF">2020-11-16T07:55:59Z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0x010100B81E5CE916B8AB41B82AF3C2EED85FE900D14CBB33C964304F920608A854DAD3DE</vt:lpwstr>
  </property>
  <property fmtid="{D5CDD505-2E9C-101B-9397-08002B2CF9AE}" pid="3" name="TaxKeyword">
    <vt:lpwstr/>
  </property>
</Properties>
</file>