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E830-B9BB-492C-A174-3217DE18B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12D28-7B41-4FF1-AE1F-564A04056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D4651-8C2B-422C-95C5-86842C80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A96-BC73-4BA7-8A79-B491DD9D2C1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20CC3-2CC4-4955-93CD-FD0BAFD6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C18C5-47B7-437C-9B70-6C57D2D6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D220-5830-4C29-AFED-6F7D03037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8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66F9-22C5-465D-B4DD-8CC3AFF8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01571-CAD8-4F67-9615-2F810FE1C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FE4B5-5F01-4EB9-8585-F51782E7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A96-BC73-4BA7-8A79-B491DD9D2C1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B6B05-CB6A-434E-87F1-3F0AD8B4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84A2E-C2A8-4D98-85B3-9D9BF036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D220-5830-4C29-AFED-6F7D03037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4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B0A28B-1517-4C12-8185-6650E8B41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E3DD8-252E-4C56-9797-8241731AC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746BE-8369-4FC0-9350-ABF4BC2D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A96-BC73-4BA7-8A79-B491DD9D2C1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98FCD-FEC4-4263-808E-CC7F92E0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21CC6-3C94-40E7-BD0E-35BDA700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D220-5830-4C29-AFED-6F7D03037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2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1A13-22F0-4FD6-8167-6A57CAA0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DA083-7C0C-428C-B7C1-4333327A8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14895-8BBC-4FBE-8397-F6CE3DB9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A96-BC73-4BA7-8A79-B491DD9D2C1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50ED-E1A3-4028-9B9E-E988ABD6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E8A52-C748-4549-B384-8DEF8CF9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D220-5830-4C29-AFED-6F7D03037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69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E665-51A3-47F1-B164-D7AFE14A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46833-3BAB-4976-8AEE-D798FDB89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F146C-6B73-4981-8652-278AD370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A96-BC73-4BA7-8A79-B491DD9D2C1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5B4F-0B26-4209-AA53-C4ACB7D9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E4254-5FA5-4265-A9F2-46434D10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D220-5830-4C29-AFED-6F7D03037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3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C68C-11FF-4231-AB01-E7E5437D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C40D3-6E24-45F7-9A19-83A975A6A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09B35-DC90-4B8F-BABC-B66261407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DFE17-E14D-4E78-BD0E-F41FF083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A96-BC73-4BA7-8A79-B491DD9D2C1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0F677-81C0-435C-BE21-A407E04D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805AF-A61F-47EB-80E1-8AFB68BE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D220-5830-4C29-AFED-6F7D03037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8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1DD6-98EF-4E6C-884F-6C8F7FDE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161A3-2C86-47DB-AAB1-1472D0C71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D271F-8C68-451B-B4B5-4ED3CF5B3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BF6B3-3A11-46C2-B120-6FCCAF3A8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1FD3C-C1AA-4FC5-86F0-2B81EF580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0C8172-8396-4988-A638-C5450D21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A96-BC73-4BA7-8A79-B491DD9D2C1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D9C23-8769-42DC-A594-D1C267B4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3C44D-9BF1-4A92-96C2-2383D7B8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D220-5830-4C29-AFED-6F7D03037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74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B8DD-6776-418A-897D-3E50AEBF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89846-9383-4834-9912-36048A10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A96-BC73-4BA7-8A79-B491DD9D2C1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5AC21-A64E-4D45-91D1-6104C799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750BB-5051-43BF-A9C4-486EACDF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D220-5830-4C29-AFED-6F7D03037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60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2F632-2054-417A-898E-74561A2A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A96-BC73-4BA7-8A79-B491DD9D2C1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BD778-4309-493E-B238-8BC01ED1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861E7-468C-435E-AF5E-3F9E7DC5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D220-5830-4C29-AFED-6F7D03037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58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8833-CD6F-401B-88B6-8267A050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57099-86D0-494B-AE7C-A9534BAD1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C71C9-D079-455D-B44B-E68AA2F0C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9CA10-AFC2-4EEF-8E36-3AF69F54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A96-BC73-4BA7-8A79-B491DD9D2C1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7CA05-0948-4E0C-8ADA-7F6A5673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FD136-67F7-4A92-BE7C-F0F1FCC9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D220-5830-4C29-AFED-6F7D03037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5A82-D839-4683-9CF5-36F73200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2AF8D-96DA-47A8-A7E3-018A62575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AE88B-8C50-49E5-8350-5D30722F6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DF2A9-48C2-4168-B898-F4EEB55F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FA96-BC73-4BA7-8A79-B491DD9D2C1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E3841-3884-4D4F-B0BA-BF53B42C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1B1C3-070C-48CF-AFE2-297A48AA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D220-5830-4C29-AFED-6F7D03037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8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32897D-7BA7-451F-95AB-19E702FA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A715-E1CB-4C2F-A8BC-F6F9BAC3B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E11C-A552-41E9-A67E-4F3F13D6B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FA96-BC73-4BA7-8A79-B491DD9D2C11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5DC3-4FBE-4818-958A-72BE4F296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FF145-B23B-422C-9B4E-C7F782052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D220-5830-4C29-AFED-6F7D03037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4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F99EE1-7D54-4401-A019-1148F116C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7048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63875C-4576-4D9F-90C6-15678666A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1" b="-1"/>
          <a:stretch/>
        </p:blipFill>
        <p:spPr>
          <a:xfrm>
            <a:off x="-288568" y="-165100"/>
            <a:ext cx="12480568" cy="21971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698BB0B-CA87-482B-AD7B-FF7D805D8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14993"/>
              </p:ext>
            </p:extLst>
          </p:nvPr>
        </p:nvGraphicFramePr>
        <p:xfrm>
          <a:off x="546390" y="1659011"/>
          <a:ext cx="11277020" cy="504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682">
                  <a:extLst>
                    <a:ext uri="{9D8B030D-6E8A-4147-A177-3AD203B41FA5}">
                      <a16:colId xmlns:a16="http://schemas.microsoft.com/office/drawing/2014/main" val="3533952078"/>
                    </a:ext>
                  </a:extLst>
                </a:gridCol>
                <a:gridCol w="1765580">
                  <a:extLst>
                    <a:ext uri="{9D8B030D-6E8A-4147-A177-3AD203B41FA5}">
                      <a16:colId xmlns:a16="http://schemas.microsoft.com/office/drawing/2014/main" val="2142029269"/>
                    </a:ext>
                  </a:extLst>
                </a:gridCol>
                <a:gridCol w="1877877">
                  <a:extLst>
                    <a:ext uri="{9D8B030D-6E8A-4147-A177-3AD203B41FA5}">
                      <a16:colId xmlns:a16="http://schemas.microsoft.com/office/drawing/2014/main" val="753132198"/>
                    </a:ext>
                  </a:extLst>
                </a:gridCol>
                <a:gridCol w="1877877">
                  <a:extLst>
                    <a:ext uri="{9D8B030D-6E8A-4147-A177-3AD203B41FA5}">
                      <a16:colId xmlns:a16="http://schemas.microsoft.com/office/drawing/2014/main" val="3305906564"/>
                    </a:ext>
                  </a:extLst>
                </a:gridCol>
                <a:gridCol w="1757780">
                  <a:extLst>
                    <a:ext uri="{9D8B030D-6E8A-4147-A177-3AD203B41FA5}">
                      <a16:colId xmlns:a16="http://schemas.microsoft.com/office/drawing/2014/main" val="133118396"/>
                    </a:ext>
                  </a:extLst>
                </a:gridCol>
                <a:gridCol w="1632224">
                  <a:extLst>
                    <a:ext uri="{9D8B030D-6E8A-4147-A177-3AD203B41FA5}">
                      <a16:colId xmlns:a16="http://schemas.microsoft.com/office/drawing/2014/main" val="2046184262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  <a:ea typeface="K26ChicoryBean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A6"/>
                          </a:solidFill>
                          <a:effectLst/>
                          <a:uLnTx/>
                          <a:uFillTx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516419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Sandwiches 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£1.00 - £1.70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Assortment of sandwiches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A6"/>
                          </a:solidFill>
                          <a:effectLst/>
                          <a:uLnTx/>
                          <a:uFillTx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Assortment of sandwiches</a:t>
                      </a:r>
                      <a:endParaRPr lang="en-GB" sz="1100" b="0" dirty="0">
                        <a:solidFill>
                          <a:srgbClr val="00A2A6"/>
                        </a:solidFill>
                        <a:latin typeface="TT Chocolates" panose="02000503030000020002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Assortment of sandwiches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A6"/>
                          </a:solidFill>
                          <a:effectLst/>
                          <a:uLnTx/>
                          <a:uFillTx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Assortment of sandwiches</a:t>
                      </a:r>
                      <a:endParaRPr lang="en-GB" sz="1100" b="0" dirty="0">
                        <a:solidFill>
                          <a:srgbClr val="00A2A6"/>
                        </a:solidFill>
                        <a:latin typeface="TT Chocolates" panose="02000503030000020002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A6"/>
                          </a:solidFill>
                          <a:effectLst/>
                          <a:uLnTx/>
                          <a:uFillTx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Assortment of sandwiches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82186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Chicken Shed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Chicken Goujons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Salt n Pepper Chicken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Popcorn Chicken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Sticky Korean Chicken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A6"/>
                          </a:solidFill>
                          <a:effectLst/>
                          <a:uLnTx/>
                          <a:uFillTx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Chef’s Special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133822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Hand Held Snack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Burger of the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Chicken Wrap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Hot Dog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Burrito of the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Pie of the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44734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Ciao Pizza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£1.70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Margherita or BBQ Chicken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Margherita or Pepperoni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Margherita or Ham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Margherita or Chicken Tikka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Margherita or Chef’s Special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275450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Main Event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£1.85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Sausage &amp; Mash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Chicken Curry &amp; Rice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Roast Dinner of the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Lasagne &amp; Garlic Bread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Fish &amp; Chips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882645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Pasta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Pasta with choice of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Pasta with choice of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Pasta with choice of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Pasta with choice of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Pasta with choice of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101540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Panini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Panini of the Day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Panini of the Day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Panini of the Day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Panini of the Day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Panini of the Day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533599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Sides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Spiced Wedges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Cajun Baked Potatoes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Roasted Potatoes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Seasonal Crunchy Salad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Chips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381567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Dessert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65p – 75p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Choice of School Bakes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Choice of School Bakes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Choice of School Bakes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Choice of School Bakes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Choice of School Bakes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406388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Baked Potato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Selection of fillings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Selection of fillings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Selection of fillings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Selection of fillings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Selection of fillings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24647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87CF2D1-2339-476B-9049-A15E021B6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117" y="-672558"/>
            <a:ext cx="4534373" cy="29019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85EBF5-3A66-4E5D-A915-FA402CD00F4C}"/>
              </a:ext>
            </a:extLst>
          </p:cNvPr>
          <p:cNvSpPr txBox="1"/>
          <p:nvPr/>
        </p:nvSpPr>
        <p:spPr>
          <a:xfrm>
            <a:off x="3905069" y="220293"/>
            <a:ext cx="5736384" cy="127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4800" dirty="0">
                <a:solidFill>
                  <a:srgbClr val="9FF1F3"/>
                </a:solidFill>
                <a:latin typeface="TT Chocolates" panose="02000503030000020002" pitchFamily="50" charset="0"/>
              </a:rPr>
              <a:t>Menu Cycle</a:t>
            </a:r>
            <a:br>
              <a:rPr lang="en-GB" sz="4800" dirty="0">
                <a:latin typeface="TT Chocolates" panose="02000503030000020002" pitchFamily="50" charset="0"/>
              </a:rPr>
            </a:br>
            <a:r>
              <a:rPr lang="en-GB" sz="4800" b="1" dirty="0">
                <a:solidFill>
                  <a:schemeClr val="bg1"/>
                </a:solidFill>
                <a:latin typeface="TT Chocolates" panose="02000503030000020002" pitchFamily="50" charset="0"/>
              </a:rPr>
              <a:t>WEEK ONE</a:t>
            </a:r>
          </a:p>
        </p:txBody>
      </p:sp>
    </p:spTree>
    <p:extLst>
      <p:ext uri="{BB962C8B-B14F-4D97-AF65-F5344CB8AC3E}">
        <p14:creationId xmlns:p14="http://schemas.microsoft.com/office/powerpoint/2010/main" val="54785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F99EE1-7D54-4401-A019-1148F116C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7048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63875C-4576-4D9F-90C6-15678666A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1" b="-1"/>
          <a:stretch/>
        </p:blipFill>
        <p:spPr>
          <a:xfrm>
            <a:off x="-288568" y="-165100"/>
            <a:ext cx="12480568" cy="21971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698BB0B-CA87-482B-AD7B-FF7D805D8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621432"/>
              </p:ext>
            </p:extLst>
          </p:nvPr>
        </p:nvGraphicFramePr>
        <p:xfrm>
          <a:off x="546390" y="1659011"/>
          <a:ext cx="11277020" cy="504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682">
                  <a:extLst>
                    <a:ext uri="{9D8B030D-6E8A-4147-A177-3AD203B41FA5}">
                      <a16:colId xmlns:a16="http://schemas.microsoft.com/office/drawing/2014/main" val="3533952078"/>
                    </a:ext>
                  </a:extLst>
                </a:gridCol>
                <a:gridCol w="1765580">
                  <a:extLst>
                    <a:ext uri="{9D8B030D-6E8A-4147-A177-3AD203B41FA5}">
                      <a16:colId xmlns:a16="http://schemas.microsoft.com/office/drawing/2014/main" val="2142029269"/>
                    </a:ext>
                  </a:extLst>
                </a:gridCol>
                <a:gridCol w="1877877">
                  <a:extLst>
                    <a:ext uri="{9D8B030D-6E8A-4147-A177-3AD203B41FA5}">
                      <a16:colId xmlns:a16="http://schemas.microsoft.com/office/drawing/2014/main" val="753132198"/>
                    </a:ext>
                  </a:extLst>
                </a:gridCol>
                <a:gridCol w="1877877">
                  <a:extLst>
                    <a:ext uri="{9D8B030D-6E8A-4147-A177-3AD203B41FA5}">
                      <a16:colId xmlns:a16="http://schemas.microsoft.com/office/drawing/2014/main" val="3305906564"/>
                    </a:ext>
                  </a:extLst>
                </a:gridCol>
                <a:gridCol w="1757780">
                  <a:extLst>
                    <a:ext uri="{9D8B030D-6E8A-4147-A177-3AD203B41FA5}">
                      <a16:colId xmlns:a16="http://schemas.microsoft.com/office/drawing/2014/main" val="133118396"/>
                    </a:ext>
                  </a:extLst>
                </a:gridCol>
                <a:gridCol w="1632224">
                  <a:extLst>
                    <a:ext uri="{9D8B030D-6E8A-4147-A177-3AD203B41FA5}">
                      <a16:colId xmlns:a16="http://schemas.microsoft.com/office/drawing/2014/main" val="2046184262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  <a:ea typeface="K26ChicoryBean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A6"/>
                          </a:solidFill>
                          <a:effectLst/>
                          <a:uLnTx/>
                          <a:uFillTx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516419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Sandwiches 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£1.00 - £1.70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Assortment of sandwiches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A6"/>
                          </a:solidFill>
                          <a:effectLst/>
                          <a:uLnTx/>
                          <a:uFillTx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Assortment of sandwiches</a:t>
                      </a:r>
                      <a:endParaRPr lang="en-GB" sz="1100" b="0" dirty="0">
                        <a:solidFill>
                          <a:srgbClr val="00A2A6"/>
                        </a:solidFill>
                        <a:latin typeface="TT Chocolates" panose="02000503030000020002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Assortment of sandwiches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A6"/>
                          </a:solidFill>
                          <a:effectLst/>
                          <a:uLnTx/>
                          <a:uFillTx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Assortment of sandwiches</a:t>
                      </a:r>
                      <a:endParaRPr lang="en-GB" sz="1100" b="0" dirty="0">
                        <a:solidFill>
                          <a:srgbClr val="00A2A6"/>
                        </a:solidFill>
                        <a:latin typeface="TT Chocolates" panose="02000503030000020002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A6"/>
                          </a:solidFill>
                          <a:effectLst/>
                          <a:uLnTx/>
                          <a:uFillTx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Assortment of sandwiches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82186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marL="4572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Chicken Shed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Southern Coated Chicken Strips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Salt n Pepper Chicken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Popcorn Chicken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Sweet &amp; Sour </a:t>
                      </a:r>
                      <a:b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</a:b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Crispy Chicken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2A6"/>
                          </a:solidFill>
                          <a:effectLst/>
                          <a:uLnTx/>
                          <a:uFillTx/>
                          <a:latin typeface="TT Chocolates" panose="02000503030000020002" pitchFamily="50" charset="0"/>
                          <a:ea typeface="+mn-ea"/>
                          <a:cs typeface="+mn-cs"/>
                        </a:rPr>
                        <a:t>Chef’s Special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133822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Hand Held Snack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Donner Kebab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BBQ Chicken Star Wrap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Sausage Roll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Burrito of the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Pie of the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44734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Ciao Pizza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£1.70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Margherita or Chilli Chicken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Margherita or Pepperoni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Margherita or</a:t>
                      </a:r>
                    </a:p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Ham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Margherita or</a:t>
                      </a:r>
                    </a:p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Chicken Tikka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2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Margherita or</a:t>
                      </a:r>
                    </a:p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Chef’s Special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275450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Main Event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£1.85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Chilli Con Carne &amp; Rice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Meat &amp; Potato Pie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Mash Up – with selection of toppings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Bang </a:t>
                      </a:r>
                      <a:r>
                        <a:rPr lang="en-GB" sz="1100" b="0" dirty="0" err="1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Bang</a:t>
                      </a: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 Chicken &amp; Sticky Rice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Fish &amp; Chips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882645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Pasta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Pasta with choice of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Pasta with choice of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Pasta with choice of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Pasta with choice of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Pasta with choice of sauce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101540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Panini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Panini of the Day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Panini of the Day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Panini of the Day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Panini of the Day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Panini of the Day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533599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Sides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Bombay Potatoes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Mini Baked Potatoes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Garlic &amp; Herb Wedges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Seasonal Crunchy Salad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Chips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381567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Dessert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65p – 75p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Choice of School Bakes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Choice of School Bakes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Choice of School Bakes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Choice of School Bakes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Choice of School Bakes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406388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lvl="1" algn="l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Baked Potato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  <a:ea typeface="K26ChicoryBean" panose="02000603000000000000" pitchFamily="2" charset="0"/>
                        </a:rPr>
                        <a:t>£1.70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Selection of fillings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Selection of fillings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Selection of fillings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Selection of fillings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A2A6"/>
                          </a:solidFill>
                          <a:latin typeface="TT Chocolates" panose="02000503030000020002" pitchFamily="50" charset="0"/>
                        </a:rPr>
                        <a:t>Selection of fillings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A1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24647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87CF2D1-2339-476B-9049-A15E021B6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117" y="-672558"/>
            <a:ext cx="4534373" cy="29019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85EBF5-3A66-4E5D-A915-FA402CD00F4C}"/>
              </a:ext>
            </a:extLst>
          </p:cNvPr>
          <p:cNvSpPr txBox="1"/>
          <p:nvPr/>
        </p:nvSpPr>
        <p:spPr>
          <a:xfrm>
            <a:off x="3905069" y="220293"/>
            <a:ext cx="5736384" cy="127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4800" dirty="0">
                <a:solidFill>
                  <a:srgbClr val="9FF1F3"/>
                </a:solidFill>
                <a:latin typeface="TT Chocolates" panose="02000503030000020002" pitchFamily="50" charset="0"/>
              </a:rPr>
              <a:t>Menu Cycle</a:t>
            </a:r>
            <a:br>
              <a:rPr lang="en-GB" sz="4800" dirty="0">
                <a:latin typeface="TT Chocolates" panose="02000503030000020002" pitchFamily="50" charset="0"/>
              </a:rPr>
            </a:br>
            <a:r>
              <a:rPr lang="en-GB" sz="4800" b="1" dirty="0">
                <a:solidFill>
                  <a:schemeClr val="bg1"/>
                </a:solidFill>
                <a:latin typeface="TT Chocolates" panose="02000503030000020002" pitchFamily="50" charset="0"/>
              </a:rPr>
              <a:t>WEEK TWO</a:t>
            </a:r>
          </a:p>
        </p:txBody>
      </p:sp>
    </p:spTree>
    <p:extLst>
      <p:ext uri="{BB962C8B-B14F-4D97-AF65-F5344CB8AC3E}">
        <p14:creationId xmlns:p14="http://schemas.microsoft.com/office/powerpoint/2010/main" val="2412883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9f06da1-6425-4b6d-bbf4-43537df4905d">
      <Terms xmlns="http://schemas.microsoft.com/office/infopath/2007/PartnerControls"/>
    </TaxKeywordTaxHTField>
    <TaxCatchAll xmlns="b9f06da1-6425-4b6d-bbf4-43537df4905d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ervest Document" ma:contentTypeID="0x010100B81E5CE916B8AB41B82AF3C2EED85FE900D14CBB33C964304F920608A854DAD3DE" ma:contentTypeVersion="69" ma:contentTypeDescription="" ma:contentTypeScope="" ma:versionID="3c563da580172591c0fa643630e6ed7a">
  <xsd:schema xmlns:xsd="http://www.w3.org/2001/XMLSchema" xmlns:xs="http://www.w3.org/2001/XMLSchema" xmlns:p="http://schemas.microsoft.com/office/2006/metadata/properties" xmlns:ns3="b9f06da1-6425-4b6d-bbf4-43537df4905d" xmlns:ns4="3341504a-83c4-43dd-89f8-747e4f03b1a7" xmlns:ns5="39416824-9dd0-4fa5-b1bf-fe57bca58bb3" targetNamespace="http://schemas.microsoft.com/office/2006/metadata/properties" ma:root="true" ma:fieldsID="abbc7e56bd861a80f77f858f85a20ddb" ns3:_="" ns4:_="" ns5:_="">
    <xsd:import namespace="b9f06da1-6425-4b6d-bbf4-43537df4905d"/>
    <xsd:import namespace="3341504a-83c4-43dd-89f8-747e4f03b1a7"/>
    <xsd:import namespace="39416824-9dd0-4fa5-b1bf-fe57bca58bb3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TaxKeywordTaxHTField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06da1-6425-4b6d-bbf4-43537df4905d" elementFormDefault="qualified">
    <xsd:import namespace="http://schemas.microsoft.com/office/2006/documentManagement/types"/>
    <xsd:import namespace="http://schemas.microsoft.com/office/infopath/2007/PartnerControls"/>
    <xsd:element name="TaxCatchAll" ma:index="6" nillable="true" ma:displayName="Taxonomy Catch All Column" ma:hidden="true" ma:list="{6cadeaf0-7e86-4932-a34e-e74b72b63d58}" ma:internalName="TaxCatchAll" ma:showField="CatchAllData" ma:web="b9f06da1-6425-4b6d-bbf4-43537df49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1504a-83c4-43dd-89f8-747e4f03b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16824-9dd0-4fa5-b1bf-fe57bca58bb3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7D35AF-6AC3-4A6E-8C6F-B1E985B812D9}">
  <ds:schemaRefs>
    <ds:schemaRef ds:uri="http://schemas.microsoft.com/office/2006/documentManagement/types"/>
    <ds:schemaRef ds:uri="39416824-9dd0-4fa5-b1bf-fe57bca58bb3"/>
    <ds:schemaRef ds:uri="3341504a-83c4-43dd-89f8-747e4f03b1a7"/>
    <ds:schemaRef ds:uri="http://www.w3.org/XML/1998/namespace"/>
    <ds:schemaRef ds:uri="b9f06da1-6425-4b6d-bbf4-43537df4905d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37DF9B-4212-4121-A09B-680B3E9C5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6584B-817C-408A-B8F4-530A781A1D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06da1-6425-4b6d-bbf4-43537df4905d"/>
    <ds:schemaRef ds:uri="3341504a-83c4-43dd-89f8-747e4f03b1a7"/>
    <ds:schemaRef ds:uri="39416824-9dd0-4fa5-b1bf-fe57bca58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477</Words>
  <Application>Microsoft Office PowerPoint</Application>
  <PresentationFormat>Widescreen</PresentationFormat>
  <Paragraphs>135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K26ChicoryBean</vt:lpstr>
      <vt:lpstr>TT Chocolates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Emberton</dc:creator>
  <cp:lastModifiedBy>Kitchen2</cp:lastModifiedBy>
  <cp:revision>2</cp:revision>
  <dcterms:created xsi:type="dcterms:W3CDTF">2021-01-05T12:16:24Z</dcterms:created>
  <dcterms:modified xsi:type="dcterms:W3CDTF">2021-01-08T13:13:02Z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0x010100B81E5CE916B8AB41B82AF3C2EED85FE900D14CBB33C964304F920608A854DAD3DE</vt:lpwstr>
  </property>
  <property fmtid="{D5CDD505-2E9C-101B-9397-08002B2CF9AE}" pid="3" name="TaxKeyword">
    <vt:lpwstr/>
  </property>
</Properties>
</file>