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13.xml" ContentType="application/vnd.openxmlformats-officedocument.presentationml.notesSlide+xml"/>
  <Override PartName="/ppt/tags/tag3.xml" ContentType="application/vnd.openxmlformats-officedocument.presentationml.tags+xml"/>
  <Override PartName="/ppt/notesSlides/notesSlide14.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7"/>
  </p:notesMasterIdLst>
  <p:sldIdLst>
    <p:sldId id="495" r:id="rId2"/>
    <p:sldId id="491" r:id="rId3"/>
    <p:sldId id="492" r:id="rId4"/>
    <p:sldId id="453" r:id="rId5"/>
    <p:sldId id="493" r:id="rId6"/>
    <p:sldId id="494" r:id="rId7"/>
    <p:sldId id="454" r:id="rId8"/>
    <p:sldId id="257" r:id="rId9"/>
    <p:sldId id="259" r:id="rId10"/>
    <p:sldId id="275" r:id="rId11"/>
    <p:sldId id="262" r:id="rId12"/>
    <p:sldId id="263" r:id="rId13"/>
    <p:sldId id="270" r:id="rId14"/>
    <p:sldId id="271" r:id="rId15"/>
    <p:sldId id="277" r:id="rId16"/>
    <p:sldId id="327" r:id="rId17"/>
    <p:sldId id="510" r:id="rId18"/>
    <p:sldId id="396" r:id="rId19"/>
    <p:sldId id="346" r:id="rId20"/>
    <p:sldId id="439" r:id="rId21"/>
    <p:sldId id="441" r:id="rId22"/>
    <p:sldId id="319" r:id="rId23"/>
    <p:sldId id="444" r:id="rId24"/>
    <p:sldId id="511" r:id="rId25"/>
    <p:sldId id="496" r:id="rId26"/>
    <p:sldId id="512" r:id="rId27"/>
    <p:sldId id="513" r:id="rId28"/>
    <p:sldId id="514" r:id="rId29"/>
    <p:sldId id="515" r:id="rId30"/>
    <p:sldId id="446" r:id="rId31"/>
    <p:sldId id="516" r:id="rId32"/>
    <p:sldId id="430" r:id="rId33"/>
    <p:sldId id="432" r:id="rId34"/>
    <p:sldId id="324" r:id="rId35"/>
    <p:sldId id="414" r:id="rId36"/>
    <p:sldId id="461" r:id="rId37"/>
    <p:sldId id="423" r:id="rId38"/>
    <p:sldId id="421" r:id="rId39"/>
    <p:sldId id="463" r:id="rId40"/>
    <p:sldId id="422" r:id="rId41"/>
    <p:sldId id="464" r:id="rId42"/>
    <p:sldId id="425" r:id="rId43"/>
    <p:sldId id="321" r:id="rId44"/>
    <p:sldId id="333" r:id="rId45"/>
    <p:sldId id="426" r:id="rId46"/>
    <p:sldId id="428" r:id="rId47"/>
    <p:sldId id="497" r:id="rId48"/>
    <p:sldId id="427" r:id="rId49"/>
    <p:sldId id="386" r:id="rId50"/>
    <p:sldId id="354" r:id="rId51"/>
    <p:sldId id="355" r:id="rId52"/>
    <p:sldId id="356" r:id="rId53"/>
    <p:sldId id="357" r:id="rId54"/>
    <p:sldId id="397" r:id="rId55"/>
    <p:sldId id="363" r:id="rId56"/>
    <p:sldId id="398" r:id="rId57"/>
    <p:sldId id="399" r:id="rId58"/>
    <p:sldId id="436" r:id="rId59"/>
    <p:sldId id="256" r:id="rId60"/>
    <p:sldId id="258" r:id="rId61"/>
    <p:sldId id="302" r:id="rId62"/>
    <p:sldId id="498" r:id="rId63"/>
    <p:sldId id="276" r:id="rId64"/>
    <p:sldId id="499" r:id="rId65"/>
    <p:sldId id="278" r:id="rId66"/>
    <p:sldId id="279" r:id="rId67"/>
    <p:sldId id="280" r:id="rId68"/>
    <p:sldId id="364" r:id="rId69"/>
    <p:sldId id="508" r:id="rId70"/>
    <p:sldId id="458" r:id="rId71"/>
    <p:sldId id="455" r:id="rId72"/>
    <p:sldId id="509" r:id="rId73"/>
    <p:sldId id="459" r:id="rId74"/>
    <p:sldId id="457" r:id="rId75"/>
    <p:sldId id="460" r:id="rId76"/>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7" autoAdjust="0"/>
    <p:restoredTop sz="94586" autoAdjust="0"/>
  </p:normalViewPr>
  <p:slideViewPr>
    <p:cSldViewPr>
      <p:cViewPr varScale="1">
        <p:scale>
          <a:sx n="40" d="100"/>
          <a:sy n="40" d="100"/>
        </p:scale>
        <p:origin x="744" y="54"/>
      </p:cViewPr>
      <p:guideLst>
        <p:guide orient="horz" pos="2160"/>
        <p:guide pos="2880"/>
      </p:guideLst>
    </p:cSldViewPr>
  </p:slideViewPr>
  <p:outlineViewPr>
    <p:cViewPr>
      <p:scale>
        <a:sx n="33" d="100"/>
        <a:sy n="33" d="100"/>
      </p:scale>
      <p:origin x="0" y="10716"/>
    </p:cViewPr>
  </p:outlineViewPr>
  <p:notesTextViewPr>
    <p:cViewPr>
      <p:scale>
        <a:sx n="1" d="1"/>
        <a:sy n="1" d="1"/>
      </p:scale>
      <p:origin x="0" y="0"/>
    </p:cViewPr>
  </p:notesTextViewPr>
  <p:sorterViewPr>
    <p:cViewPr>
      <p:scale>
        <a:sx n="100" d="100"/>
        <a:sy n="100" d="100"/>
      </p:scale>
      <p:origin x="0" y="180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4.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08AA16-EEBC-487C-B1D8-64D7B9328092}"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29502F4A-CAA9-46AB-BDBB-102E9FAE56D4}">
      <dgm:prSet/>
      <dgm:spPr/>
      <dgm:t>
        <a:bodyPr/>
        <a:lstStyle/>
        <a:p>
          <a:pPr>
            <a:lnSpc>
              <a:spcPct val="100000"/>
            </a:lnSpc>
          </a:pPr>
          <a:r>
            <a:rPr lang="en-US"/>
            <a:t>Revision</a:t>
          </a:r>
        </a:p>
      </dgm:t>
    </dgm:pt>
    <dgm:pt modelId="{61ACC0FE-5015-473A-8735-9754738F3F81}" type="parTrans" cxnId="{4997DAA1-975A-4ED1-BA9D-46844BFA744F}">
      <dgm:prSet/>
      <dgm:spPr/>
      <dgm:t>
        <a:bodyPr/>
        <a:lstStyle/>
        <a:p>
          <a:endParaRPr lang="en-US"/>
        </a:p>
      </dgm:t>
    </dgm:pt>
    <dgm:pt modelId="{631FC813-9189-4799-9F47-BB9EFAA4F055}" type="sibTrans" cxnId="{4997DAA1-975A-4ED1-BA9D-46844BFA744F}">
      <dgm:prSet/>
      <dgm:spPr/>
      <dgm:t>
        <a:bodyPr/>
        <a:lstStyle/>
        <a:p>
          <a:pPr>
            <a:lnSpc>
              <a:spcPct val="100000"/>
            </a:lnSpc>
          </a:pPr>
          <a:endParaRPr lang="en-US"/>
        </a:p>
      </dgm:t>
    </dgm:pt>
    <dgm:pt modelId="{95CF76FA-134B-46A8-8BDF-710C81DD3199}">
      <dgm:prSet/>
      <dgm:spPr/>
      <dgm:t>
        <a:bodyPr/>
        <a:lstStyle/>
        <a:p>
          <a:pPr>
            <a:lnSpc>
              <a:spcPct val="100000"/>
            </a:lnSpc>
          </a:pPr>
          <a:r>
            <a:rPr lang="en-US"/>
            <a:t>Emotional Support</a:t>
          </a:r>
        </a:p>
      </dgm:t>
    </dgm:pt>
    <dgm:pt modelId="{715011F7-217C-4FDE-BAA7-6DD09D60AE94}" type="parTrans" cxnId="{32C2147F-188B-4A03-9270-371CDCD07E07}">
      <dgm:prSet/>
      <dgm:spPr/>
      <dgm:t>
        <a:bodyPr/>
        <a:lstStyle/>
        <a:p>
          <a:endParaRPr lang="en-US"/>
        </a:p>
      </dgm:t>
    </dgm:pt>
    <dgm:pt modelId="{7CE2894D-C869-45FD-9E62-DD731893D422}" type="sibTrans" cxnId="{32C2147F-188B-4A03-9270-371CDCD07E07}">
      <dgm:prSet/>
      <dgm:spPr/>
      <dgm:t>
        <a:bodyPr/>
        <a:lstStyle/>
        <a:p>
          <a:pPr>
            <a:lnSpc>
              <a:spcPct val="100000"/>
            </a:lnSpc>
          </a:pPr>
          <a:endParaRPr lang="en-US"/>
        </a:p>
      </dgm:t>
    </dgm:pt>
    <dgm:pt modelId="{3B88F0D0-D1CB-416C-AFFA-9CD0F2ABF6E6}">
      <dgm:prSet/>
      <dgm:spPr/>
      <dgm:t>
        <a:bodyPr/>
        <a:lstStyle/>
        <a:p>
          <a:pPr>
            <a:lnSpc>
              <a:spcPct val="100000"/>
            </a:lnSpc>
          </a:pPr>
          <a:r>
            <a:rPr lang="en-US"/>
            <a:t>Practical Support</a:t>
          </a:r>
        </a:p>
      </dgm:t>
    </dgm:pt>
    <dgm:pt modelId="{7C95305B-60F5-4D43-BAC8-A9C6A8343D9D}" type="parTrans" cxnId="{7274D4D4-216E-46F5-8975-3E5EE1269599}">
      <dgm:prSet/>
      <dgm:spPr/>
      <dgm:t>
        <a:bodyPr/>
        <a:lstStyle/>
        <a:p>
          <a:endParaRPr lang="en-US"/>
        </a:p>
      </dgm:t>
    </dgm:pt>
    <dgm:pt modelId="{F7278437-B232-40F7-9809-F6F221FFA49F}" type="sibTrans" cxnId="{7274D4D4-216E-46F5-8975-3E5EE1269599}">
      <dgm:prSet/>
      <dgm:spPr/>
      <dgm:t>
        <a:bodyPr/>
        <a:lstStyle/>
        <a:p>
          <a:pPr>
            <a:lnSpc>
              <a:spcPct val="100000"/>
            </a:lnSpc>
          </a:pPr>
          <a:endParaRPr lang="en-US"/>
        </a:p>
      </dgm:t>
    </dgm:pt>
    <dgm:pt modelId="{8713C720-5C23-425C-BA8B-F1F52164D131}">
      <dgm:prSet/>
      <dgm:spPr/>
      <dgm:t>
        <a:bodyPr/>
        <a:lstStyle/>
        <a:p>
          <a:pPr>
            <a:lnSpc>
              <a:spcPct val="100000"/>
            </a:lnSpc>
          </a:pPr>
          <a:r>
            <a:rPr lang="en-US"/>
            <a:t>Logistics</a:t>
          </a:r>
        </a:p>
      </dgm:t>
    </dgm:pt>
    <dgm:pt modelId="{9A030DE4-F0FA-4AD1-AD42-64C48D77C3E1}" type="parTrans" cxnId="{AAFA5E66-C8C2-43D0-A308-B7BD0CFAFCBB}">
      <dgm:prSet/>
      <dgm:spPr/>
      <dgm:t>
        <a:bodyPr/>
        <a:lstStyle/>
        <a:p>
          <a:endParaRPr lang="en-US"/>
        </a:p>
      </dgm:t>
    </dgm:pt>
    <dgm:pt modelId="{F1E94616-5D5C-4813-9FE7-14E704C78C3A}" type="sibTrans" cxnId="{AAFA5E66-C8C2-43D0-A308-B7BD0CFAFCBB}">
      <dgm:prSet/>
      <dgm:spPr/>
      <dgm:t>
        <a:bodyPr/>
        <a:lstStyle/>
        <a:p>
          <a:endParaRPr lang="en-US"/>
        </a:p>
      </dgm:t>
    </dgm:pt>
    <dgm:pt modelId="{4C97D643-4F33-4917-BC3E-57DEF9E7713F}" type="pres">
      <dgm:prSet presAssocID="{7D08AA16-EEBC-487C-B1D8-64D7B9328092}" presName="root" presStyleCnt="0">
        <dgm:presLayoutVars>
          <dgm:dir/>
          <dgm:resizeHandles val="exact"/>
        </dgm:presLayoutVars>
      </dgm:prSet>
      <dgm:spPr/>
    </dgm:pt>
    <dgm:pt modelId="{02392084-3657-4A08-8A6D-587AFE22F003}" type="pres">
      <dgm:prSet presAssocID="{7D08AA16-EEBC-487C-B1D8-64D7B9328092}" presName="container" presStyleCnt="0">
        <dgm:presLayoutVars>
          <dgm:dir/>
          <dgm:resizeHandles val="exact"/>
        </dgm:presLayoutVars>
      </dgm:prSet>
      <dgm:spPr/>
    </dgm:pt>
    <dgm:pt modelId="{1AD30C18-1D12-4DA1-B8B5-BAD6C0845804}" type="pres">
      <dgm:prSet presAssocID="{29502F4A-CAA9-46AB-BDBB-102E9FAE56D4}" presName="compNode" presStyleCnt="0"/>
      <dgm:spPr/>
    </dgm:pt>
    <dgm:pt modelId="{5A8B8F4D-BAB6-4250-96D3-AEC9C283CC12}" type="pres">
      <dgm:prSet presAssocID="{29502F4A-CAA9-46AB-BDBB-102E9FAE56D4}" presName="iconBgRect" presStyleLbl="bgShp" presStyleIdx="0" presStyleCnt="4"/>
      <dgm:spPr/>
    </dgm:pt>
    <dgm:pt modelId="{715D0A68-9B0C-45A5-9050-8A61F65723DA}" type="pres">
      <dgm:prSet presAssocID="{29502F4A-CAA9-46AB-BDBB-102E9FAE56D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encil"/>
        </a:ext>
      </dgm:extLst>
    </dgm:pt>
    <dgm:pt modelId="{AE0A84C9-9C08-498E-ACEF-ECD54ED8CDDB}" type="pres">
      <dgm:prSet presAssocID="{29502F4A-CAA9-46AB-BDBB-102E9FAE56D4}" presName="spaceRect" presStyleCnt="0"/>
      <dgm:spPr/>
    </dgm:pt>
    <dgm:pt modelId="{A3921224-282F-4622-AB6E-29E4B64EF48B}" type="pres">
      <dgm:prSet presAssocID="{29502F4A-CAA9-46AB-BDBB-102E9FAE56D4}" presName="textRect" presStyleLbl="revTx" presStyleIdx="0" presStyleCnt="4">
        <dgm:presLayoutVars>
          <dgm:chMax val="1"/>
          <dgm:chPref val="1"/>
        </dgm:presLayoutVars>
      </dgm:prSet>
      <dgm:spPr/>
    </dgm:pt>
    <dgm:pt modelId="{F02EF5E4-345C-4D98-9E96-27B121FBB8B9}" type="pres">
      <dgm:prSet presAssocID="{631FC813-9189-4799-9F47-BB9EFAA4F055}" presName="sibTrans" presStyleLbl="sibTrans2D1" presStyleIdx="0" presStyleCnt="0"/>
      <dgm:spPr/>
    </dgm:pt>
    <dgm:pt modelId="{439B9849-956A-49EA-93BD-34D8045ADA6D}" type="pres">
      <dgm:prSet presAssocID="{95CF76FA-134B-46A8-8BDF-710C81DD3199}" presName="compNode" presStyleCnt="0"/>
      <dgm:spPr/>
    </dgm:pt>
    <dgm:pt modelId="{56309265-1508-4913-8C07-08BFFCCA1BA7}" type="pres">
      <dgm:prSet presAssocID="{95CF76FA-134B-46A8-8BDF-710C81DD3199}" presName="iconBgRect" presStyleLbl="bgShp" presStyleIdx="1" presStyleCnt="4"/>
      <dgm:spPr/>
    </dgm:pt>
    <dgm:pt modelId="{93210B1F-8154-4D97-96FB-EED66818146E}" type="pres">
      <dgm:prSet presAssocID="{95CF76FA-134B-46A8-8BDF-710C81DD319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eart"/>
        </a:ext>
      </dgm:extLst>
    </dgm:pt>
    <dgm:pt modelId="{29BC62BB-733D-43E1-AA8D-025032388EEE}" type="pres">
      <dgm:prSet presAssocID="{95CF76FA-134B-46A8-8BDF-710C81DD3199}" presName="spaceRect" presStyleCnt="0"/>
      <dgm:spPr/>
    </dgm:pt>
    <dgm:pt modelId="{61BCD623-CE6C-4233-A9C0-EAD13FE084C4}" type="pres">
      <dgm:prSet presAssocID="{95CF76FA-134B-46A8-8BDF-710C81DD3199}" presName="textRect" presStyleLbl="revTx" presStyleIdx="1" presStyleCnt="4">
        <dgm:presLayoutVars>
          <dgm:chMax val="1"/>
          <dgm:chPref val="1"/>
        </dgm:presLayoutVars>
      </dgm:prSet>
      <dgm:spPr/>
    </dgm:pt>
    <dgm:pt modelId="{C578CA25-18AE-478E-B874-4A6DA24303C3}" type="pres">
      <dgm:prSet presAssocID="{7CE2894D-C869-45FD-9E62-DD731893D422}" presName="sibTrans" presStyleLbl="sibTrans2D1" presStyleIdx="0" presStyleCnt="0"/>
      <dgm:spPr/>
    </dgm:pt>
    <dgm:pt modelId="{EBE1FAE2-4C56-45C4-8FD5-DB95761C5E40}" type="pres">
      <dgm:prSet presAssocID="{3B88F0D0-D1CB-416C-AFFA-9CD0F2ABF6E6}" presName="compNode" presStyleCnt="0"/>
      <dgm:spPr/>
    </dgm:pt>
    <dgm:pt modelId="{CAAFDB7A-CB3B-4963-807F-6CE3ADA111D0}" type="pres">
      <dgm:prSet presAssocID="{3B88F0D0-D1CB-416C-AFFA-9CD0F2ABF6E6}" presName="iconBgRect" presStyleLbl="bgShp" presStyleIdx="2" presStyleCnt="4"/>
      <dgm:spPr/>
    </dgm:pt>
    <dgm:pt modelId="{5A964772-0F83-4B6F-9AB7-CB8CEB063B2F}" type="pres">
      <dgm:prSet presAssocID="{3B88F0D0-D1CB-416C-AFFA-9CD0F2ABF6E6}"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lapping hands with solid fill"/>
        </a:ext>
      </dgm:extLst>
    </dgm:pt>
    <dgm:pt modelId="{6AA54456-ABDA-40F2-BB7E-48082A2669B7}" type="pres">
      <dgm:prSet presAssocID="{3B88F0D0-D1CB-416C-AFFA-9CD0F2ABF6E6}" presName="spaceRect" presStyleCnt="0"/>
      <dgm:spPr/>
    </dgm:pt>
    <dgm:pt modelId="{BFC79823-F22F-4A36-815F-A39652ED77E9}" type="pres">
      <dgm:prSet presAssocID="{3B88F0D0-D1CB-416C-AFFA-9CD0F2ABF6E6}" presName="textRect" presStyleLbl="revTx" presStyleIdx="2" presStyleCnt="4">
        <dgm:presLayoutVars>
          <dgm:chMax val="1"/>
          <dgm:chPref val="1"/>
        </dgm:presLayoutVars>
      </dgm:prSet>
      <dgm:spPr/>
    </dgm:pt>
    <dgm:pt modelId="{559E291C-C2E4-4A5E-A356-B5BEF42869E7}" type="pres">
      <dgm:prSet presAssocID="{F7278437-B232-40F7-9809-F6F221FFA49F}" presName="sibTrans" presStyleLbl="sibTrans2D1" presStyleIdx="0" presStyleCnt="0"/>
      <dgm:spPr/>
    </dgm:pt>
    <dgm:pt modelId="{5C6665C4-DC0D-4E87-A93D-FD2F4772016B}" type="pres">
      <dgm:prSet presAssocID="{8713C720-5C23-425C-BA8B-F1F52164D131}" presName="compNode" presStyleCnt="0"/>
      <dgm:spPr/>
    </dgm:pt>
    <dgm:pt modelId="{F2D29431-D46D-45FB-95A5-9E35351D01D6}" type="pres">
      <dgm:prSet presAssocID="{8713C720-5C23-425C-BA8B-F1F52164D131}" presName="iconBgRect" presStyleLbl="bgShp" presStyleIdx="3" presStyleCnt="4"/>
      <dgm:spPr/>
    </dgm:pt>
    <dgm:pt modelId="{15E3AE49-6238-430D-8099-3961257E381E}" type="pres">
      <dgm:prSet presAssocID="{8713C720-5C23-425C-BA8B-F1F52164D131}"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Treasure Map with solid fill"/>
        </a:ext>
      </dgm:extLst>
    </dgm:pt>
    <dgm:pt modelId="{FD57E26B-83B4-42C2-A635-094C3FDEFEA9}" type="pres">
      <dgm:prSet presAssocID="{8713C720-5C23-425C-BA8B-F1F52164D131}" presName="spaceRect" presStyleCnt="0"/>
      <dgm:spPr/>
    </dgm:pt>
    <dgm:pt modelId="{7280E684-8640-4334-AA4C-CE6B4C75120A}" type="pres">
      <dgm:prSet presAssocID="{8713C720-5C23-425C-BA8B-F1F52164D131}" presName="textRect" presStyleLbl="revTx" presStyleIdx="3" presStyleCnt="4">
        <dgm:presLayoutVars>
          <dgm:chMax val="1"/>
          <dgm:chPref val="1"/>
        </dgm:presLayoutVars>
      </dgm:prSet>
      <dgm:spPr/>
    </dgm:pt>
  </dgm:ptLst>
  <dgm:cxnLst>
    <dgm:cxn modelId="{208A9A21-87F5-4C0B-8ABA-71FB073B5AF2}" type="presOf" srcId="{3B88F0D0-D1CB-416C-AFFA-9CD0F2ABF6E6}" destId="{BFC79823-F22F-4A36-815F-A39652ED77E9}" srcOrd="0" destOrd="0" presId="urn:microsoft.com/office/officeart/2018/2/layout/IconCircleList"/>
    <dgm:cxn modelId="{69013124-5972-4C29-9C18-35748C7A57AD}" type="presOf" srcId="{F7278437-B232-40F7-9809-F6F221FFA49F}" destId="{559E291C-C2E4-4A5E-A356-B5BEF42869E7}" srcOrd="0" destOrd="0" presId="urn:microsoft.com/office/officeart/2018/2/layout/IconCircleList"/>
    <dgm:cxn modelId="{E6BA4925-629E-4647-B270-5F0DA41A283E}" type="presOf" srcId="{7CE2894D-C869-45FD-9E62-DD731893D422}" destId="{C578CA25-18AE-478E-B874-4A6DA24303C3}" srcOrd="0" destOrd="0" presId="urn:microsoft.com/office/officeart/2018/2/layout/IconCircleList"/>
    <dgm:cxn modelId="{AAFA5E66-C8C2-43D0-A308-B7BD0CFAFCBB}" srcId="{7D08AA16-EEBC-487C-B1D8-64D7B9328092}" destId="{8713C720-5C23-425C-BA8B-F1F52164D131}" srcOrd="3" destOrd="0" parTransId="{9A030DE4-F0FA-4AD1-AD42-64C48D77C3E1}" sibTransId="{F1E94616-5D5C-4813-9FE7-14E704C78C3A}"/>
    <dgm:cxn modelId="{BDA98B4C-2111-4462-8929-BB3170BB7C4B}" type="presOf" srcId="{95CF76FA-134B-46A8-8BDF-710C81DD3199}" destId="{61BCD623-CE6C-4233-A9C0-EAD13FE084C4}" srcOrd="0" destOrd="0" presId="urn:microsoft.com/office/officeart/2018/2/layout/IconCircleList"/>
    <dgm:cxn modelId="{32C2147F-188B-4A03-9270-371CDCD07E07}" srcId="{7D08AA16-EEBC-487C-B1D8-64D7B9328092}" destId="{95CF76FA-134B-46A8-8BDF-710C81DD3199}" srcOrd="1" destOrd="0" parTransId="{715011F7-217C-4FDE-BAA7-6DD09D60AE94}" sibTransId="{7CE2894D-C869-45FD-9E62-DD731893D422}"/>
    <dgm:cxn modelId="{0C172B84-C103-4FC8-8EC2-4962C36FAA50}" type="presOf" srcId="{7D08AA16-EEBC-487C-B1D8-64D7B9328092}" destId="{4C97D643-4F33-4917-BC3E-57DEF9E7713F}" srcOrd="0" destOrd="0" presId="urn:microsoft.com/office/officeart/2018/2/layout/IconCircleList"/>
    <dgm:cxn modelId="{E257DF8C-7EB8-48A7-819A-E08DEEFC837E}" type="presOf" srcId="{631FC813-9189-4799-9F47-BB9EFAA4F055}" destId="{F02EF5E4-345C-4D98-9E96-27B121FBB8B9}" srcOrd="0" destOrd="0" presId="urn:microsoft.com/office/officeart/2018/2/layout/IconCircleList"/>
    <dgm:cxn modelId="{4997DAA1-975A-4ED1-BA9D-46844BFA744F}" srcId="{7D08AA16-EEBC-487C-B1D8-64D7B9328092}" destId="{29502F4A-CAA9-46AB-BDBB-102E9FAE56D4}" srcOrd="0" destOrd="0" parTransId="{61ACC0FE-5015-473A-8735-9754738F3F81}" sibTransId="{631FC813-9189-4799-9F47-BB9EFAA4F055}"/>
    <dgm:cxn modelId="{7274D4D4-216E-46F5-8975-3E5EE1269599}" srcId="{7D08AA16-EEBC-487C-B1D8-64D7B9328092}" destId="{3B88F0D0-D1CB-416C-AFFA-9CD0F2ABF6E6}" srcOrd="2" destOrd="0" parTransId="{7C95305B-60F5-4D43-BAC8-A9C6A8343D9D}" sibTransId="{F7278437-B232-40F7-9809-F6F221FFA49F}"/>
    <dgm:cxn modelId="{03C7CBE3-1B44-46F4-8CE4-CF7FCDD4D73B}" type="presOf" srcId="{29502F4A-CAA9-46AB-BDBB-102E9FAE56D4}" destId="{A3921224-282F-4622-AB6E-29E4B64EF48B}" srcOrd="0" destOrd="0" presId="urn:microsoft.com/office/officeart/2018/2/layout/IconCircleList"/>
    <dgm:cxn modelId="{77398FFC-BC38-4B0E-8E41-A04F1B3D9AE3}" type="presOf" srcId="{8713C720-5C23-425C-BA8B-F1F52164D131}" destId="{7280E684-8640-4334-AA4C-CE6B4C75120A}" srcOrd="0" destOrd="0" presId="urn:microsoft.com/office/officeart/2018/2/layout/IconCircleList"/>
    <dgm:cxn modelId="{7F8E77DA-B183-43FD-B5DB-95C9282343C7}" type="presParOf" srcId="{4C97D643-4F33-4917-BC3E-57DEF9E7713F}" destId="{02392084-3657-4A08-8A6D-587AFE22F003}" srcOrd="0" destOrd="0" presId="urn:microsoft.com/office/officeart/2018/2/layout/IconCircleList"/>
    <dgm:cxn modelId="{9B08AA2E-5563-49C6-9598-2A5969AC21AD}" type="presParOf" srcId="{02392084-3657-4A08-8A6D-587AFE22F003}" destId="{1AD30C18-1D12-4DA1-B8B5-BAD6C0845804}" srcOrd="0" destOrd="0" presId="urn:microsoft.com/office/officeart/2018/2/layout/IconCircleList"/>
    <dgm:cxn modelId="{97B7F68C-AB7E-4459-8E2F-0EF5A576F379}" type="presParOf" srcId="{1AD30C18-1D12-4DA1-B8B5-BAD6C0845804}" destId="{5A8B8F4D-BAB6-4250-96D3-AEC9C283CC12}" srcOrd="0" destOrd="0" presId="urn:microsoft.com/office/officeart/2018/2/layout/IconCircleList"/>
    <dgm:cxn modelId="{B37DC7C6-8176-45DB-8AA5-A43C04CC39FF}" type="presParOf" srcId="{1AD30C18-1D12-4DA1-B8B5-BAD6C0845804}" destId="{715D0A68-9B0C-45A5-9050-8A61F65723DA}" srcOrd="1" destOrd="0" presId="urn:microsoft.com/office/officeart/2018/2/layout/IconCircleList"/>
    <dgm:cxn modelId="{3CDF15DD-B1DE-4A71-B4A4-5E160D6ACA8F}" type="presParOf" srcId="{1AD30C18-1D12-4DA1-B8B5-BAD6C0845804}" destId="{AE0A84C9-9C08-498E-ACEF-ECD54ED8CDDB}" srcOrd="2" destOrd="0" presId="urn:microsoft.com/office/officeart/2018/2/layout/IconCircleList"/>
    <dgm:cxn modelId="{86D94D77-752C-4EF9-9278-6A0413D5FCF4}" type="presParOf" srcId="{1AD30C18-1D12-4DA1-B8B5-BAD6C0845804}" destId="{A3921224-282F-4622-AB6E-29E4B64EF48B}" srcOrd="3" destOrd="0" presId="urn:microsoft.com/office/officeart/2018/2/layout/IconCircleList"/>
    <dgm:cxn modelId="{65DEE0C1-76C5-4C98-9B5E-0E90624335A9}" type="presParOf" srcId="{02392084-3657-4A08-8A6D-587AFE22F003}" destId="{F02EF5E4-345C-4D98-9E96-27B121FBB8B9}" srcOrd="1" destOrd="0" presId="urn:microsoft.com/office/officeart/2018/2/layout/IconCircleList"/>
    <dgm:cxn modelId="{00C4BD07-A15D-4C22-BB74-70039B6B22C2}" type="presParOf" srcId="{02392084-3657-4A08-8A6D-587AFE22F003}" destId="{439B9849-956A-49EA-93BD-34D8045ADA6D}" srcOrd="2" destOrd="0" presId="urn:microsoft.com/office/officeart/2018/2/layout/IconCircleList"/>
    <dgm:cxn modelId="{04BDADCA-16D8-4C64-BD18-5FFA60A55408}" type="presParOf" srcId="{439B9849-956A-49EA-93BD-34D8045ADA6D}" destId="{56309265-1508-4913-8C07-08BFFCCA1BA7}" srcOrd="0" destOrd="0" presId="urn:microsoft.com/office/officeart/2018/2/layout/IconCircleList"/>
    <dgm:cxn modelId="{0CBC655F-61BA-4DE2-8382-FD636493F928}" type="presParOf" srcId="{439B9849-956A-49EA-93BD-34D8045ADA6D}" destId="{93210B1F-8154-4D97-96FB-EED66818146E}" srcOrd="1" destOrd="0" presId="urn:microsoft.com/office/officeart/2018/2/layout/IconCircleList"/>
    <dgm:cxn modelId="{FA28CCA3-4BCC-4824-89B1-48EEBEA6CF47}" type="presParOf" srcId="{439B9849-956A-49EA-93BD-34D8045ADA6D}" destId="{29BC62BB-733D-43E1-AA8D-025032388EEE}" srcOrd="2" destOrd="0" presId="urn:microsoft.com/office/officeart/2018/2/layout/IconCircleList"/>
    <dgm:cxn modelId="{ABB22BE3-11CF-40AD-BECC-1432E5F098D8}" type="presParOf" srcId="{439B9849-956A-49EA-93BD-34D8045ADA6D}" destId="{61BCD623-CE6C-4233-A9C0-EAD13FE084C4}" srcOrd="3" destOrd="0" presId="urn:microsoft.com/office/officeart/2018/2/layout/IconCircleList"/>
    <dgm:cxn modelId="{FBB42FC0-CE04-45C6-9FF8-82BA379C3A57}" type="presParOf" srcId="{02392084-3657-4A08-8A6D-587AFE22F003}" destId="{C578CA25-18AE-478E-B874-4A6DA24303C3}" srcOrd="3" destOrd="0" presId="urn:microsoft.com/office/officeart/2018/2/layout/IconCircleList"/>
    <dgm:cxn modelId="{C11B373A-9FE4-471B-8A41-5232ED759DB6}" type="presParOf" srcId="{02392084-3657-4A08-8A6D-587AFE22F003}" destId="{EBE1FAE2-4C56-45C4-8FD5-DB95761C5E40}" srcOrd="4" destOrd="0" presId="urn:microsoft.com/office/officeart/2018/2/layout/IconCircleList"/>
    <dgm:cxn modelId="{064B0447-0EF9-4426-B6A4-CAC1B5DAC9ED}" type="presParOf" srcId="{EBE1FAE2-4C56-45C4-8FD5-DB95761C5E40}" destId="{CAAFDB7A-CB3B-4963-807F-6CE3ADA111D0}" srcOrd="0" destOrd="0" presId="urn:microsoft.com/office/officeart/2018/2/layout/IconCircleList"/>
    <dgm:cxn modelId="{5F3A0A79-B406-4CCF-8F5D-84D197F2DA13}" type="presParOf" srcId="{EBE1FAE2-4C56-45C4-8FD5-DB95761C5E40}" destId="{5A964772-0F83-4B6F-9AB7-CB8CEB063B2F}" srcOrd="1" destOrd="0" presId="urn:microsoft.com/office/officeart/2018/2/layout/IconCircleList"/>
    <dgm:cxn modelId="{8682B0A8-48C0-4475-9F99-9C8BF87AC1C3}" type="presParOf" srcId="{EBE1FAE2-4C56-45C4-8FD5-DB95761C5E40}" destId="{6AA54456-ABDA-40F2-BB7E-48082A2669B7}" srcOrd="2" destOrd="0" presId="urn:microsoft.com/office/officeart/2018/2/layout/IconCircleList"/>
    <dgm:cxn modelId="{5F671510-D837-412F-8F46-BD11B1371BA2}" type="presParOf" srcId="{EBE1FAE2-4C56-45C4-8FD5-DB95761C5E40}" destId="{BFC79823-F22F-4A36-815F-A39652ED77E9}" srcOrd="3" destOrd="0" presId="urn:microsoft.com/office/officeart/2018/2/layout/IconCircleList"/>
    <dgm:cxn modelId="{B629C71E-E382-4F05-BB57-ADFAF9EFC2E4}" type="presParOf" srcId="{02392084-3657-4A08-8A6D-587AFE22F003}" destId="{559E291C-C2E4-4A5E-A356-B5BEF42869E7}" srcOrd="5" destOrd="0" presId="urn:microsoft.com/office/officeart/2018/2/layout/IconCircleList"/>
    <dgm:cxn modelId="{91017D3F-B17C-49A9-9446-96D9865D4419}" type="presParOf" srcId="{02392084-3657-4A08-8A6D-587AFE22F003}" destId="{5C6665C4-DC0D-4E87-A93D-FD2F4772016B}" srcOrd="6" destOrd="0" presId="urn:microsoft.com/office/officeart/2018/2/layout/IconCircleList"/>
    <dgm:cxn modelId="{FB9A8E65-F2D9-4FF8-8CAA-8EEA948012C2}" type="presParOf" srcId="{5C6665C4-DC0D-4E87-A93D-FD2F4772016B}" destId="{F2D29431-D46D-45FB-95A5-9E35351D01D6}" srcOrd="0" destOrd="0" presId="urn:microsoft.com/office/officeart/2018/2/layout/IconCircleList"/>
    <dgm:cxn modelId="{193C5111-F041-4EC4-ADE5-135A308FEEC9}" type="presParOf" srcId="{5C6665C4-DC0D-4E87-A93D-FD2F4772016B}" destId="{15E3AE49-6238-430D-8099-3961257E381E}" srcOrd="1" destOrd="0" presId="urn:microsoft.com/office/officeart/2018/2/layout/IconCircleList"/>
    <dgm:cxn modelId="{36B48BAE-B069-4A97-B5BE-8936305FB51A}" type="presParOf" srcId="{5C6665C4-DC0D-4E87-A93D-FD2F4772016B}" destId="{FD57E26B-83B4-42C2-A635-094C3FDEFEA9}" srcOrd="2" destOrd="0" presId="urn:microsoft.com/office/officeart/2018/2/layout/IconCircleList"/>
    <dgm:cxn modelId="{AACC8355-4162-459A-89EA-FE470CBEF712}" type="presParOf" srcId="{5C6665C4-DC0D-4E87-A93D-FD2F4772016B}" destId="{7280E684-8640-4334-AA4C-CE6B4C75120A}"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042C4B-E596-4407-A98E-A3C3E38F059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DF3631BE-FF14-4296-B4BE-0ABFC29824A4}">
      <dgm:prSet/>
      <dgm:spPr/>
      <dgm:t>
        <a:bodyPr/>
        <a:lstStyle/>
        <a:p>
          <a:pPr>
            <a:lnSpc>
              <a:spcPct val="100000"/>
            </a:lnSpc>
          </a:pPr>
          <a:r>
            <a:rPr lang="en-US" b="0" dirty="0">
              <a:solidFill>
                <a:schemeClr val="bg1"/>
              </a:solidFill>
            </a:rPr>
            <a:t>Ensure students are completing all </a:t>
          </a:r>
          <a:r>
            <a:rPr lang="en-US" b="0" dirty="0">
              <a:solidFill>
                <a:schemeClr val="bg1"/>
              </a:solidFill>
              <a:latin typeface="Posterama"/>
            </a:rPr>
            <a:t>home</a:t>
          </a:r>
          <a:r>
            <a:rPr lang="en-US" b="0" dirty="0">
              <a:solidFill>
                <a:schemeClr val="bg1"/>
              </a:solidFill>
            </a:rPr>
            <a:t> </a:t>
          </a:r>
          <a:r>
            <a:rPr lang="en-US" b="0" dirty="0">
              <a:solidFill>
                <a:schemeClr val="bg1"/>
              </a:solidFill>
              <a:latin typeface="Posterama"/>
            </a:rPr>
            <a:t>learning</a:t>
          </a:r>
          <a:r>
            <a:rPr lang="en-US" b="0" dirty="0">
              <a:solidFill>
                <a:schemeClr val="bg1"/>
              </a:solidFill>
            </a:rPr>
            <a:t> that is set – this is all focused on helping revision</a:t>
          </a:r>
        </a:p>
      </dgm:t>
    </dgm:pt>
    <dgm:pt modelId="{422868F3-CB85-4111-9279-5F48EDB338B2}" type="parTrans" cxnId="{4C56DB52-D322-4AA9-9E00-0C042370B029}">
      <dgm:prSet/>
      <dgm:spPr/>
      <dgm:t>
        <a:bodyPr/>
        <a:lstStyle/>
        <a:p>
          <a:endParaRPr lang="en-US">
            <a:solidFill>
              <a:schemeClr val="bg1"/>
            </a:solidFill>
          </a:endParaRPr>
        </a:p>
      </dgm:t>
    </dgm:pt>
    <dgm:pt modelId="{9E160E59-CD22-4B62-9F22-A560701FD38B}" type="sibTrans" cxnId="{4C56DB52-D322-4AA9-9E00-0C042370B029}">
      <dgm:prSet/>
      <dgm:spPr/>
      <dgm:t>
        <a:bodyPr/>
        <a:lstStyle/>
        <a:p>
          <a:endParaRPr lang="en-US">
            <a:solidFill>
              <a:schemeClr val="bg1"/>
            </a:solidFill>
          </a:endParaRPr>
        </a:p>
      </dgm:t>
    </dgm:pt>
    <dgm:pt modelId="{CB7927BB-1635-449C-B668-77A46A517D15}">
      <dgm:prSet/>
      <dgm:spPr/>
      <dgm:t>
        <a:bodyPr/>
        <a:lstStyle/>
        <a:p>
          <a:pPr>
            <a:lnSpc>
              <a:spcPct val="100000"/>
            </a:lnSpc>
          </a:pPr>
          <a:r>
            <a:rPr lang="en-US" b="0" dirty="0">
              <a:solidFill>
                <a:schemeClr val="bg1"/>
              </a:solidFill>
            </a:rPr>
            <a:t>Attending revision classes in school / holidays should complement not replace independent revision at home</a:t>
          </a:r>
        </a:p>
      </dgm:t>
    </dgm:pt>
    <dgm:pt modelId="{F50F458B-8A6C-4760-9F65-6F58E061DDBD}" type="parTrans" cxnId="{6F2332FB-E67F-4BA5-835F-9FE11F3BEC00}">
      <dgm:prSet/>
      <dgm:spPr/>
      <dgm:t>
        <a:bodyPr/>
        <a:lstStyle/>
        <a:p>
          <a:endParaRPr lang="en-US">
            <a:solidFill>
              <a:schemeClr val="bg1"/>
            </a:solidFill>
          </a:endParaRPr>
        </a:p>
      </dgm:t>
    </dgm:pt>
    <dgm:pt modelId="{3965D82D-3C53-446A-94B8-07CB437805C0}" type="sibTrans" cxnId="{6F2332FB-E67F-4BA5-835F-9FE11F3BEC00}">
      <dgm:prSet/>
      <dgm:spPr/>
      <dgm:t>
        <a:bodyPr/>
        <a:lstStyle/>
        <a:p>
          <a:endParaRPr lang="en-US">
            <a:solidFill>
              <a:schemeClr val="bg1"/>
            </a:solidFill>
          </a:endParaRPr>
        </a:p>
      </dgm:t>
    </dgm:pt>
    <dgm:pt modelId="{FC33E3A3-4775-4C37-B867-B9535F215F1B}">
      <dgm:prSet/>
      <dgm:spPr/>
      <dgm:t>
        <a:bodyPr/>
        <a:lstStyle/>
        <a:p>
          <a:pPr>
            <a:lnSpc>
              <a:spcPct val="100000"/>
            </a:lnSpc>
          </a:pPr>
          <a:r>
            <a:rPr lang="en-US" b="0" dirty="0">
              <a:solidFill>
                <a:schemeClr val="bg1"/>
              </a:solidFill>
            </a:rPr>
            <a:t>Students need to get into a routine – they should be working every night, regardless of whether home learning is set.</a:t>
          </a:r>
        </a:p>
      </dgm:t>
    </dgm:pt>
    <dgm:pt modelId="{C6573A98-5D26-4682-8F7B-90240377E1EF}" type="parTrans" cxnId="{0ABE6072-B870-446F-AC1A-E4B11CD8B1D7}">
      <dgm:prSet/>
      <dgm:spPr/>
      <dgm:t>
        <a:bodyPr/>
        <a:lstStyle/>
        <a:p>
          <a:endParaRPr lang="en-US">
            <a:solidFill>
              <a:schemeClr val="bg1"/>
            </a:solidFill>
          </a:endParaRPr>
        </a:p>
      </dgm:t>
    </dgm:pt>
    <dgm:pt modelId="{5C2A4F9E-54D2-48CE-9F3B-C6D6F32E7338}" type="sibTrans" cxnId="{0ABE6072-B870-446F-AC1A-E4B11CD8B1D7}">
      <dgm:prSet/>
      <dgm:spPr/>
      <dgm:t>
        <a:bodyPr/>
        <a:lstStyle/>
        <a:p>
          <a:endParaRPr lang="en-US">
            <a:solidFill>
              <a:schemeClr val="bg1"/>
            </a:solidFill>
          </a:endParaRPr>
        </a:p>
      </dgm:t>
    </dgm:pt>
    <dgm:pt modelId="{5EEF1CCC-73DF-41DF-860B-257923036AD3}" type="pres">
      <dgm:prSet presAssocID="{E6042C4B-E596-4407-A98E-A3C3E38F059A}" presName="root" presStyleCnt="0">
        <dgm:presLayoutVars>
          <dgm:dir/>
          <dgm:resizeHandles val="exact"/>
        </dgm:presLayoutVars>
      </dgm:prSet>
      <dgm:spPr/>
    </dgm:pt>
    <dgm:pt modelId="{296A71FD-0952-4BEB-B534-8BC8C41E3FBD}" type="pres">
      <dgm:prSet presAssocID="{DF3631BE-FF14-4296-B4BE-0ABFC29824A4}" presName="compNode" presStyleCnt="0"/>
      <dgm:spPr/>
    </dgm:pt>
    <dgm:pt modelId="{FE4A78A8-29C6-439A-8A9A-11EC7DB71A3C}" type="pres">
      <dgm:prSet presAssocID="{DF3631BE-FF14-4296-B4BE-0ABFC29824A4}" presName="bgRect" presStyleLbl="bgShp" presStyleIdx="0" presStyleCnt="3"/>
      <dgm:spPr/>
    </dgm:pt>
    <dgm:pt modelId="{3193D977-C69B-4C32-BDB8-76ADCBE2D033}" type="pres">
      <dgm:prSet presAssocID="{DF3631BE-FF14-4296-B4BE-0ABFC29824A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ooks"/>
        </a:ext>
      </dgm:extLst>
    </dgm:pt>
    <dgm:pt modelId="{50AF068C-A72B-40AB-811D-17266750BCFA}" type="pres">
      <dgm:prSet presAssocID="{DF3631BE-FF14-4296-B4BE-0ABFC29824A4}" presName="spaceRect" presStyleCnt="0"/>
      <dgm:spPr/>
    </dgm:pt>
    <dgm:pt modelId="{3EE96CBB-96DE-4AFD-86DB-0BF3E93DC4C7}" type="pres">
      <dgm:prSet presAssocID="{DF3631BE-FF14-4296-B4BE-0ABFC29824A4}" presName="parTx" presStyleLbl="revTx" presStyleIdx="0" presStyleCnt="3">
        <dgm:presLayoutVars>
          <dgm:chMax val="0"/>
          <dgm:chPref val="0"/>
        </dgm:presLayoutVars>
      </dgm:prSet>
      <dgm:spPr/>
    </dgm:pt>
    <dgm:pt modelId="{59FE4695-BA9F-49B3-A55E-C60D199C9C4D}" type="pres">
      <dgm:prSet presAssocID="{9E160E59-CD22-4B62-9F22-A560701FD38B}" presName="sibTrans" presStyleCnt="0"/>
      <dgm:spPr/>
    </dgm:pt>
    <dgm:pt modelId="{EF4C9545-31E6-459F-BF64-3441A38843AA}" type="pres">
      <dgm:prSet presAssocID="{CB7927BB-1635-449C-B668-77A46A517D15}" presName="compNode" presStyleCnt="0"/>
      <dgm:spPr/>
    </dgm:pt>
    <dgm:pt modelId="{5B8379E9-5CD8-4015-AE03-FD33ADE150FB}" type="pres">
      <dgm:prSet presAssocID="{CB7927BB-1635-449C-B668-77A46A517D15}" presName="bgRect" presStyleLbl="bgShp" presStyleIdx="1" presStyleCnt="3"/>
      <dgm:spPr/>
    </dgm:pt>
    <dgm:pt modelId="{2C4320B5-39EF-4129-B67D-1B5FE8623443}" type="pres">
      <dgm:prSet presAssocID="{CB7927BB-1635-449C-B668-77A46A517D1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7BA3454D-E090-4470-ACE7-9FC341DC4705}" type="pres">
      <dgm:prSet presAssocID="{CB7927BB-1635-449C-B668-77A46A517D15}" presName="spaceRect" presStyleCnt="0"/>
      <dgm:spPr/>
    </dgm:pt>
    <dgm:pt modelId="{59AE132F-03F9-4822-9C78-9E7B17C15B0A}" type="pres">
      <dgm:prSet presAssocID="{CB7927BB-1635-449C-B668-77A46A517D15}" presName="parTx" presStyleLbl="revTx" presStyleIdx="1" presStyleCnt="3">
        <dgm:presLayoutVars>
          <dgm:chMax val="0"/>
          <dgm:chPref val="0"/>
        </dgm:presLayoutVars>
      </dgm:prSet>
      <dgm:spPr/>
    </dgm:pt>
    <dgm:pt modelId="{49D1A50E-73FE-4B88-B754-4A7A4DD4005B}" type="pres">
      <dgm:prSet presAssocID="{3965D82D-3C53-446A-94B8-07CB437805C0}" presName="sibTrans" presStyleCnt="0"/>
      <dgm:spPr/>
    </dgm:pt>
    <dgm:pt modelId="{35B5FC5C-49AC-4C16-A0CE-6329DF8A14B5}" type="pres">
      <dgm:prSet presAssocID="{FC33E3A3-4775-4C37-B867-B9535F215F1B}" presName="compNode" presStyleCnt="0"/>
      <dgm:spPr/>
    </dgm:pt>
    <dgm:pt modelId="{C376D932-9E9E-4BCA-82E1-212C5FA5B478}" type="pres">
      <dgm:prSet presAssocID="{FC33E3A3-4775-4C37-B867-B9535F215F1B}" presName="bgRect" presStyleLbl="bgShp" presStyleIdx="2" presStyleCnt="3"/>
      <dgm:spPr/>
    </dgm:pt>
    <dgm:pt modelId="{87D7DE0B-CD1B-4E64-ACDD-2C4CD62C59AD}" type="pres">
      <dgm:prSet presAssocID="{FC33E3A3-4775-4C37-B867-B9535F215F1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ouse"/>
        </a:ext>
      </dgm:extLst>
    </dgm:pt>
    <dgm:pt modelId="{AC55150C-CACD-4CC6-83BE-D8D8043FAA0E}" type="pres">
      <dgm:prSet presAssocID="{FC33E3A3-4775-4C37-B867-B9535F215F1B}" presName="spaceRect" presStyleCnt="0"/>
      <dgm:spPr/>
    </dgm:pt>
    <dgm:pt modelId="{AD7AE3F8-9210-4D61-B828-015CEB2970EA}" type="pres">
      <dgm:prSet presAssocID="{FC33E3A3-4775-4C37-B867-B9535F215F1B}" presName="parTx" presStyleLbl="revTx" presStyleIdx="2" presStyleCnt="3">
        <dgm:presLayoutVars>
          <dgm:chMax val="0"/>
          <dgm:chPref val="0"/>
        </dgm:presLayoutVars>
      </dgm:prSet>
      <dgm:spPr/>
    </dgm:pt>
  </dgm:ptLst>
  <dgm:cxnLst>
    <dgm:cxn modelId="{566C3929-706F-47F8-B64B-275C67982B13}" type="presOf" srcId="{E6042C4B-E596-4407-A98E-A3C3E38F059A}" destId="{5EEF1CCC-73DF-41DF-860B-257923036AD3}" srcOrd="0" destOrd="0" presId="urn:microsoft.com/office/officeart/2018/2/layout/IconVerticalSolidList"/>
    <dgm:cxn modelId="{B72ACE4A-643E-4149-B780-B4B42959015F}" type="presOf" srcId="{FC33E3A3-4775-4C37-B867-B9535F215F1B}" destId="{AD7AE3F8-9210-4D61-B828-015CEB2970EA}" srcOrd="0" destOrd="0" presId="urn:microsoft.com/office/officeart/2018/2/layout/IconVerticalSolidList"/>
    <dgm:cxn modelId="{0ABE6072-B870-446F-AC1A-E4B11CD8B1D7}" srcId="{E6042C4B-E596-4407-A98E-A3C3E38F059A}" destId="{FC33E3A3-4775-4C37-B867-B9535F215F1B}" srcOrd="2" destOrd="0" parTransId="{C6573A98-5D26-4682-8F7B-90240377E1EF}" sibTransId="{5C2A4F9E-54D2-48CE-9F3B-C6D6F32E7338}"/>
    <dgm:cxn modelId="{4C56DB52-D322-4AA9-9E00-0C042370B029}" srcId="{E6042C4B-E596-4407-A98E-A3C3E38F059A}" destId="{DF3631BE-FF14-4296-B4BE-0ABFC29824A4}" srcOrd="0" destOrd="0" parTransId="{422868F3-CB85-4111-9279-5F48EDB338B2}" sibTransId="{9E160E59-CD22-4B62-9F22-A560701FD38B}"/>
    <dgm:cxn modelId="{96567554-928D-40A1-9BE8-F8BB2A35C141}" type="presOf" srcId="{CB7927BB-1635-449C-B668-77A46A517D15}" destId="{59AE132F-03F9-4822-9C78-9E7B17C15B0A}" srcOrd="0" destOrd="0" presId="urn:microsoft.com/office/officeart/2018/2/layout/IconVerticalSolidList"/>
    <dgm:cxn modelId="{008A30EB-1486-4379-95F0-ABAF303BA86B}" type="presOf" srcId="{DF3631BE-FF14-4296-B4BE-0ABFC29824A4}" destId="{3EE96CBB-96DE-4AFD-86DB-0BF3E93DC4C7}" srcOrd="0" destOrd="0" presId="urn:microsoft.com/office/officeart/2018/2/layout/IconVerticalSolidList"/>
    <dgm:cxn modelId="{6F2332FB-E67F-4BA5-835F-9FE11F3BEC00}" srcId="{E6042C4B-E596-4407-A98E-A3C3E38F059A}" destId="{CB7927BB-1635-449C-B668-77A46A517D15}" srcOrd="1" destOrd="0" parTransId="{F50F458B-8A6C-4760-9F65-6F58E061DDBD}" sibTransId="{3965D82D-3C53-446A-94B8-07CB437805C0}"/>
    <dgm:cxn modelId="{37875462-7F3B-4BF8-B716-3DE4240F36E9}" type="presParOf" srcId="{5EEF1CCC-73DF-41DF-860B-257923036AD3}" destId="{296A71FD-0952-4BEB-B534-8BC8C41E3FBD}" srcOrd="0" destOrd="0" presId="urn:microsoft.com/office/officeart/2018/2/layout/IconVerticalSolidList"/>
    <dgm:cxn modelId="{5485B50E-DC8C-4A49-99EC-58DF751FD009}" type="presParOf" srcId="{296A71FD-0952-4BEB-B534-8BC8C41E3FBD}" destId="{FE4A78A8-29C6-439A-8A9A-11EC7DB71A3C}" srcOrd="0" destOrd="0" presId="urn:microsoft.com/office/officeart/2018/2/layout/IconVerticalSolidList"/>
    <dgm:cxn modelId="{C7A2A1D0-11B9-4129-AA9B-7667F8FE4576}" type="presParOf" srcId="{296A71FD-0952-4BEB-B534-8BC8C41E3FBD}" destId="{3193D977-C69B-4C32-BDB8-76ADCBE2D033}" srcOrd="1" destOrd="0" presId="urn:microsoft.com/office/officeart/2018/2/layout/IconVerticalSolidList"/>
    <dgm:cxn modelId="{E222CB2D-C59D-491A-845C-2F694CB3907E}" type="presParOf" srcId="{296A71FD-0952-4BEB-B534-8BC8C41E3FBD}" destId="{50AF068C-A72B-40AB-811D-17266750BCFA}" srcOrd="2" destOrd="0" presId="urn:microsoft.com/office/officeart/2018/2/layout/IconVerticalSolidList"/>
    <dgm:cxn modelId="{79C1F786-8756-4AD9-A5A2-E5F87AC64D32}" type="presParOf" srcId="{296A71FD-0952-4BEB-B534-8BC8C41E3FBD}" destId="{3EE96CBB-96DE-4AFD-86DB-0BF3E93DC4C7}" srcOrd="3" destOrd="0" presId="urn:microsoft.com/office/officeart/2018/2/layout/IconVerticalSolidList"/>
    <dgm:cxn modelId="{E184DEB3-AF7C-4B02-9140-D509675FE968}" type="presParOf" srcId="{5EEF1CCC-73DF-41DF-860B-257923036AD3}" destId="{59FE4695-BA9F-49B3-A55E-C60D199C9C4D}" srcOrd="1" destOrd="0" presId="urn:microsoft.com/office/officeart/2018/2/layout/IconVerticalSolidList"/>
    <dgm:cxn modelId="{484126D5-BE28-4FE6-B25E-F3B8EE68917D}" type="presParOf" srcId="{5EEF1CCC-73DF-41DF-860B-257923036AD3}" destId="{EF4C9545-31E6-459F-BF64-3441A38843AA}" srcOrd="2" destOrd="0" presId="urn:microsoft.com/office/officeart/2018/2/layout/IconVerticalSolidList"/>
    <dgm:cxn modelId="{5DE69AE2-9ABC-4C94-A0B6-E63415EDFB66}" type="presParOf" srcId="{EF4C9545-31E6-459F-BF64-3441A38843AA}" destId="{5B8379E9-5CD8-4015-AE03-FD33ADE150FB}" srcOrd="0" destOrd="0" presId="urn:microsoft.com/office/officeart/2018/2/layout/IconVerticalSolidList"/>
    <dgm:cxn modelId="{A9844818-DBF0-4E56-A11F-4ADE0D78A490}" type="presParOf" srcId="{EF4C9545-31E6-459F-BF64-3441A38843AA}" destId="{2C4320B5-39EF-4129-B67D-1B5FE8623443}" srcOrd="1" destOrd="0" presId="urn:microsoft.com/office/officeart/2018/2/layout/IconVerticalSolidList"/>
    <dgm:cxn modelId="{95FCDC28-3076-4AA6-BA25-A8ECE0442238}" type="presParOf" srcId="{EF4C9545-31E6-459F-BF64-3441A38843AA}" destId="{7BA3454D-E090-4470-ACE7-9FC341DC4705}" srcOrd="2" destOrd="0" presId="urn:microsoft.com/office/officeart/2018/2/layout/IconVerticalSolidList"/>
    <dgm:cxn modelId="{2A935A2A-82D8-4BD4-BBBB-E915488B8035}" type="presParOf" srcId="{EF4C9545-31E6-459F-BF64-3441A38843AA}" destId="{59AE132F-03F9-4822-9C78-9E7B17C15B0A}" srcOrd="3" destOrd="0" presId="urn:microsoft.com/office/officeart/2018/2/layout/IconVerticalSolidList"/>
    <dgm:cxn modelId="{BCD47F1D-FEDC-4929-A61C-45DBE142ECD2}" type="presParOf" srcId="{5EEF1CCC-73DF-41DF-860B-257923036AD3}" destId="{49D1A50E-73FE-4B88-B754-4A7A4DD4005B}" srcOrd="3" destOrd="0" presId="urn:microsoft.com/office/officeart/2018/2/layout/IconVerticalSolidList"/>
    <dgm:cxn modelId="{F90475FF-CB15-43D5-ADC7-DE0242901CF0}" type="presParOf" srcId="{5EEF1CCC-73DF-41DF-860B-257923036AD3}" destId="{35B5FC5C-49AC-4C16-A0CE-6329DF8A14B5}" srcOrd="4" destOrd="0" presId="urn:microsoft.com/office/officeart/2018/2/layout/IconVerticalSolidList"/>
    <dgm:cxn modelId="{5FA7E6FC-508E-48EA-A071-92DF8A9FC9FA}" type="presParOf" srcId="{35B5FC5C-49AC-4C16-A0CE-6329DF8A14B5}" destId="{C376D932-9E9E-4BCA-82E1-212C5FA5B478}" srcOrd="0" destOrd="0" presId="urn:microsoft.com/office/officeart/2018/2/layout/IconVerticalSolidList"/>
    <dgm:cxn modelId="{8AD4BA52-E057-435F-9A5C-4FD519C5628D}" type="presParOf" srcId="{35B5FC5C-49AC-4C16-A0CE-6329DF8A14B5}" destId="{87D7DE0B-CD1B-4E64-ACDD-2C4CD62C59AD}" srcOrd="1" destOrd="0" presId="urn:microsoft.com/office/officeart/2018/2/layout/IconVerticalSolidList"/>
    <dgm:cxn modelId="{69760CE7-B762-473A-ADF1-2DE9C5EEBB1F}" type="presParOf" srcId="{35B5FC5C-49AC-4C16-A0CE-6329DF8A14B5}" destId="{AC55150C-CACD-4CC6-83BE-D8D8043FAA0E}" srcOrd="2" destOrd="0" presId="urn:microsoft.com/office/officeart/2018/2/layout/IconVerticalSolidList"/>
    <dgm:cxn modelId="{4B23EB0B-0DB7-4C4B-BC12-F9DC40C5E8BB}" type="presParOf" srcId="{35B5FC5C-49AC-4C16-A0CE-6329DF8A14B5}" destId="{AD7AE3F8-9210-4D61-B828-015CEB2970E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C41F0C-2BDE-4AB9-B86F-DF389536AC0E}" type="doc">
      <dgm:prSet loTypeId="urn:microsoft.com/office/officeart/2005/8/layout/hList3" loCatId="list" qsTypeId="urn:microsoft.com/office/officeart/2005/8/quickstyle/simple1" qsCatId="simple" csTypeId="urn:microsoft.com/office/officeart/2005/8/colors/accent2_1" csCatId="accent2" phldr="1"/>
      <dgm:spPr/>
      <dgm:t>
        <a:bodyPr/>
        <a:lstStyle/>
        <a:p>
          <a:endParaRPr lang="en-US"/>
        </a:p>
      </dgm:t>
    </dgm:pt>
    <dgm:pt modelId="{DF7854D4-9AC5-47D1-82A6-0B3E590C5D4D}">
      <dgm:prSet phldrT="[Text]" phldr="0"/>
      <dgm:spPr/>
      <dgm:t>
        <a:bodyPr/>
        <a:lstStyle/>
        <a:p>
          <a:pPr rtl="0"/>
          <a:r>
            <a:rPr lang="en-US" dirty="0">
              <a:latin typeface="Posterama"/>
            </a:rPr>
            <a:t> Every student is different</a:t>
          </a:r>
          <a:endParaRPr lang="en-US" dirty="0"/>
        </a:p>
      </dgm:t>
    </dgm:pt>
    <dgm:pt modelId="{09EE7E5D-93C7-4500-BE54-33A48E10B859}" type="parTrans" cxnId="{D5AB8963-F6F6-44F5-84CF-C139D456F812}">
      <dgm:prSet/>
      <dgm:spPr/>
      <dgm:t>
        <a:bodyPr/>
        <a:lstStyle/>
        <a:p>
          <a:endParaRPr lang="en-US"/>
        </a:p>
      </dgm:t>
    </dgm:pt>
    <dgm:pt modelId="{73553191-B9C8-453B-A4CF-984531C24074}" type="sibTrans" cxnId="{D5AB8963-F6F6-44F5-84CF-C139D456F812}">
      <dgm:prSet/>
      <dgm:spPr/>
      <dgm:t>
        <a:bodyPr/>
        <a:lstStyle/>
        <a:p>
          <a:endParaRPr lang="en-US"/>
        </a:p>
      </dgm:t>
    </dgm:pt>
    <dgm:pt modelId="{9D582F44-84A6-48AA-8999-D7C1402104E6}">
      <dgm:prSet phldr="0"/>
      <dgm:spPr/>
      <dgm:t>
        <a:bodyPr/>
        <a:lstStyle/>
        <a:p>
          <a:pPr rtl="0"/>
          <a:r>
            <a:rPr lang="en-US" dirty="0"/>
            <a:t>–Quality revision – sitting at a desk is not revision!</a:t>
          </a:r>
          <a:endParaRPr lang="en-US" dirty="0">
            <a:latin typeface="Posterama"/>
          </a:endParaRPr>
        </a:p>
      </dgm:t>
    </dgm:pt>
    <dgm:pt modelId="{269C6A99-8336-49EB-9550-EA08FF371279}" type="parTrans" cxnId="{DA4C4BE0-3664-43D4-8170-89A4B72A9FE7}">
      <dgm:prSet/>
      <dgm:spPr/>
    </dgm:pt>
    <dgm:pt modelId="{3CAC6077-DFBC-4442-B293-78897319901F}" type="sibTrans" cxnId="{DA4C4BE0-3664-43D4-8170-89A4B72A9FE7}">
      <dgm:prSet/>
      <dgm:spPr/>
    </dgm:pt>
    <dgm:pt modelId="{C83F341F-E0AB-4ED9-869A-E35F5CC8B84E}">
      <dgm:prSet phldr="0"/>
      <dgm:spPr/>
      <dgm:t>
        <a:bodyPr/>
        <a:lstStyle/>
        <a:p>
          <a:pPr rtl="0"/>
          <a:r>
            <a:rPr lang="en-US" dirty="0"/>
            <a:t>–A balance is needed between work and rest/social activities</a:t>
          </a:r>
          <a:endParaRPr lang="en-US" dirty="0">
            <a:latin typeface="Posterama"/>
          </a:endParaRPr>
        </a:p>
      </dgm:t>
    </dgm:pt>
    <dgm:pt modelId="{CA037ECB-B07D-49E0-BE14-21711C47B1A6}" type="parTrans" cxnId="{0792771C-0EDF-414C-8347-3A112E9ED779}">
      <dgm:prSet/>
      <dgm:spPr/>
    </dgm:pt>
    <dgm:pt modelId="{A461A8AF-6017-4EF2-97C0-819F2DB6F094}" type="sibTrans" cxnId="{0792771C-0EDF-414C-8347-3A112E9ED779}">
      <dgm:prSet/>
      <dgm:spPr/>
    </dgm:pt>
    <dgm:pt modelId="{420356A9-B218-433D-B429-F83686773C2C}">
      <dgm:prSet phldr="0"/>
      <dgm:spPr/>
      <dgm:t>
        <a:bodyPr/>
        <a:lstStyle/>
        <a:p>
          <a:pPr rtl="0"/>
          <a:r>
            <a:rPr lang="en-US" dirty="0"/>
            <a:t>–More effort now will mean they will be able to enjoy the summer, knowing that they have done their best.</a:t>
          </a:r>
          <a:endParaRPr lang="en-US" dirty="0">
            <a:latin typeface="Posterama"/>
          </a:endParaRPr>
        </a:p>
      </dgm:t>
    </dgm:pt>
    <dgm:pt modelId="{27E2FBE6-3AAE-4907-AD28-1BEA7B6959A2}" type="parTrans" cxnId="{79A76E64-33AE-45E0-B624-FF20AC508ADB}">
      <dgm:prSet/>
      <dgm:spPr/>
    </dgm:pt>
    <dgm:pt modelId="{2F3948B3-FCFF-4952-B313-4A43999A5E8F}" type="sibTrans" cxnId="{79A76E64-33AE-45E0-B624-FF20AC508ADB}">
      <dgm:prSet/>
      <dgm:spPr/>
    </dgm:pt>
    <dgm:pt modelId="{60093DE7-380C-4D0C-8E7B-955AA1BFA2FB}" type="pres">
      <dgm:prSet presAssocID="{B4C41F0C-2BDE-4AB9-B86F-DF389536AC0E}" presName="composite" presStyleCnt="0">
        <dgm:presLayoutVars>
          <dgm:chMax val="1"/>
          <dgm:dir/>
          <dgm:resizeHandles val="exact"/>
        </dgm:presLayoutVars>
      </dgm:prSet>
      <dgm:spPr/>
    </dgm:pt>
    <dgm:pt modelId="{B0C3ACE4-E858-406A-8B62-29AACE844EA5}" type="pres">
      <dgm:prSet presAssocID="{DF7854D4-9AC5-47D1-82A6-0B3E590C5D4D}" presName="roof" presStyleLbl="dkBgShp" presStyleIdx="0" presStyleCnt="2"/>
      <dgm:spPr/>
    </dgm:pt>
    <dgm:pt modelId="{6F37D9D5-7CC0-4058-8E3A-DF4FA32E7F1B}" type="pres">
      <dgm:prSet presAssocID="{DF7854D4-9AC5-47D1-82A6-0B3E590C5D4D}" presName="pillars" presStyleCnt="0"/>
      <dgm:spPr/>
    </dgm:pt>
    <dgm:pt modelId="{72AADBA9-E378-45E4-BB4F-624307CBA625}" type="pres">
      <dgm:prSet presAssocID="{DF7854D4-9AC5-47D1-82A6-0B3E590C5D4D}" presName="pillar1" presStyleLbl="node1" presStyleIdx="0" presStyleCnt="3">
        <dgm:presLayoutVars>
          <dgm:bulletEnabled val="1"/>
        </dgm:presLayoutVars>
      </dgm:prSet>
      <dgm:spPr/>
    </dgm:pt>
    <dgm:pt modelId="{E6DC6136-2D92-40EB-B8E5-E23126EFC453}" type="pres">
      <dgm:prSet presAssocID="{C83F341F-E0AB-4ED9-869A-E35F5CC8B84E}" presName="pillarX" presStyleLbl="node1" presStyleIdx="1" presStyleCnt="3">
        <dgm:presLayoutVars>
          <dgm:bulletEnabled val="1"/>
        </dgm:presLayoutVars>
      </dgm:prSet>
      <dgm:spPr/>
    </dgm:pt>
    <dgm:pt modelId="{EBABDFE8-9C72-497B-9A9E-23D658FBDB54}" type="pres">
      <dgm:prSet presAssocID="{420356A9-B218-433D-B429-F83686773C2C}" presName="pillarX" presStyleLbl="node1" presStyleIdx="2" presStyleCnt="3">
        <dgm:presLayoutVars>
          <dgm:bulletEnabled val="1"/>
        </dgm:presLayoutVars>
      </dgm:prSet>
      <dgm:spPr/>
    </dgm:pt>
    <dgm:pt modelId="{48E6C60B-767E-4516-895D-E93805D81E6F}" type="pres">
      <dgm:prSet presAssocID="{DF7854D4-9AC5-47D1-82A6-0B3E590C5D4D}" presName="base" presStyleLbl="dkBgShp" presStyleIdx="1" presStyleCnt="2"/>
      <dgm:spPr/>
    </dgm:pt>
  </dgm:ptLst>
  <dgm:cxnLst>
    <dgm:cxn modelId="{0792771C-0EDF-414C-8347-3A112E9ED779}" srcId="{DF7854D4-9AC5-47D1-82A6-0B3E590C5D4D}" destId="{C83F341F-E0AB-4ED9-869A-E35F5CC8B84E}" srcOrd="1" destOrd="0" parTransId="{CA037ECB-B07D-49E0-BE14-21711C47B1A6}" sibTransId="{A461A8AF-6017-4EF2-97C0-819F2DB6F094}"/>
    <dgm:cxn modelId="{A77C411D-2EC8-4C16-9F08-B04004DB7943}" type="presOf" srcId="{420356A9-B218-433D-B429-F83686773C2C}" destId="{EBABDFE8-9C72-497B-9A9E-23D658FBDB54}" srcOrd="0" destOrd="0" presId="urn:microsoft.com/office/officeart/2005/8/layout/hList3"/>
    <dgm:cxn modelId="{D5AB8963-F6F6-44F5-84CF-C139D456F812}" srcId="{B4C41F0C-2BDE-4AB9-B86F-DF389536AC0E}" destId="{DF7854D4-9AC5-47D1-82A6-0B3E590C5D4D}" srcOrd="0" destOrd="0" parTransId="{09EE7E5D-93C7-4500-BE54-33A48E10B859}" sibTransId="{73553191-B9C8-453B-A4CF-984531C24074}"/>
    <dgm:cxn modelId="{79A76E64-33AE-45E0-B624-FF20AC508ADB}" srcId="{DF7854D4-9AC5-47D1-82A6-0B3E590C5D4D}" destId="{420356A9-B218-433D-B429-F83686773C2C}" srcOrd="2" destOrd="0" parTransId="{27E2FBE6-3AAE-4907-AD28-1BEA7B6959A2}" sibTransId="{2F3948B3-FCFF-4952-B313-4A43999A5E8F}"/>
    <dgm:cxn modelId="{C9C8E693-1B08-4C9A-9B06-4AED4612B07A}" type="presOf" srcId="{B4C41F0C-2BDE-4AB9-B86F-DF389536AC0E}" destId="{60093DE7-380C-4D0C-8E7B-955AA1BFA2FB}" srcOrd="0" destOrd="0" presId="urn:microsoft.com/office/officeart/2005/8/layout/hList3"/>
    <dgm:cxn modelId="{6232759B-8F30-496F-A095-30E716AD4563}" type="presOf" srcId="{C83F341F-E0AB-4ED9-869A-E35F5CC8B84E}" destId="{E6DC6136-2D92-40EB-B8E5-E23126EFC453}" srcOrd="0" destOrd="0" presId="urn:microsoft.com/office/officeart/2005/8/layout/hList3"/>
    <dgm:cxn modelId="{8BB3C0CB-EEAB-455D-A5E8-CA6A6C20CBF4}" type="presOf" srcId="{9D582F44-84A6-48AA-8999-D7C1402104E6}" destId="{72AADBA9-E378-45E4-BB4F-624307CBA625}" srcOrd="0" destOrd="0" presId="urn:microsoft.com/office/officeart/2005/8/layout/hList3"/>
    <dgm:cxn modelId="{DA4C4BE0-3664-43D4-8170-89A4B72A9FE7}" srcId="{DF7854D4-9AC5-47D1-82A6-0B3E590C5D4D}" destId="{9D582F44-84A6-48AA-8999-D7C1402104E6}" srcOrd="0" destOrd="0" parTransId="{269C6A99-8336-49EB-9550-EA08FF371279}" sibTransId="{3CAC6077-DFBC-4442-B293-78897319901F}"/>
    <dgm:cxn modelId="{2E3C88E5-6FC1-4651-B38D-FF2C7EE51142}" type="presOf" srcId="{DF7854D4-9AC5-47D1-82A6-0B3E590C5D4D}" destId="{B0C3ACE4-E858-406A-8B62-29AACE844EA5}" srcOrd="0" destOrd="0" presId="urn:microsoft.com/office/officeart/2005/8/layout/hList3"/>
    <dgm:cxn modelId="{51C5948F-0240-4496-9D0E-9C2C8822428F}" type="presParOf" srcId="{60093DE7-380C-4D0C-8E7B-955AA1BFA2FB}" destId="{B0C3ACE4-E858-406A-8B62-29AACE844EA5}" srcOrd="0" destOrd="0" presId="urn:microsoft.com/office/officeart/2005/8/layout/hList3"/>
    <dgm:cxn modelId="{DF4CCC9E-9AB3-4B3D-B2BB-A8660B3359AC}" type="presParOf" srcId="{60093DE7-380C-4D0C-8E7B-955AA1BFA2FB}" destId="{6F37D9D5-7CC0-4058-8E3A-DF4FA32E7F1B}" srcOrd="1" destOrd="0" presId="urn:microsoft.com/office/officeart/2005/8/layout/hList3"/>
    <dgm:cxn modelId="{136E8310-6392-4FF3-8690-CFB119C3AE31}" type="presParOf" srcId="{6F37D9D5-7CC0-4058-8E3A-DF4FA32E7F1B}" destId="{72AADBA9-E378-45E4-BB4F-624307CBA625}" srcOrd="0" destOrd="0" presId="urn:microsoft.com/office/officeart/2005/8/layout/hList3"/>
    <dgm:cxn modelId="{DAD1CE53-D9AB-41C2-BFF1-48CEE8AD5F02}" type="presParOf" srcId="{6F37D9D5-7CC0-4058-8E3A-DF4FA32E7F1B}" destId="{E6DC6136-2D92-40EB-B8E5-E23126EFC453}" srcOrd="1" destOrd="0" presId="urn:microsoft.com/office/officeart/2005/8/layout/hList3"/>
    <dgm:cxn modelId="{AA256264-E6D5-488E-AFC0-5AFD57DB88FC}" type="presParOf" srcId="{6F37D9D5-7CC0-4058-8E3A-DF4FA32E7F1B}" destId="{EBABDFE8-9C72-497B-9A9E-23D658FBDB54}" srcOrd="2" destOrd="0" presId="urn:microsoft.com/office/officeart/2005/8/layout/hList3"/>
    <dgm:cxn modelId="{B608B373-7488-4C5D-9B26-88489C147890}" type="presParOf" srcId="{60093DE7-380C-4D0C-8E7B-955AA1BFA2FB}" destId="{48E6C60B-767E-4516-895D-E93805D81E6F}" srcOrd="2" destOrd="0" presId="urn:microsoft.com/office/officeart/2005/8/layout/h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2F824BF-B34D-4831-B748-03983DF6A165}" type="doc">
      <dgm:prSet loTypeId="urn:microsoft.com/office/officeart/2018/2/layout/IconVerticalSolidList" loCatId="icon" qsTypeId="urn:microsoft.com/office/officeart/2005/8/quickstyle/simple5" qsCatId="simple" csTypeId="urn:microsoft.com/office/officeart/2005/8/colors/accent1_5" csCatId="accent1" phldr="1"/>
      <dgm:spPr/>
      <dgm:t>
        <a:bodyPr/>
        <a:lstStyle/>
        <a:p>
          <a:endParaRPr lang="en-US"/>
        </a:p>
      </dgm:t>
    </dgm:pt>
    <dgm:pt modelId="{9AACBA0A-62D9-4CF8-A1F5-35C1A2F7E0E6}">
      <dgm:prSet/>
      <dgm:spPr/>
      <dgm:t>
        <a:bodyPr/>
        <a:lstStyle/>
        <a:p>
          <a:pPr>
            <a:lnSpc>
              <a:spcPct val="100000"/>
            </a:lnSpc>
          </a:pPr>
          <a:r>
            <a:rPr lang="en-US">
              <a:solidFill>
                <a:schemeClr val="bg1"/>
              </a:solidFill>
            </a:rPr>
            <a:t>•Break revision into small MANAGEABLE steps</a:t>
          </a:r>
        </a:p>
      </dgm:t>
    </dgm:pt>
    <dgm:pt modelId="{61991F22-841C-4BD2-8C6B-740AAAB4438D}" type="parTrans" cxnId="{22366718-DC47-43A6-BEDD-B2CB7ECCF738}">
      <dgm:prSet/>
      <dgm:spPr/>
      <dgm:t>
        <a:bodyPr/>
        <a:lstStyle/>
        <a:p>
          <a:endParaRPr lang="en-US">
            <a:solidFill>
              <a:schemeClr val="bg1"/>
            </a:solidFill>
          </a:endParaRPr>
        </a:p>
      </dgm:t>
    </dgm:pt>
    <dgm:pt modelId="{9A969B03-FA69-4873-BC9A-D772528BD8FE}" type="sibTrans" cxnId="{22366718-DC47-43A6-BEDD-B2CB7ECCF738}">
      <dgm:prSet/>
      <dgm:spPr/>
      <dgm:t>
        <a:bodyPr/>
        <a:lstStyle/>
        <a:p>
          <a:endParaRPr lang="en-US">
            <a:solidFill>
              <a:schemeClr val="bg1"/>
            </a:solidFill>
          </a:endParaRPr>
        </a:p>
      </dgm:t>
    </dgm:pt>
    <dgm:pt modelId="{CD6AB772-E26B-40FB-ADE5-5C67084E9373}">
      <dgm:prSet/>
      <dgm:spPr/>
      <dgm:t>
        <a:bodyPr/>
        <a:lstStyle/>
        <a:p>
          <a:pPr>
            <a:lnSpc>
              <a:spcPct val="100000"/>
            </a:lnSpc>
          </a:pPr>
          <a:r>
            <a:rPr lang="en-US" dirty="0">
              <a:solidFill>
                <a:schemeClr val="bg1"/>
              </a:solidFill>
            </a:rPr>
            <a:t>•Create a realistic timetable – cross off each one you do (Have you seen your child’s revision timetable?)</a:t>
          </a:r>
        </a:p>
      </dgm:t>
    </dgm:pt>
    <dgm:pt modelId="{C00971B8-52D6-49E6-9DCE-1625FAC1C618}" type="parTrans" cxnId="{7BC2DC2A-4A76-4526-9C78-0290A1EA5710}">
      <dgm:prSet/>
      <dgm:spPr/>
      <dgm:t>
        <a:bodyPr/>
        <a:lstStyle/>
        <a:p>
          <a:endParaRPr lang="en-US">
            <a:solidFill>
              <a:schemeClr val="bg1"/>
            </a:solidFill>
          </a:endParaRPr>
        </a:p>
      </dgm:t>
    </dgm:pt>
    <dgm:pt modelId="{D87E4F19-40A4-46BC-967A-26F23C854821}" type="sibTrans" cxnId="{7BC2DC2A-4A76-4526-9C78-0290A1EA5710}">
      <dgm:prSet/>
      <dgm:spPr/>
      <dgm:t>
        <a:bodyPr/>
        <a:lstStyle/>
        <a:p>
          <a:endParaRPr lang="en-US">
            <a:solidFill>
              <a:schemeClr val="bg1"/>
            </a:solidFill>
          </a:endParaRPr>
        </a:p>
      </dgm:t>
    </dgm:pt>
    <dgm:pt modelId="{B9DB1B54-E294-4976-9B1B-921B4B7F69DE}">
      <dgm:prSet/>
      <dgm:spPr/>
      <dgm:t>
        <a:bodyPr/>
        <a:lstStyle/>
        <a:p>
          <a:pPr>
            <a:lnSpc>
              <a:spcPct val="100000"/>
            </a:lnSpc>
          </a:pPr>
          <a:r>
            <a:rPr lang="en-US">
              <a:solidFill>
                <a:schemeClr val="bg1"/>
              </a:solidFill>
            </a:rPr>
            <a:t>•Little and often</a:t>
          </a:r>
        </a:p>
      </dgm:t>
    </dgm:pt>
    <dgm:pt modelId="{5441B0FE-D57F-4943-AA0C-F5C0EC9D583C}" type="parTrans" cxnId="{DEF5513E-B99B-46D5-9AB9-46D80CC30E2D}">
      <dgm:prSet/>
      <dgm:spPr/>
      <dgm:t>
        <a:bodyPr/>
        <a:lstStyle/>
        <a:p>
          <a:endParaRPr lang="en-US">
            <a:solidFill>
              <a:schemeClr val="bg1"/>
            </a:solidFill>
          </a:endParaRPr>
        </a:p>
      </dgm:t>
    </dgm:pt>
    <dgm:pt modelId="{842AA4F5-E09F-4CD9-BA05-A410B348AA08}" type="sibTrans" cxnId="{DEF5513E-B99B-46D5-9AB9-46D80CC30E2D}">
      <dgm:prSet/>
      <dgm:spPr/>
      <dgm:t>
        <a:bodyPr/>
        <a:lstStyle/>
        <a:p>
          <a:endParaRPr lang="en-US">
            <a:solidFill>
              <a:schemeClr val="bg1"/>
            </a:solidFill>
          </a:endParaRPr>
        </a:p>
      </dgm:t>
    </dgm:pt>
    <dgm:pt modelId="{0D169A41-52DD-43DD-8CDB-72AEB050643D}">
      <dgm:prSet/>
      <dgm:spPr/>
      <dgm:t>
        <a:bodyPr/>
        <a:lstStyle/>
        <a:p>
          <a:pPr>
            <a:lnSpc>
              <a:spcPct val="100000"/>
            </a:lnSpc>
          </a:pPr>
          <a:r>
            <a:rPr lang="en-US">
              <a:solidFill>
                <a:schemeClr val="bg1"/>
              </a:solidFill>
            </a:rPr>
            <a:t>•Plan in rewards (PlayStation / TV time, Cinema trip, bowling, food)</a:t>
          </a:r>
        </a:p>
      </dgm:t>
    </dgm:pt>
    <dgm:pt modelId="{8A4AD50B-C86A-4173-A399-7C3F3F4DEA60}" type="parTrans" cxnId="{21A1CE84-8E9F-4441-9ADF-9C2490D16340}">
      <dgm:prSet/>
      <dgm:spPr/>
      <dgm:t>
        <a:bodyPr/>
        <a:lstStyle/>
        <a:p>
          <a:endParaRPr lang="en-US">
            <a:solidFill>
              <a:schemeClr val="bg1"/>
            </a:solidFill>
          </a:endParaRPr>
        </a:p>
      </dgm:t>
    </dgm:pt>
    <dgm:pt modelId="{85EB65B6-611D-4FC1-A931-1BE7B9CA9880}" type="sibTrans" cxnId="{21A1CE84-8E9F-4441-9ADF-9C2490D16340}">
      <dgm:prSet/>
      <dgm:spPr/>
      <dgm:t>
        <a:bodyPr/>
        <a:lstStyle/>
        <a:p>
          <a:endParaRPr lang="en-US">
            <a:solidFill>
              <a:schemeClr val="bg1"/>
            </a:solidFill>
          </a:endParaRPr>
        </a:p>
      </dgm:t>
    </dgm:pt>
    <dgm:pt modelId="{D1DC7942-CE6B-4429-9087-5311EF4B6975}">
      <dgm:prSet/>
      <dgm:spPr/>
      <dgm:t>
        <a:bodyPr/>
        <a:lstStyle/>
        <a:p>
          <a:pPr>
            <a:lnSpc>
              <a:spcPct val="100000"/>
            </a:lnSpc>
          </a:pPr>
          <a:r>
            <a:rPr lang="en-US">
              <a:solidFill>
                <a:schemeClr val="bg1"/>
              </a:solidFill>
            </a:rPr>
            <a:t>•Mix it up</a:t>
          </a:r>
        </a:p>
      </dgm:t>
    </dgm:pt>
    <dgm:pt modelId="{92EA39C5-B237-4613-BD55-2783C96D8A91}" type="parTrans" cxnId="{F4C0DD1A-607A-4ECF-86E4-06D3678BE73F}">
      <dgm:prSet/>
      <dgm:spPr/>
      <dgm:t>
        <a:bodyPr/>
        <a:lstStyle/>
        <a:p>
          <a:endParaRPr lang="en-US">
            <a:solidFill>
              <a:schemeClr val="bg1"/>
            </a:solidFill>
          </a:endParaRPr>
        </a:p>
      </dgm:t>
    </dgm:pt>
    <dgm:pt modelId="{E1A5247E-8112-4C89-9BD9-3A12C933D851}" type="sibTrans" cxnId="{F4C0DD1A-607A-4ECF-86E4-06D3678BE73F}">
      <dgm:prSet/>
      <dgm:spPr/>
      <dgm:t>
        <a:bodyPr/>
        <a:lstStyle/>
        <a:p>
          <a:endParaRPr lang="en-US">
            <a:solidFill>
              <a:schemeClr val="bg1"/>
            </a:solidFill>
          </a:endParaRPr>
        </a:p>
      </dgm:t>
    </dgm:pt>
    <dgm:pt modelId="{D994C740-5560-4FE6-9794-0DA86A14172E}" type="pres">
      <dgm:prSet presAssocID="{72F824BF-B34D-4831-B748-03983DF6A165}" presName="root" presStyleCnt="0">
        <dgm:presLayoutVars>
          <dgm:dir/>
          <dgm:resizeHandles val="exact"/>
        </dgm:presLayoutVars>
      </dgm:prSet>
      <dgm:spPr/>
    </dgm:pt>
    <dgm:pt modelId="{2164EA79-8580-4ECD-BD7D-6695B9EE4250}" type="pres">
      <dgm:prSet presAssocID="{9AACBA0A-62D9-4CF8-A1F5-35C1A2F7E0E6}" presName="compNode" presStyleCnt="0"/>
      <dgm:spPr/>
    </dgm:pt>
    <dgm:pt modelId="{7C41145D-00CB-40FD-8F69-283C245E3B36}" type="pres">
      <dgm:prSet presAssocID="{9AACBA0A-62D9-4CF8-A1F5-35C1A2F7E0E6}" presName="bgRect" presStyleLbl="bgShp" presStyleIdx="0" presStyleCnt="5"/>
      <dgm:spPr/>
    </dgm:pt>
    <dgm:pt modelId="{2EBF8C05-C1AD-479D-A70A-13B3BE366191}" type="pres">
      <dgm:prSet presAssocID="{9AACBA0A-62D9-4CF8-A1F5-35C1A2F7E0E6}" presName="iconRect" presStyleLbl="node1" presStyleIdx="0" presStyleCnt="5"/>
      <dgm:spPr>
        <a:blipFill>
          <a:blip xmlns:r="http://schemas.openxmlformats.org/officeDocument/2006/relationships" r:embed="rId1">
            <a:extLs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ipboard Checked with solid fill"/>
        </a:ext>
      </dgm:extLst>
    </dgm:pt>
    <dgm:pt modelId="{191F4A3A-3CFD-4B7C-99C4-5B54915B9CCD}" type="pres">
      <dgm:prSet presAssocID="{9AACBA0A-62D9-4CF8-A1F5-35C1A2F7E0E6}" presName="spaceRect" presStyleCnt="0"/>
      <dgm:spPr/>
    </dgm:pt>
    <dgm:pt modelId="{FF684ADD-42A9-4BB4-9418-73C265738BC6}" type="pres">
      <dgm:prSet presAssocID="{9AACBA0A-62D9-4CF8-A1F5-35C1A2F7E0E6}" presName="parTx" presStyleLbl="revTx" presStyleIdx="0" presStyleCnt="5">
        <dgm:presLayoutVars>
          <dgm:chMax val="0"/>
          <dgm:chPref val="0"/>
        </dgm:presLayoutVars>
      </dgm:prSet>
      <dgm:spPr/>
    </dgm:pt>
    <dgm:pt modelId="{316C2737-E33D-486F-B1CA-2398908E5802}" type="pres">
      <dgm:prSet presAssocID="{9A969B03-FA69-4873-BC9A-D772528BD8FE}" presName="sibTrans" presStyleCnt="0"/>
      <dgm:spPr/>
    </dgm:pt>
    <dgm:pt modelId="{67476261-69BC-4290-B0FE-E086EF7C6C17}" type="pres">
      <dgm:prSet presAssocID="{CD6AB772-E26B-40FB-ADE5-5C67084E9373}" presName="compNode" presStyleCnt="0"/>
      <dgm:spPr/>
    </dgm:pt>
    <dgm:pt modelId="{5EF3B9B2-F213-47B6-B2AA-4C6CA1B05261}" type="pres">
      <dgm:prSet presAssocID="{CD6AB772-E26B-40FB-ADE5-5C67084E9373}" presName="bgRect" presStyleLbl="bgShp" presStyleIdx="1" presStyleCnt="5"/>
      <dgm:spPr/>
    </dgm:pt>
    <dgm:pt modelId="{A7A11C7B-838A-4E72-858D-AB559A7789C0}" type="pres">
      <dgm:prSet presAssocID="{CD6AB772-E26B-40FB-ADE5-5C67084E9373}"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aily Calendar"/>
        </a:ext>
      </dgm:extLst>
    </dgm:pt>
    <dgm:pt modelId="{77A3480F-A315-47A7-8BE0-3E9738A87050}" type="pres">
      <dgm:prSet presAssocID="{CD6AB772-E26B-40FB-ADE5-5C67084E9373}" presName="spaceRect" presStyleCnt="0"/>
      <dgm:spPr/>
    </dgm:pt>
    <dgm:pt modelId="{52413425-B34F-4D61-BFD1-93941053F940}" type="pres">
      <dgm:prSet presAssocID="{CD6AB772-E26B-40FB-ADE5-5C67084E9373}" presName="parTx" presStyleLbl="revTx" presStyleIdx="1" presStyleCnt="5">
        <dgm:presLayoutVars>
          <dgm:chMax val="0"/>
          <dgm:chPref val="0"/>
        </dgm:presLayoutVars>
      </dgm:prSet>
      <dgm:spPr/>
    </dgm:pt>
    <dgm:pt modelId="{465F7C41-463A-471C-A1BA-F1B62E43F653}" type="pres">
      <dgm:prSet presAssocID="{D87E4F19-40A4-46BC-967A-26F23C854821}" presName="sibTrans" presStyleCnt="0"/>
      <dgm:spPr/>
    </dgm:pt>
    <dgm:pt modelId="{FA7B5BAD-F2F9-4B69-BF9B-5773C74A9BF9}" type="pres">
      <dgm:prSet presAssocID="{B9DB1B54-E294-4976-9B1B-921B4B7F69DE}" presName="compNode" presStyleCnt="0"/>
      <dgm:spPr/>
    </dgm:pt>
    <dgm:pt modelId="{84293504-0899-4E40-A5BC-BE20E578E105}" type="pres">
      <dgm:prSet presAssocID="{B9DB1B54-E294-4976-9B1B-921B4B7F69DE}" presName="bgRect" presStyleLbl="bgShp" presStyleIdx="2" presStyleCnt="5"/>
      <dgm:spPr/>
    </dgm:pt>
    <dgm:pt modelId="{56814FA7-4CBA-4D93-A260-B9679D707007}" type="pres">
      <dgm:prSet presAssocID="{B9DB1B54-E294-4976-9B1B-921B4B7F69DE}" presName="iconRect" presStyleLbl="node1" presStyleIdx="2" presStyleCnt="5"/>
      <dgm:spPr>
        <a:blipFill>
          <a:blip xmlns:r="http://schemas.openxmlformats.org/officeDocument/2006/relationships" r:embed="rId5">
            <a:extLs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ourglass 90% with solid fill"/>
        </a:ext>
      </dgm:extLst>
    </dgm:pt>
    <dgm:pt modelId="{08C0F606-C611-4C64-99F8-10D21B98A279}" type="pres">
      <dgm:prSet presAssocID="{B9DB1B54-E294-4976-9B1B-921B4B7F69DE}" presName="spaceRect" presStyleCnt="0"/>
      <dgm:spPr/>
    </dgm:pt>
    <dgm:pt modelId="{95281CF4-43AE-40CB-B0F4-E33C12ACD5D4}" type="pres">
      <dgm:prSet presAssocID="{B9DB1B54-E294-4976-9B1B-921B4B7F69DE}" presName="parTx" presStyleLbl="revTx" presStyleIdx="2" presStyleCnt="5">
        <dgm:presLayoutVars>
          <dgm:chMax val="0"/>
          <dgm:chPref val="0"/>
        </dgm:presLayoutVars>
      </dgm:prSet>
      <dgm:spPr/>
    </dgm:pt>
    <dgm:pt modelId="{F6CD1B51-E4DA-4090-99D9-652295E000E4}" type="pres">
      <dgm:prSet presAssocID="{842AA4F5-E09F-4CD9-BA05-A410B348AA08}" presName="sibTrans" presStyleCnt="0"/>
      <dgm:spPr/>
    </dgm:pt>
    <dgm:pt modelId="{FA690CF6-11D3-4180-A5F6-11365D04ADE3}" type="pres">
      <dgm:prSet presAssocID="{0D169A41-52DD-43DD-8CDB-72AEB050643D}" presName="compNode" presStyleCnt="0"/>
      <dgm:spPr/>
    </dgm:pt>
    <dgm:pt modelId="{61931222-A5BC-4FFB-BF20-D26BE538FB40}" type="pres">
      <dgm:prSet presAssocID="{0D169A41-52DD-43DD-8CDB-72AEB050643D}" presName="bgRect" presStyleLbl="bgShp" presStyleIdx="3" presStyleCnt="5"/>
      <dgm:spPr/>
    </dgm:pt>
    <dgm:pt modelId="{6EC293A4-A46A-495B-BB8F-39D6924FE030}" type="pres">
      <dgm:prSet presAssocID="{0D169A41-52DD-43DD-8CDB-72AEB050643D}"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Video camera"/>
        </a:ext>
      </dgm:extLst>
    </dgm:pt>
    <dgm:pt modelId="{A87E8D74-D746-45D8-879C-1A34E33DEEFE}" type="pres">
      <dgm:prSet presAssocID="{0D169A41-52DD-43DD-8CDB-72AEB050643D}" presName="spaceRect" presStyleCnt="0"/>
      <dgm:spPr/>
    </dgm:pt>
    <dgm:pt modelId="{35B472E2-EE2D-4129-A4BD-54A5B9EE024D}" type="pres">
      <dgm:prSet presAssocID="{0D169A41-52DD-43DD-8CDB-72AEB050643D}" presName="parTx" presStyleLbl="revTx" presStyleIdx="3" presStyleCnt="5">
        <dgm:presLayoutVars>
          <dgm:chMax val="0"/>
          <dgm:chPref val="0"/>
        </dgm:presLayoutVars>
      </dgm:prSet>
      <dgm:spPr/>
    </dgm:pt>
    <dgm:pt modelId="{FF03A0DC-8F16-48CB-9038-867A32852B89}" type="pres">
      <dgm:prSet presAssocID="{85EB65B6-611D-4FC1-A931-1BE7B9CA9880}" presName="sibTrans" presStyleCnt="0"/>
      <dgm:spPr/>
    </dgm:pt>
    <dgm:pt modelId="{F9E03F81-8551-4661-9261-AEA6D5F28E63}" type="pres">
      <dgm:prSet presAssocID="{D1DC7942-CE6B-4429-9087-5311EF4B6975}" presName="compNode" presStyleCnt="0"/>
      <dgm:spPr/>
    </dgm:pt>
    <dgm:pt modelId="{EBD1E58A-C82D-46AB-9B23-4B812B93C717}" type="pres">
      <dgm:prSet presAssocID="{D1DC7942-CE6B-4429-9087-5311EF4B6975}" presName="bgRect" presStyleLbl="bgShp" presStyleIdx="4" presStyleCnt="5"/>
      <dgm:spPr/>
    </dgm:pt>
    <dgm:pt modelId="{4E2D278E-EC09-4EE6-874D-CD18CDE6619C}" type="pres">
      <dgm:prSet presAssocID="{D1DC7942-CE6B-4429-9087-5311EF4B6975}" presName="iconRect" presStyleLbl="node1" presStyleIdx="4" presStyleCnt="5"/>
      <dgm:spPr>
        <a:blipFill>
          <a:blip xmlns:r="http://schemas.openxmlformats.org/officeDocument/2006/relationships" r:embed="rId9">
            <a:extLs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Transfer with solid fill"/>
        </a:ext>
      </dgm:extLst>
    </dgm:pt>
    <dgm:pt modelId="{783AC75D-5B5D-47B9-AA59-C683D605AFF0}" type="pres">
      <dgm:prSet presAssocID="{D1DC7942-CE6B-4429-9087-5311EF4B6975}" presName="spaceRect" presStyleCnt="0"/>
      <dgm:spPr/>
    </dgm:pt>
    <dgm:pt modelId="{6B9DD23F-85EF-4089-9AA6-742E79EA3D88}" type="pres">
      <dgm:prSet presAssocID="{D1DC7942-CE6B-4429-9087-5311EF4B6975}" presName="parTx" presStyleLbl="revTx" presStyleIdx="4" presStyleCnt="5">
        <dgm:presLayoutVars>
          <dgm:chMax val="0"/>
          <dgm:chPref val="0"/>
        </dgm:presLayoutVars>
      </dgm:prSet>
      <dgm:spPr/>
    </dgm:pt>
  </dgm:ptLst>
  <dgm:cxnLst>
    <dgm:cxn modelId="{22366718-DC47-43A6-BEDD-B2CB7ECCF738}" srcId="{72F824BF-B34D-4831-B748-03983DF6A165}" destId="{9AACBA0A-62D9-4CF8-A1F5-35C1A2F7E0E6}" srcOrd="0" destOrd="0" parTransId="{61991F22-841C-4BD2-8C6B-740AAAB4438D}" sibTransId="{9A969B03-FA69-4873-BC9A-D772528BD8FE}"/>
    <dgm:cxn modelId="{F4C0DD1A-607A-4ECF-86E4-06D3678BE73F}" srcId="{72F824BF-B34D-4831-B748-03983DF6A165}" destId="{D1DC7942-CE6B-4429-9087-5311EF4B6975}" srcOrd="4" destOrd="0" parTransId="{92EA39C5-B237-4613-BD55-2783C96D8A91}" sibTransId="{E1A5247E-8112-4C89-9BD9-3A12C933D851}"/>
    <dgm:cxn modelId="{7BC2DC2A-4A76-4526-9C78-0290A1EA5710}" srcId="{72F824BF-B34D-4831-B748-03983DF6A165}" destId="{CD6AB772-E26B-40FB-ADE5-5C67084E9373}" srcOrd="1" destOrd="0" parTransId="{C00971B8-52D6-49E6-9DCE-1625FAC1C618}" sibTransId="{D87E4F19-40A4-46BC-967A-26F23C854821}"/>
    <dgm:cxn modelId="{DEF5513E-B99B-46D5-9AB9-46D80CC30E2D}" srcId="{72F824BF-B34D-4831-B748-03983DF6A165}" destId="{B9DB1B54-E294-4976-9B1B-921B4B7F69DE}" srcOrd="2" destOrd="0" parTransId="{5441B0FE-D57F-4943-AA0C-F5C0EC9D583C}" sibTransId="{842AA4F5-E09F-4CD9-BA05-A410B348AA08}"/>
    <dgm:cxn modelId="{90A22048-17A6-4001-8A56-1BDF17A1C262}" type="presOf" srcId="{9AACBA0A-62D9-4CF8-A1F5-35C1A2F7E0E6}" destId="{FF684ADD-42A9-4BB4-9418-73C265738BC6}" srcOrd="0" destOrd="0" presId="urn:microsoft.com/office/officeart/2018/2/layout/IconVerticalSolidList"/>
    <dgm:cxn modelId="{9A3BEC48-2634-4D59-8861-28240A827984}" type="presOf" srcId="{CD6AB772-E26B-40FB-ADE5-5C67084E9373}" destId="{52413425-B34F-4D61-BFD1-93941053F940}" srcOrd="0" destOrd="0" presId="urn:microsoft.com/office/officeart/2018/2/layout/IconVerticalSolidList"/>
    <dgm:cxn modelId="{21A1CE84-8E9F-4441-9ADF-9C2490D16340}" srcId="{72F824BF-B34D-4831-B748-03983DF6A165}" destId="{0D169A41-52DD-43DD-8CDB-72AEB050643D}" srcOrd="3" destOrd="0" parTransId="{8A4AD50B-C86A-4173-A399-7C3F3F4DEA60}" sibTransId="{85EB65B6-611D-4FC1-A931-1BE7B9CA9880}"/>
    <dgm:cxn modelId="{73450A9D-F155-4A3C-BE84-0A609F5E10D0}" type="presOf" srcId="{B9DB1B54-E294-4976-9B1B-921B4B7F69DE}" destId="{95281CF4-43AE-40CB-B0F4-E33C12ACD5D4}" srcOrd="0" destOrd="0" presId="urn:microsoft.com/office/officeart/2018/2/layout/IconVerticalSolidList"/>
    <dgm:cxn modelId="{C0FD33A8-0830-403F-8690-E3BA694998B3}" type="presOf" srcId="{D1DC7942-CE6B-4429-9087-5311EF4B6975}" destId="{6B9DD23F-85EF-4089-9AA6-742E79EA3D88}" srcOrd="0" destOrd="0" presId="urn:microsoft.com/office/officeart/2018/2/layout/IconVerticalSolidList"/>
    <dgm:cxn modelId="{B51BDEB0-08F3-4F25-8A63-1D6A736EF7BE}" type="presOf" srcId="{72F824BF-B34D-4831-B748-03983DF6A165}" destId="{D994C740-5560-4FE6-9794-0DA86A14172E}" srcOrd="0" destOrd="0" presId="urn:microsoft.com/office/officeart/2018/2/layout/IconVerticalSolidList"/>
    <dgm:cxn modelId="{D3EB47CB-406E-4954-935B-A66076E367D4}" type="presOf" srcId="{0D169A41-52DD-43DD-8CDB-72AEB050643D}" destId="{35B472E2-EE2D-4129-A4BD-54A5B9EE024D}" srcOrd="0" destOrd="0" presId="urn:microsoft.com/office/officeart/2018/2/layout/IconVerticalSolidList"/>
    <dgm:cxn modelId="{3ACB3424-8A00-4213-AC6E-84AE55DDABC6}" type="presParOf" srcId="{D994C740-5560-4FE6-9794-0DA86A14172E}" destId="{2164EA79-8580-4ECD-BD7D-6695B9EE4250}" srcOrd="0" destOrd="0" presId="urn:microsoft.com/office/officeart/2018/2/layout/IconVerticalSolidList"/>
    <dgm:cxn modelId="{4791D34B-6B85-4EB9-B0A8-8C0DAB917C88}" type="presParOf" srcId="{2164EA79-8580-4ECD-BD7D-6695B9EE4250}" destId="{7C41145D-00CB-40FD-8F69-283C245E3B36}" srcOrd="0" destOrd="0" presId="urn:microsoft.com/office/officeart/2018/2/layout/IconVerticalSolidList"/>
    <dgm:cxn modelId="{2F836980-51ED-4CD7-A762-F280651B16D0}" type="presParOf" srcId="{2164EA79-8580-4ECD-BD7D-6695B9EE4250}" destId="{2EBF8C05-C1AD-479D-A70A-13B3BE366191}" srcOrd="1" destOrd="0" presId="urn:microsoft.com/office/officeart/2018/2/layout/IconVerticalSolidList"/>
    <dgm:cxn modelId="{AA309769-269D-4F4A-816F-F08BEFB5806E}" type="presParOf" srcId="{2164EA79-8580-4ECD-BD7D-6695B9EE4250}" destId="{191F4A3A-3CFD-4B7C-99C4-5B54915B9CCD}" srcOrd="2" destOrd="0" presId="urn:microsoft.com/office/officeart/2018/2/layout/IconVerticalSolidList"/>
    <dgm:cxn modelId="{B6649F00-645E-4115-B503-8F65571429D7}" type="presParOf" srcId="{2164EA79-8580-4ECD-BD7D-6695B9EE4250}" destId="{FF684ADD-42A9-4BB4-9418-73C265738BC6}" srcOrd="3" destOrd="0" presId="urn:microsoft.com/office/officeart/2018/2/layout/IconVerticalSolidList"/>
    <dgm:cxn modelId="{A38E8C63-E6B5-4A24-AC7F-FA0C850B8B25}" type="presParOf" srcId="{D994C740-5560-4FE6-9794-0DA86A14172E}" destId="{316C2737-E33D-486F-B1CA-2398908E5802}" srcOrd="1" destOrd="0" presId="urn:microsoft.com/office/officeart/2018/2/layout/IconVerticalSolidList"/>
    <dgm:cxn modelId="{9DCEEE81-C134-438A-8CFA-E20E00C0A2CD}" type="presParOf" srcId="{D994C740-5560-4FE6-9794-0DA86A14172E}" destId="{67476261-69BC-4290-B0FE-E086EF7C6C17}" srcOrd="2" destOrd="0" presId="urn:microsoft.com/office/officeart/2018/2/layout/IconVerticalSolidList"/>
    <dgm:cxn modelId="{38EDB723-2318-475B-8346-E2928DB03236}" type="presParOf" srcId="{67476261-69BC-4290-B0FE-E086EF7C6C17}" destId="{5EF3B9B2-F213-47B6-B2AA-4C6CA1B05261}" srcOrd="0" destOrd="0" presId="urn:microsoft.com/office/officeart/2018/2/layout/IconVerticalSolidList"/>
    <dgm:cxn modelId="{C68BDDB5-5AE5-46D2-883F-B909DEDC982E}" type="presParOf" srcId="{67476261-69BC-4290-B0FE-E086EF7C6C17}" destId="{A7A11C7B-838A-4E72-858D-AB559A7789C0}" srcOrd="1" destOrd="0" presId="urn:microsoft.com/office/officeart/2018/2/layout/IconVerticalSolidList"/>
    <dgm:cxn modelId="{29D121DB-5029-4756-8BD5-6DD87365EE1A}" type="presParOf" srcId="{67476261-69BC-4290-B0FE-E086EF7C6C17}" destId="{77A3480F-A315-47A7-8BE0-3E9738A87050}" srcOrd="2" destOrd="0" presId="urn:microsoft.com/office/officeart/2018/2/layout/IconVerticalSolidList"/>
    <dgm:cxn modelId="{CC7BFFBE-C479-4FF1-A755-F6C43DE1370E}" type="presParOf" srcId="{67476261-69BC-4290-B0FE-E086EF7C6C17}" destId="{52413425-B34F-4D61-BFD1-93941053F940}" srcOrd="3" destOrd="0" presId="urn:microsoft.com/office/officeart/2018/2/layout/IconVerticalSolidList"/>
    <dgm:cxn modelId="{68D4D0BE-2E1A-431A-B31B-27080F5C76BE}" type="presParOf" srcId="{D994C740-5560-4FE6-9794-0DA86A14172E}" destId="{465F7C41-463A-471C-A1BA-F1B62E43F653}" srcOrd="3" destOrd="0" presId="urn:microsoft.com/office/officeart/2018/2/layout/IconVerticalSolidList"/>
    <dgm:cxn modelId="{1FD528E5-1DA0-437E-86AC-5D868F68B6E4}" type="presParOf" srcId="{D994C740-5560-4FE6-9794-0DA86A14172E}" destId="{FA7B5BAD-F2F9-4B69-BF9B-5773C74A9BF9}" srcOrd="4" destOrd="0" presId="urn:microsoft.com/office/officeart/2018/2/layout/IconVerticalSolidList"/>
    <dgm:cxn modelId="{B4FB8459-E528-45FD-BD2E-D76F5447B8C2}" type="presParOf" srcId="{FA7B5BAD-F2F9-4B69-BF9B-5773C74A9BF9}" destId="{84293504-0899-4E40-A5BC-BE20E578E105}" srcOrd="0" destOrd="0" presId="urn:microsoft.com/office/officeart/2018/2/layout/IconVerticalSolidList"/>
    <dgm:cxn modelId="{6CBBA2C0-FBE6-49DC-8734-979265AFF491}" type="presParOf" srcId="{FA7B5BAD-F2F9-4B69-BF9B-5773C74A9BF9}" destId="{56814FA7-4CBA-4D93-A260-B9679D707007}" srcOrd="1" destOrd="0" presId="urn:microsoft.com/office/officeart/2018/2/layout/IconVerticalSolidList"/>
    <dgm:cxn modelId="{D2A63E71-CFB8-406A-B20B-376320941171}" type="presParOf" srcId="{FA7B5BAD-F2F9-4B69-BF9B-5773C74A9BF9}" destId="{08C0F606-C611-4C64-99F8-10D21B98A279}" srcOrd="2" destOrd="0" presId="urn:microsoft.com/office/officeart/2018/2/layout/IconVerticalSolidList"/>
    <dgm:cxn modelId="{F96B9543-2E48-4038-8FED-CDC3DA7EFE48}" type="presParOf" srcId="{FA7B5BAD-F2F9-4B69-BF9B-5773C74A9BF9}" destId="{95281CF4-43AE-40CB-B0F4-E33C12ACD5D4}" srcOrd="3" destOrd="0" presId="urn:microsoft.com/office/officeart/2018/2/layout/IconVerticalSolidList"/>
    <dgm:cxn modelId="{D43EF0EB-0046-4F04-A7E1-691938B4811F}" type="presParOf" srcId="{D994C740-5560-4FE6-9794-0DA86A14172E}" destId="{F6CD1B51-E4DA-4090-99D9-652295E000E4}" srcOrd="5" destOrd="0" presId="urn:microsoft.com/office/officeart/2018/2/layout/IconVerticalSolidList"/>
    <dgm:cxn modelId="{4E24BA6A-75A9-4ADE-A9F4-4ECAAA2C7673}" type="presParOf" srcId="{D994C740-5560-4FE6-9794-0DA86A14172E}" destId="{FA690CF6-11D3-4180-A5F6-11365D04ADE3}" srcOrd="6" destOrd="0" presId="urn:microsoft.com/office/officeart/2018/2/layout/IconVerticalSolidList"/>
    <dgm:cxn modelId="{CF1AFBFA-013F-4366-9738-E54772CDDB85}" type="presParOf" srcId="{FA690CF6-11D3-4180-A5F6-11365D04ADE3}" destId="{61931222-A5BC-4FFB-BF20-D26BE538FB40}" srcOrd="0" destOrd="0" presId="urn:microsoft.com/office/officeart/2018/2/layout/IconVerticalSolidList"/>
    <dgm:cxn modelId="{78201B58-7CA4-4F8E-8954-3E59BDBB76F6}" type="presParOf" srcId="{FA690CF6-11D3-4180-A5F6-11365D04ADE3}" destId="{6EC293A4-A46A-495B-BB8F-39D6924FE030}" srcOrd="1" destOrd="0" presId="urn:microsoft.com/office/officeart/2018/2/layout/IconVerticalSolidList"/>
    <dgm:cxn modelId="{997BE0A7-5282-4C99-9E7B-CD11E3E6B3CB}" type="presParOf" srcId="{FA690CF6-11D3-4180-A5F6-11365D04ADE3}" destId="{A87E8D74-D746-45D8-879C-1A34E33DEEFE}" srcOrd="2" destOrd="0" presId="urn:microsoft.com/office/officeart/2018/2/layout/IconVerticalSolidList"/>
    <dgm:cxn modelId="{A89E49C0-4776-47DC-A3F9-DC84BB90486D}" type="presParOf" srcId="{FA690CF6-11D3-4180-A5F6-11365D04ADE3}" destId="{35B472E2-EE2D-4129-A4BD-54A5B9EE024D}" srcOrd="3" destOrd="0" presId="urn:microsoft.com/office/officeart/2018/2/layout/IconVerticalSolidList"/>
    <dgm:cxn modelId="{BD92A3C9-1CD1-465B-B1A5-2C58E1944160}" type="presParOf" srcId="{D994C740-5560-4FE6-9794-0DA86A14172E}" destId="{FF03A0DC-8F16-48CB-9038-867A32852B89}" srcOrd="7" destOrd="0" presId="urn:microsoft.com/office/officeart/2018/2/layout/IconVerticalSolidList"/>
    <dgm:cxn modelId="{E92A2BAE-DF15-453A-8670-EA672D91CDB6}" type="presParOf" srcId="{D994C740-5560-4FE6-9794-0DA86A14172E}" destId="{F9E03F81-8551-4661-9261-AEA6D5F28E63}" srcOrd="8" destOrd="0" presId="urn:microsoft.com/office/officeart/2018/2/layout/IconVerticalSolidList"/>
    <dgm:cxn modelId="{19588CA3-80D1-4847-93CD-0D8FA696F167}" type="presParOf" srcId="{F9E03F81-8551-4661-9261-AEA6D5F28E63}" destId="{EBD1E58A-C82D-46AB-9B23-4B812B93C717}" srcOrd="0" destOrd="0" presId="urn:microsoft.com/office/officeart/2018/2/layout/IconVerticalSolidList"/>
    <dgm:cxn modelId="{EE576916-62DA-4C63-B6EA-BC0987F05C55}" type="presParOf" srcId="{F9E03F81-8551-4661-9261-AEA6D5F28E63}" destId="{4E2D278E-EC09-4EE6-874D-CD18CDE6619C}" srcOrd="1" destOrd="0" presId="urn:microsoft.com/office/officeart/2018/2/layout/IconVerticalSolidList"/>
    <dgm:cxn modelId="{181403DD-3F79-4077-A9DE-FAC3928BC95B}" type="presParOf" srcId="{F9E03F81-8551-4661-9261-AEA6D5F28E63}" destId="{783AC75D-5B5D-47B9-AA59-C683D605AFF0}" srcOrd="2" destOrd="0" presId="urn:microsoft.com/office/officeart/2018/2/layout/IconVerticalSolidList"/>
    <dgm:cxn modelId="{E8771243-581F-4234-84AB-CF6E30C73CA6}" type="presParOf" srcId="{F9E03F81-8551-4661-9261-AEA6D5F28E63}" destId="{6B9DD23F-85EF-4089-9AA6-742E79EA3D8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8B8F4D-BAB6-4250-96D3-AEC9C283CC12}">
      <dsp:nvSpPr>
        <dsp:cNvPr id="0" name=""/>
        <dsp:cNvSpPr/>
      </dsp:nvSpPr>
      <dsp:spPr>
        <a:xfrm>
          <a:off x="145153" y="348685"/>
          <a:ext cx="1005669" cy="100566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5D0A68-9B0C-45A5-9050-8A61F65723DA}">
      <dsp:nvSpPr>
        <dsp:cNvPr id="0" name=""/>
        <dsp:cNvSpPr/>
      </dsp:nvSpPr>
      <dsp:spPr>
        <a:xfrm>
          <a:off x="356344" y="559875"/>
          <a:ext cx="583288" cy="5832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921224-282F-4622-AB6E-29E4B64EF48B}">
      <dsp:nvSpPr>
        <dsp:cNvPr id="0" name=""/>
        <dsp:cNvSpPr/>
      </dsp:nvSpPr>
      <dsp:spPr>
        <a:xfrm>
          <a:off x="1366323" y="348685"/>
          <a:ext cx="2370505" cy="100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Revision</a:t>
          </a:r>
        </a:p>
      </dsp:txBody>
      <dsp:txXfrm>
        <a:off x="1366323" y="348685"/>
        <a:ext cx="2370505" cy="1005669"/>
      </dsp:txXfrm>
    </dsp:sp>
    <dsp:sp modelId="{56309265-1508-4913-8C07-08BFFCCA1BA7}">
      <dsp:nvSpPr>
        <dsp:cNvPr id="0" name=""/>
        <dsp:cNvSpPr/>
      </dsp:nvSpPr>
      <dsp:spPr>
        <a:xfrm>
          <a:off x="4149871" y="348685"/>
          <a:ext cx="1005669" cy="100566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210B1F-8154-4D97-96FB-EED66818146E}">
      <dsp:nvSpPr>
        <dsp:cNvPr id="0" name=""/>
        <dsp:cNvSpPr/>
      </dsp:nvSpPr>
      <dsp:spPr>
        <a:xfrm>
          <a:off x="4361061" y="559875"/>
          <a:ext cx="583288" cy="5832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BCD623-CE6C-4233-A9C0-EAD13FE084C4}">
      <dsp:nvSpPr>
        <dsp:cNvPr id="0" name=""/>
        <dsp:cNvSpPr/>
      </dsp:nvSpPr>
      <dsp:spPr>
        <a:xfrm>
          <a:off x="5371040" y="348685"/>
          <a:ext cx="2370505" cy="100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Emotional Support</a:t>
          </a:r>
        </a:p>
      </dsp:txBody>
      <dsp:txXfrm>
        <a:off x="5371040" y="348685"/>
        <a:ext cx="2370505" cy="1005669"/>
      </dsp:txXfrm>
    </dsp:sp>
    <dsp:sp modelId="{CAAFDB7A-CB3B-4963-807F-6CE3ADA111D0}">
      <dsp:nvSpPr>
        <dsp:cNvPr id="0" name=""/>
        <dsp:cNvSpPr/>
      </dsp:nvSpPr>
      <dsp:spPr>
        <a:xfrm>
          <a:off x="145153" y="1909149"/>
          <a:ext cx="1005669" cy="100566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964772-0F83-4B6F-9AB7-CB8CEB063B2F}">
      <dsp:nvSpPr>
        <dsp:cNvPr id="0" name=""/>
        <dsp:cNvSpPr/>
      </dsp:nvSpPr>
      <dsp:spPr>
        <a:xfrm>
          <a:off x="356344" y="2120340"/>
          <a:ext cx="583288" cy="583288"/>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C79823-F22F-4A36-815F-A39652ED77E9}">
      <dsp:nvSpPr>
        <dsp:cNvPr id="0" name=""/>
        <dsp:cNvSpPr/>
      </dsp:nvSpPr>
      <dsp:spPr>
        <a:xfrm>
          <a:off x="1366323" y="1909149"/>
          <a:ext cx="2370505" cy="100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Practical Support</a:t>
          </a:r>
        </a:p>
      </dsp:txBody>
      <dsp:txXfrm>
        <a:off x="1366323" y="1909149"/>
        <a:ext cx="2370505" cy="1005669"/>
      </dsp:txXfrm>
    </dsp:sp>
    <dsp:sp modelId="{F2D29431-D46D-45FB-95A5-9E35351D01D6}">
      <dsp:nvSpPr>
        <dsp:cNvPr id="0" name=""/>
        <dsp:cNvSpPr/>
      </dsp:nvSpPr>
      <dsp:spPr>
        <a:xfrm>
          <a:off x="4149871" y="1909149"/>
          <a:ext cx="1005669" cy="100566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E3AE49-6238-430D-8099-3961257E381E}">
      <dsp:nvSpPr>
        <dsp:cNvPr id="0" name=""/>
        <dsp:cNvSpPr/>
      </dsp:nvSpPr>
      <dsp:spPr>
        <a:xfrm>
          <a:off x="4361061" y="2120340"/>
          <a:ext cx="583288" cy="583288"/>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80E684-8640-4334-AA4C-CE6B4C75120A}">
      <dsp:nvSpPr>
        <dsp:cNvPr id="0" name=""/>
        <dsp:cNvSpPr/>
      </dsp:nvSpPr>
      <dsp:spPr>
        <a:xfrm>
          <a:off x="5371040" y="1909149"/>
          <a:ext cx="2370505" cy="100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Logistics</a:t>
          </a:r>
        </a:p>
      </dsp:txBody>
      <dsp:txXfrm>
        <a:off x="5371040" y="1909149"/>
        <a:ext cx="2370505" cy="10056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4A78A8-29C6-439A-8A9A-11EC7DB71A3C}">
      <dsp:nvSpPr>
        <dsp:cNvPr id="0" name=""/>
        <dsp:cNvSpPr/>
      </dsp:nvSpPr>
      <dsp:spPr>
        <a:xfrm>
          <a:off x="0" y="340"/>
          <a:ext cx="8447417" cy="79667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93D977-C69B-4C32-BDB8-76ADCBE2D033}">
      <dsp:nvSpPr>
        <dsp:cNvPr id="0" name=""/>
        <dsp:cNvSpPr/>
      </dsp:nvSpPr>
      <dsp:spPr>
        <a:xfrm>
          <a:off x="240994" y="179592"/>
          <a:ext cx="438172" cy="43817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E96CBB-96DE-4AFD-86DB-0BF3E93DC4C7}">
      <dsp:nvSpPr>
        <dsp:cNvPr id="0" name=""/>
        <dsp:cNvSpPr/>
      </dsp:nvSpPr>
      <dsp:spPr>
        <a:xfrm>
          <a:off x="920161" y="340"/>
          <a:ext cx="7527255" cy="7966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315" tIns="84315" rIns="84315" bIns="84315" numCol="1" spcCol="1270" anchor="ctr" anchorCtr="0">
          <a:noAutofit/>
        </a:bodyPr>
        <a:lstStyle/>
        <a:p>
          <a:pPr marL="0" lvl="0" indent="0" algn="l" defTabSz="844550">
            <a:lnSpc>
              <a:spcPct val="100000"/>
            </a:lnSpc>
            <a:spcBef>
              <a:spcPct val="0"/>
            </a:spcBef>
            <a:spcAft>
              <a:spcPct val="35000"/>
            </a:spcAft>
            <a:buNone/>
          </a:pPr>
          <a:r>
            <a:rPr lang="en-US" sz="1900" b="0" kern="1200" dirty="0">
              <a:solidFill>
                <a:schemeClr val="bg1"/>
              </a:solidFill>
            </a:rPr>
            <a:t>Ensure students are completing all </a:t>
          </a:r>
          <a:r>
            <a:rPr lang="en-US" sz="1900" b="0" kern="1200" dirty="0">
              <a:solidFill>
                <a:schemeClr val="bg1"/>
              </a:solidFill>
              <a:latin typeface="Posterama"/>
            </a:rPr>
            <a:t>home</a:t>
          </a:r>
          <a:r>
            <a:rPr lang="en-US" sz="1900" b="0" kern="1200" dirty="0">
              <a:solidFill>
                <a:schemeClr val="bg1"/>
              </a:solidFill>
            </a:rPr>
            <a:t> </a:t>
          </a:r>
          <a:r>
            <a:rPr lang="en-US" sz="1900" b="0" kern="1200" dirty="0">
              <a:solidFill>
                <a:schemeClr val="bg1"/>
              </a:solidFill>
              <a:latin typeface="Posterama"/>
            </a:rPr>
            <a:t>learning</a:t>
          </a:r>
          <a:r>
            <a:rPr lang="en-US" sz="1900" b="0" kern="1200" dirty="0">
              <a:solidFill>
                <a:schemeClr val="bg1"/>
              </a:solidFill>
            </a:rPr>
            <a:t> that is set – this is all focused on helping revision</a:t>
          </a:r>
        </a:p>
      </dsp:txBody>
      <dsp:txXfrm>
        <a:off x="920161" y="340"/>
        <a:ext cx="7527255" cy="796676"/>
      </dsp:txXfrm>
    </dsp:sp>
    <dsp:sp modelId="{5B8379E9-5CD8-4015-AE03-FD33ADE150FB}">
      <dsp:nvSpPr>
        <dsp:cNvPr id="0" name=""/>
        <dsp:cNvSpPr/>
      </dsp:nvSpPr>
      <dsp:spPr>
        <a:xfrm>
          <a:off x="0" y="996186"/>
          <a:ext cx="8447417" cy="79667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4320B5-39EF-4129-B67D-1B5FE8623443}">
      <dsp:nvSpPr>
        <dsp:cNvPr id="0" name=""/>
        <dsp:cNvSpPr/>
      </dsp:nvSpPr>
      <dsp:spPr>
        <a:xfrm>
          <a:off x="240994" y="1175438"/>
          <a:ext cx="438172" cy="43817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AE132F-03F9-4822-9C78-9E7B17C15B0A}">
      <dsp:nvSpPr>
        <dsp:cNvPr id="0" name=""/>
        <dsp:cNvSpPr/>
      </dsp:nvSpPr>
      <dsp:spPr>
        <a:xfrm>
          <a:off x="920161" y="996186"/>
          <a:ext cx="7527255" cy="7966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315" tIns="84315" rIns="84315" bIns="84315" numCol="1" spcCol="1270" anchor="ctr" anchorCtr="0">
          <a:noAutofit/>
        </a:bodyPr>
        <a:lstStyle/>
        <a:p>
          <a:pPr marL="0" lvl="0" indent="0" algn="l" defTabSz="844550">
            <a:lnSpc>
              <a:spcPct val="100000"/>
            </a:lnSpc>
            <a:spcBef>
              <a:spcPct val="0"/>
            </a:spcBef>
            <a:spcAft>
              <a:spcPct val="35000"/>
            </a:spcAft>
            <a:buNone/>
          </a:pPr>
          <a:r>
            <a:rPr lang="en-US" sz="1900" b="0" kern="1200" dirty="0">
              <a:solidFill>
                <a:schemeClr val="bg1"/>
              </a:solidFill>
            </a:rPr>
            <a:t>Attending revision classes in school / holidays should complement not replace independent revision at home</a:t>
          </a:r>
        </a:p>
      </dsp:txBody>
      <dsp:txXfrm>
        <a:off x="920161" y="996186"/>
        <a:ext cx="7527255" cy="796676"/>
      </dsp:txXfrm>
    </dsp:sp>
    <dsp:sp modelId="{C376D932-9E9E-4BCA-82E1-212C5FA5B478}">
      <dsp:nvSpPr>
        <dsp:cNvPr id="0" name=""/>
        <dsp:cNvSpPr/>
      </dsp:nvSpPr>
      <dsp:spPr>
        <a:xfrm>
          <a:off x="0" y="1992032"/>
          <a:ext cx="8447417" cy="79667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D7DE0B-CD1B-4E64-ACDD-2C4CD62C59AD}">
      <dsp:nvSpPr>
        <dsp:cNvPr id="0" name=""/>
        <dsp:cNvSpPr/>
      </dsp:nvSpPr>
      <dsp:spPr>
        <a:xfrm>
          <a:off x="240994" y="2171284"/>
          <a:ext cx="438172" cy="43817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7AE3F8-9210-4D61-B828-015CEB2970EA}">
      <dsp:nvSpPr>
        <dsp:cNvPr id="0" name=""/>
        <dsp:cNvSpPr/>
      </dsp:nvSpPr>
      <dsp:spPr>
        <a:xfrm>
          <a:off x="920161" y="1992032"/>
          <a:ext cx="7527255" cy="7966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315" tIns="84315" rIns="84315" bIns="84315" numCol="1" spcCol="1270" anchor="ctr" anchorCtr="0">
          <a:noAutofit/>
        </a:bodyPr>
        <a:lstStyle/>
        <a:p>
          <a:pPr marL="0" lvl="0" indent="0" algn="l" defTabSz="844550">
            <a:lnSpc>
              <a:spcPct val="100000"/>
            </a:lnSpc>
            <a:spcBef>
              <a:spcPct val="0"/>
            </a:spcBef>
            <a:spcAft>
              <a:spcPct val="35000"/>
            </a:spcAft>
            <a:buNone/>
          </a:pPr>
          <a:r>
            <a:rPr lang="en-US" sz="1900" b="0" kern="1200" dirty="0">
              <a:solidFill>
                <a:schemeClr val="bg1"/>
              </a:solidFill>
            </a:rPr>
            <a:t>Students need to get into a routine – they should be working every night, regardless of whether home learning is set.</a:t>
          </a:r>
        </a:p>
      </dsp:txBody>
      <dsp:txXfrm>
        <a:off x="920161" y="1992032"/>
        <a:ext cx="7527255" cy="7966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C3ACE4-E858-406A-8B62-29AACE844EA5}">
      <dsp:nvSpPr>
        <dsp:cNvPr id="0" name=""/>
        <dsp:cNvSpPr/>
      </dsp:nvSpPr>
      <dsp:spPr>
        <a:xfrm>
          <a:off x="0" y="0"/>
          <a:ext cx="8803256" cy="302955"/>
        </a:xfrm>
        <a:prstGeom prst="rect">
          <a:avLst/>
        </a:prstGeom>
        <a:solidFill>
          <a:schemeClr val="accent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dirty="0">
              <a:latin typeface="Posterama"/>
            </a:rPr>
            <a:t> Every student is different</a:t>
          </a:r>
          <a:endParaRPr lang="en-US" sz="1300" kern="1200" dirty="0"/>
        </a:p>
      </dsp:txBody>
      <dsp:txXfrm>
        <a:off x="0" y="0"/>
        <a:ext cx="8803256" cy="302955"/>
      </dsp:txXfrm>
    </dsp:sp>
    <dsp:sp modelId="{72AADBA9-E378-45E4-BB4F-624307CBA625}">
      <dsp:nvSpPr>
        <dsp:cNvPr id="0" name=""/>
        <dsp:cNvSpPr/>
      </dsp:nvSpPr>
      <dsp:spPr>
        <a:xfrm>
          <a:off x="4298" y="302955"/>
          <a:ext cx="2931553" cy="636207"/>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kern="1200" dirty="0"/>
            <a:t>–Quality revision – sitting at a desk is not revision!</a:t>
          </a:r>
          <a:endParaRPr lang="en-US" sz="1200" kern="1200" dirty="0">
            <a:latin typeface="Posterama"/>
          </a:endParaRPr>
        </a:p>
      </dsp:txBody>
      <dsp:txXfrm>
        <a:off x="4298" y="302955"/>
        <a:ext cx="2931553" cy="636207"/>
      </dsp:txXfrm>
    </dsp:sp>
    <dsp:sp modelId="{E6DC6136-2D92-40EB-B8E5-E23126EFC453}">
      <dsp:nvSpPr>
        <dsp:cNvPr id="0" name=""/>
        <dsp:cNvSpPr/>
      </dsp:nvSpPr>
      <dsp:spPr>
        <a:xfrm>
          <a:off x="2935851" y="302955"/>
          <a:ext cx="2931553" cy="636207"/>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kern="1200" dirty="0"/>
            <a:t>–A balance is needed between work and rest/social activities</a:t>
          </a:r>
          <a:endParaRPr lang="en-US" sz="1200" kern="1200" dirty="0">
            <a:latin typeface="Posterama"/>
          </a:endParaRPr>
        </a:p>
      </dsp:txBody>
      <dsp:txXfrm>
        <a:off x="2935851" y="302955"/>
        <a:ext cx="2931553" cy="636207"/>
      </dsp:txXfrm>
    </dsp:sp>
    <dsp:sp modelId="{EBABDFE8-9C72-497B-9A9E-23D658FBDB54}">
      <dsp:nvSpPr>
        <dsp:cNvPr id="0" name=""/>
        <dsp:cNvSpPr/>
      </dsp:nvSpPr>
      <dsp:spPr>
        <a:xfrm>
          <a:off x="5867404" y="302955"/>
          <a:ext cx="2931553" cy="636207"/>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kern="1200" dirty="0"/>
            <a:t>–More effort now will mean they will be able to enjoy the summer, knowing that they have done their best.</a:t>
          </a:r>
          <a:endParaRPr lang="en-US" sz="1200" kern="1200" dirty="0">
            <a:latin typeface="Posterama"/>
          </a:endParaRPr>
        </a:p>
      </dsp:txBody>
      <dsp:txXfrm>
        <a:off x="5867404" y="302955"/>
        <a:ext cx="2931553" cy="636207"/>
      </dsp:txXfrm>
    </dsp:sp>
    <dsp:sp modelId="{48E6C60B-767E-4516-895D-E93805D81E6F}">
      <dsp:nvSpPr>
        <dsp:cNvPr id="0" name=""/>
        <dsp:cNvSpPr/>
      </dsp:nvSpPr>
      <dsp:spPr>
        <a:xfrm>
          <a:off x="0" y="939163"/>
          <a:ext cx="8803256" cy="70689"/>
        </a:xfrm>
        <a:prstGeom prst="rect">
          <a:avLst/>
        </a:prstGeom>
        <a:solidFill>
          <a:schemeClr val="accent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41145D-00CB-40FD-8F69-283C245E3B36}">
      <dsp:nvSpPr>
        <dsp:cNvPr id="0" name=""/>
        <dsp:cNvSpPr/>
      </dsp:nvSpPr>
      <dsp:spPr>
        <a:xfrm>
          <a:off x="0" y="3777"/>
          <a:ext cx="5309386" cy="804655"/>
        </a:xfrm>
        <a:prstGeom prst="roundRect">
          <a:avLst>
            <a:gd name="adj" fmla="val 10000"/>
          </a:avLst>
        </a:prstGeom>
        <a:solidFill>
          <a:schemeClr val="accent1">
            <a:tint val="40000"/>
            <a:hueOff val="0"/>
            <a:satOff val="0"/>
            <a:lumOff val="0"/>
            <a:alphaOff val="0"/>
          </a:schemeClr>
        </a:solidFill>
        <a:ln>
          <a:noFill/>
        </a:ln>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dsp:spPr>
      <dsp:style>
        <a:lnRef idx="0">
          <a:scrgbClr r="0" g="0" b="0"/>
        </a:lnRef>
        <a:fillRef idx="1">
          <a:scrgbClr r="0" g="0" b="0"/>
        </a:fillRef>
        <a:effectRef idx="2">
          <a:scrgbClr r="0" g="0" b="0"/>
        </a:effectRef>
        <a:fontRef idx="minor"/>
      </dsp:style>
    </dsp:sp>
    <dsp:sp modelId="{2EBF8C05-C1AD-479D-A70A-13B3BE366191}">
      <dsp:nvSpPr>
        <dsp:cNvPr id="0" name=""/>
        <dsp:cNvSpPr/>
      </dsp:nvSpPr>
      <dsp:spPr>
        <a:xfrm>
          <a:off x="243408" y="184825"/>
          <a:ext cx="442560" cy="44256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tretch>
            <a:fillRect/>
          </a:stretch>
        </a:blipFill>
        <a:ln>
          <a:noFill/>
        </a:ln>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dsp:spPr>
      <dsp:style>
        <a:lnRef idx="0">
          <a:scrgbClr r="0" g="0" b="0"/>
        </a:lnRef>
        <a:fillRef idx="3">
          <a:scrgbClr r="0" g="0" b="0"/>
        </a:fillRef>
        <a:effectRef idx="3">
          <a:scrgbClr r="0" g="0" b="0"/>
        </a:effectRef>
        <a:fontRef idx="minor">
          <a:schemeClr val="lt1"/>
        </a:fontRef>
      </dsp:style>
    </dsp:sp>
    <dsp:sp modelId="{FF684ADD-42A9-4BB4-9418-73C265738BC6}">
      <dsp:nvSpPr>
        <dsp:cNvPr id="0" name=""/>
        <dsp:cNvSpPr/>
      </dsp:nvSpPr>
      <dsp:spPr>
        <a:xfrm>
          <a:off x="929377" y="3777"/>
          <a:ext cx="4380008" cy="804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159" tIns="85159" rIns="85159" bIns="85159" numCol="1" spcCol="1270" anchor="ctr" anchorCtr="0">
          <a:noAutofit/>
        </a:bodyPr>
        <a:lstStyle/>
        <a:p>
          <a:pPr marL="0" lvl="0" indent="0" algn="l" defTabSz="622300">
            <a:lnSpc>
              <a:spcPct val="100000"/>
            </a:lnSpc>
            <a:spcBef>
              <a:spcPct val="0"/>
            </a:spcBef>
            <a:spcAft>
              <a:spcPct val="35000"/>
            </a:spcAft>
            <a:buNone/>
          </a:pPr>
          <a:r>
            <a:rPr lang="en-US" sz="1400" kern="1200">
              <a:solidFill>
                <a:schemeClr val="bg1"/>
              </a:solidFill>
            </a:rPr>
            <a:t>•Break revision into small MANAGEABLE steps</a:t>
          </a:r>
        </a:p>
      </dsp:txBody>
      <dsp:txXfrm>
        <a:off x="929377" y="3777"/>
        <a:ext cx="4380008" cy="804655"/>
      </dsp:txXfrm>
    </dsp:sp>
    <dsp:sp modelId="{5EF3B9B2-F213-47B6-B2AA-4C6CA1B05261}">
      <dsp:nvSpPr>
        <dsp:cNvPr id="0" name=""/>
        <dsp:cNvSpPr/>
      </dsp:nvSpPr>
      <dsp:spPr>
        <a:xfrm>
          <a:off x="0" y="1009597"/>
          <a:ext cx="5309386" cy="804655"/>
        </a:xfrm>
        <a:prstGeom prst="roundRect">
          <a:avLst>
            <a:gd name="adj" fmla="val 10000"/>
          </a:avLst>
        </a:prstGeom>
        <a:solidFill>
          <a:schemeClr val="accent1">
            <a:tint val="40000"/>
            <a:hueOff val="0"/>
            <a:satOff val="0"/>
            <a:lumOff val="0"/>
            <a:alphaOff val="0"/>
          </a:schemeClr>
        </a:solidFill>
        <a:ln>
          <a:noFill/>
        </a:ln>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dsp:spPr>
      <dsp:style>
        <a:lnRef idx="0">
          <a:scrgbClr r="0" g="0" b="0"/>
        </a:lnRef>
        <a:fillRef idx="1">
          <a:scrgbClr r="0" g="0" b="0"/>
        </a:fillRef>
        <a:effectRef idx="2">
          <a:scrgbClr r="0" g="0" b="0"/>
        </a:effectRef>
        <a:fontRef idx="minor"/>
      </dsp:style>
    </dsp:sp>
    <dsp:sp modelId="{A7A11C7B-838A-4E72-858D-AB559A7789C0}">
      <dsp:nvSpPr>
        <dsp:cNvPr id="0" name=""/>
        <dsp:cNvSpPr/>
      </dsp:nvSpPr>
      <dsp:spPr>
        <a:xfrm>
          <a:off x="243408" y="1190644"/>
          <a:ext cx="442560" cy="44256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dsp:spPr>
      <dsp:style>
        <a:lnRef idx="0">
          <a:scrgbClr r="0" g="0" b="0"/>
        </a:lnRef>
        <a:fillRef idx="3">
          <a:scrgbClr r="0" g="0" b="0"/>
        </a:fillRef>
        <a:effectRef idx="3">
          <a:scrgbClr r="0" g="0" b="0"/>
        </a:effectRef>
        <a:fontRef idx="minor">
          <a:schemeClr val="lt1"/>
        </a:fontRef>
      </dsp:style>
    </dsp:sp>
    <dsp:sp modelId="{52413425-B34F-4D61-BFD1-93941053F940}">
      <dsp:nvSpPr>
        <dsp:cNvPr id="0" name=""/>
        <dsp:cNvSpPr/>
      </dsp:nvSpPr>
      <dsp:spPr>
        <a:xfrm>
          <a:off x="929377" y="1009597"/>
          <a:ext cx="4380008" cy="804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159" tIns="85159" rIns="85159" bIns="85159" numCol="1" spcCol="1270" anchor="ctr" anchorCtr="0">
          <a:noAutofit/>
        </a:bodyPr>
        <a:lstStyle/>
        <a:p>
          <a:pPr marL="0" lvl="0" indent="0" algn="l" defTabSz="622300">
            <a:lnSpc>
              <a:spcPct val="100000"/>
            </a:lnSpc>
            <a:spcBef>
              <a:spcPct val="0"/>
            </a:spcBef>
            <a:spcAft>
              <a:spcPct val="35000"/>
            </a:spcAft>
            <a:buNone/>
          </a:pPr>
          <a:r>
            <a:rPr lang="en-US" sz="1400" kern="1200" dirty="0">
              <a:solidFill>
                <a:schemeClr val="bg1"/>
              </a:solidFill>
            </a:rPr>
            <a:t>•Create a realistic timetable – cross off each one you do (Have you seen your child’s revision timetable?)</a:t>
          </a:r>
        </a:p>
      </dsp:txBody>
      <dsp:txXfrm>
        <a:off x="929377" y="1009597"/>
        <a:ext cx="4380008" cy="804655"/>
      </dsp:txXfrm>
    </dsp:sp>
    <dsp:sp modelId="{84293504-0899-4E40-A5BC-BE20E578E105}">
      <dsp:nvSpPr>
        <dsp:cNvPr id="0" name=""/>
        <dsp:cNvSpPr/>
      </dsp:nvSpPr>
      <dsp:spPr>
        <a:xfrm>
          <a:off x="0" y="2015416"/>
          <a:ext cx="5309386" cy="804655"/>
        </a:xfrm>
        <a:prstGeom prst="roundRect">
          <a:avLst>
            <a:gd name="adj" fmla="val 10000"/>
          </a:avLst>
        </a:prstGeom>
        <a:solidFill>
          <a:schemeClr val="accent1">
            <a:tint val="40000"/>
            <a:hueOff val="0"/>
            <a:satOff val="0"/>
            <a:lumOff val="0"/>
            <a:alphaOff val="0"/>
          </a:schemeClr>
        </a:solidFill>
        <a:ln>
          <a:noFill/>
        </a:ln>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dsp:spPr>
      <dsp:style>
        <a:lnRef idx="0">
          <a:scrgbClr r="0" g="0" b="0"/>
        </a:lnRef>
        <a:fillRef idx="1">
          <a:scrgbClr r="0" g="0" b="0"/>
        </a:fillRef>
        <a:effectRef idx="2">
          <a:scrgbClr r="0" g="0" b="0"/>
        </a:effectRef>
        <a:fontRef idx="minor"/>
      </dsp:style>
    </dsp:sp>
    <dsp:sp modelId="{56814FA7-4CBA-4D93-A260-B9679D707007}">
      <dsp:nvSpPr>
        <dsp:cNvPr id="0" name=""/>
        <dsp:cNvSpPr/>
      </dsp:nvSpPr>
      <dsp:spPr>
        <a:xfrm>
          <a:off x="243408" y="2196464"/>
          <a:ext cx="442560" cy="442560"/>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tretch>
            <a:fillRect/>
          </a:stretch>
        </a:blipFill>
        <a:ln>
          <a:noFill/>
        </a:ln>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dsp:spPr>
      <dsp:style>
        <a:lnRef idx="0">
          <a:scrgbClr r="0" g="0" b="0"/>
        </a:lnRef>
        <a:fillRef idx="3">
          <a:scrgbClr r="0" g="0" b="0"/>
        </a:fillRef>
        <a:effectRef idx="3">
          <a:scrgbClr r="0" g="0" b="0"/>
        </a:effectRef>
        <a:fontRef idx="minor">
          <a:schemeClr val="lt1"/>
        </a:fontRef>
      </dsp:style>
    </dsp:sp>
    <dsp:sp modelId="{95281CF4-43AE-40CB-B0F4-E33C12ACD5D4}">
      <dsp:nvSpPr>
        <dsp:cNvPr id="0" name=""/>
        <dsp:cNvSpPr/>
      </dsp:nvSpPr>
      <dsp:spPr>
        <a:xfrm>
          <a:off x="929377" y="2015416"/>
          <a:ext cx="4380008" cy="804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159" tIns="85159" rIns="85159" bIns="85159" numCol="1" spcCol="1270" anchor="ctr" anchorCtr="0">
          <a:noAutofit/>
        </a:bodyPr>
        <a:lstStyle/>
        <a:p>
          <a:pPr marL="0" lvl="0" indent="0" algn="l" defTabSz="622300">
            <a:lnSpc>
              <a:spcPct val="100000"/>
            </a:lnSpc>
            <a:spcBef>
              <a:spcPct val="0"/>
            </a:spcBef>
            <a:spcAft>
              <a:spcPct val="35000"/>
            </a:spcAft>
            <a:buNone/>
          </a:pPr>
          <a:r>
            <a:rPr lang="en-US" sz="1400" kern="1200">
              <a:solidFill>
                <a:schemeClr val="bg1"/>
              </a:solidFill>
            </a:rPr>
            <a:t>•Little and often</a:t>
          </a:r>
        </a:p>
      </dsp:txBody>
      <dsp:txXfrm>
        <a:off x="929377" y="2015416"/>
        <a:ext cx="4380008" cy="804655"/>
      </dsp:txXfrm>
    </dsp:sp>
    <dsp:sp modelId="{61931222-A5BC-4FFB-BF20-D26BE538FB40}">
      <dsp:nvSpPr>
        <dsp:cNvPr id="0" name=""/>
        <dsp:cNvSpPr/>
      </dsp:nvSpPr>
      <dsp:spPr>
        <a:xfrm>
          <a:off x="0" y="3021236"/>
          <a:ext cx="5309386" cy="804655"/>
        </a:xfrm>
        <a:prstGeom prst="roundRect">
          <a:avLst>
            <a:gd name="adj" fmla="val 10000"/>
          </a:avLst>
        </a:prstGeom>
        <a:solidFill>
          <a:schemeClr val="accent1">
            <a:tint val="40000"/>
            <a:hueOff val="0"/>
            <a:satOff val="0"/>
            <a:lumOff val="0"/>
            <a:alphaOff val="0"/>
          </a:schemeClr>
        </a:solidFill>
        <a:ln>
          <a:noFill/>
        </a:ln>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dsp:spPr>
      <dsp:style>
        <a:lnRef idx="0">
          <a:scrgbClr r="0" g="0" b="0"/>
        </a:lnRef>
        <a:fillRef idx="1">
          <a:scrgbClr r="0" g="0" b="0"/>
        </a:fillRef>
        <a:effectRef idx="2">
          <a:scrgbClr r="0" g="0" b="0"/>
        </a:effectRef>
        <a:fontRef idx="minor"/>
      </dsp:style>
    </dsp:sp>
    <dsp:sp modelId="{6EC293A4-A46A-495B-BB8F-39D6924FE030}">
      <dsp:nvSpPr>
        <dsp:cNvPr id="0" name=""/>
        <dsp:cNvSpPr/>
      </dsp:nvSpPr>
      <dsp:spPr>
        <a:xfrm>
          <a:off x="243408" y="3202283"/>
          <a:ext cx="442560" cy="44256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dsp:spPr>
      <dsp:style>
        <a:lnRef idx="0">
          <a:scrgbClr r="0" g="0" b="0"/>
        </a:lnRef>
        <a:fillRef idx="3">
          <a:scrgbClr r="0" g="0" b="0"/>
        </a:fillRef>
        <a:effectRef idx="3">
          <a:scrgbClr r="0" g="0" b="0"/>
        </a:effectRef>
        <a:fontRef idx="minor">
          <a:schemeClr val="lt1"/>
        </a:fontRef>
      </dsp:style>
    </dsp:sp>
    <dsp:sp modelId="{35B472E2-EE2D-4129-A4BD-54A5B9EE024D}">
      <dsp:nvSpPr>
        <dsp:cNvPr id="0" name=""/>
        <dsp:cNvSpPr/>
      </dsp:nvSpPr>
      <dsp:spPr>
        <a:xfrm>
          <a:off x="929377" y="3021236"/>
          <a:ext cx="4380008" cy="804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159" tIns="85159" rIns="85159" bIns="85159" numCol="1" spcCol="1270" anchor="ctr" anchorCtr="0">
          <a:noAutofit/>
        </a:bodyPr>
        <a:lstStyle/>
        <a:p>
          <a:pPr marL="0" lvl="0" indent="0" algn="l" defTabSz="622300">
            <a:lnSpc>
              <a:spcPct val="100000"/>
            </a:lnSpc>
            <a:spcBef>
              <a:spcPct val="0"/>
            </a:spcBef>
            <a:spcAft>
              <a:spcPct val="35000"/>
            </a:spcAft>
            <a:buNone/>
          </a:pPr>
          <a:r>
            <a:rPr lang="en-US" sz="1400" kern="1200">
              <a:solidFill>
                <a:schemeClr val="bg1"/>
              </a:solidFill>
            </a:rPr>
            <a:t>•Plan in rewards (PlayStation / TV time, Cinema trip, bowling, food)</a:t>
          </a:r>
        </a:p>
      </dsp:txBody>
      <dsp:txXfrm>
        <a:off x="929377" y="3021236"/>
        <a:ext cx="4380008" cy="804655"/>
      </dsp:txXfrm>
    </dsp:sp>
    <dsp:sp modelId="{EBD1E58A-C82D-46AB-9B23-4B812B93C717}">
      <dsp:nvSpPr>
        <dsp:cNvPr id="0" name=""/>
        <dsp:cNvSpPr/>
      </dsp:nvSpPr>
      <dsp:spPr>
        <a:xfrm>
          <a:off x="0" y="4027055"/>
          <a:ext cx="5309386" cy="804655"/>
        </a:xfrm>
        <a:prstGeom prst="roundRect">
          <a:avLst>
            <a:gd name="adj" fmla="val 10000"/>
          </a:avLst>
        </a:prstGeom>
        <a:solidFill>
          <a:schemeClr val="accent1">
            <a:tint val="40000"/>
            <a:hueOff val="0"/>
            <a:satOff val="0"/>
            <a:lumOff val="0"/>
            <a:alphaOff val="0"/>
          </a:schemeClr>
        </a:solidFill>
        <a:ln>
          <a:noFill/>
        </a:ln>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dsp:spPr>
      <dsp:style>
        <a:lnRef idx="0">
          <a:scrgbClr r="0" g="0" b="0"/>
        </a:lnRef>
        <a:fillRef idx="1">
          <a:scrgbClr r="0" g="0" b="0"/>
        </a:fillRef>
        <a:effectRef idx="2">
          <a:scrgbClr r="0" g="0" b="0"/>
        </a:effectRef>
        <a:fontRef idx="minor"/>
      </dsp:style>
    </dsp:sp>
    <dsp:sp modelId="{4E2D278E-EC09-4EE6-874D-CD18CDE6619C}">
      <dsp:nvSpPr>
        <dsp:cNvPr id="0" name=""/>
        <dsp:cNvSpPr/>
      </dsp:nvSpPr>
      <dsp:spPr>
        <a:xfrm>
          <a:off x="243408" y="4208103"/>
          <a:ext cx="442560" cy="442560"/>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tretch>
            <a:fillRect/>
          </a:stretch>
        </a:blipFill>
        <a:ln>
          <a:noFill/>
        </a:ln>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dsp:spPr>
      <dsp:style>
        <a:lnRef idx="0">
          <a:scrgbClr r="0" g="0" b="0"/>
        </a:lnRef>
        <a:fillRef idx="3">
          <a:scrgbClr r="0" g="0" b="0"/>
        </a:fillRef>
        <a:effectRef idx="3">
          <a:scrgbClr r="0" g="0" b="0"/>
        </a:effectRef>
        <a:fontRef idx="minor">
          <a:schemeClr val="lt1"/>
        </a:fontRef>
      </dsp:style>
    </dsp:sp>
    <dsp:sp modelId="{6B9DD23F-85EF-4089-9AA6-742E79EA3D88}">
      <dsp:nvSpPr>
        <dsp:cNvPr id="0" name=""/>
        <dsp:cNvSpPr/>
      </dsp:nvSpPr>
      <dsp:spPr>
        <a:xfrm>
          <a:off x="929377" y="4027055"/>
          <a:ext cx="4380008" cy="804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159" tIns="85159" rIns="85159" bIns="85159" numCol="1" spcCol="1270" anchor="ctr" anchorCtr="0">
          <a:noAutofit/>
        </a:bodyPr>
        <a:lstStyle/>
        <a:p>
          <a:pPr marL="0" lvl="0" indent="0" algn="l" defTabSz="622300">
            <a:lnSpc>
              <a:spcPct val="100000"/>
            </a:lnSpc>
            <a:spcBef>
              <a:spcPct val="0"/>
            </a:spcBef>
            <a:spcAft>
              <a:spcPct val="35000"/>
            </a:spcAft>
            <a:buNone/>
          </a:pPr>
          <a:r>
            <a:rPr lang="en-US" sz="1400" kern="1200">
              <a:solidFill>
                <a:schemeClr val="bg1"/>
              </a:solidFill>
            </a:rPr>
            <a:t>•Mix it up</a:t>
          </a:r>
        </a:p>
      </dsp:txBody>
      <dsp:txXfrm>
        <a:off x="929377" y="4027055"/>
        <a:ext cx="4380008" cy="804655"/>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C11C522D-7C53-4599-A465-790EB15AA7D9}" type="datetimeFigureOut">
              <a:rPr lang="en-GB" smtClean="0"/>
              <a:t>14/10/2022</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E3B529A0-2208-435E-9634-808C848F4F42}" type="slidenum">
              <a:rPr lang="en-GB" smtClean="0"/>
              <a:t>‹#›</a:t>
            </a:fld>
            <a:endParaRPr lang="en-GB"/>
          </a:p>
        </p:txBody>
      </p:sp>
    </p:spTree>
    <p:extLst>
      <p:ext uri="{BB962C8B-B14F-4D97-AF65-F5344CB8AC3E}">
        <p14:creationId xmlns:p14="http://schemas.microsoft.com/office/powerpoint/2010/main" val="2499717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 am sure many of you have thought or heard something similar to these! </a:t>
            </a:r>
          </a:p>
        </p:txBody>
      </p:sp>
      <p:sp>
        <p:nvSpPr>
          <p:cNvPr id="4" name="Slide Number Placeholder 3"/>
          <p:cNvSpPr>
            <a:spLocks noGrp="1"/>
          </p:cNvSpPr>
          <p:nvPr>
            <p:ph type="sldNum" sz="quarter" idx="5"/>
          </p:nvPr>
        </p:nvSpPr>
        <p:spPr/>
        <p:txBody>
          <a:bodyPr/>
          <a:lstStyle/>
          <a:p>
            <a:fld id="{4257FA56-F684-48D0-8533-AEDD400FAD1C}" type="slidenum">
              <a:rPr lang="en-US"/>
              <a:t>8</a:t>
            </a:fld>
            <a:endParaRPr lang="en-US"/>
          </a:p>
        </p:txBody>
      </p:sp>
    </p:spTree>
    <p:extLst>
      <p:ext uri="{BB962C8B-B14F-4D97-AF65-F5344CB8AC3E}">
        <p14:creationId xmlns:p14="http://schemas.microsoft.com/office/powerpoint/2010/main" val="22318697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3B529A0-2208-435E-9634-808C848F4F42}"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158405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3B529A0-2208-435E-9634-808C848F4F42}"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3374438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3B529A0-2208-435E-9634-808C848F4F42}"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4811688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algn="ctr" eaLnBrk="0" fontAlgn="base" hangingPunct="0">
              <a:spcBef>
                <a:spcPct val="5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algn="ctr" eaLnBrk="0" fontAlgn="base" hangingPunct="0">
              <a:spcBef>
                <a:spcPct val="5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algn="ctr" eaLnBrk="0" fontAlgn="base" hangingPunct="0">
              <a:spcBef>
                <a:spcPct val="5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algn="ctr" eaLnBrk="0" fontAlgn="base" hangingPunct="0">
              <a:spcBef>
                <a:spcPct val="5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B4CA5DA-5076-461A-9524-3FFFD6B7E2E8}" type="slidenum">
              <a:rPr kumimoji="0" lang="en-US"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0958532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algn="ctr" eaLnBrk="0" fontAlgn="base" hangingPunct="0">
              <a:spcBef>
                <a:spcPct val="5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algn="ctr" eaLnBrk="0" fontAlgn="base" hangingPunct="0">
              <a:spcBef>
                <a:spcPct val="5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algn="ctr" eaLnBrk="0" fontAlgn="base" hangingPunct="0">
              <a:spcBef>
                <a:spcPct val="5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algn="ctr" eaLnBrk="0" fontAlgn="base" hangingPunct="0">
              <a:spcBef>
                <a:spcPct val="5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B2C6507-B920-4F2E-A0E4-BEDE24BB5755}" type="slidenum">
              <a:rPr kumimoji="0" lang="en-US"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6223181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90" name="Google Shape;90;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49134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05" name="Google Shape;105;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47038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64" name="Google Shape;264;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62</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461665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70" name="Google Shape;270;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63</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612548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78" name="Google Shape;278;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64</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5439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At least 1 hour a night is our recommendation. </a:t>
            </a:r>
          </a:p>
        </p:txBody>
      </p:sp>
      <p:sp>
        <p:nvSpPr>
          <p:cNvPr id="4" name="Slide Number Placeholder 3"/>
          <p:cNvSpPr>
            <a:spLocks noGrp="1"/>
          </p:cNvSpPr>
          <p:nvPr>
            <p:ph type="sldNum" sz="quarter" idx="5"/>
          </p:nvPr>
        </p:nvSpPr>
        <p:spPr/>
        <p:txBody>
          <a:bodyPr/>
          <a:lstStyle/>
          <a:p>
            <a:fld id="{4257FA56-F684-48D0-8533-AEDD400FAD1C}" type="slidenum">
              <a:rPr lang="en-US"/>
              <a:t>10</a:t>
            </a:fld>
            <a:endParaRPr lang="en-US"/>
          </a:p>
        </p:txBody>
      </p:sp>
    </p:spTree>
    <p:extLst>
      <p:ext uri="{BB962C8B-B14F-4D97-AF65-F5344CB8AC3E}">
        <p14:creationId xmlns:p14="http://schemas.microsoft.com/office/powerpoint/2010/main" val="10369279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89" name="Google Shape;289;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65</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373725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01" name="Google Shape;301;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66</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763260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15" name="Google Shape;315;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67</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53990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These are key to help your child keep focused and keep stress as low as possible. Make sure you factor in rest times and any activities they do (e.g. football training, piano lesson)</a:t>
            </a:r>
            <a:endParaRPr lang="en-US" dirty="0"/>
          </a:p>
          <a:p>
            <a:endParaRPr lang="en-US" dirty="0">
              <a:cs typeface="Calibri" panose="020F0502020204030204"/>
            </a:endParaRPr>
          </a:p>
          <a:p>
            <a:r>
              <a:rPr lang="en-US" dirty="0"/>
              <a:t>Chunking – Break down subjects into sections of the paper or areas that need improvement. E.g. Science – paper 1+2 or Biology plant and animal cells </a:t>
            </a:r>
            <a:r>
              <a:rPr lang="en-US" dirty="0" err="1"/>
              <a:t>ect.</a:t>
            </a:r>
            <a:r>
              <a:rPr lang="en-US" dirty="0"/>
              <a:t> </a:t>
            </a:r>
            <a:endParaRPr lang="en-US"/>
          </a:p>
          <a:p>
            <a:endParaRPr lang="en-US" dirty="0">
              <a:cs typeface="Calibri"/>
            </a:endParaRPr>
          </a:p>
        </p:txBody>
      </p:sp>
      <p:sp>
        <p:nvSpPr>
          <p:cNvPr id="4" name="Slide Number Placeholder 3"/>
          <p:cNvSpPr>
            <a:spLocks noGrp="1"/>
          </p:cNvSpPr>
          <p:nvPr>
            <p:ph type="sldNum" sz="quarter" idx="5"/>
          </p:nvPr>
        </p:nvSpPr>
        <p:spPr/>
        <p:txBody>
          <a:bodyPr/>
          <a:lstStyle/>
          <a:p>
            <a:fld id="{4257FA56-F684-48D0-8533-AEDD400FAD1C}" type="slidenum">
              <a:rPr lang="en-US"/>
              <a:t>12</a:t>
            </a:fld>
            <a:endParaRPr lang="en-US"/>
          </a:p>
        </p:txBody>
      </p:sp>
    </p:spTree>
    <p:extLst>
      <p:ext uri="{BB962C8B-B14F-4D97-AF65-F5344CB8AC3E}">
        <p14:creationId xmlns:p14="http://schemas.microsoft.com/office/powerpoint/2010/main" val="3104512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Make the point the every year many pupils do not arrive prepared and have to borrow equipment from the school </a:t>
            </a:r>
          </a:p>
        </p:txBody>
      </p:sp>
      <p:sp>
        <p:nvSpPr>
          <p:cNvPr id="4" name="Slide Number Placeholder 3"/>
          <p:cNvSpPr>
            <a:spLocks noGrp="1"/>
          </p:cNvSpPr>
          <p:nvPr>
            <p:ph type="sldNum" sz="quarter" idx="5"/>
          </p:nvPr>
        </p:nvSpPr>
        <p:spPr/>
        <p:txBody>
          <a:bodyPr/>
          <a:lstStyle/>
          <a:p>
            <a:fld id="{E3B529A0-2208-435E-9634-808C848F4F42}" type="slidenum">
              <a:rPr lang="en-GB" smtClean="0"/>
              <a:t>16</a:t>
            </a:fld>
            <a:endParaRPr lang="en-GB"/>
          </a:p>
        </p:txBody>
      </p:sp>
    </p:spTree>
    <p:extLst>
      <p:ext uri="{BB962C8B-B14F-4D97-AF65-F5344CB8AC3E}">
        <p14:creationId xmlns:p14="http://schemas.microsoft.com/office/powerpoint/2010/main" val="241005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3B529A0-2208-435E-9634-808C848F4F42}"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965276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3B529A0-2208-435E-9634-808C848F4F42}"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510866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3B529A0-2208-435E-9634-808C848F4F42}"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844323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3B529A0-2208-435E-9634-808C848F4F42}"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651000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3B529A0-2208-435E-9634-808C848F4F42}"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487723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a:t>Click to edit Master title style</a:t>
            </a:r>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53F70110-BDE4-41E7-9C07-CC285CA7F491}" type="datetimeFigureOut">
              <a:rPr lang="en-GB"/>
              <a:pPr>
                <a:defRPr/>
              </a:pPr>
              <a:t>14/10/2022</a:t>
            </a:fld>
            <a:endParaRPr lang="en-GB" dirty="0"/>
          </a:p>
        </p:txBody>
      </p:sp>
      <p:sp>
        <p:nvSpPr>
          <p:cNvPr id="5" name="Slide Number Placeholder 5"/>
          <p:cNvSpPr>
            <a:spLocks noGrp="1"/>
          </p:cNvSpPr>
          <p:nvPr>
            <p:ph type="sldNum" sz="quarter" idx="11"/>
          </p:nvPr>
        </p:nvSpPr>
        <p:spPr/>
        <p:txBody>
          <a:bodyPr/>
          <a:lstStyle>
            <a:lvl1pPr>
              <a:defRPr/>
            </a:lvl1pPr>
          </a:lstStyle>
          <a:p>
            <a:pPr>
              <a:defRPr/>
            </a:pPr>
            <a:fld id="{BEC8756C-845E-4739-AC06-4A2E7A680492}" type="slidenum">
              <a:rPr lang="en-GB"/>
              <a:pPr>
                <a:defRPr/>
              </a:pPr>
              <a:t>‹#›</a:t>
            </a:fld>
            <a:endParaRPr lang="en-GB" dirty="0"/>
          </a:p>
        </p:txBody>
      </p:sp>
      <p:sp>
        <p:nvSpPr>
          <p:cNvPr id="6" name="Footer Placeholder 4"/>
          <p:cNvSpPr>
            <a:spLocks noGrp="1"/>
          </p:cNvSpPr>
          <p:nvPr>
            <p:ph type="ftr" sz="quarter" idx="12"/>
          </p:nvPr>
        </p:nvSpPr>
        <p:spPr/>
        <p:txBody>
          <a:bodyPr/>
          <a:lstStyle>
            <a:lvl1pPr>
              <a:defRPr/>
            </a:lvl1pPr>
          </a:lstStyle>
          <a:p>
            <a:pPr>
              <a:defRPr/>
            </a:pPr>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D591116-7654-427B-B49F-27FD50D0F32C}" type="datetimeFigureOut">
              <a:rPr lang="en-GB"/>
              <a:pPr>
                <a:defRPr/>
              </a:pPr>
              <a:t>14/10/2022</a:t>
            </a:fld>
            <a:endParaRPr lang="en-GB" dirty="0"/>
          </a:p>
        </p:txBody>
      </p:sp>
      <p:sp>
        <p:nvSpPr>
          <p:cNvPr id="5" name="Slide Number Placeholder 5"/>
          <p:cNvSpPr>
            <a:spLocks noGrp="1"/>
          </p:cNvSpPr>
          <p:nvPr>
            <p:ph type="sldNum" sz="quarter" idx="11"/>
          </p:nvPr>
        </p:nvSpPr>
        <p:spPr/>
        <p:txBody>
          <a:bodyPr/>
          <a:lstStyle>
            <a:lvl1pPr>
              <a:defRPr/>
            </a:lvl1pPr>
          </a:lstStyle>
          <a:p>
            <a:pPr>
              <a:defRPr/>
            </a:pPr>
            <a:fld id="{FF9286F2-E1F9-4B57-AE0C-BD0F0F8B8A9B}" type="slidenum">
              <a:rPr lang="en-GB"/>
              <a:pPr>
                <a:defRPr/>
              </a:pPr>
              <a:t>‹#›</a:t>
            </a:fld>
            <a:endParaRPr lang="en-GB" dirty="0"/>
          </a:p>
        </p:txBody>
      </p:sp>
      <p:sp>
        <p:nvSpPr>
          <p:cNvPr id="6" name="Footer Placeholder 4"/>
          <p:cNvSpPr>
            <a:spLocks noGrp="1"/>
          </p:cNvSpPr>
          <p:nvPr>
            <p:ph type="ftr" sz="quarter" idx="12"/>
          </p:nvPr>
        </p:nvSpPr>
        <p:spPr/>
        <p:txBody>
          <a:bodyPr/>
          <a:lstStyle>
            <a:lvl1pPr>
              <a:defRPr/>
            </a:lvl1pPr>
          </a:lstStyle>
          <a:p>
            <a:pPr>
              <a:defRPr/>
            </a:pPr>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392EEEA-2F2C-4B52-B9BF-CEF9F3001B2F}" type="datetimeFigureOut">
              <a:rPr lang="en-GB"/>
              <a:pPr>
                <a:defRPr/>
              </a:pPr>
              <a:t>14/10/2022</a:t>
            </a:fld>
            <a:endParaRPr lang="en-GB" dirty="0"/>
          </a:p>
        </p:txBody>
      </p:sp>
      <p:sp>
        <p:nvSpPr>
          <p:cNvPr id="5" name="Slide Number Placeholder 5"/>
          <p:cNvSpPr>
            <a:spLocks noGrp="1"/>
          </p:cNvSpPr>
          <p:nvPr>
            <p:ph type="sldNum" sz="quarter" idx="11"/>
          </p:nvPr>
        </p:nvSpPr>
        <p:spPr/>
        <p:txBody>
          <a:bodyPr/>
          <a:lstStyle>
            <a:lvl1pPr>
              <a:defRPr/>
            </a:lvl1pPr>
          </a:lstStyle>
          <a:p>
            <a:pPr>
              <a:defRPr/>
            </a:pPr>
            <a:fld id="{EF24ECEB-BCE9-4A2B-867F-04074E718FED}" type="slidenum">
              <a:rPr lang="en-GB"/>
              <a:pPr>
                <a:defRPr/>
              </a:pPr>
              <a:t>‹#›</a:t>
            </a:fld>
            <a:endParaRPr lang="en-GB" dirty="0"/>
          </a:p>
        </p:txBody>
      </p:sp>
      <p:sp>
        <p:nvSpPr>
          <p:cNvPr id="6" name="Footer Placeholder 4"/>
          <p:cNvSpPr>
            <a:spLocks noGrp="1"/>
          </p:cNvSpPr>
          <p:nvPr>
            <p:ph type="ftr" sz="quarter" idx="12"/>
          </p:nvPr>
        </p:nvSpPr>
        <p:spPr/>
        <p:txBody>
          <a:bodyPr/>
          <a:lstStyle>
            <a:lvl1pPr>
              <a:defRPr/>
            </a:lvl1pPr>
          </a:lstStyle>
          <a:p>
            <a:pPr>
              <a:defRPr/>
            </a:pPr>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9286561C-1D8F-4B4C-8C8B-4AC5E2EC0E60}" type="datetimeFigureOut">
              <a:rPr lang="en-GB"/>
              <a:pPr>
                <a:defRPr/>
              </a:pPr>
              <a:t>14/10/2022</a:t>
            </a:fld>
            <a:endParaRPr lang="en-GB" dirty="0"/>
          </a:p>
        </p:txBody>
      </p:sp>
      <p:sp>
        <p:nvSpPr>
          <p:cNvPr id="5" name="Slide Number Placeholder 5"/>
          <p:cNvSpPr>
            <a:spLocks noGrp="1"/>
          </p:cNvSpPr>
          <p:nvPr>
            <p:ph type="sldNum" sz="quarter" idx="11"/>
          </p:nvPr>
        </p:nvSpPr>
        <p:spPr/>
        <p:txBody>
          <a:bodyPr/>
          <a:lstStyle>
            <a:lvl1pPr>
              <a:defRPr/>
            </a:lvl1pPr>
          </a:lstStyle>
          <a:p>
            <a:pPr>
              <a:defRPr/>
            </a:pPr>
            <a:fld id="{516BDB2E-DB1D-4DDA-B973-A9EC168959C6}" type="slidenum">
              <a:rPr lang="en-GB"/>
              <a:pPr>
                <a:defRPr/>
              </a:pPr>
              <a:t>‹#›</a:t>
            </a:fld>
            <a:endParaRPr lang="en-GB" dirty="0"/>
          </a:p>
        </p:txBody>
      </p:sp>
      <p:sp>
        <p:nvSpPr>
          <p:cNvPr id="6" name="Footer Placeholder 4"/>
          <p:cNvSpPr>
            <a:spLocks noGrp="1"/>
          </p:cNvSpPr>
          <p:nvPr>
            <p:ph type="ftr" sz="quarter" idx="12"/>
          </p:nvPr>
        </p:nvSpPr>
        <p:spPr/>
        <p:txBody>
          <a:bodyPr/>
          <a:lstStyle>
            <a:lvl1pPr>
              <a:defRPr/>
            </a:lvl1pPr>
          </a:lstStyle>
          <a:p>
            <a:pPr>
              <a:defRPr/>
            </a:pP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C3EBB5B-7FEA-4D43-8D43-7773D754F66A}" type="datetimeFigureOut">
              <a:rPr lang="en-GB"/>
              <a:pPr>
                <a:defRPr/>
              </a:pPr>
              <a:t>14/10/2022</a:t>
            </a:fld>
            <a:endParaRPr lang="en-GB" dirty="0"/>
          </a:p>
        </p:txBody>
      </p:sp>
      <p:sp>
        <p:nvSpPr>
          <p:cNvPr id="5" name="Slide Number Placeholder 5"/>
          <p:cNvSpPr>
            <a:spLocks noGrp="1"/>
          </p:cNvSpPr>
          <p:nvPr>
            <p:ph type="sldNum" sz="quarter" idx="11"/>
          </p:nvPr>
        </p:nvSpPr>
        <p:spPr/>
        <p:txBody>
          <a:bodyPr/>
          <a:lstStyle>
            <a:lvl1pPr>
              <a:defRPr/>
            </a:lvl1pPr>
          </a:lstStyle>
          <a:p>
            <a:pPr>
              <a:defRPr/>
            </a:pPr>
            <a:fld id="{95D5A2C7-A2CB-4B49-9622-47E8A64CD71C}" type="slidenum">
              <a:rPr lang="en-GB"/>
              <a:pPr>
                <a:defRPr/>
              </a:pPr>
              <a:t>‹#›</a:t>
            </a:fld>
            <a:endParaRPr lang="en-GB" dirty="0"/>
          </a:p>
        </p:txBody>
      </p:sp>
      <p:sp>
        <p:nvSpPr>
          <p:cNvPr id="6" name="Footer Placeholder 4"/>
          <p:cNvSpPr>
            <a:spLocks noGrp="1"/>
          </p:cNvSpPr>
          <p:nvPr>
            <p:ph type="ftr" sz="quarter" idx="12"/>
          </p:nvPr>
        </p:nvSpPr>
        <p:spPr/>
        <p:txBody>
          <a:bodyPr/>
          <a:lstStyle>
            <a:lvl1pPr>
              <a:defRPr/>
            </a:lvl1pPr>
          </a:lstStyle>
          <a:p>
            <a:pPr>
              <a:defRPr/>
            </a:pP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Title 8"/>
          <p:cNvSpPr>
            <a:spLocks noGrp="1"/>
          </p:cNvSpPr>
          <p:nvPr>
            <p:ph type="title"/>
          </p:nvPr>
        </p:nvSpPr>
        <p:spPr>
          <a:xfrm>
            <a:off x="914400" y="1544715"/>
            <a:ext cx="7315200" cy="1154097"/>
          </a:xfrm>
        </p:spPr>
        <p:txBody>
          <a:bodyPr/>
          <a:lstStyle/>
          <a:p>
            <a:r>
              <a:rPr lang="en-US"/>
              <a:t>Click to edit Master title style</a:t>
            </a:r>
          </a:p>
        </p:txBody>
      </p:sp>
      <p:sp>
        <p:nvSpPr>
          <p:cNvPr id="8" name="Content Placeholder 7"/>
          <p:cNvSpPr>
            <a:spLocks noGrp="1"/>
          </p:cNvSpPr>
          <p:nvPr>
            <p:ph sz="quarter" idx="13"/>
          </p:nvPr>
        </p:nvSpPr>
        <p:spPr>
          <a:xfrm>
            <a:off x="914400" y="2743200"/>
            <a:ext cx="356616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81728" y="2743200"/>
            <a:ext cx="3566160" cy="3595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5"/>
          </p:nvPr>
        </p:nvSpPr>
        <p:spPr/>
        <p:txBody>
          <a:bodyPr/>
          <a:lstStyle>
            <a:lvl1pPr>
              <a:defRPr/>
            </a:lvl1pPr>
          </a:lstStyle>
          <a:p>
            <a:pPr>
              <a:defRPr/>
            </a:pPr>
            <a:fld id="{DC86C8CE-64FB-44F3-B3BF-D1C4DB563EC7}" type="datetimeFigureOut">
              <a:rPr lang="en-GB"/>
              <a:pPr>
                <a:defRPr/>
              </a:pPr>
              <a:t>14/10/2022</a:t>
            </a:fld>
            <a:endParaRPr lang="en-GB" dirty="0"/>
          </a:p>
        </p:txBody>
      </p:sp>
      <p:sp>
        <p:nvSpPr>
          <p:cNvPr id="6" name="Slide Number Placeholder 5"/>
          <p:cNvSpPr>
            <a:spLocks noGrp="1"/>
          </p:cNvSpPr>
          <p:nvPr>
            <p:ph type="sldNum" sz="quarter" idx="16"/>
          </p:nvPr>
        </p:nvSpPr>
        <p:spPr/>
        <p:txBody>
          <a:bodyPr/>
          <a:lstStyle>
            <a:lvl1pPr>
              <a:defRPr/>
            </a:lvl1pPr>
          </a:lstStyle>
          <a:p>
            <a:pPr>
              <a:defRPr/>
            </a:pPr>
            <a:fld id="{1F638844-58D4-48ED-B28C-25C8F6FA4DDF}" type="slidenum">
              <a:rPr lang="en-GB"/>
              <a:pPr>
                <a:defRPr/>
              </a:pPr>
              <a:t>‹#›</a:t>
            </a:fld>
            <a:endParaRPr lang="en-GB" dirty="0"/>
          </a:p>
        </p:txBody>
      </p:sp>
      <p:sp>
        <p:nvSpPr>
          <p:cNvPr id="7" name="Footer Placeholder 4"/>
          <p:cNvSpPr>
            <a:spLocks noGrp="1"/>
          </p:cNvSpPr>
          <p:nvPr>
            <p:ph type="ftr" sz="quarter" idx="17"/>
          </p:nvPr>
        </p:nvSpPr>
        <p:spPr/>
        <p:txBody>
          <a:bodyPr/>
          <a:lstStyle>
            <a:lvl1pPr>
              <a:defRPr/>
            </a:lvl1pPr>
          </a:lstStyle>
          <a:p>
            <a:pPr>
              <a:defRPr/>
            </a:pP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itle 9"/>
          <p:cNvSpPr>
            <a:spLocks noGrp="1"/>
          </p:cNvSpPr>
          <p:nvPr>
            <p:ph type="title"/>
          </p:nvPr>
        </p:nvSpPr>
        <p:spPr>
          <a:xfrm>
            <a:off x="914400" y="1544715"/>
            <a:ext cx="7315200" cy="1154097"/>
          </a:xfrm>
        </p:spPr>
        <p:txBody>
          <a:bodyPr/>
          <a:lstStyle/>
          <a:p>
            <a:r>
              <a:rPr lang="en-US"/>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5"/>
          </p:nvPr>
        </p:nvSpPr>
        <p:spPr/>
        <p:txBody>
          <a:bodyPr/>
          <a:lstStyle>
            <a:lvl1pPr>
              <a:defRPr/>
            </a:lvl1pPr>
          </a:lstStyle>
          <a:p>
            <a:pPr>
              <a:defRPr/>
            </a:pPr>
            <a:fld id="{A5C3BB26-5E71-4F81-B6B1-9A64758DAB1C}" type="datetimeFigureOut">
              <a:rPr lang="en-GB"/>
              <a:pPr>
                <a:defRPr/>
              </a:pPr>
              <a:t>14/10/2022</a:t>
            </a:fld>
            <a:endParaRPr lang="en-GB" dirty="0"/>
          </a:p>
        </p:txBody>
      </p:sp>
      <p:sp>
        <p:nvSpPr>
          <p:cNvPr id="8" name="Slide Number Placeholder 5"/>
          <p:cNvSpPr>
            <a:spLocks noGrp="1"/>
          </p:cNvSpPr>
          <p:nvPr>
            <p:ph type="sldNum" sz="quarter" idx="16"/>
          </p:nvPr>
        </p:nvSpPr>
        <p:spPr/>
        <p:txBody>
          <a:bodyPr/>
          <a:lstStyle>
            <a:lvl1pPr>
              <a:defRPr/>
            </a:lvl1pPr>
          </a:lstStyle>
          <a:p>
            <a:pPr>
              <a:defRPr/>
            </a:pPr>
            <a:fld id="{6524AC9D-AF0A-4AC2-8768-DC9B5620174F}" type="slidenum">
              <a:rPr lang="en-GB"/>
              <a:pPr>
                <a:defRPr/>
              </a:pPr>
              <a:t>‹#›</a:t>
            </a:fld>
            <a:endParaRPr lang="en-GB" dirty="0"/>
          </a:p>
        </p:txBody>
      </p:sp>
      <p:sp>
        <p:nvSpPr>
          <p:cNvPr id="9" name="Footer Placeholder 4"/>
          <p:cNvSpPr>
            <a:spLocks noGrp="1"/>
          </p:cNvSpPr>
          <p:nvPr>
            <p:ph type="ftr" sz="quarter" idx="17"/>
          </p:nvPr>
        </p:nvSpPr>
        <p:spPr/>
        <p:txBody>
          <a:bodyPr/>
          <a:lstStyle>
            <a:lvl1pPr>
              <a:defRPr/>
            </a:lvl1pPr>
          </a:lstStyle>
          <a:p>
            <a:pPr>
              <a:defRPr/>
            </a:pP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999B7D13-E133-4170-BE7E-4E18E9AF54E9}" type="datetimeFigureOut">
              <a:rPr lang="en-GB"/>
              <a:pPr>
                <a:defRPr/>
              </a:pPr>
              <a:t>14/10/2022</a:t>
            </a:fld>
            <a:endParaRPr lang="en-GB" dirty="0"/>
          </a:p>
        </p:txBody>
      </p:sp>
      <p:sp>
        <p:nvSpPr>
          <p:cNvPr id="4" name="Slide Number Placeholder 5"/>
          <p:cNvSpPr>
            <a:spLocks noGrp="1"/>
          </p:cNvSpPr>
          <p:nvPr>
            <p:ph type="sldNum" sz="quarter" idx="11"/>
          </p:nvPr>
        </p:nvSpPr>
        <p:spPr/>
        <p:txBody>
          <a:bodyPr/>
          <a:lstStyle>
            <a:lvl1pPr>
              <a:defRPr/>
            </a:lvl1pPr>
          </a:lstStyle>
          <a:p>
            <a:pPr>
              <a:defRPr/>
            </a:pPr>
            <a:fld id="{84709527-3E6F-44ED-B77A-FCCCA7F18497}" type="slidenum">
              <a:rPr lang="en-GB"/>
              <a:pPr>
                <a:defRPr/>
              </a:pPr>
              <a:t>‹#›</a:t>
            </a:fld>
            <a:endParaRPr lang="en-GB" dirty="0"/>
          </a:p>
        </p:txBody>
      </p:sp>
      <p:sp>
        <p:nvSpPr>
          <p:cNvPr id="5" name="Footer Placeholder 4"/>
          <p:cNvSpPr>
            <a:spLocks noGrp="1"/>
          </p:cNvSpPr>
          <p:nvPr>
            <p:ph type="ftr" sz="quarter" idx="12"/>
          </p:nvPr>
        </p:nvSpPr>
        <p:spPr/>
        <p:txBody>
          <a:bodyPr/>
          <a:lstStyle>
            <a:lvl1pPr>
              <a:defRPr/>
            </a:lvl1pPr>
          </a:lstStyle>
          <a:p>
            <a:pPr>
              <a:defRPr/>
            </a:pPr>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87F9575-7D5F-418C-9DA7-25C84888A718}" type="datetimeFigureOut">
              <a:rPr lang="en-GB"/>
              <a:pPr>
                <a:defRPr/>
              </a:pPr>
              <a:t>14/10/2022</a:t>
            </a:fld>
            <a:endParaRPr lang="en-GB" dirty="0"/>
          </a:p>
        </p:txBody>
      </p:sp>
      <p:sp>
        <p:nvSpPr>
          <p:cNvPr id="3" name="Slide Number Placeholder 5"/>
          <p:cNvSpPr>
            <a:spLocks noGrp="1"/>
          </p:cNvSpPr>
          <p:nvPr>
            <p:ph type="sldNum" sz="quarter" idx="11"/>
          </p:nvPr>
        </p:nvSpPr>
        <p:spPr/>
        <p:txBody>
          <a:bodyPr/>
          <a:lstStyle>
            <a:lvl1pPr>
              <a:defRPr/>
            </a:lvl1pPr>
          </a:lstStyle>
          <a:p>
            <a:pPr>
              <a:defRPr/>
            </a:pPr>
            <a:fld id="{9CD006F7-C949-4CDC-95BB-ACAFF0FB30AB}" type="slidenum">
              <a:rPr lang="en-GB"/>
              <a:pPr>
                <a:defRPr/>
              </a:pPr>
              <a:t>‹#›</a:t>
            </a:fld>
            <a:endParaRPr lang="en-GB" dirty="0"/>
          </a:p>
        </p:txBody>
      </p:sp>
      <p:sp>
        <p:nvSpPr>
          <p:cNvPr id="4" name="Footer Placeholder 4"/>
          <p:cNvSpPr>
            <a:spLocks noGrp="1"/>
          </p:cNvSpPr>
          <p:nvPr>
            <p:ph type="ftr" sz="quarter" idx="12"/>
          </p:nvPr>
        </p:nvSpPr>
        <p:spPr/>
        <p:txBody>
          <a:bodyPr/>
          <a:lstStyle>
            <a:lvl1pPr>
              <a:defRPr/>
            </a:lvl1pPr>
          </a:lstStyle>
          <a:p>
            <a:pPr>
              <a:defRPr/>
            </a:pPr>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ormAutofit/>
          </a:bodyPr>
          <a:lstStyle>
            <a:lvl1pPr algn="l">
              <a:defRPr sz="2800" b="0"/>
            </a:lvl1pPr>
          </a:lstStyle>
          <a:p>
            <a:r>
              <a:rPr lang="en-US"/>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2D75695-E840-4F5E-9431-8361DA6BC20B}" type="datetimeFigureOut">
              <a:rPr lang="en-GB"/>
              <a:pPr>
                <a:defRPr/>
              </a:pPr>
              <a:t>14/10/2022</a:t>
            </a:fld>
            <a:endParaRPr lang="en-GB" dirty="0"/>
          </a:p>
        </p:txBody>
      </p:sp>
      <p:sp>
        <p:nvSpPr>
          <p:cNvPr id="6" name="Slide Number Placeholder 5"/>
          <p:cNvSpPr>
            <a:spLocks noGrp="1"/>
          </p:cNvSpPr>
          <p:nvPr>
            <p:ph type="sldNum" sz="quarter" idx="11"/>
          </p:nvPr>
        </p:nvSpPr>
        <p:spPr/>
        <p:txBody>
          <a:bodyPr/>
          <a:lstStyle>
            <a:lvl1pPr>
              <a:defRPr/>
            </a:lvl1pPr>
          </a:lstStyle>
          <a:p>
            <a:pPr>
              <a:defRPr/>
            </a:pPr>
            <a:fld id="{9B6632DE-1817-4411-9DBF-1959A8150904}" type="slidenum">
              <a:rPr lang="en-GB"/>
              <a:pPr>
                <a:defRPr/>
              </a:pPr>
              <a:t>‹#›</a:t>
            </a:fld>
            <a:endParaRPr lang="en-GB" dirty="0"/>
          </a:p>
        </p:txBody>
      </p:sp>
      <p:sp>
        <p:nvSpPr>
          <p:cNvPr id="7" name="Footer Placeholder 4"/>
          <p:cNvSpPr>
            <a:spLocks noGrp="1"/>
          </p:cNvSpPr>
          <p:nvPr>
            <p:ph type="ftr" sz="quarter" idx="12"/>
          </p:nvPr>
        </p:nvSpPr>
        <p:spPr/>
        <p:txBody>
          <a:bodyPr/>
          <a:lstStyle>
            <a:lvl1pPr>
              <a:defRPr/>
            </a:lvl1pPr>
          </a:lstStyle>
          <a:p>
            <a:pPr>
              <a:defRPr/>
            </a:pPr>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ormAutofit/>
          </a:bodyPr>
          <a:lstStyle>
            <a:lvl1pPr algn="l">
              <a:defRPr sz="2800" b="0"/>
            </a:lvl1pPr>
          </a:lstStyle>
          <a:p>
            <a:r>
              <a:rPr lang="en-US"/>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C044D2D-2BB2-498B-BC8E-0B4A2FB97F2C}" type="datetimeFigureOut">
              <a:rPr lang="en-GB"/>
              <a:pPr>
                <a:defRPr/>
              </a:pPr>
              <a:t>14/10/2022</a:t>
            </a:fld>
            <a:endParaRPr lang="en-GB" dirty="0"/>
          </a:p>
        </p:txBody>
      </p:sp>
      <p:sp>
        <p:nvSpPr>
          <p:cNvPr id="6" name="Slide Number Placeholder 5"/>
          <p:cNvSpPr>
            <a:spLocks noGrp="1"/>
          </p:cNvSpPr>
          <p:nvPr>
            <p:ph type="sldNum" sz="quarter" idx="11"/>
          </p:nvPr>
        </p:nvSpPr>
        <p:spPr/>
        <p:txBody>
          <a:bodyPr/>
          <a:lstStyle>
            <a:lvl1pPr>
              <a:defRPr/>
            </a:lvl1pPr>
          </a:lstStyle>
          <a:p>
            <a:pPr>
              <a:defRPr/>
            </a:pPr>
            <a:fld id="{43C1D961-638F-4D52-A09C-4704DADF8F13}" type="slidenum">
              <a:rPr lang="en-GB"/>
              <a:pPr>
                <a:defRPr/>
              </a:pPr>
              <a:t>‹#›</a:t>
            </a:fld>
            <a:endParaRPr lang="en-GB" dirty="0"/>
          </a:p>
        </p:txBody>
      </p:sp>
      <p:sp>
        <p:nvSpPr>
          <p:cNvPr id="7" name="Footer Placeholder 4"/>
          <p:cNvSpPr>
            <a:spLocks noGrp="1"/>
          </p:cNvSpPr>
          <p:nvPr>
            <p:ph type="ftr" sz="quarter" idx="12"/>
          </p:nvPr>
        </p:nvSpPr>
        <p:spPr/>
        <p:txBody>
          <a:bodyPr/>
          <a:lstStyle>
            <a:lvl1pPr>
              <a:defRPr/>
            </a:lvl1pPr>
          </a:lstStyle>
          <a:p>
            <a:pPr>
              <a:defRPr/>
            </a:pP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975" y="573088"/>
            <a:ext cx="85725" cy="5730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p:nvPr/>
        </p:nvSpPr>
        <p:spPr>
          <a:xfrm>
            <a:off x="8569325" y="573088"/>
            <a:ext cx="576263" cy="5730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8" name="Title Placeholder 1"/>
          <p:cNvSpPr>
            <a:spLocks noGrp="1"/>
          </p:cNvSpPr>
          <p:nvPr>
            <p:ph type="title"/>
          </p:nvPr>
        </p:nvSpPr>
        <p:spPr bwMode="auto">
          <a:xfrm>
            <a:off x="914400" y="1544638"/>
            <a:ext cx="7315200" cy="115411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9" name="Text Placeholder 2"/>
          <p:cNvSpPr>
            <a:spLocks noGrp="1"/>
          </p:cNvSpPr>
          <p:nvPr>
            <p:ph type="body" idx="1"/>
          </p:nvPr>
        </p:nvSpPr>
        <p:spPr bwMode="auto">
          <a:xfrm>
            <a:off x="914400" y="2770188"/>
            <a:ext cx="7315200" cy="35385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07100" y="549275"/>
            <a:ext cx="1189038" cy="296863"/>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alpha val="50000"/>
                  </a:schemeClr>
                </a:solidFill>
                <a:latin typeface="+mn-lt"/>
              </a:defRPr>
            </a:lvl1pPr>
          </a:lstStyle>
          <a:p>
            <a:pPr>
              <a:defRPr/>
            </a:pPr>
            <a:fld id="{ED4005D7-A238-4EDB-B6B7-9FB80A0C9BAD}" type="datetimeFigureOut">
              <a:rPr lang="en-GB"/>
              <a:pPr>
                <a:defRPr/>
              </a:pPr>
              <a:t>14/10/2022</a:t>
            </a:fld>
            <a:endParaRPr lang="en-GB" dirty="0"/>
          </a:p>
        </p:txBody>
      </p:sp>
      <p:sp>
        <p:nvSpPr>
          <p:cNvPr id="6" name="Slide Number Placeholder 5"/>
          <p:cNvSpPr>
            <a:spLocks noGrp="1"/>
          </p:cNvSpPr>
          <p:nvPr>
            <p:ph type="sldNum" sz="quarter" idx="4"/>
          </p:nvPr>
        </p:nvSpPr>
        <p:spPr>
          <a:xfrm>
            <a:off x="7315200" y="549275"/>
            <a:ext cx="939800" cy="3016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solidFill>
                <a:latin typeface="+mn-lt"/>
              </a:defRPr>
            </a:lvl1pPr>
          </a:lstStyle>
          <a:p>
            <a:pPr>
              <a:defRPr/>
            </a:pPr>
            <a:fld id="{E179C0A7-C3E8-47CD-9949-8058409F85D0}" type="slidenum">
              <a:rPr lang="en-GB"/>
              <a:pPr>
                <a:defRPr/>
              </a:pPr>
              <a:t>‹#›</a:t>
            </a:fld>
            <a:endParaRPr lang="en-GB" dirty="0"/>
          </a:p>
        </p:txBody>
      </p:sp>
      <p:sp>
        <p:nvSpPr>
          <p:cNvPr id="5" name="Footer Placeholder 4"/>
          <p:cNvSpPr>
            <a:spLocks noGrp="1"/>
          </p:cNvSpPr>
          <p:nvPr>
            <p:ph type="ftr" sz="quarter" idx="3"/>
          </p:nvPr>
        </p:nvSpPr>
        <p:spPr>
          <a:xfrm>
            <a:off x="6008688" y="855663"/>
            <a:ext cx="2246312" cy="301625"/>
          </a:xfrm>
          <a:prstGeom prst="rect">
            <a:avLst/>
          </a:prstGeom>
        </p:spPr>
        <p:txBody>
          <a:bodyPr vert="horz" lIns="91440" tIns="0" rIns="91440" bIns="45720" rtlCol="0" anchor="t"/>
          <a:lstStyle>
            <a:lvl1pPr algn="l" fontAlgn="auto">
              <a:spcBef>
                <a:spcPts val="0"/>
              </a:spcBef>
              <a:spcAft>
                <a:spcPts val="0"/>
              </a:spcAft>
              <a:defRPr sz="1000" dirty="0">
                <a:solidFill>
                  <a:schemeClr val="tx1"/>
                </a:solidFill>
                <a:latin typeface="+mn-lt"/>
              </a:defRPr>
            </a:lvl1pPr>
          </a:lstStyle>
          <a:p>
            <a:pPr>
              <a:defRPr/>
            </a:pPr>
            <a:endParaRPr lang="en-GB" dirty="0"/>
          </a:p>
        </p:txBody>
      </p:sp>
    </p:spTree>
  </p:cSld>
  <p:clrMap bg1="dk1" tx1="lt1" bg2="dk2" tx2="lt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charset="0"/>
        </a:defRPr>
      </a:lvl2pPr>
      <a:lvl3pPr algn="l" rtl="0" fontAlgn="base">
        <a:spcBef>
          <a:spcPct val="0"/>
        </a:spcBef>
        <a:spcAft>
          <a:spcPct val="0"/>
        </a:spcAft>
        <a:defRPr sz="4000">
          <a:solidFill>
            <a:schemeClr val="tx2"/>
          </a:solidFill>
          <a:latin typeface="Arial" charset="0"/>
        </a:defRPr>
      </a:lvl3pPr>
      <a:lvl4pPr algn="l" rtl="0" fontAlgn="base">
        <a:spcBef>
          <a:spcPct val="0"/>
        </a:spcBef>
        <a:spcAft>
          <a:spcPct val="0"/>
        </a:spcAft>
        <a:defRPr sz="4000">
          <a:solidFill>
            <a:schemeClr val="tx2"/>
          </a:solidFill>
          <a:latin typeface="Arial" charset="0"/>
        </a:defRPr>
      </a:lvl4pPr>
      <a:lvl5pPr algn="l" rtl="0" fontAlgn="base">
        <a:spcBef>
          <a:spcPct val="0"/>
        </a:spcBef>
        <a:spcAft>
          <a:spcPct val="0"/>
        </a:spcAft>
        <a:defRPr sz="4000">
          <a:solidFill>
            <a:schemeClr val="tx2"/>
          </a:solidFill>
          <a:latin typeface="Arial"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fontAlgn="base">
        <a:spcBef>
          <a:spcPct val="20000"/>
        </a:spcBef>
        <a:spcAft>
          <a:spcPct val="0"/>
        </a:spcAft>
        <a:buClr>
          <a:schemeClr val="tx2"/>
        </a:buClr>
        <a:buFont typeface="Wingdings" pitchFamily="2" charset="2"/>
        <a:buChar char="§"/>
        <a:defRPr sz="2000" kern="1200">
          <a:solidFill>
            <a:schemeClr val="tx1"/>
          </a:solidFill>
          <a:latin typeface="+mn-lt"/>
          <a:ea typeface="+mn-ea"/>
          <a:cs typeface="+mn-cs"/>
        </a:defRPr>
      </a:lvl1pPr>
      <a:lvl2pPr marL="501650" indent="-182563" algn="l" rtl="0" fontAlgn="base">
        <a:spcBef>
          <a:spcPct val="20000"/>
        </a:spcBef>
        <a:spcAft>
          <a:spcPct val="0"/>
        </a:spcAft>
        <a:buClr>
          <a:schemeClr val="tx2"/>
        </a:buClr>
        <a:buFont typeface="Wingdings" pitchFamily="2" charset="2"/>
        <a:buChar char="§"/>
        <a:defRPr kern="1200">
          <a:solidFill>
            <a:schemeClr val="tx1"/>
          </a:solidFill>
          <a:latin typeface="+mn-lt"/>
          <a:ea typeface="+mn-ea"/>
          <a:cs typeface="+mn-cs"/>
        </a:defRPr>
      </a:lvl2pPr>
      <a:lvl3pPr marL="685800" indent="-182563" algn="l" rtl="0" fontAlgn="base">
        <a:spcBef>
          <a:spcPct val="20000"/>
        </a:spcBef>
        <a:spcAft>
          <a:spcPct val="0"/>
        </a:spcAft>
        <a:buClr>
          <a:schemeClr val="tx2"/>
        </a:buClr>
        <a:buFont typeface="Wingdings" pitchFamily="2" charset="2"/>
        <a:buChar char="§"/>
        <a:defRPr sz="1600" kern="1200">
          <a:solidFill>
            <a:schemeClr val="tx1"/>
          </a:solidFill>
          <a:latin typeface="+mn-lt"/>
          <a:ea typeface="+mn-ea"/>
          <a:cs typeface="+mn-cs"/>
        </a:defRPr>
      </a:lvl3pPr>
      <a:lvl4pPr marL="914400" indent="-182563" algn="l" rtl="0" fontAlgn="base">
        <a:spcBef>
          <a:spcPct val="20000"/>
        </a:spcBef>
        <a:spcAft>
          <a:spcPct val="0"/>
        </a:spcAft>
        <a:buClr>
          <a:schemeClr val="tx2"/>
        </a:buClr>
        <a:buFont typeface="Wingdings" pitchFamily="2" charset="2"/>
        <a:buChar char="§"/>
        <a:defRPr sz="1400" kern="1200">
          <a:solidFill>
            <a:schemeClr val="tx1"/>
          </a:solidFill>
          <a:latin typeface="+mn-lt"/>
          <a:ea typeface="+mn-ea"/>
          <a:cs typeface="+mn-cs"/>
        </a:defRPr>
      </a:lvl4pPr>
      <a:lvl5pPr marL="1143000" indent="-182563" algn="l" rtl="0" fontAlgn="base">
        <a:spcBef>
          <a:spcPct val="20000"/>
        </a:spcBef>
        <a:spcAft>
          <a:spcPct val="0"/>
        </a:spcAft>
        <a:buClr>
          <a:schemeClr val="tx2"/>
        </a:buClr>
        <a:buFont typeface="Wingdings" pitchFamily="2"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5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7.xml"/><Relationship Id="rId1" Type="http://schemas.openxmlformats.org/officeDocument/2006/relationships/tags" Target="../tags/tag5.xml"/><Relationship Id="rId5" Type="http://schemas.openxmlformats.org/officeDocument/2006/relationships/image" Target="../media/image41.jpeg"/><Relationship Id="rId4" Type="http://schemas.openxmlformats.org/officeDocument/2006/relationships/image" Target="../media/image40.jpeg"/></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5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43.png"/></Relationships>
</file>

<file path=ppt/slides/_rels/slide5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hyperlink" Target="https://www.youtube.com/watch?v=gfgC86NUQeg"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48.png"/><Relationship Id="rId4" Type="http://schemas.openxmlformats.org/officeDocument/2006/relationships/image" Target="../media/image4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6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6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6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6.png"/></Relationships>
</file>

<file path=ppt/slides/_rels/slide6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657669-0977-47AF-B817-ECE821642FFE}"/>
              </a:ext>
            </a:extLst>
          </p:cNvPr>
          <p:cNvSpPr>
            <a:spLocks noGrp="1"/>
          </p:cNvSpPr>
          <p:nvPr>
            <p:ph type="ctrTitle"/>
          </p:nvPr>
        </p:nvSpPr>
        <p:spPr>
          <a:xfrm>
            <a:off x="914400" y="1268760"/>
            <a:ext cx="7315200" cy="1825096"/>
          </a:xfrm>
        </p:spPr>
        <p:txBody>
          <a:bodyPr>
            <a:noAutofit/>
          </a:bodyPr>
          <a:lstStyle/>
          <a:p>
            <a:pPr algn="ctr"/>
            <a:r>
              <a:rPr lang="en-GB" sz="6600" b="1" dirty="0">
                <a:solidFill>
                  <a:schemeClr val="accent2"/>
                </a:solidFill>
                <a:latin typeface="Ebrima" panose="02000000000000000000" pitchFamily="2" charset="0"/>
                <a:ea typeface="Ebrima" panose="02000000000000000000" pitchFamily="2" charset="0"/>
                <a:cs typeface="Ebrima" panose="02000000000000000000" pitchFamily="2" charset="0"/>
              </a:rPr>
              <a:t>Y10 Parents’ Information Evening</a:t>
            </a:r>
          </a:p>
        </p:txBody>
      </p:sp>
      <p:sp>
        <p:nvSpPr>
          <p:cNvPr id="5" name="Title 3">
            <a:extLst>
              <a:ext uri="{FF2B5EF4-FFF2-40B4-BE49-F238E27FC236}">
                <a16:creationId xmlns:a16="http://schemas.microsoft.com/office/drawing/2014/main" id="{C54FB053-6D0C-4FD3-A57F-9D1255FF4CC4}"/>
              </a:ext>
            </a:extLst>
          </p:cNvPr>
          <p:cNvSpPr txBox="1">
            <a:spLocks/>
          </p:cNvSpPr>
          <p:nvPr/>
        </p:nvSpPr>
        <p:spPr bwMode="auto">
          <a:xfrm>
            <a:off x="914400" y="3212976"/>
            <a:ext cx="7315200" cy="2376264"/>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lvl1pPr algn="l" rtl="0" fontAlgn="base">
              <a:spcBef>
                <a:spcPct val="0"/>
              </a:spcBef>
              <a:spcAft>
                <a:spcPct val="0"/>
              </a:spcAft>
              <a:defRPr sz="48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charset="0"/>
              </a:defRPr>
            </a:lvl2pPr>
            <a:lvl3pPr algn="l" rtl="0" fontAlgn="base">
              <a:spcBef>
                <a:spcPct val="0"/>
              </a:spcBef>
              <a:spcAft>
                <a:spcPct val="0"/>
              </a:spcAft>
              <a:defRPr sz="4000">
                <a:solidFill>
                  <a:schemeClr val="tx2"/>
                </a:solidFill>
                <a:latin typeface="Arial" charset="0"/>
              </a:defRPr>
            </a:lvl3pPr>
            <a:lvl4pPr algn="l" rtl="0" fontAlgn="base">
              <a:spcBef>
                <a:spcPct val="0"/>
              </a:spcBef>
              <a:spcAft>
                <a:spcPct val="0"/>
              </a:spcAft>
              <a:defRPr sz="4000">
                <a:solidFill>
                  <a:schemeClr val="tx2"/>
                </a:solidFill>
                <a:latin typeface="Arial" charset="0"/>
              </a:defRPr>
            </a:lvl4pPr>
            <a:lvl5pPr algn="l" rtl="0" fontAlgn="base">
              <a:spcBef>
                <a:spcPct val="0"/>
              </a:spcBef>
              <a:spcAft>
                <a:spcPct val="0"/>
              </a:spcAft>
              <a:defRPr sz="4000">
                <a:solidFill>
                  <a:schemeClr val="tx2"/>
                </a:solidFill>
                <a:latin typeface="Arial"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2000" b="1" dirty="0">
                <a:solidFill>
                  <a:schemeClr val="accent2"/>
                </a:solidFill>
                <a:latin typeface="Ebrima" panose="02000000000000000000" pitchFamily="2" charset="0"/>
                <a:ea typeface="Ebrima" panose="02000000000000000000" pitchFamily="2" charset="0"/>
                <a:cs typeface="Ebrima" panose="02000000000000000000" pitchFamily="2" charset="0"/>
              </a:rPr>
              <a:t>Mr Powell Principal</a:t>
            </a:r>
          </a:p>
          <a:p>
            <a:pPr algn="ctr"/>
            <a:r>
              <a:rPr lang="en-GB" sz="2000" b="1" dirty="0">
                <a:solidFill>
                  <a:schemeClr val="accent2"/>
                </a:solidFill>
                <a:latin typeface="Ebrima" panose="02000000000000000000" pitchFamily="2" charset="0"/>
                <a:ea typeface="Ebrima" panose="02000000000000000000" pitchFamily="2" charset="0"/>
                <a:cs typeface="Ebrima" panose="02000000000000000000" pitchFamily="2" charset="0"/>
              </a:rPr>
              <a:t>Miss Betts Pastoral Support</a:t>
            </a:r>
          </a:p>
          <a:p>
            <a:pPr algn="ctr"/>
            <a:r>
              <a:rPr lang="en-GB" sz="2000" b="1" dirty="0">
                <a:solidFill>
                  <a:schemeClr val="accent2"/>
                </a:solidFill>
                <a:latin typeface="Ebrima" panose="02000000000000000000" pitchFamily="2" charset="0"/>
                <a:ea typeface="Ebrima" panose="02000000000000000000" pitchFamily="2" charset="0"/>
                <a:cs typeface="Ebrima" panose="02000000000000000000" pitchFamily="2" charset="0"/>
              </a:rPr>
              <a:t>Miss Beswick Maths</a:t>
            </a:r>
          </a:p>
          <a:p>
            <a:pPr algn="ctr"/>
            <a:r>
              <a:rPr lang="en-GB" sz="2000" b="1" dirty="0">
                <a:solidFill>
                  <a:schemeClr val="accent2"/>
                </a:solidFill>
                <a:latin typeface="Ebrima" panose="02000000000000000000" pitchFamily="2" charset="0"/>
                <a:ea typeface="Ebrima" panose="02000000000000000000" pitchFamily="2" charset="0"/>
                <a:cs typeface="Ebrima" panose="02000000000000000000" pitchFamily="2" charset="0"/>
              </a:rPr>
              <a:t>Ms Maunder English</a:t>
            </a:r>
          </a:p>
          <a:p>
            <a:pPr algn="ctr"/>
            <a:r>
              <a:rPr lang="en-GB" sz="2000" b="1" dirty="0">
                <a:solidFill>
                  <a:schemeClr val="accent2"/>
                </a:solidFill>
                <a:latin typeface="Ebrima" panose="02000000000000000000" pitchFamily="2" charset="0"/>
                <a:ea typeface="Ebrima" panose="02000000000000000000" pitchFamily="2" charset="0"/>
                <a:cs typeface="Ebrima" panose="02000000000000000000" pitchFamily="2" charset="0"/>
              </a:rPr>
              <a:t>Mr McMahon Science</a:t>
            </a:r>
          </a:p>
          <a:p>
            <a:pPr algn="ctr"/>
            <a:r>
              <a:rPr lang="en-GB" sz="2000" b="1" dirty="0">
                <a:solidFill>
                  <a:schemeClr val="accent2"/>
                </a:solidFill>
                <a:latin typeface="Ebrima" panose="02000000000000000000" pitchFamily="2" charset="0"/>
                <a:ea typeface="Ebrima" panose="02000000000000000000" pitchFamily="2" charset="0"/>
                <a:cs typeface="Ebrima" panose="02000000000000000000" pitchFamily="2" charset="0"/>
              </a:rPr>
              <a:t>Mr Knight CEIAG</a:t>
            </a:r>
          </a:p>
          <a:p>
            <a:pPr algn="ctr"/>
            <a:endParaRPr lang="en-GB" sz="2000" b="1" dirty="0">
              <a:solidFill>
                <a:schemeClr val="accent2"/>
              </a:solidFill>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3714006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6E8E1-7947-4534-9277-B06B1E8739E4}"/>
              </a:ext>
            </a:extLst>
          </p:cNvPr>
          <p:cNvSpPr>
            <a:spLocks noGrp="1"/>
          </p:cNvSpPr>
          <p:nvPr>
            <p:ph type="title"/>
          </p:nvPr>
        </p:nvSpPr>
        <p:spPr>
          <a:xfrm>
            <a:off x="196321" y="116632"/>
            <a:ext cx="7886700" cy="994172"/>
          </a:xfrm>
        </p:spPr>
        <p:txBody>
          <a:bodyPr/>
          <a:lstStyle/>
          <a:p>
            <a:r>
              <a:rPr lang="en-US" dirty="0">
                <a:cs typeface="Posterama"/>
              </a:rPr>
              <a:t>How much revision?</a:t>
            </a:r>
            <a:endParaRPr lang="en-US" dirty="0"/>
          </a:p>
        </p:txBody>
      </p:sp>
      <p:graphicFrame>
        <p:nvGraphicFramePr>
          <p:cNvPr id="6" name="Content Placeholder 2">
            <a:extLst>
              <a:ext uri="{FF2B5EF4-FFF2-40B4-BE49-F238E27FC236}">
                <a16:creationId xmlns:a16="http://schemas.microsoft.com/office/drawing/2014/main" id="{9E426498-362F-477D-9115-4E285E05D7F3}"/>
              </a:ext>
            </a:extLst>
          </p:cNvPr>
          <p:cNvGraphicFramePr>
            <a:graphicFrameLocks noGrp="1"/>
          </p:cNvGraphicFramePr>
          <p:nvPr>
            <p:ph idx="1"/>
            <p:extLst>
              <p:ext uri="{D42A27DB-BD31-4B8C-83A1-F6EECF244321}">
                <p14:modId xmlns:p14="http://schemas.microsoft.com/office/powerpoint/2010/main" val="1599647119"/>
              </p:ext>
            </p:extLst>
          </p:nvPr>
        </p:nvGraphicFramePr>
        <p:xfrm>
          <a:off x="391423" y="1967677"/>
          <a:ext cx="8447417" cy="2789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4">
            <a:extLst>
              <a:ext uri="{FF2B5EF4-FFF2-40B4-BE49-F238E27FC236}">
                <a16:creationId xmlns:a16="http://schemas.microsoft.com/office/drawing/2014/main" id="{5E4A8FE7-F7EB-4272-91EA-E8836F8D3705}"/>
              </a:ext>
            </a:extLst>
          </p:cNvPr>
          <p:cNvGraphicFramePr/>
          <p:nvPr/>
        </p:nvGraphicFramePr>
        <p:xfrm>
          <a:off x="164981" y="4943789"/>
          <a:ext cx="8803256" cy="100985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831286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graphicEl>
                                              <a:dgm id="{FE4A78A8-29C6-439A-8A9A-11EC7DB71A3C}"/>
                                            </p:graphicEl>
                                          </p:spTgt>
                                        </p:tgtEl>
                                        <p:attrNameLst>
                                          <p:attrName>style.visibility</p:attrName>
                                        </p:attrNameLst>
                                      </p:cBhvr>
                                      <p:to>
                                        <p:strVal val="visible"/>
                                      </p:to>
                                    </p:set>
                                    <p:anim calcmode="lin" valueType="num">
                                      <p:cBhvr additive="base">
                                        <p:cTn id="7" dur="500" fill="hold"/>
                                        <p:tgtEl>
                                          <p:spTgt spid="6">
                                            <p:graphicEl>
                                              <a:dgm id="{FE4A78A8-29C6-439A-8A9A-11EC7DB71A3C}"/>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graphicEl>
                                              <a:dgm id="{FE4A78A8-29C6-439A-8A9A-11EC7DB71A3C}"/>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graphicEl>
                                              <a:dgm id="{3193D977-C69B-4C32-BDB8-76ADCBE2D033}"/>
                                            </p:graphicEl>
                                          </p:spTgt>
                                        </p:tgtEl>
                                        <p:attrNameLst>
                                          <p:attrName>style.visibility</p:attrName>
                                        </p:attrNameLst>
                                      </p:cBhvr>
                                      <p:to>
                                        <p:strVal val="visible"/>
                                      </p:to>
                                    </p:set>
                                    <p:anim calcmode="lin" valueType="num">
                                      <p:cBhvr additive="base">
                                        <p:cTn id="11" dur="500" fill="hold"/>
                                        <p:tgtEl>
                                          <p:spTgt spid="6">
                                            <p:graphicEl>
                                              <a:dgm id="{3193D977-C69B-4C32-BDB8-76ADCBE2D033}"/>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graphicEl>
                                              <a:dgm id="{3193D977-C69B-4C32-BDB8-76ADCBE2D033}"/>
                                            </p:graphic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graphicEl>
                                              <a:dgm id="{3EE96CBB-96DE-4AFD-86DB-0BF3E93DC4C7}"/>
                                            </p:graphicEl>
                                          </p:spTgt>
                                        </p:tgtEl>
                                        <p:attrNameLst>
                                          <p:attrName>style.visibility</p:attrName>
                                        </p:attrNameLst>
                                      </p:cBhvr>
                                      <p:to>
                                        <p:strVal val="visible"/>
                                      </p:to>
                                    </p:set>
                                    <p:anim calcmode="lin" valueType="num">
                                      <p:cBhvr additive="base">
                                        <p:cTn id="15" dur="500" fill="hold"/>
                                        <p:tgtEl>
                                          <p:spTgt spid="6">
                                            <p:graphicEl>
                                              <a:dgm id="{3EE96CBB-96DE-4AFD-86DB-0BF3E93DC4C7}"/>
                                            </p:graphic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graphicEl>
                                              <a:dgm id="{3EE96CBB-96DE-4AFD-86DB-0BF3E93DC4C7}"/>
                                            </p:graphic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graphicEl>
                                              <a:dgm id="{2C4320B5-39EF-4129-B67D-1B5FE8623443}"/>
                                            </p:graphicEl>
                                          </p:spTgt>
                                        </p:tgtEl>
                                        <p:attrNameLst>
                                          <p:attrName>style.visibility</p:attrName>
                                        </p:attrNameLst>
                                      </p:cBhvr>
                                      <p:to>
                                        <p:strVal val="visible"/>
                                      </p:to>
                                    </p:set>
                                    <p:anim calcmode="lin" valueType="num">
                                      <p:cBhvr additive="base">
                                        <p:cTn id="19" dur="500" fill="hold"/>
                                        <p:tgtEl>
                                          <p:spTgt spid="6">
                                            <p:graphicEl>
                                              <a:dgm id="{2C4320B5-39EF-4129-B67D-1B5FE8623443}"/>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graphicEl>
                                              <a:dgm id="{2C4320B5-39EF-4129-B67D-1B5FE8623443}"/>
                                            </p:graphic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graphicEl>
                                              <a:dgm id="{5B8379E9-5CD8-4015-AE03-FD33ADE150FB}"/>
                                            </p:graphicEl>
                                          </p:spTgt>
                                        </p:tgtEl>
                                        <p:attrNameLst>
                                          <p:attrName>style.visibility</p:attrName>
                                        </p:attrNameLst>
                                      </p:cBhvr>
                                      <p:to>
                                        <p:strVal val="visible"/>
                                      </p:to>
                                    </p:set>
                                    <p:anim calcmode="lin" valueType="num">
                                      <p:cBhvr additive="base">
                                        <p:cTn id="23" dur="500" fill="hold"/>
                                        <p:tgtEl>
                                          <p:spTgt spid="6">
                                            <p:graphicEl>
                                              <a:dgm id="{5B8379E9-5CD8-4015-AE03-FD33ADE150FB}"/>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graphicEl>
                                              <a:dgm id="{5B8379E9-5CD8-4015-AE03-FD33ADE150FB}"/>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graphicEl>
                                              <a:dgm id="{59AE132F-03F9-4822-9C78-9E7B17C15B0A}"/>
                                            </p:graphicEl>
                                          </p:spTgt>
                                        </p:tgtEl>
                                        <p:attrNameLst>
                                          <p:attrName>style.visibility</p:attrName>
                                        </p:attrNameLst>
                                      </p:cBhvr>
                                      <p:to>
                                        <p:strVal val="visible"/>
                                      </p:to>
                                    </p:set>
                                    <p:anim calcmode="lin" valueType="num">
                                      <p:cBhvr additive="base">
                                        <p:cTn id="27" dur="500" fill="hold"/>
                                        <p:tgtEl>
                                          <p:spTgt spid="6">
                                            <p:graphicEl>
                                              <a:dgm id="{59AE132F-03F9-4822-9C78-9E7B17C15B0A}"/>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graphicEl>
                                              <a:dgm id="{59AE132F-03F9-4822-9C78-9E7B17C15B0A}"/>
                                            </p:graphic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graphicEl>
                                              <a:dgm id="{87D7DE0B-CD1B-4E64-ACDD-2C4CD62C59AD}"/>
                                            </p:graphicEl>
                                          </p:spTgt>
                                        </p:tgtEl>
                                        <p:attrNameLst>
                                          <p:attrName>style.visibility</p:attrName>
                                        </p:attrNameLst>
                                      </p:cBhvr>
                                      <p:to>
                                        <p:strVal val="visible"/>
                                      </p:to>
                                    </p:set>
                                    <p:anim calcmode="lin" valueType="num">
                                      <p:cBhvr additive="base">
                                        <p:cTn id="31" dur="500" fill="hold"/>
                                        <p:tgtEl>
                                          <p:spTgt spid="6">
                                            <p:graphicEl>
                                              <a:dgm id="{87D7DE0B-CD1B-4E64-ACDD-2C4CD62C59AD}"/>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graphicEl>
                                              <a:dgm id="{87D7DE0B-CD1B-4E64-ACDD-2C4CD62C59AD}"/>
                                            </p:graphic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
                                            <p:graphicEl>
                                              <a:dgm id="{C376D932-9E9E-4BCA-82E1-212C5FA5B478}"/>
                                            </p:graphicEl>
                                          </p:spTgt>
                                        </p:tgtEl>
                                        <p:attrNameLst>
                                          <p:attrName>style.visibility</p:attrName>
                                        </p:attrNameLst>
                                      </p:cBhvr>
                                      <p:to>
                                        <p:strVal val="visible"/>
                                      </p:to>
                                    </p:set>
                                    <p:anim calcmode="lin" valueType="num">
                                      <p:cBhvr additive="base">
                                        <p:cTn id="35" dur="500" fill="hold"/>
                                        <p:tgtEl>
                                          <p:spTgt spid="6">
                                            <p:graphicEl>
                                              <a:dgm id="{C376D932-9E9E-4BCA-82E1-212C5FA5B478}"/>
                                            </p:graphic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graphicEl>
                                              <a:dgm id="{C376D932-9E9E-4BCA-82E1-212C5FA5B478}"/>
                                            </p:graphic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6">
                                            <p:graphicEl>
                                              <a:dgm id="{AD7AE3F8-9210-4D61-B828-015CEB2970EA}"/>
                                            </p:graphicEl>
                                          </p:spTgt>
                                        </p:tgtEl>
                                        <p:attrNameLst>
                                          <p:attrName>style.visibility</p:attrName>
                                        </p:attrNameLst>
                                      </p:cBhvr>
                                      <p:to>
                                        <p:strVal val="visible"/>
                                      </p:to>
                                    </p:set>
                                    <p:anim calcmode="lin" valueType="num">
                                      <p:cBhvr additive="base">
                                        <p:cTn id="39" dur="500" fill="hold"/>
                                        <p:tgtEl>
                                          <p:spTgt spid="6">
                                            <p:graphicEl>
                                              <a:dgm id="{AD7AE3F8-9210-4D61-B828-015CEB2970EA}"/>
                                            </p:graphic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graphicEl>
                                              <a:dgm id="{AD7AE3F8-9210-4D61-B828-015CEB2970EA}"/>
                                            </p:graphic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4">
                                            <p:graphicEl>
                                              <a:dgm id="{48E6C60B-767E-4516-895D-E93805D81E6F}"/>
                                            </p:graphicEl>
                                          </p:spTgt>
                                        </p:tgtEl>
                                        <p:attrNameLst>
                                          <p:attrName>style.visibility</p:attrName>
                                        </p:attrNameLst>
                                      </p:cBhvr>
                                      <p:to>
                                        <p:strVal val="visible"/>
                                      </p:to>
                                    </p:set>
                                    <p:animEffect transition="in" filter="fade">
                                      <p:cBhvr>
                                        <p:cTn id="45" dur="500"/>
                                        <p:tgtEl>
                                          <p:spTgt spid="4">
                                            <p:graphicEl>
                                              <a:dgm id="{48E6C60B-767E-4516-895D-E93805D81E6F}"/>
                                            </p:graphic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
                                            <p:graphicEl>
                                              <a:dgm id="{B0C3ACE4-E858-406A-8B62-29AACE844EA5}"/>
                                            </p:graphicEl>
                                          </p:spTgt>
                                        </p:tgtEl>
                                        <p:attrNameLst>
                                          <p:attrName>style.visibility</p:attrName>
                                        </p:attrNameLst>
                                      </p:cBhvr>
                                      <p:to>
                                        <p:strVal val="visible"/>
                                      </p:to>
                                    </p:set>
                                    <p:animEffect transition="in" filter="fade">
                                      <p:cBhvr>
                                        <p:cTn id="48" dur="500"/>
                                        <p:tgtEl>
                                          <p:spTgt spid="4">
                                            <p:graphicEl>
                                              <a:dgm id="{B0C3ACE4-E858-406A-8B62-29AACE844EA5}"/>
                                            </p:graphic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
                                            <p:graphicEl>
                                              <a:dgm id="{72AADBA9-E378-45E4-BB4F-624307CBA625}"/>
                                            </p:graphicEl>
                                          </p:spTgt>
                                        </p:tgtEl>
                                        <p:attrNameLst>
                                          <p:attrName>style.visibility</p:attrName>
                                        </p:attrNameLst>
                                      </p:cBhvr>
                                      <p:to>
                                        <p:strVal val="visible"/>
                                      </p:to>
                                    </p:set>
                                    <p:animEffect transition="in" filter="fade">
                                      <p:cBhvr>
                                        <p:cTn id="51" dur="500"/>
                                        <p:tgtEl>
                                          <p:spTgt spid="4">
                                            <p:graphicEl>
                                              <a:dgm id="{72AADBA9-E378-45E4-BB4F-624307CBA625}"/>
                                            </p:graphic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
                                            <p:graphicEl>
                                              <a:dgm id="{E6DC6136-2D92-40EB-B8E5-E23126EFC453}"/>
                                            </p:graphicEl>
                                          </p:spTgt>
                                        </p:tgtEl>
                                        <p:attrNameLst>
                                          <p:attrName>style.visibility</p:attrName>
                                        </p:attrNameLst>
                                      </p:cBhvr>
                                      <p:to>
                                        <p:strVal val="visible"/>
                                      </p:to>
                                    </p:set>
                                    <p:animEffect transition="in" filter="fade">
                                      <p:cBhvr>
                                        <p:cTn id="54" dur="500"/>
                                        <p:tgtEl>
                                          <p:spTgt spid="4">
                                            <p:graphicEl>
                                              <a:dgm id="{E6DC6136-2D92-40EB-B8E5-E23126EFC453}"/>
                                            </p:graphic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
                                            <p:graphicEl>
                                              <a:dgm id="{EBABDFE8-9C72-497B-9A9E-23D658FBDB54}"/>
                                            </p:graphicEl>
                                          </p:spTgt>
                                        </p:tgtEl>
                                        <p:attrNameLst>
                                          <p:attrName>style.visibility</p:attrName>
                                        </p:attrNameLst>
                                      </p:cBhvr>
                                      <p:to>
                                        <p:strVal val="visible"/>
                                      </p:to>
                                    </p:set>
                                    <p:animEffect transition="in" filter="fade">
                                      <p:cBhvr>
                                        <p:cTn id="57" dur="500"/>
                                        <p:tgtEl>
                                          <p:spTgt spid="4">
                                            <p:graphicEl>
                                              <a:dgm id="{EBABDFE8-9C72-497B-9A9E-23D658FBDB5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p:bldSub>
      </p:bldGraphic>
      <p:bldGraphic spid="4" grpId="0">
        <p:bldSub>
          <a:bldDgm/>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5411D-8D73-485B-AE92-964C2EDBB0A0}"/>
              </a:ext>
            </a:extLst>
          </p:cNvPr>
          <p:cNvSpPr>
            <a:spLocks noGrp="1"/>
          </p:cNvSpPr>
          <p:nvPr>
            <p:ph type="title"/>
          </p:nvPr>
        </p:nvSpPr>
        <p:spPr>
          <a:xfrm>
            <a:off x="521231" y="1341808"/>
            <a:ext cx="2866577" cy="4183451"/>
          </a:xfrm>
        </p:spPr>
        <p:txBody>
          <a:bodyPr>
            <a:normAutofit/>
          </a:bodyPr>
          <a:lstStyle/>
          <a:p>
            <a:r>
              <a:rPr lang="en-US" b="1" dirty="0">
                <a:ea typeface="+mj-lt"/>
                <a:cs typeface="+mj-lt"/>
              </a:rPr>
              <a:t>Create a plan for revision</a:t>
            </a:r>
            <a:endParaRPr lang="en-US" dirty="0"/>
          </a:p>
        </p:txBody>
      </p:sp>
      <p:graphicFrame>
        <p:nvGraphicFramePr>
          <p:cNvPr id="5" name="Content Placeholder 2">
            <a:extLst>
              <a:ext uri="{FF2B5EF4-FFF2-40B4-BE49-F238E27FC236}">
                <a16:creationId xmlns:a16="http://schemas.microsoft.com/office/drawing/2014/main" id="{8654BF82-A9C3-48BA-8BDB-E1503FF52D94}"/>
              </a:ext>
            </a:extLst>
          </p:cNvPr>
          <p:cNvGraphicFramePr>
            <a:graphicFrameLocks noGrp="1"/>
          </p:cNvGraphicFramePr>
          <p:nvPr>
            <p:ph idx="1"/>
            <p:extLst>
              <p:ext uri="{D42A27DB-BD31-4B8C-83A1-F6EECF244321}">
                <p14:modId xmlns:p14="http://schemas.microsoft.com/office/powerpoint/2010/main" val="952559387"/>
              </p:ext>
            </p:extLst>
          </p:nvPr>
        </p:nvGraphicFramePr>
        <p:xfrm>
          <a:off x="3754817" y="1037643"/>
          <a:ext cx="5309386" cy="48354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7961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hart, table&#10;&#10;Description automatically generated">
            <a:extLst>
              <a:ext uri="{FF2B5EF4-FFF2-40B4-BE49-F238E27FC236}">
                <a16:creationId xmlns:a16="http://schemas.microsoft.com/office/drawing/2014/main" id="{14C8023D-3A80-4E14-9C86-BA3354C40584}"/>
              </a:ext>
            </a:extLst>
          </p:cNvPr>
          <p:cNvPicPr>
            <a:picLocks noChangeAspect="1"/>
          </p:cNvPicPr>
          <p:nvPr/>
        </p:nvPicPr>
        <p:blipFill rotWithShape="1">
          <a:blip r:embed="rId3">
            <a:alphaModFix amt="70000"/>
          </a:blip>
          <a:srcRect t="13123" r="-1" b="-1"/>
          <a:stretch/>
        </p:blipFill>
        <p:spPr>
          <a:xfrm>
            <a:off x="15" y="868040"/>
            <a:ext cx="9141699" cy="5142461"/>
          </a:xfrm>
          <a:prstGeom prst="rect">
            <a:avLst/>
          </a:prstGeom>
        </p:spPr>
      </p:pic>
      <p:sp>
        <p:nvSpPr>
          <p:cNvPr id="2" name="Title 1">
            <a:extLst>
              <a:ext uri="{FF2B5EF4-FFF2-40B4-BE49-F238E27FC236}">
                <a16:creationId xmlns:a16="http://schemas.microsoft.com/office/drawing/2014/main" id="{C140212F-EDA2-409F-8A34-D5DA1D5DCB9D}"/>
              </a:ext>
            </a:extLst>
          </p:cNvPr>
          <p:cNvSpPr>
            <a:spLocks noGrp="1"/>
          </p:cNvSpPr>
          <p:nvPr>
            <p:ph type="title"/>
          </p:nvPr>
        </p:nvSpPr>
        <p:spPr>
          <a:xfrm rot="-600000">
            <a:off x="713454" y="2796540"/>
            <a:ext cx="7643957" cy="934851"/>
          </a:xfrm>
        </p:spPr>
        <p:txBody>
          <a:bodyPr vert="horz" wrap="square" lIns="68580" tIns="34290" rIns="68580" bIns="34290" numCol="1" rtlCol="0" anchor="b" anchorCtr="0" compatLnSpc="1">
            <a:prstTxWarp prst="textNoShape">
              <a:avLst/>
            </a:prstTxWarp>
            <a:normAutofit/>
          </a:bodyPr>
          <a:lstStyle/>
          <a:p>
            <a:pPr algn="ctr"/>
            <a:r>
              <a:rPr lang="en-US" sz="4950">
                <a:solidFill>
                  <a:srgbClr val="FFFFFF"/>
                </a:solidFill>
              </a:rPr>
              <a:t>Revision Timetables</a:t>
            </a:r>
          </a:p>
        </p:txBody>
      </p:sp>
    </p:spTree>
    <p:extLst>
      <p:ext uri="{BB962C8B-B14F-4D97-AF65-F5344CB8AC3E}">
        <p14:creationId xmlns:p14="http://schemas.microsoft.com/office/powerpoint/2010/main" val="1748528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297E8-9499-4EFF-B0B6-EC26D1D92BD1}"/>
              </a:ext>
            </a:extLst>
          </p:cNvPr>
          <p:cNvSpPr>
            <a:spLocks noGrp="1"/>
          </p:cNvSpPr>
          <p:nvPr>
            <p:ph type="title"/>
          </p:nvPr>
        </p:nvSpPr>
        <p:spPr>
          <a:xfrm>
            <a:off x="251520" y="332656"/>
            <a:ext cx="7684568" cy="764704"/>
          </a:xfrm>
        </p:spPr>
        <p:txBody>
          <a:bodyPr>
            <a:normAutofit/>
          </a:bodyPr>
          <a:lstStyle/>
          <a:p>
            <a:r>
              <a:rPr lang="en-US" dirty="0">
                <a:cs typeface="Posterama"/>
              </a:rPr>
              <a:t>Metacognition at home</a:t>
            </a:r>
            <a:endParaRPr lang="en-US" dirty="0"/>
          </a:p>
        </p:txBody>
      </p:sp>
      <p:pic>
        <p:nvPicPr>
          <p:cNvPr id="4" name="Picture 4" descr="Diagram&#10;&#10;Description automatically generated">
            <a:extLst>
              <a:ext uri="{FF2B5EF4-FFF2-40B4-BE49-F238E27FC236}">
                <a16:creationId xmlns:a16="http://schemas.microsoft.com/office/drawing/2014/main" id="{031D1713-B926-4BBF-B7EE-4020459BD6FB}"/>
              </a:ext>
            </a:extLst>
          </p:cNvPr>
          <p:cNvPicPr>
            <a:picLocks noChangeAspect="1"/>
          </p:cNvPicPr>
          <p:nvPr/>
        </p:nvPicPr>
        <p:blipFill>
          <a:blip r:embed="rId2"/>
          <a:stretch>
            <a:fillRect/>
          </a:stretch>
        </p:blipFill>
        <p:spPr>
          <a:xfrm>
            <a:off x="167019" y="1628800"/>
            <a:ext cx="6262734" cy="4679634"/>
          </a:xfrm>
          <a:prstGeom prst="rect">
            <a:avLst/>
          </a:prstGeom>
        </p:spPr>
      </p:pic>
      <p:sp>
        <p:nvSpPr>
          <p:cNvPr id="3" name="Content Placeholder 2">
            <a:extLst>
              <a:ext uri="{FF2B5EF4-FFF2-40B4-BE49-F238E27FC236}">
                <a16:creationId xmlns:a16="http://schemas.microsoft.com/office/drawing/2014/main" id="{8C89880C-DF34-4DB9-9A83-99DCBC14491E}"/>
              </a:ext>
            </a:extLst>
          </p:cNvPr>
          <p:cNvSpPr>
            <a:spLocks noGrp="1"/>
          </p:cNvSpPr>
          <p:nvPr>
            <p:ph idx="1"/>
          </p:nvPr>
        </p:nvSpPr>
        <p:spPr>
          <a:xfrm>
            <a:off x="6489812" y="1628800"/>
            <a:ext cx="2483768" cy="4679634"/>
          </a:xfrm>
        </p:spPr>
        <p:txBody>
          <a:bodyPr vert="horz" wrap="square" lIns="68580" tIns="34290" rIns="68580" bIns="34290" numCol="1" rtlCol="0" anchor="t" anchorCtr="0" compatLnSpc="1">
            <a:prstTxWarp prst="textNoShape">
              <a:avLst/>
            </a:prstTxWarp>
            <a:normAutofit/>
          </a:bodyPr>
          <a:lstStyle/>
          <a:p>
            <a:r>
              <a:rPr lang="en-US" sz="1800" dirty="0">
                <a:ea typeface="+mn-lt"/>
                <a:cs typeface="+mn-lt"/>
              </a:rPr>
              <a:t>Model it! – How do you go about solving an issue or a problem. Talk your child through the steps you undertake. </a:t>
            </a:r>
            <a:endParaRPr lang="en-US" sz="1800" dirty="0"/>
          </a:p>
          <a:p>
            <a:r>
              <a:rPr lang="en-US" sz="1800" dirty="0">
                <a:ea typeface="+mn-lt"/>
                <a:cs typeface="+mn-lt"/>
              </a:rPr>
              <a:t>Encourage them to ask themselves ‘how have I learnt this before, how have I solved similar questions’</a:t>
            </a:r>
            <a:endParaRPr lang="en-US" sz="1800" dirty="0"/>
          </a:p>
          <a:p>
            <a:r>
              <a:rPr lang="en-US" sz="1800" dirty="0">
                <a:ea typeface="+mn-lt"/>
                <a:cs typeface="+mn-lt"/>
              </a:rPr>
              <a:t>Encourage them to use the flow chart</a:t>
            </a:r>
            <a:endParaRPr lang="en-US" sz="1800" dirty="0"/>
          </a:p>
        </p:txBody>
      </p:sp>
    </p:spTree>
    <p:extLst>
      <p:ext uri="{BB962C8B-B14F-4D97-AF65-F5344CB8AC3E}">
        <p14:creationId xmlns:p14="http://schemas.microsoft.com/office/powerpoint/2010/main" val="2766169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13215-2CC9-4603-8FDA-53E55CC48093}"/>
              </a:ext>
            </a:extLst>
          </p:cNvPr>
          <p:cNvSpPr>
            <a:spLocks noGrp="1"/>
          </p:cNvSpPr>
          <p:nvPr>
            <p:ph type="title"/>
          </p:nvPr>
        </p:nvSpPr>
        <p:spPr>
          <a:xfrm>
            <a:off x="413147" y="271618"/>
            <a:ext cx="3740857" cy="1248430"/>
          </a:xfrm>
        </p:spPr>
        <p:txBody>
          <a:bodyPr>
            <a:normAutofit fontScale="90000"/>
          </a:bodyPr>
          <a:lstStyle/>
          <a:p>
            <a:r>
              <a:rPr lang="en-US" dirty="0">
                <a:cs typeface="Posterama"/>
              </a:rPr>
              <a:t>Metacognition at home</a:t>
            </a:r>
            <a:endParaRPr lang="en-US" dirty="0"/>
          </a:p>
        </p:txBody>
      </p:sp>
      <p:sp>
        <p:nvSpPr>
          <p:cNvPr id="3" name="Content Placeholder 2">
            <a:extLst>
              <a:ext uri="{FF2B5EF4-FFF2-40B4-BE49-F238E27FC236}">
                <a16:creationId xmlns:a16="http://schemas.microsoft.com/office/drawing/2014/main" id="{EEB76D52-C06E-48BB-88CC-8D4B60D7950A}"/>
              </a:ext>
            </a:extLst>
          </p:cNvPr>
          <p:cNvSpPr>
            <a:spLocks noGrp="1"/>
          </p:cNvSpPr>
          <p:nvPr>
            <p:ph idx="1"/>
          </p:nvPr>
        </p:nvSpPr>
        <p:spPr>
          <a:xfrm>
            <a:off x="177638" y="1628800"/>
            <a:ext cx="5978538" cy="5112568"/>
          </a:xfrm>
        </p:spPr>
        <p:txBody>
          <a:bodyPr vert="horz" wrap="square" lIns="68580" tIns="34290" rIns="68580" bIns="34290" numCol="1" rtlCol="0" anchor="t" anchorCtr="0" compatLnSpc="1">
            <a:prstTxWarp prst="textNoShape">
              <a:avLst/>
            </a:prstTxWarp>
            <a:normAutofit/>
          </a:bodyPr>
          <a:lstStyle/>
          <a:p>
            <a:pPr>
              <a:lnSpc>
                <a:spcPct val="100000"/>
              </a:lnSpc>
            </a:pPr>
            <a:r>
              <a:rPr lang="en-US" dirty="0">
                <a:ea typeface="+mn-lt"/>
                <a:cs typeface="+mn-lt"/>
              </a:rPr>
              <a:t>How did you do that?</a:t>
            </a:r>
            <a:endParaRPr lang="en-US" dirty="0"/>
          </a:p>
          <a:p>
            <a:pPr>
              <a:lnSpc>
                <a:spcPct val="100000"/>
              </a:lnSpc>
            </a:pPr>
            <a:r>
              <a:rPr lang="en-US" dirty="0">
                <a:ea typeface="+mn-lt"/>
                <a:cs typeface="+mn-lt"/>
              </a:rPr>
              <a:t>How else could you have done that?</a:t>
            </a:r>
            <a:endParaRPr lang="en-US" dirty="0"/>
          </a:p>
          <a:p>
            <a:pPr>
              <a:lnSpc>
                <a:spcPct val="100000"/>
              </a:lnSpc>
            </a:pPr>
            <a:r>
              <a:rPr lang="en-US" dirty="0">
                <a:ea typeface="+mn-lt"/>
                <a:cs typeface="+mn-lt"/>
              </a:rPr>
              <a:t>Who did that a different way?</a:t>
            </a:r>
            <a:endParaRPr lang="en-US" dirty="0"/>
          </a:p>
          <a:p>
            <a:pPr>
              <a:lnSpc>
                <a:spcPct val="100000"/>
              </a:lnSpc>
            </a:pPr>
            <a:r>
              <a:rPr lang="en-US" dirty="0">
                <a:ea typeface="+mn-lt"/>
                <a:cs typeface="+mn-lt"/>
              </a:rPr>
              <a:t>Which are the tricky bits? What’s tricky about them?</a:t>
            </a:r>
            <a:endParaRPr lang="en-US" dirty="0"/>
          </a:p>
          <a:p>
            <a:pPr>
              <a:lnSpc>
                <a:spcPct val="100000"/>
              </a:lnSpc>
            </a:pPr>
            <a:r>
              <a:rPr lang="en-US" dirty="0">
                <a:ea typeface="+mn-lt"/>
                <a:cs typeface="+mn-lt"/>
              </a:rPr>
              <a:t>What could you do when you are stuck on that?</a:t>
            </a:r>
            <a:endParaRPr lang="en-US" dirty="0"/>
          </a:p>
          <a:p>
            <a:pPr>
              <a:lnSpc>
                <a:spcPct val="100000"/>
              </a:lnSpc>
            </a:pPr>
            <a:r>
              <a:rPr lang="en-US" dirty="0">
                <a:ea typeface="+mn-lt"/>
                <a:cs typeface="+mn-lt"/>
              </a:rPr>
              <a:t>What would have made that easier for you?</a:t>
            </a:r>
            <a:endParaRPr lang="en-US" dirty="0"/>
          </a:p>
          <a:p>
            <a:pPr>
              <a:lnSpc>
                <a:spcPct val="100000"/>
              </a:lnSpc>
            </a:pPr>
            <a:r>
              <a:rPr lang="en-US" dirty="0">
                <a:ea typeface="+mn-lt"/>
                <a:cs typeface="+mn-lt"/>
              </a:rPr>
              <a:t>What else do you know that might help?</a:t>
            </a:r>
            <a:endParaRPr lang="en-US" dirty="0"/>
          </a:p>
          <a:p>
            <a:pPr>
              <a:lnSpc>
                <a:spcPct val="100000"/>
              </a:lnSpc>
            </a:pPr>
            <a:r>
              <a:rPr lang="en-US" dirty="0">
                <a:ea typeface="+mn-lt"/>
                <a:cs typeface="+mn-lt"/>
              </a:rPr>
              <a:t>How could you help someone else do that?</a:t>
            </a:r>
            <a:endParaRPr lang="en-US" dirty="0"/>
          </a:p>
          <a:p>
            <a:pPr>
              <a:lnSpc>
                <a:spcPct val="100000"/>
              </a:lnSpc>
            </a:pPr>
            <a:r>
              <a:rPr lang="en-US" dirty="0">
                <a:ea typeface="+mn-lt"/>
                <a:cs typeface="+mn-lt"/>
              </a:rPr>
              <a:t>How could I have taught that better?</a:t>
            </a:r>
            <a:endParaRPr lang="en-US" dirty="0"/>
          </a:p>
          <a:p>
            <a:pPr>
              <a:lnSpc>
                <a:spcPct val="100000"/>
              </a:lnSpc>
            </a:pPr>
            <a:r>
              <a:rPr lang="en-US" dirty="0">
                <a:ea typeface="+mn-lt"/>
                <a:cs typeface="+mn-lt"/>
              </a:rPr>
              <a:t>Where else could you use that?</a:t>
            </a:r>
            <a:endParaRPr lang="en-US" dirty="0"/>
          </a:p>
          <a:p>
            <a:pPr>
              <a:lnSpc>
                <a:spcPct val="100000"/>
              </a:lnSpc>
            </a:pPr>
            <a:r>
              <a:rPr lang="en-US" dirty="0">
                <a:ea typeface="+mn-lt"/>
                <a:cs typeface="+mn-lt"/>
              </a:rPr>
              <a:t>How could you make that harder for yourself?</a:t>
            </a:r>
            <a:endParaRPr lang="en-US" dirty="0"/>
          </a:p>
          <a:p>
            <a:pPr>
              <a:lnSpc>
                <a:spcPct val="100000"/>
              </a:lnSpc>
            </a:pPr>
            <a:endParaRPr lang="en-US" dirty="0"/>
          </a:p>
        </p:txBody>
      </p:sp>
      <p:pic>
        <p:nvPicPr>
          <p:cNvPr id="7" name="Graphic 6" descr="Question mark against red wall">
            <a:extLst>
              <a:ext uri="{FF2B5EF4-FFF2-40B4-BE49-F238E27FC236}">
                <a16:creationId xmlns:a16="http://schemas.microsoft.com/office/drawing/2014/main" id="{7B9F4FC1-C267-4964-96E3-1C2E45541A5E}"/>
              </a:ext>
            </a:extLst>
          </p:cNvPr>
          <p:cNvPicPr>
            <a:picLocks noChangeAspect="1"/>
          </p:cNvPicPr>
          <p:nvPr/>
        </p:nvPicPr>
        <p:blipFill rotWithShape="1">
          <a:blip/>
          <a:srcRect l="39500" r="-1" b="-1"/>
          <a:stretch/>
        </p:blipFill>
        <p:spPr>
          <a:xfrm>
            <a:off x="6156176" y="2708920"/>
            <a:ext cx="2574677" cy="2644726"/>
          </a:xfrm>
          <a:custGeom>
            <a:avLst/>
            <a:gdLst/>
            <a:ahLst/>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p:spPr>
      </p:pic>
    </p:spTree>
    <p:extLst>
      <p:ext uri="{BB962C8B-B14F-4D97-AF65-F5344CB8AC3E}">
        <p14:creationId xmlns:p14="http://schemas.microsoft.com/office/powerpoint/2010/main" val="3051919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alendar on table">
            <a:extLst>
              <a:ext uri="{FF2B5EF4-FFF2-40B4-BE49-F238E27FC236}">
                <a16:creationId xmlns:a16="http://schemas.microsoft.com/office/drawing/2014/main" id="{6F8C14CC-7BD9-4091-8537-D89A7FD8CF17}"/>
              </a:ext>
            </a:extLst>
          </p:cNvPr>
          <p:cNvPicPr>
            <a:picLocks noChangeAspect="1"/>
          </p:cNvPicPr>
          <p:nvPr/>
        </p:nvPicPr>
        <p:blipFill rotWithShape="1">
          <a:blip>
            <a:alphaModFix amt="60000"/>
          </a:blip>
          <a:srcRect r="6" b="15606"/>
          <a:stretch/>
        </p:blipFill>
        <p:spPr>
          <a:xfrm>
            <a:off x="15" y="857257"/>
            <a:ext cx="9141699" cy="5142461"/>
          </a:xfrm>
          <a:prstGeom prst="rect">
            <a:avLst/>
          </a:prstGeom>
        </p:spPr>
      </p:pic>
      <p:sp>
        <p:nvSpPr>
          <p:cNvPr id="2" name="Title 1">
            <a:extLst>
              <a:ext uri="{FF2B5EF4-FFF2-40B4-BE49-F238E27FC236}">
                <a16:creationId xmlns:a16="http://schemas.microsoft.com/office/drawing/2014/main" id="{108EF020-695F-4491-8695-4B77AFC1F2C2}"/>
              </a:ext>
            </a:extLst>
          </p:cNvPr>
          <p:cNvSpPr>
            <a:spLocks noGrp="1"/>
          </p:cNvSpPr>
          <p:nvPr>
            <p:ph type="title"/>
          </p:nvPr>
        </p:nvSpPr>
        <p:spPr>
          <a:xfrm>
            <a:off x="898636" y="2113479"/>
            <a:ext cx="3596462" cy="3041209"/>
          </a:xfrm>
        </p:spPr>
        <p:txBody>
          <a:bodyPr anchor="ctr">
            <a:normAutofit/>
          </a:bodyPr>
          <a:lstStyle/>
          <a:p>
            <a:r>
              <a:rPr lang="en-US" b="1" dirty="0">
                <a:solidFill>
                  <a:srgbClr val="FFFFFF"/>
                </a:solidFill>
                <a:ea typeface="+mj-lt"/>
                <a:cs typeface="+mj-lt"/>
              </a:rPr>
              <a:t>The </a:t>
            </a:r>
            <a:r>
              <a:rPr lang="en-US" b="1" dirty="0">
                <a:solidFill>
                  <a:srgbClr val="FFAE00"/>
                </a:solidFill>
                <a:ea typeface="+mj-lt"/>
                <a:cs typeface="+mj-lt"/>
              </a:rPr>
              <a:t>Golden</a:t>
            </a:r>
            <a:r>
              <a:rPr lang="en-US" b="1" dirty="0">
                <a:solidFill>
                  <a:srgbClr val="FFFFFF"/>
                </a:solidFill>
                <a:ea typeface="+mj-lt"/>
                <a:cs typeface="+mj-lt"/>
              </a:rPr>
              <a:t> Three Weeks</a:t>
            </a:r>
            <a:endParaRPr lang="en-US" dirty="0">
              <a:solidFill>
                <a:srgbClr val="FFFFFF"/>
              </a:solidFill>
            </a:endParaRPr>
          </a:p>
          <a:p>
            <a:endParaRPr lang="en-US">
              <a:solidFill>
                <a:srgbClr val="FFFFFF"/>
              </a:solidFill>
              <a:cs typeface="Posterama"/>
            </a:endParaRPr>
          </a:p>
        </p:txBody>
      </p:sp>
      <p:sp>
        <p:nvSpPr>
          <p:cNvPr id="3" name="Content Placeholder 2">
            <a:extLst>
              <a:ext uri="{FF2B5EF4-FFF2-40B4-BE49-F238E27FC236}">
                <a16:creationId xmlns:a16="http://schemas.microsoft.com/office/drawing/2014/main" id="{F17DC2B0-75C7-4835-8961-16956B3D34E4}"/>
              </a:ext>
            </a:extLst>
          </p:cNvPr>
          <p:cNvSpPr>
            <a:spLocks noGrp="1"/>
          </p:cNvSpPr>
          <p:nvPr>
            <p:ph idx="1"/>
          </p:nvPr>
        </p:nvSpPr>
        <p:spPr>
          <a:xfrm>
            <a:off x="4646529" y="1251191"/>
            <a:ext cx="4186316" cy="4355873"/>
          </a:xfrm>
        </p:spPr>
        <p:txBody>
          <a:bodyPr vert="horz" wrap="square" lIns="68580" tIns="34290" rIns="68580" bIns="34290" numCol="1" rtlCol="0" anchor="ctr" anchorCtr="0" compatLnSpc="1">
            <a:prstTxWarp prst="textNoShape">
              <a:avLst/>
            </a:prstTxWarp>
            <a:normAutofit/>
          </a:bodyPr>
          <a:lstStyle/>
          <a:p>
            <a:r>
              <a:rPr lang="en-US" sz="1800">
                <a:solidFill>
                  <a:srgbClr val="FFFFFF"/>
                </a:solidFill>
                <a:ea typeface="+mn-lt"/>
                <a:cs typeface="+mn-lt"/>
              </a:rPr>
              <a:t>The last three weeks before exams are a key period </a:t>
            </a:r>
            <a:endParaRPr lang="en-US" sz="1800">
              <a:solidFill>
                <a:srgbClr val="FFFFFF"/>
              </a:solidFill>
            </a:endParaRPr>
          </a:p>
          <a:p>
            <a:r>
              <a:rPr lang="en-US" sz="1800">
                <a:solidFill>
                  <a:srgbClr val="FFFFFF"/>
                </a:solidFill>
                <a:ea typeface="+mn-lt"/>
                <a:cs typeface="+mn-lt"/>
              </a:rPr>
              <a:t>Subject revision should be finished</a:t>
            </a:r>
            <a:endParaRPr lang="en-US" sz="1800">
              <a:solidFill>
                <a:srgbClr val="FFFFFF"/>
              </a:solidFill>
            </a:endParaRPr>
          </a:p>
          <a:p>
            <a:r>
              <a:rPr lang="en-US" sz="1800">
                <a:solidFill>
                  <a:srgbClr val="FFFFFF"/>
                </a:solidFill>
                <a:ea typeface="+mn-lt"/>
                <a:cs typeface="+mn-lt"/>
              </a:rPr>
              <a:t>Notes/revision tools should be organised and ready to use as a prompt</a:t>
            </a:r>
            <a:endParaRPr lang="en-US" sz="1800">
              <a:solidFill>
                <a:srgbClr val="FFFFFF"/>
              </a:solidFill>
            </a:endParaRPr>
          </a:p>
          <a:p>
            <a:r>
              <a:rPr lang="en-US" sz="1800">
                <a:solidFill>
                  <a:srgbClr val="FFFFFF"/>
                </a:solidFill>
                <a:ea typeface="+mn-lt"/>
                <a:cs typeface="+mn-lt"/>
              </a:rPr>
              <a:t>Use these three weeks for (timed) exam practice</a:t>
            </a:r>
            <a:endParaRPr lang="en-US" sz="1800">
              <a:solidFill>
                <a:srgbClr val="FFFFFF"/>
              </a:solidFill>
            </a:endParaRPr>
          </a:p>
          <a:p>
            <a:r>
              <a:rPr lang="en-US" sz="1800">
                <a:solidFill>
                  <a:srgbClr val="FFFFFF"/>
                </a:solidFill>
                <a:ea typeface="+mn-lt"/>
                <a:cs typeface="+mn-lt"/>
              </a:rPr>
              <a:t>Take advantage of </a:t>
            </a:r>
            <a:r>
              <a:rPr lang="en-US" sz="1800" b="1">
                <a:solidFill>
                  <a:srgbClr val="FFFFFF"/>
                </a:solidFill>
                <a:ea typeface="+mn-lt"/>
                <a:cs typeface="+mn-lt"/>
              </a:rPr>
              <a:t>every</a:t>
            </a:r>
            <a:r>
              <a:rPr lang="en-US" sz="1800">
                <a:solidFill>
                  <a:srgbClr val="FFFFFF"/>
                </a:solidFill>
                <a:ea typeface="+mn-lt"/>
                <a:cs typeface="+mn-lt"/>
              </a:rPr>
              <a:t> support opportunity at school </a:t>
            </a:r>
            <a:r>
              <a:rPr lang="en-US" sz="1800" b="1">
                <a:solidFill>
                  <a:srgbClr val="FFFFFF"/>
                </a:solidFill>
                <a:ea typeface="+mn-lt"/>
                <a:cs typeface="+mn-lt"/>
              </a:rPr>
              <a:t>but</a:t>
            </a:r>
            <a:r>
              <a:rPr lang="en-US" sz="1800">
                <a:solidFill>
                  <a:srgbClr val="FFFFFF"/>
                </a:solidFill>
                <a:ea typeface="+mn-lt"/>
                <a:cs typeface="+mn-lt"/>
              </a:rPr>
              <a:t>…. these should be to help you with areas you are struggling with.  These do not REPLACE revision at home</a:t>
            </a:r>
            <a:endParaRPr lang="en-US" sz="1800">
              <a:solidFill>
                <a:srgbClr val="FFFFFF"/>
              </a:solidFill>
            </a:endParaRPr>
          </a:p>
          <a:p>
            <a:endParaRPr lang="en-US" sz="1800">
              <a:solidFill>
                <a:srgbClr val="FFFFFF"/>
              </a:solidFill>
            </a:endParaRPr>
          </a:p>
        </p:txBody>
      </p:sp>
      <p:sp>
        <p:nvSpPr>
          <p:cNvPr id="34" name="TextBox 33">
            <a:extLst>
              <a:ext uri="{FF2B5EF4-FFF2-40B4-BE49-F238E27FC236}">
                <a16:creationId xmlns:a16="http://schemas.microsoft.com/office/drawing/2014/main" id="{B7BE1906-0B0D-4308-8E09-CBDFF9565AFB}"/>
              </a:ext>
            </a:extLst>
          </p:cNvPr>
          <p:cNvSpPr txBox="1"/>
          <p:nvPr/>
        </p:nvSpPr>
        <p:spPr>
          <a:xfrm>
            <a:off x="539552" y="5999718"/>
            <a:ext cx="9141698" cy="1200329"/>
          </a:xfrm>
          <a:prstGeom prst="rect">
            <a:avLst/>
          </a:prstGeom>
          <a:noFill/>
        </p:spPr>
        <p:txBody>
          <a:bodyPr wrap="square">
            <a:spAutoFit/>
          </a:bodyPr>
          <a:lstStyle/>
          <a:p>
            <a:r>
              <a:rPr lang="en-GB" sz="3600" b="1" dirty="0">
                <a:solidFill>
                  <a:schemeClr val="tx2"/>
                </a:solidFill>
              </a:rPr>
              <a:t>After Christmas and May Half term</a:t>
            </a:r>
          </a:p>
          <a:p>
            <a:endParaRPr lang="en-GB" sz="3600" b="1" dirty="0">
              <a:solidFill>
                <a:schemeClr val="tx2"/>
              </a:solidFill>
            </a:endParaRPr>
          </a:p>
        </p:txBody>
      </p:sp>
    </p:spTree>
    <p:extLst>
      <p:ext uri="{BB962C8B-B14F-4D97-AF65-F5344CB8AC3E}">
        <p14:creationId xmlns:p14="http://schemas.microsoft.com/office/powerpoint/2010/main" val="2628440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CF512-081C-4060-8CFB-033F4EF4D6F2}"/>
              </a:ext>
            </a:extLst>
          </p:cNvPr>
          <p:cNvSpPr>
            <a:spLocks noGrp="1"/>
          </p:cNvSpPr>
          <p:nvPr>
            <p:ph type="title"/>
          </p:nvPr>
        </p:nvSpPr>
        <p:spPr>
          <a:xfrm>
            <a:off x="755576" y="0"/>
            <a:ext cx="7315200" cy="1154112"/>
          </a:xfrm>
        </p:spPr>
        <p:txBody>
          <a:bodyPr/>
          <a:lstStyle/>
          <a:p>
            <a:r>
              <a:rPr lang="en-GB" dirty="0"/>
              <a:t>Work over time</a:t>
            </a:r>
          </a:p>
        </p:txBody>
      </p:sp>
      <p:sp>
        <p:nvSpPr>
          <p:cNvPr id="4" name="Rectangle 3">
            <a:extLst>
              <a:ext uri="{FF2B5EF4-FFF2-40B4-BE49-F238E27FC236}">
                <a16:creationId xmlns:a16="http://schemas.microsoft.com/office/drawing/2014/main" id="{DFF16A0E-90AB-42D8-9E8F-90937189C910}"/>
              </a:ext>
            </a:extLst>
          </p:cNvPr>
          <p:cNvSpPr/>
          <p:nvPr/>
        </p:nvSpPr>
        <p:spPr>
          <a:xfrm>
            <a:off x="827584" y="1844824"/>
            <a:ext cx="72008" cy="3960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121EB320-B755-4C23-B371-4F55B99D1605}"/>
              </a:ext>
            </a:extLst>
          </p:cNvPr>
          <p:cNvSpPr/>
          <p:nvPr/>
        </p:nvSpPr>
        <p:spPr>
          <a:xfrm rot="5400000" flipH="1">
            <a:off x="4810218" y="2011034"/>
            <a:ext cx="72008" cy="76604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249073F1-018D-4717-AF01-DFBAFB5A9BF7}"/>
              </a:ext>
            </a:extLst>
          </p:cNvPr>
          <p:cNvSpPr/>
          <p:nvPr/>
        </p:nvSpPr>
        <p:spPr>
          <a:xfrm rot="16200000">
            <a:off x="-1871109" y="3353954"/>
            <a:ext cx="4677306" cy="369332"/>
          </a:xfrm>
          <a:prstGeom prst="rect">
            <a:avLst/>
          </a:prstGeom>
          <a:noFill/>
        </p:spPr>
        <p:txBody>
          <a:bodyPr wrap="none" lIns="91440" tIns="45720" rIns="91440" bIns="45720">
            <a:spAutoFit/>
          </a:bodyPr>
          <a:lstStyle/>
          <a:p>
            <a:pPr algn="ctr"/>
            <a:r>
              <a:rPr lang="en-GB" b="1" cap="none" spc="0" dirty="0">
                <a:ln w="22225">
                  <a:solidFill>
                    <a:schemeClr val="accent2"/>
                  </a:solidFill>
                  <a:prstDash val="solid"/>
                </a:ln>
                <a:solidFill>
                  <a:schemeClr val="accent2">
                    <a:lumMod val="40000"/>
                    <a:lumOff val="60000"/>
                  </a:schemeClr>
                </a:solidFill>
                <a:effectLst/>
              </a:rPr>
              <a:t>WORK LOAD / STRESS / ASSESSMENTS</a:t>
            </a:r>
          </a:p>
        </p:txBody>
      </p:sp>
      <p:sp>
        <p:nvSpPr>
          <p:cNvPr id="7" name="Rectangle 6">
            <a:extLst>
              <a:ext uri="{FF2B5EF4-FFF2-40B4-BE49-F238E27FC236}">
                <a16:creationId xmlns:a16="http://schemas.microsoft.com/office/drawing/2014/main" id="{7746A476-B92A-4DE7-A7E9-04BE0660DABC}"/>
              </a:ext>
            </a:extLst>
          </p:cNvPr>
          <p:cNvSpPr/>
          <p:nvPr/>
        </p:nvSpPr>
        <p:spPr>
          <a:xfrm>
            <a:off x="1403648" y="6021288"/>
            <a:ext cx="6552728" cy="584775"/>
          </a:xfrm>
          <a:prstGeom prst="rect">
            <a:avLst/>
          </a:prstGeom>
          <a:noFill/>
        </p:spPr>
        <p:txBody>
          <a:bodyPr wrap="square" lIns="91440" tIns="45720" rIns="91440" bIns="45720">
            <a:spAutoFit/>
          </a:bodyPr>
          <a:lstStyle/>
          <a:p>
            <a:pPr algn="ctr"/>
            <a:r>
              <a:rPr lang="en-GB" sz="3200" b="1" cap="none" spc="0" dirty="0">
                <a:ln w="22225">
                  <a:solidFill>
                    <a:schemeClr val="accent2"/>
                  </a:solidFill>
                  <a:prstDash val="solid"/>
                </a:ln>
                <a:solidFill>
                  <a:schemeClr val="accent2">
                    <a:lumMod val="40000"/>
                    <a:lumOff val="60000"/>
                  </a:schemeClr>
                </a:solidFill>
                <a:effectLst/>
              </a:rPr>
              <a:t>ACADEMIC YEAR 2022 - 2023</a:t>
            </a:r>
          </a:p>
        </p:txBody>
      </p:sp>
      <p:sp>
        <p:nvSpPr>
          <p:cNvPr id="10" name="Free-form: Shape 9">
            <a:extLst>
              <a:ext uri="{FF2B5EF4-FFF2-40B4-BE49-F238E27FC236}">
                <a16:creationId xmlns:a16="http://schemas.microsoft.com/office/drawing/2014/main" id="{8CBCBD1D-3907-46ED-9FB5-B92C2836C518}"/>
              </a:ext>
            </a:extLst>
          </p:cNvPr>
          <p:cNvSpPr/>
          <p:nvPr/>
        </p:nvSpPr>
        <p:spPr>
          <a:xfrm>
            <a:off x="1196623" y="1470736"/>
            <a:ext cx="7479834" cy="3586788"/>
          </a:xfrm>
          <a:custGeom>
            <a:avLst/>
            <a:gdLst>
              <a:gd name="connsiteX0" fmla="*/ 0 w 8647289"/>
              <a:gd name="connsiteY0" fmla="*/ 3214153 h 3586788"/>
              <a:gd name="connsiteX1" fmla="*/ 654756 w 8647289"/>
              <a:gd name="connsiteY1" fmla="*/ 2198153 h 3586788"/>
              <a:gd name="connsiteX2" fmla="*/ 1298222 w 8647289"/>
              <a:gd name="connsiteY2" fmla="*/ 3349620 h 3586788"/>
              <a:gd name="connsiteX3" fmla="*/ 2054578 w 8647289"/>
              <a:gd name="connsiteY3" fmla="*/ 1238597 h 3586788"/>
              <a:gd name="connsiteX4" fmla="*/ 3070578 w 8647289"/>
              <a:gd name="connsiteY4" fmla="*/ 2514242 h 3586788"/>
              <a:gd name="connsiteX5" fmla="*/ 4707467 w 8647289"/>
              <a:gd name="connsiteY5" fmla="*/ 3078686 h 3586788"/>
              <a:gd name="connsiteX6" fmla="*/ 5565422 w 8647289"/>
              <a:gd name="connsiteY6" fmla="*/ 2457797 h 3586788"/>
              <a:gd name="connsiteX7" fmla="*/ 6355645 w 8647289"/>
              <a:gd name="connsiteY7" fmla="*/ 8108 h 3586788"/>
              <a:gd name="connsiteX8" fmla="*/ 7247467 w 8647289"/>
              <a:gd name="connsiteY8" fmla="*/ 3383486 h 3586788"/>
              <a:gd name="connsiteX9" fmla="*/ 8647289 w 8647289"/>
              <a:gd name="connsiteY9" fmla="*/ 3315753 h 358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7289" h="3586788">
                <a:moveTo>
                  <a:pt x="0" y="3214153"/>
                </a:moveTo>
                <a:cubicBezTo>
                  <a:pt x="219193" y="2694864"/>
                  <a:pt x="438386" y="2175575"/>
                  <a:pt x="654756" y="2198153"/>
                </a:cubicBezTo>
                <a:cubicBezTo>
                  <a:pt x="871126" y="2220731"/>
                  <a:pt x="1064918" y="3509546"/>
                  <a:pt x="1298222" y="3349620"/>
                </a:cubicBezTo>
                <a:cubicBezTo>
                  <a:pt x="1531526" y="3189694"/>
                  <a:pt x="1759185" y="1377827"/>
                  <a:pt x="2054578" y="1238597"/>
                </a:cubicBezTo>
                <a:cubicBezTo>
                  <a:pt x="2349971" y="1099367"/>
                  <a:pt x="2628430" y="2207560"/>
                  <a:pt x="3070578" y="2514242"/>
                </a:cubicBezTo>
                <a:cubicBezTo>
                  <a:pt x="3512726" y="2820923"/>
                  <a:pt x="4291660" y="3088094"/>
                  <a:pt x="4707467" y="3078686"/>
                </a:cubicBezTo>
                <a:cubicBezTo>
                  <a:pt x="5123274" y="3069278"/>
                  <a:pt x="5290726" y="2969560"/>
                  <a:pt x="5565422" y="2457797"/>
                </a:cubicBezTo>
                <a:cubicBezTo>
                  <a:pt x="5840118" y="1946034"/>
                  <a:pt x="6075304" y="-146173"/>
                  <a:pt x="6355645" y="8108"/>
                </a:cubicBezTo>
                <a:cubicBezTo>
                  <a:pt x="6635986" y="162389"/>
                  <a:pt x="6865526" y="2832212"/>
                  <a:pt x="7247467" y="3383486"/>
                </a:cubicBezTo>
                <a:cubicBezTo>
                  <a:pt x="7629408" y="3934760"/>
                  <a:pt x="8015111" y="3174642"/>
                  <a:pt x="8647289" y="331575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35835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5"/>
            <a:ext cx="7315200" cy="984384"/>
          </a:xfrm>
        </p:spPr>
        <p:txBody>
          <a:bodyPr>
            <a:normAutofit fontScale="90000"/>
          </a:bodyPr>
          <a:lstStyle/>
          <a:p>
            <a:pPr algn="ctr"/>
            <a:r>
              <a:rPr lang="en-GB" dirty="0"/>
              <a:t>GCSE MATHEMATICS</a:t>
            </a:r>
            <a:br>
              <a:rPr lang="en-GB" dirty="0"/>
            </a:br>
            <a:r>
              <a:rPr lang="en-GB" dirty="0"/>
              <a:t>Miss Beswick</a:t>
            </a:r>
          </a:p>
        </p:txBody>
      </p:sp>
      <p:sp>
        <p:nvSpPr>
          <p:cNvPr id="3" name="Subtitle 2"/>
          <p:cNvSpPr>
            <a:spLocks noGrp="1"/>
          </p:cNvSpPr>
          <p:nvPr>
            <p:ph type="subTitle" idx="1"/>
          </p:nvPr>
        </p:nvSpPr>
        <p:spPr/>
        <p:txBody>
          <a:bodyPr/>
          <a:lstStyle/>
          <a:p>
            <a:r>
              <a:rPr lang="en-GB" dirty="0"/>
              <a:t>How you can support your child</a:t>
            </a:r>
          </a:p>
        </p:txBody>
      </p:sp>
    </p:spTree>
    <p:extLst>
      <p:ext uri="{BB962C8B-B14F-4D97-AF65-F5344CB8AC3E}">
        <p14:creationId xmlns:p14="http://schemas.microsoft.com/office/powerpoint/2010/main" val="7062089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20688"/>
            <a:ext cx="7315200" cy="648072"/>
          </a:xfrm>
        </p:spPr>
        <p:txBody>
          <a:bodyPr>
            <a:normAutofit fontScale="90000"/>
          </a:bodyPr>
          <a:lstStyle/>
          <a:p>
            <a:pPr algn="ctr"/>
            <a:r>
              <a:rPr lang="en-GB" dirty="0"/>
              <a:t>A demanding GCSE</a:t>
            </a:r>
          </a:p>
        </p:txBody>
      </p:sp>
      <p:sp>
        <p:nvSpPr>
          <p:cNvPr id="3" name="Content Placeholder 2"/>
          <p:cNvSpPr>
            <a:spLocks noGrp="1"/>
          </p:cNvSpPr>
          <p:nvPr>
            <p:ph idx="1"/>
          </p:nvPr>
        </p:nvSpPr>
        <p:spPr>
          <a:xfrm>
            <a:off x="914400" y="1700808"/>
            <a:ext cx="7315200" cy="4607917"/>
          </a:xfrm>
        </p:spPr>
        <p:txBody>
          <a:bodyPr/>
          <a:lstStyle/>
          <a:p>
            <a:r>
              <a:rPr lang="en-GB" sz="2400" dirty="0"/>
              <a:t>Knowledge</a:t>
            </a:r>
          </a:p>
          <a:p>
            <a:pPr lvl="1"/>
            <a:r>
              <a:rPr lang="en-GB" sz="2200" dirty="0"/>
              <a:t>There is A LOT to LEARN </a:t>
            </a:r>
          </a:p>
          <a:p>
            <a:pPr lvl="1"/>
            <a:r>
              <a:rPr lang="en-GB" sz="2200" dirty="0"/>
              <a:t>Formulae, vocabulary, facts</a:t>
            </a:r>
          </a:p>
          <a:p>
            <a:pPr marL="319087" lvl="1" indent="0">
              <a:buNone/>
            </a:pPr>
            <a:r>
              <a:rPr lang="en-GB" sz="2200" dirty="0"/>
              <a:t> </a:t>
            </a:r>
          </a:p>
          <a:p>
            <a:r>
              <a:rPr lang="en-GB" sz="2400" dirty="0"/>
              <a:t>Skills</a:t>
            </a:r>
          </a:p>
          <a:p>
            <a:pPr lvl="1"/>
            <a:r>
              <a:rPr lang="en-GB" sz="2200" dirty="0"/>
              <a:t>Pupils need to be fluent in whole range of skills</a:t>
            </a:r>
          </a:p>
          <a:p>
            <a:pPr marL="46037" indent="0">
              <a:buNone/>
            </a:pPr>
            <a:endParaRPr lang="en-GB" sz="2400" dirty="0"/>
          </a:p>
          <a:p>
            <a:r>
              <a:rPr lang="en-GB" sz="2400" dirty="0"/>
              <a:t>Understanding</a:t>
            </a:r>
          </a:p>
          <a:p>
            <a:pPr lvl="1"/>
            <a:r>
              <a:rPr lang="en-GB" sz="2200" dirty="0"/>
              <a:t>Apply skills to unseen problems</a:t>
            </a:r>
          </a:p>
          <a:p>
            <a:pPr lvl="1"/>
            <a:r>
              <a:rPr lang="en-GB" sz="2200" dirty="0"/>
              <a:t>Explain their methods and reasons </a:t>
            </a:r>
          </a:p>
          <a:p>
            <a:endParaRPr lang="en-GB" sz="2400" dirty="0"/>
          </a:p>
          <a:p>
            <a:pPr marL="46037" indent="0">
              <a:buNone/>
            </a:pPr>
            <a:endParaRPr lang="en-GB" sz="2400" dirty="0"/>
          </a:p>
        </p:txBody>
      </p:sp>
    </p:spTree>
    <p:extLst>
      <p:ext uri="{BB962C8B-B14F-4D97-AF65-F5344CB8AC3E}">
        <p14:creationId xmlns:p14="http://schemas.microsoft.com/office/powerpoint/2010/main" val="17176068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20688"/>
            <a:ext cx="7315200" cy="648072"/>
          </a:xfrm>
        </p:spPr>
        <p:txBody>
          <a:bodyPr>
            <a:normAutofit fontScale="90000"/>
          </a:bodyPr>
          <a:lstStyle/>
          <a:p>
            <a:pPr algn="ctr"/>
            <a:r>
              <a:rPr lang="en-GB" dirty="0"/>
              <a:t>Maths GCSE</a:t>
            </a:r>
          </a:p>
        </p:txBody>
      </p:sp>
      <p:sp>
        <p:nvSpPr>
          <p:cNvPr id="3" name="Content Placeholder 2"/>
          <p:cNvSpPr>
            <a:spLocks noGrp="1"/>
          </p:cNvSpPr>
          <p:nvPr>
            <p:ph idx="1"/>
          </p:nvPr>
        </p:nvSpPr>
        <p:spPr>
          <a:xfrm>
            <a:off x="914400" y="1700808"/>
            <a:ext cx="7315200" cy="4607917"/>
          </a:xfrm>
        </p:spPr>
        <p:txBody>
          <a:bodyPr/>
          <a:lstStyle/>
          <a:p>
            <a:r>
              <a:rPr lang="en-GB" sz="2400" dirty="0"/>
              <a:t>3 exam papers (1hour 30 mins each)</a:t>
            </a:r>
          </a:p>
          <a:p>
            <a:pPr lvl="1"/>
            <a:r>
              <a:rPr lang="en-GB" sz="2200" dirty="0"/>
              <a:t>1 non-calculator paper</a:t>
            </a:r>
          </a:p>
          <a:p>
            <a:pPr lvl="1"/>
            <a:r>
              <a:rPr lang="en-GB" sz="2200" dirty="0"/>
              <a:t>2 calculator papers</a:t>
            </a:r>
          </a:p>
          <a:p>
            <a:pPr marL="319087" lvl="1" indent="0">
              <a:buNone/>
            </a:pPr>
            <a:r>
              <a:rPr lang="en-GB" sz="2200" dirty="0"/>
              <a:t> </a:t>
            </a:r>
          </a:p>
          <a:p>
            <a:r>
              <a:rPr lang="en-GB" sz="2400" dirty="0"/>
              <a:t>2 tiers of entry</a:t>
            </a:r>
          </a:p>
          <a:p>
            <a:pPr lvl="1"/>
            <a:r>
              <a:rPr lang="en-GB" sz="2200" dirty="0"/>
              <a:t>Foundation (grades 1-5)</a:t>
            </a:r>
          </a:p>
          <a:p>
            <a:pPr lvl="1"/>
            <a:r>
              <a:rPr lang="en-GB" sz="2200" dirty="0"/>
              <a:t>Higher (grades 4-9)</a:t>
            </a:r>
          </a:p>
          <a:p>
            <a:pPr lvl="1"/>
            <a:r>
              <a:rPr lang="en-GB" sz="2200" dirty="0"/>
              <a:t>Common questions at grades 4-5 on both papers</a:t>
            </a:r>
          </a:p>
          <a:p>
            <a:pPr marL="46037" indent="0">
              <a:buNone/>
            </a:pPr>
            <a:endParaRPr lang="en-GB" sz="2400" dirty="0"/>
          </a:p>
          <a:p>
            <a:pPr marL="46037" indent="0">
              <a:buNone/>
            </a:pPr>
            <a:endParaRPr lang="en-GB" sz="2400" dirty="0"/>
          </a:p>
          <a:p>
            <a:endParaRPr lang="en-GB" sz="2400" dirty="0"/>
          </a:p>
          <a:p>
            <a:pPr marL="46037" indent="0">
              <a:buNone/>
            </a:pPr>
            <a:endParaRPr lang="en-GB" sz="2400" dirty="0"/>
          </a:p>
        </p:txBody>
      </p:sp>
    </p:spTree>
    <p:extLst>
      <p:ext uri="{BB962C8B-B14F-4D97-AF65-F5344CB8AC3E}">
        <p14:creationId xmlns:p14="http://schemas.microsoft.com/office/powerpoint/2010/main" val="1345933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C54FB053-6D0C-4FD3-A57F-9D1255FF4CC4}"/>
              </a:ext>
            </a:extLst>
          </p:cNvPr>
          <p:cNvSpPr txBox="1">
            <a:spLocks/>
          </p:cNvSpPr>
          <p:nvPr/>
        </p:nvSpPr>
        <p:spPr bwMode="auto">
          <a:xfrm>
            <a:off x="935364" y="1990532"/>
            <a:ext cx="7315200" cy="1825096"/>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lvl1pPr algn="l" rtl="0" fontAlgn="base">
              <a:spcBef>
                <a:spcPct val="0"/>
              </a:spcBef>
              <a:spcAft>
                <a:spcPct val="0"/>
              </a:spcAft>
              <a:defRPr sz="48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charset="0"/>
              </a:defRPr>
            </a:lvl2pPr>
            <a:lvl3pPr algn="l" rtl="0" fontAlgn="base">
              <a:spcBef>
                <a:spcPct val="0"/>
              </a:spcBef>
              <a:spcAft>
                <a:spcPct val="0"/>
              </a:spcAft>
              <a:defRPr sz="4000">
                <a:solidFill>
                  <a:schemeClr val="tx2"/>
                </a:solidFill>
                <a:latin typeface="Arial" charset="0"/>
              </a:defRPr>
            </a:lvl3pPr>
            <a:lvl4pPr algn="l" rtl="0" fontAlgn="base">
              <a:spcBef>
                <a:spcPct val="0"/>
              </a:spcBef>
              <a:spcAft>
                <a:spcPct val="0"/>
              </a:spcAft>
              <a:defRPr sz="4000">
                <a:solidFill>
                  <a:schemeClr val="tx2"/>
                </a:solidFill>
                <a:latin typeface="Arial" charset="0"/>
              </a:defRPr>
            </a:lvl4pPr>
            <a:lvl5pPr algn="l" rtl="0" fontAlgn="base">
              <a:spcBef>
                <a:spcPct val="0"/>
              </a:spcBef>
              <a:spcAft>
                <a:spcPct val="0"/>
              </a:spcAft>
              <a:defRPr sz="4000">
                <a:solidFill>
                  <a:schemeClr val="tx2"/>
                </a:solidFill>
                <a:latin typeface="Arial"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n-GB" sz="2000" b="1" dirty="0">
              <a:solidFill>
                <a:schemeClr val="accent2"/>
              </a:solidFill>
              <a:latin typeface="Ebrima" panose="02000000000000000000" pitchFamily="2" charset="0"/>
              <a:ea typeface="Ebrima" panose="02000000000000000000" pitchFamily="2" charset="0"/>
              <a:cs typeface="Ebrima" panose="02000000000000000000" pitchFamily="2" charset="0"/>
            </a:endParaRPr>
          </a:p>
        </p:txBody>
      </p:sp>
      <p:sp>
        <p:nvSpPr>
          <p:cNvPr id="3" name="Title 2">
            <a:extLst>
              <a:ext uri="{FF2B5EF4-FFF2-40B4-BE49-F238E27FC236}">
                <a16:creationId xmlns:a16="http://schemas.microsoft.com/office/drawing/2014/main" id="{408016E0-C54D-4030-B7C0-9D70A78E0B2D}"/>
              </a:ext>
            </a:extLst>
          </p:cNvPr>
          <p:cNvSpPr>
            <a:spLocks noGrp="1"/>
          </p:cNvSpPr>
          <p:nvPr>
            <p:ph type="ctrTitle"/>
          </p:nvPr>
        </p:nvSpPr>
        <p:spPr>
          <a:xfrm>
            <a:off x="914400" y="1990532"/>
            <a:ext cx="7315200" cy="1825097"/>
          </a:xfrm>
        </p:spPr>
        <p:txBody>
          <a:bodyPr>
            <a:normAutofit fontScale="90000"/>
          </a:bodyPr>
          <a:lstStyle/>
          <a:p>
            <a:pPr algn="ctr"/>
            <a:r>
              <a:rPr lang="en-GB" dirty="0"/>
              <a:t>Miss Betts</a:t>
            </a:r>
            <a:br>
              <a:rPr lang="en-GB" dirty="0"/>
            </a:br>
            <a:r>
              <a:rPr lang="en-GB" dirty="0"/>
              <a:t>Head of Year 10</a:t>
            </a:r>
            <a:br>
              <a:rPr lang="en-GB" dirty="0"/>
            </a:br>
            <a:r>
              <a:rPr lang="en-GB" dirty="0"/>
              <a:t>Pastoral Support</a:t>
            </a:r>
          </a:p>
        </p:txBody>
      </p:sp>
    </p:spTree>
    <p:extLst>
      <p:ext uri="{BB962C8B-B14F-4D97-AF65-F5344CB8AC3E}">
        <p14:creationId xmlns:p14="http://schemas.microsoft.com/office/powerpoint/2010/main" val="19108392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20688"/>
            <a:ext cx="7315200" cy="648072"/>
          </a:xfrm>
        </p:spPr>
        <p:txBody>
          <a:bodyPr>
            <a:normAutofit fontScale="90000"/>
          </a:bodyPr>
          <a:lstStyle/>
          <a:p>
            <a:pPr algn="ctr"/>
            <a:r>
              <a:rPr lang="en-GB" dirty="0"/>
              <a:t>The 2 Tiers</a:t>
            </a:r>
          </a:p>
        </p:txBody>
      </p:sp>
      <p:sp>
        <p:nvSpPr>
          <p:cNvPr id="3" name="Content Placeholder 2"/>
          <p:cNvSpPr>
            <a:spLocks noGrp="1"/>
          </p:cNvSpPr>
          <p:nvPr>
            <p:ph idx="1"/>
          </p:nvPr>
        </p:nvSpPr>
        <p:spPr>
          <a:xfrm>
            <a:off x="914400" y="1700809"/>
            <a:ext cx="3441576" cy="4392486"/>
          </a:xfrm>
        </p:spPr>
        <p:txBody>
          <a:bodyPr/>
          <a:lstStyle/>
          <a:p>
            <a:pPr marL="46037" indent="0">
              <a:buNone/>
            </a:pPr>
            <a:r>
              <a:rPr lang="en-GB" sz="2400" dirty="0"/>
              <a:t>    </a:t>
            </a:r>
            <a:r>
              <a:rPr lang="en-GB" sz="2400" dirty="0" err="1"/>
              <a:t>FoundationTier</a:t>
            </a:r>
            <a:endParaRPr lang="en-GB" sz="2400" dirty="0"/>
          </a:p>
          <a:p>
            <a:pPr marL="319087" lvl="1" indent="0">
              <a:buNone/>
            </a:pPr>
            <a:endParaRPr lang="en-GB" sz="2200" dirty="0"/>
          </a:p>
          <a:p>
            <a:pPr lvl="1"/>
            <a:r>
              <a:rPr lang="en-GB" sz="2200" dirty="0">
                <a:solidFill>
                  <a:srgbClr val="00B050"/>
                </a:solidFill>
              </a:rPr>
              <a:t>25% Number</a:t>
            </a:r>
          </a:p>
          <a:p>
            <a:pPr lvl="1"/>
            <a:r>
              <a:rPr lang="en-GB" sz="2200" dirty="0"/>
              <a:t>20% Algebra</a:t>
            </a:r>
          </a:p>
          <a:p>
            <a:pPr lvl="1"/>
            <a:endParaRPr lang="en-GB" sz="2200" dirty="0"/>
          </a:p>
          <a:p>
            <a:pPr lvl="1"/>
            <a:r>
              <a:rPr lang="en-GB" sz="2200" dirty="0">
                <a:solidFill>
                  <a:srgbClr val="00B050"/>
                </a:solidFill>
              </a:rPr>
              <a:t>50% skills</a:t>
            </a:r>
          </a:p>
          <a:p>
            <a:pPr lvl="1"/>
            <a:r>
              <a:rPr lang="en-GB" sz="2200" dirty="0"/>
              <a:t>50% problem solving </a:t>
            </a:r>
          </a:p>
          <a:p>
            <a:pPr lvl="1"/>
            <a:endParaRPr lang="en-GB" sz="2200" dirty="0"/>
          </a:p>
          <a:p>
            <a:pPr lvl="1"/>
            <a:endParaRPr lang="en-GB" sz="2000" dirty="0"/>
          </a:p>
          <a:p>
            <a:pPr marL="46037" indent="0">
              <a:buNone/>
            </a:pPr>
            <a:endParaRPr lang="en-GB" sz="2400" dirty="0"/>
          </a:p>
          <a:p>
            <a:pPr lvl="1"/>
            <a:endParaRPr lang="en-GB" sz="2200" dirty="0"/>
          </a:p>
          <a:p>
            <a:pPr marL="46037" indent="0">
              <a:buNone/>
            </a:pPr>
            <a:endParaRPr lang="en-GB" sz="2400" dirty="0"/>
          </a:p>
          <a:p>
            <a:endParaRPr lang="en-GB" sz="2400" dirty="0"/>
          </a:p>
          <a:p>
            <a:pPr marL="46037" indent="0">
              <a:buNone/>
            </a:pPr>
            <a:endParaRPr lang="en-GB" sz="2400" dirty="0"/>
          </a:p>
        </p:txBody>
      </p:sp>
      <p:sp>
        <p:nvSpPr>
          <p:cNvPr id="4" name="Content Placeholder 2">
            <a:extLst>
              <a:ext uri="{FF2B5EF4-FFF2-40B4-BE49-F238E27FC236}">
                <a16:creationId xmlns:a16="http://schemas.microsoft.com/office/drawing/2014/main" id="{5FE0A3F1-EAE5-428B-BC15-92B586A595BE}"/>
              </a:ext>
            </a:extLst>
          </p:cNvPr>
          <p:cNvSpPr txBox="1">
            <a:spLocks/>
          </p:cNvSpPr>
          <p:nvPr/>
        </p:nvSpPr>
        <p:spPr bwMode="auto">
          <a:xfrm>
            <a:off x="4658786" y="1700808"/>
            <a:ext cx="3570813" cy="43924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182563" algn="l" rtl="0" fontAlgn="base">
              <a:spcBef>
                <a:spcPct val="20000"/>
              </a:spcBef>
              <a:spcAft>
                <a:spcPct val="0"/>
              </a:spcAft>
              <a:buClr>
                <a:schemeClr val="tx2"/>
              </a:buClr>
              <a:buFont typeface="Wingdings" pitchFamily="2" charset="2"/>
              <a:buChar char="§"/>
              <a:defRPr sz="2000" kern="1200">
                <a:solidFill>
                  <a:schemeClr val="tx1"/>
                </a:solidFill>
                <a:latin typeface="+mn-lt"/>
                <a:ea typeface="+mn-ea"/>
                <a:cs typeface="+mn-cs"/>
              </a:defRPr>
            </a:lvl1pPr>
            <a:lvl2pPr marL="501650" indent="-182563" algn="l" rtl="0" fontAlgn="base">
              <a:spcBef>
                <a:spcPct val="20000"/>
              </a:spcBef>
              <a:spcAft>
                <a:spcPct val="0"/>
              </a:spcAft>
              <a:buClr>
                <a:schemeClr val="tx2"/>
              </a:buClr>
              <a:buFont typeface="Wingdings" pitchFamily="2" charset="2"/>
              <a:buChar char="§"/>
              <a:defRPr kern="1200">
                <a:solidFill>
                  <a:schemeClr val="tx1"/>
                </a:solidFill>
                <a:latin typeface="+mn-lt"/>
                <a:ea typeface="+mn-ea"/>
                <a:cs typeface="+mn-cs"/>
              </a:defRPr>
            </a:lvl2pPr>
            <a:lvl3pPr marL="685800" indent="-182563" algn="l" rtl="0" fontAlgn="base">
              <a:spcBef>
                <a:spcPct val="20000"/>
              </a:spcBef>
              <a:spcAft>
                <a:spcPct val="0"/>
              </a:spcAft>
              <a:buClr>
                <a:schemeClr val="tx2"/>
              </a:buClr>
              <a:buFont typeface="Wingdings" pitchFamily="2" charset="2"/>
              <a:buChar char="§"/>
              <a:defRPr sz="1600" kern="1200">
                <a:solidFill>
                  <a:schemeClr val="tx1"/>
                </a:solidFill>
                <a:latin typeface="+mn-lt"/>
                <a:ea typeface="+mn-ea"/>
                <a:cs typeface="+mn-cs"/>
              </a:defRPr>
            </a:lvl3pPr>
            <a:lvl4pPr marL="914400" indent="-182563" algn="l" rtl="0" fontAlgn="base">
              <a:spcBef>
                <a:spcPct val="20000"/>
              </a:spcBef>
              <a:spcAft>
                <a:spcPct val="0"/>
              </a:spcAft>
              <a:buClr>
                <a:schemeClr val="tx2"/>
              </a:buClr>
              <a:buFont typeface="Wingdings" pitchFamily="2" charset="2"/>
              <a:buChar char="§"/>
              <a:defRPr sz="1400" kern="1200">
                <a:solidFill>
                  <a:schemeClr val="tx1"/>
                </a:solidFill>
                <a:latin typeface="+mn-lt"/>
                <a:ea typeface="+mn-ea"/>
                <a:cs typeface="+mn-cs"/>
              </a:defRPr>
            </a:lvl4pPr>
            <a:lvl5pPr marL="1143000" indent="-182563" algn="l" rtl="0" fontAlgn="base">
              <a:spcBef>
                <a:spcPct val="20000"/>
              </a:spcBef>
              <a:spcAft>
                <a:spcPct val="0"/>
              </a:spcAft>
              <a:buClr>
                <a:schemeClr val="tx2"/>
              </a:buClr>
              <a:buFont typeface="Wingdings" pitchFamily="2"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pPr marL="46037" indent="0">
              <a:buNone/>
            </a:pPr>
            <a:r>
              <a:rPr lang="en-GB" sz="2400" dirty="0"/>
              <a:t>      Higher Tier</a:t>
            </a:r>
          </a:p>
          <a:p>
            <a:pPr marL="319087" lvl="1" indent="0">
              <a:buNone/>
            </a:pPr>
            <a:endParaRPr lang="en-GB" sz="2200" dirty="0"/>
          </a:p>
          <a:p>
            <a:pPr lvl="1"/>
            <a:r>
              <a:rPr lang="en-GB" sz="2200" dirty="0"/>
              <a:t>15% Number</a:t>
            </a:r>
          </a:p>
          <a:p>
            <a:pPr lvl="1"/>
            <a:r>
              <a:rPr lang="en-GB" sz="2200" dirty="0">
                <a:solidFill>
                  <a:srgbClr val="FF0000"/>
                </a:solidFill>
              </a:rPr>
              <a:t>30% Algebra</a:t>
            </a:r>
          </a:p>
          <a:p>
            <a:pPr lvl="1"/>
            <a:endParaRPr lang="en-GB" sz="2200" dirty="0"/>
          </a:p>
          <a:p>
            <a:pPr lvl="1"/>
            <a:r>
              <a:rPr lang="en-GB" sz="2200" dirty="0"/>
              <a:t>40% skills</a:t>
            </a:r>
          </a:p>
          <a:p>
            <a:pPr lvl="1"/>
            <a:r>
              <a:rPr lang="en-GB" sz="2200" dirty="0">
                <a:solidFill>
                  <a:srgbClr val="FF0000"/>
                </a:solidFill>
              </a:rPr>
              <a:t>60% problem solving </a:t>
            </a:r>
            <a:endParaRPr lang="en-GB" sz="2000" dirty="0">
              <a:solidFill>
                <a:srgbClr val="FF0000"/>
              </a:solidFill>
            </a:endParaRPr>
          </a:p>
          <a:p>
            <a:pPr lvl="1"/>
            <a:endParaRPr lang="en-GB" sz="2200" dirty="0"/>
          </a:p>
          <a:p>
            <a:pPr marL="46037" indent="0">
              <a:buFont typeface="Wingdings" pitchFamily="2" charset="2"/>
              <a:buNone/>
            </a:pPr>
            <a:endParaRPr lang="en-GB" sz="2400" dirty="0"/>
          </a:p>
          <a:p>
            <a:endParaRPr lang="en-GB" sz="2400" dirty="0"/>
          </a:p>
          <a:p>
            <a:pPr marL="46037" indent="0">
              <a:buFont typeface="Wingdings" pitchFamily="2" charset="2"/>
              <a:buNone/>
            </a:pPr>
            <a:endParaRPr lang="en-GB" sz="2400" dirty="0"/>
          </a:p>
        </p:txBody>
      </p:sp>
    </p:spTree>
    <p:extLst>
      <p:ext uri="{BB962C8B-B14F-4D97-AF65-F5344CB8AC3E}">
        <p14:creationId xmlns:p14="http://schemas.microsoft.com/office/powerpoint/2010/main" val="9908233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20688"/>
            <a:ext cx="7315200" cy="648072"/>
          </a:xfrm>
        </p:spPr>
        <p:txBody>
          <a:bodyPr>
            <a:normAutofit fontScale="90000"/>
          </a:bodyPr>
          <a:lstStyle/>
          <a:p>
            <a:pPr algn="ctr"/>
            <a:r>
              <a:rPr lang="en-GB" dirty="0"/>
              <a:t>The 2 Tiers</a:t>
            </a:r>
          </a:p>
        </p:txBody>
      </p:sp>
      <p:sp>
        <p:nvSpPr>
          <p:cNvPr id="3" name="Content Placeholder 2"/>
          <p:cNvSpPr>
            <a:spLocks noGrp="1"/>
          </p:cNvSpPr>
          <p:nvPr>
            <p:ph idx="1"/>
          </p:nvPr>
        </p:nvSpPr>
        <p:spPr>
          <a:xfrm>
            <a:off x="914400" y="1700809"/>
            <a:ext cx="3441576" cy="1872207"/>
          </a:xfrm>
        </p:spPr>
        <p:txBody>
          <a:bodyPr/>
          <a:lstStyle/>
          <a:p>
            <a:pPr marL="46037" indent="0">
              <a:buNone/>
            </a:pPr>
            <a:r>
              <a:rPr lang="en-GB" sz="2400" dirty="0"/>
              <a:t>    </a:t>
            </a:r>
            <a:r>
              <a:rPr lang="en-GB" sz="2400" dirty="0" err="1"/>
              <a:t>FoundationTier</a:t>
            </a:r>
            <a:endParaRPr lang="en-GB" sz="2400" dirty="0"/>
          </a:p>
          <a:p>
            <a:pPr marL="46037" indent="0">
              <a:buNone/>
            </a:pPr>
            <a:endParaRPr lang="en-GB" sz="2400" dirty="0"/>
          </a:p>
          <a:p>
            <a:pPr lvl="1"/>
            <a:r>
              <a:rPr lang="en-GB" sz="2200" dirty="0"/>
              <a:t>50% grades 1-3</a:t>
            </a:r>
          </a:p>
          <a:p>
            <a:pPr lvl="1"/>
            <a:r>
              <a:rPr lang="en-GB" sz="2200" dirty="0"/>
              <a:t>50% grades 4-5</a:t>
            </a:r>
          </a:p>
          <a:p>
            <a:pPr marL="319087" lvl="1" indent="0">
              <a:buNone/>
            </a:pPr>
            <a:endParaRPr lang="en-GB" sz="2200" dirty="0"/>
          </a:p>
          <a:p>
            <a:pPr marL="319087" lvl="1" indent="0">
              <a:buNone/>
            </a:pPr>
            <a:r>
              <a:rPr lang="en-GB" sz="2200" dirty="0"/>
              <a:t> </a:t>
            </a:r>
          </a:p>
          <a:p>
            <a:pPr lvl="1"/>
            <a:endParaRPr lang="en-GB" sz="2200" dirty="0"/>
          </a:p>
          <a:p>
            <a:pPr lvl="1"/>
            <a:endParaRPr lang="en-GB" sz="2000" dirty="0"/>
          </a:p>
          <a:p>
            <a:pPr marL="46037" indent="0">
              <a:buNone/>
            </a:pPr>
            <a:endParaRPr lang="en-GB" sz="2400" dirty="0"/>
          </a:p>
          <a:p>
            <a:pPr lvl="1"/>
            <a:endParaRPr lang="en-GB" sz="2200" dirty="0"/>
          </a:p>
          <a:p>
            <a:pPr marL="46037" indent="0">
              <a:buNone/>
            </a:pPr>
            <a:endParaRPr lang="en-GB" sz="2400" dirty="0"/>
          </a:p>
          <a:p>
            <a:endParaRPr lang="en-GB" sz="2400" dirty="0"/>
          </a:p>
          <a:p>
            <a:pPr marL="46037" indent="0">
              <a:buNone/>
            </a:pPr>
            <a:endParaRPr lang="en-GB" sz="2400" dirty="0"/>
          </a:p>
        </p:txBody>
      </p:sp>
      <p:sp>
        <p:nvSpPr>
          <p:cNvPr id="4" name="Content Placeholder 2">
            <a:extLst>
              <a:ext uri="{FF2B5EF4-FFF2-40B4-BE49-F238E27FC236}">
                <a16:creationId xmlns:a16="http://schemas.microsoft.com/office/drawing/2014/main" id="{5FE0A3F1-EAE5-428B-BC15-92B586A595BE}"/>
              </a:ext>
            </a:extLst>
          </p:cNvPr>
          <p:cNvSpPr txBox="1">
            <a:spLocks/>
          </p:cNvSpPr>
          <p:nvPr/>
        </p:nvSpPr>
        <p:spPr bwMode="auto">
          <a:xfrm>
            <a:off x="4658786" y="1700809"/>
            <a:ext cx="3570813" cy="18722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182563" algn="l" rtl="0" fontAlgn="base">
              <a:spcBef>
                <a:spcPct val="20000"/>
              </a:spcBef>
              <a:spcAft>
                <a:spcPct val="0"/>
              </a:spcAft>
              <a:buClr>
                <a:schemeClr val="tx2"/>
              </a:buClr>
              <a:buFont typeface="Wingdings" pitchFamily="2" charset="2"/>
              <a:buChar char="§"/>
              <a:defRPr sz="2000" kern="1200">
                <a:solidFill>
                  <a:schemeClr val="tx1"/>
                </a:solidFill>
                <a:latin typeface="+mn-lt"/>
                <a:ea typeface="+mn-ea"/>
                <a:cs typeface="+mn-cs"/>
              </a:defRPr>
            </a:lvl1pPr>
            <a:lvl2pPr marL="501650" indent="-182563" algn="l" rtl="0" fontAlgn="base">
              <a:spcBef>
                <a:spcPct val="20000"/>
              </a:spcBef>
              <a:spcAft>
                <a:spcPct val="0"/>
              </a:spcAft>
              <a:buClr>
                <a:schemeClr val="tx2"/>
              </a:buClr>
              <a:buFont typeface="Wingdings" pitchFamily="2" charset="2"/>
              <a:buChar char="§"/>
              <a:defRPr kern="1200">
                <a:solidFill>
                  <a:schemeClr val="tx1"/>
                </a:solidFill>
                <a:latin typeface="+mn-lt"/>
                <a:ea typeface="+mn-ea"/>
                <a:cs typeface="+mn-cs"/>
              </a:defRPr>
            </a:lvl2pPr>
            <a:lvl3pPr marL="685800" indent="-182563" algn="l" rtl="0" fontAlgn="base">
              <a:spcBef>
                <a:spcPct val="20000"/>
              </a:spcBef>
              <a:spcAft>
                <a:spcPct val="0"/>
              </a:spcAft>
              <a:buClr>
                <a:schemeClr val="tx2"/>
              </a:buClr>
              <a:buFont typeface="Wingdings" pitchFamily="2" charset="2"/>
              <a:buChar char="§"/>
              <a:defRPr sz="1600" kern="1200">
                <a:solidFill>
                  <a:schemeClr val="tx1"/>
                </a:solidFill>
                <a:latin typeface="+mn-lt"/>
                <a:ea typeface="+mn-ea"/>
                <a:cs typeface="+mn-cs"/>
              </a:defRPr>
            </a:lvl3pPr>
            <a:lvl4pPr marL="914400" indent="-182563" algn="l" rtl="0" fontAlgn="base">
              <a:spcBef>
                <a:spcPct val="20000"/>
              </a:spcBef>
              <a:spcAft>
                <a:spcPct val="0"/>
              </a:spcAft>
              <a:buClr>
                <a:schemeClr val="tx2"/>
              </a:buClr>
              <a:buFont typeface="Wingdings" pitchFamily="2" charset="2"/>
              <a:buChar char="§"/>
              <a:defRPr sz="1400" kern="1200">
                <a:solidFill>
                  <a:schemeClr val="tx1"/>
                </a:solidFill>
                <a:latin typeface="+mn-lt"/>
                <a:ea typeface="+mn-ea"/>
                <a:cs typeface="+mn-cs"/>
              </a:defRPr>
            </a:lvl4pPr>
            <a:lvl5pPr marL="1143000" indent="-182563" algn="l" rtl="0" fontAlgn="base">
              <a:spcBef>
                <a:spcPct val="20000"/>
              </a:spcBef>
              <a:spcAft>
                <a:spcPct val="0"/>
              </a:spcAft>
              <a:buClr>
                <a:schemeClr val="tx2"/>
              </a:buClr>
              <a:buFont typeface="Wingdings" pitchFamily="2"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pPr marL="46037" indent="0">
              <a:buNone/>
            </a:pPr>
            <a:r>
              <a:rPr lang="en-GB" sz="2400" dirty="0"/>
              <a:t>      Higher Tier</a:t>
            </a:r>
          </a:p>
          <a:p>
            <a:pPr marL="46037" indent="0">
              <a:buNone/>
            </a:pPr>
            <a:endParaRPr lang="en-GB" sz="2400" dirty="0"/>
          </a:p>
          <a:p>
            <a:pPr lvl="1"/>
            <a:r>
              <a:rPr lang="en-GB" sz="2200" dirty="0"/>
              <a:t>50% grades 4-6</a:t>
            </a:r>
          </a:p>
          <a:p>
            <a:pPr lvl="1"/>
            <a:r>
              <a:rPr lang="en-GB" sz="2200" dirty="0"/>
              <a:t>50% grades 7-9</a:t>
            </a:r>
          </a:p>
          <a:p>
            <a:pPr marL="319087" lvl="1" indent="0">
              <a:buNone/>
            </a:pPr>
            <a:r>
              <a:rPr lang="en-GB" sz="2200" dirty="0"/>
              <a:t> </a:t>
            </a:r>
            <a:endParaRPr lang="en-GB" sz="2000" dirty="0"/>
          </a:p>
          <a:p>
            <a:pPr lvl="1"/>
            <a:endParaRPr lang="en-GB" sz="2200" dirty="0"/>
          </a:p>
          <a:p>
            <a:pPr marL="46037" indent="0">
              <a:buFont typeface="Wingdings" pitchFamily="2" charset="2"/>
              <a:buNone/>
            </a:pPr>
            <a:endParaRPr lang="en-GB" sz="2400" dirty="0"/>
          </a:p>
          <a:p>
            <a:endParaRPr lang="en-GB" sz="2400" dirty="0"/>
          </a:p>
          <a:p>
            <a:pPr marL="46037" indent="0">
              <a:buFont typeface="Wingdings" pitchFamily="2" charset="2"/>
              <a:buNone/>
            </a:pPr>
            <a:endParaRPr lang="en-GB" sz="2400" dirty="0"/>
          </a:p>
        </p:txBody>
      </p:sp>
      <p:sp>
        <p:nvSpPr>
          <p:cNvPr id="6" name="TextBox 5">
            <a:extLst>
              <a:ext uri="{FF2B5EF4-FFF2-40B4-BE49-F238E27FC236}">
                <a16:creationId xmlns:a16="http://schemas.microsoft.com/office/drawing/2014/main" id="{B5B4C1E0-425E-4163-B0C8-AF3199230299}"/>
              </a:ext>
            </a:extLst>
          </p:cNvPr>
          <p:cNvSpPr txBox="1"/>
          <p:nvPr/>
        </p:nvSpPr>
        <p:spPr>
          <a:xfrm>
            <a:off x="283645" y="4077072"/>
            <a:ext cx="8685904" cy="1649682"/>
          </a:xfrm>
          <a:prstGeom prst="rect">
            <a:avLst/>
          </a:prstGeom>
          <a:noFill/>
        </p:spPr>
        <p:txBody>
          <a:bodyPr wrap="none" rtlCol="0">
            <a:spAutoFit/>
          </a:bodyPr>
          <a:lstStyle/>
          <a:p>
            <a:pPr marL="501650" lvl="1" indent="-182563">
              <a:spcBef>
                <a:spcPct val="20000"/>
              </a:spcBef>
              <a:buClr>
                <a:srgbClr val="FF8600"/>
              </a:buClr>
              <a:buFont typeface="Wingdings" pitchFamily="2" charset="2"/>
              <a:buChar char="§"/>
            </a:pPr>
            <a:r>
              <a:rPr lang="en-GB" sz="2200" dirty="0">
                <a:solidFill>
                  <a:prstClr val="white"/>
                </a:solidFill>
                <a:latin typeface="Arial"/>
              </a:rPr>
              <a:t>Students with a target of grade 4 or 5 tend to sit Foundation Tier</a:t>
            </a:r>
          </a:p>
          <a:p>
            <a:pPr marL="501650" lvl="1" indent="-182563">
              <a:spcBef>
                <a:spcPct val="20000"/>
              </a:spcBef>
              <a:buClr>
                <a:srgbClr val="FF8600"/>
              </a:buClr>
              <a:buFont typeface="Wingdings" pitchFamily="2" charset="2"/>
              <a:buChar char="§"/>
            </a:pPr>
            <a:r>
              <a:rPr lang="en-GB" sz="2200" dirty="0">
                <a:solidFill>
                  <a:prstClr val="white"/>
                </a:solidFill>
                <a:latin typeface="Arial"/>
              </a:rPr>
              <a:t>But some choose to sit Higher Tier</a:t>
            </a:r>
          </a:p>
          <a:p>
            <a:pPr marL="501650" lvl="1" indent="-182563">
              <a:spcBef>
                <a:spcPct val="20000"/>
              </a:spcBef>
              <a:buClr>
                <a:srgbClr val="FF8600"/>
              </a:buClr>
              <a:buFont typeface="Wingdings" pitchFamily="2" charset="2"/>
              <a:buChar char="§"/>
            </a:pPr>
            <a:r>
              <a:rPr lang="en-GB" sz="2200" dirty="0">
                <a:solidFill>
                  <a:prstClr val="white"/>
                </a:solidFill>
                <a:latin typeface="Arial"/>
              </a:rPr>
              <a:t>The tier of entry isn’t decided until the Spring of Y11</a:t>
            </a:r>
          </a:p>
          <a:p>
            <a:pPr marL="319087" lvl="1">
              <a:spcBef>
                <a:spcPct val="20000"/>
              </a:spcBef>
              <a:buClr>
                <a:srgbClr val="FF8600"/>
              </a:buClr>
            </a:pPr>
            <a:endParaRPr lang="en-GB" sz="2200" dirty="0">
              <a:solidFill>
                <a:prstClr val="white"/>
              </a:solidFill>
              <a:latin typeface="Arial"/>
            </a:endParaRPr>
          </a:p>
        </p:txBody>
      </p:sp>
    </p:spTree>
    <p:extLst>
      <p:ext uri="{BB962C8B-B14F-4D97-AF65-F5344CB8AC3E}">
        <p14:creationId xmlns:p14="http://schemas.microsoft.com/office/powerpoint/2010/main" val="34862085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20688"/>
            <a:ext cx="7315200" cy="576064"/>
          </a:xfrm>
        </p:spPr>
        <p:txBody>
          <a:bodyPr/>
          <a:lstStyle/>
          <a:p>
            <a:pPr algn="ctr"/>
            <a:r>
              <a:rPr lang="en-GB" dirty="0"/>
              <a:t>How to improve in maths</a:t>
            </a:r>
          </a:p>
        </p:txBody>
      </p:sp>
      <p:sp>
        <p:nvSpPr>
          <p:cNvPr id="3" name="Content Placeholder 2"/>
          <p:cNvSpPr>
            <a:spLocks noGrp="1"/>
          </p:cNvSpPr>
          <p:nvPr>
            <p:ph idx="1"/>
          </p:nvPr>
        </p:nvSpPr>
        <p:spPr>
          <a:xfrm>
            <a:off x="914400" y="1772816"/>
            <a:ext cx="7315200" cy="4535909"/>
          </a:xfrm>
        </p:spPr>
        <p:txBody>
          <a:bodyPr/>
          <a:lstStyle/>
          <a:p>
            <a:r>
              <a:rPr lang="en-GB" sz="3200" dirty="0"/>
              <a:t>Practise, practise, practise!!!</a:t>
            </a:r>
          </a:p>
          <a:p>
            <a:r>
              <a:rPr lang="en-GB" sz="3200" dirty="0"/>
              <a:t>Identify what you can’t do</a:t>
            </a:r>
          </a:p>
          <a:p>
            <a:r>
              <a:rPr lang="en-GB" sz="3200" dirty="0"/>
              <a:t>Find out how to do it </a:t>
            </a:r>
          </a:p>
          <a:p>
            <a:pPr marL="46037" indent="0">
              <a:buNone/>
            </a:pPr>
            <a:endParaRPr lang="en-GB" sz="3200" dirty="0"/>
          </a:p>
          <a:p>
            <a:endParaRPr lang="en-GB" dirty="0"/>
          </a:p>
        </p:txBody>
      </p:sp>
    </p:spTree>
    <p:extLst>
      <p:ext uri="{BB962C8B-B14F-4D97-AF65-F5344CB8AC3E}">
        <p14:creationId xmlns:p14="http://schemas.microsoft.com/office/powerpoint/2010/main" val="36827010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20688"/>
            <a:ext cx="7315200" cy="576064"/>
          </a:xfrm>
        </p:spPr>
        <p:txBody>
          <a:bodyPr/>
          <a:lstStyle/>
          <a:p>
            <a:pPr algn="ctr"/>
            <a:r>
              <a:rPr lang="en-GB" dirty="0"/>
              <a:t>Maths Homework</a:t>
            </a:r>
          </a:p>
        </p:txBody>
      </p:sp>
      <p:sp>
        <p:nvSpPr>
          <p:cNvPr id="3" name="Content Placeholder 2"/>
          <p:cNvSpPr>
            <a:spLocks noGrp="1"/>
          </p:cNvSpPr>
          <p:nvPr>
            <p:ph idx="1"/>
          </p:nvPr>
        </p:nvSpPr>
        <p:spPr>
          <a:xfrm>
            <a:off x="914400" y="1772816"/>
            <a:ext cx="7315200" cy="4535909"/>
          </a:xfrm>
        </p:spPr>
        <p:txBody>
          <a:bodyPr/>
          <a:lstStyle/>
          <a:p>
            <a:pPr marL="46037" indent="0">
              <a:buNone/>
            </a:pPr>
            <a:endParaRPr lang="en-GB" sz="3200" dirty="0"/>
          </a:p>
          <a:p>
            <a:endParaRPr lang="en-GB" dirty="0"/>
          </a:p>
        </p:txBody>
      </p:sp>
      <p:pic>
        <p:nvPicPr>
          <p:cNvPr id="4" name="Picture 3">
            <a:extLst>
              <a:ext uri="{FF2B5EF4-FFF2-40B4-BE49-F238E27FC236}">
                <a16:creationId xmlns:a16="http://schemas.microsoft.com/office/drawing/2014/main" id="{45A7EADE-C2AC-4DE1-A696-849A630EFA2B}"/>
              </a:ext>
            </a:extLst>
          </p:cNvPr>
          <p:cNvPicPr>
            <a:picLocks noChangeAspect="1"/>
          </p:cNvPicPr>
          <p:nvPr/>
        </p:nvPicPr>
        <p:blipFill rotWithShape="1">
          <a:blip/>
          <a:srcRect l="22437" t="17784" r="20000" b="6580"/>
          <a:stretch/>
        </p:blipFill>
        <p:spPr>
          <a:xfrm>
            <a:off x="2051720" y="1772815"/>
            <a:ext cx="5263480" cy="3888433"/>
          </a:xfrm>
          <a:prstGeom prst="rect">
            <a:avLst/>
          </a:prstGeom>
        </p:spPr>
      </p:pic>
    </p:spTree>
    <p:extLst>
      <p:ext uri="{BB962C8B-B14F-4D97-AF65-F5344CB8AC3E}">
        <p14:creationId xmlns:p14="http://schemas.microsoft.com/office/powerpoint/2010/main" val="20648946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20688"/>
            <a:ext cx="7315200" cy="648072"/>
          </a:xfrm>
        </p:spPr>
        <p:txBody>
          <a:bodyPr/>
          <a:lstStyle/>
          <a:p>
            <a:pPr algn="ctr"/>
            <a:r>
              <a:rPr lang="en-GB" dirty="0"/>
              <a:t>100% completion</a:t>
            </a:r>
          </a:p>
        </p:txBody>
      </p:sp>
      <p:sp>
        <p:nvSpPr>
          <p:cNvPr id="3" name="Content Placeholder 2"/>
          <p:cNvSpPr>
            <a:spLocks noGrp="1"/>
          </p:cNvSpPr>
          <p:nvPr>
            <p:ph idx="1"/>
          </p:nvPr>
        </p:nvSpPr>
        <p:spPr>
          <a:xfrm>
            <a:off x="914400" y="1556792"/>
            <a:ext cx="7315200" cy="4751933"/>
          </a:xfrm>
        </p:spPr>
        <p:txBody>
          <a:bodyPr/>
          <a:lstStyle/>
          <a:p>
            <a:r>
              <a:rPr lang="en-GB" sz="2400" dirty="0"/>
              <a:t>One hour of Maths homework each week</a:t>
            </a:r>
          </a:p>
          <a:p>
            <a:endParaRPr lang="en-GB" sz="2400" dirty="0"/>
          </a:p>
          <a:p>
            <a:r>
              <a:rPr lang="en-GB" sz="2400" dirty="0"/>
              <a:t>Pupils are expected to complete it independently</a:t>
            </a:r>
          </a:p>
          <a:p>
            <a:endParaRPr lang="en-GB" sz="2400" dirty="0"/>
          </a:p>
          <a:p>
            <a:r>
              <a:rPr lang="en-GB" sz="2400" dirty="0"/>
              <a:t>Homework is complete when pupils achieve 100%</a:t>
            </a:r>
          </a:p>
          <a:p>
            <a:endParaRPr lang="en-GB" sz="2400" dirty="0"/>
          </a:p>
          <a:p>
            <a:r>
              <a:rPr lang="en-GB" sz="2600" dirty="0"/>
              <a:t>Pupils will gain confidence knowing that they can achieve 100% on their own</a:t>
            </a:r>
          </a:p>
          <a:p>
            <a:pPr marL="46037" indent="0">
              <a:buNone/>
            </a:pPr>
            <a:endParaRPr lang="en-GB" sz="2800" dirty="0"/>
          </a:p>
          <a:p>
            <a:endParaRPr lang="en-GB" dirty="0"/>
          </a:p>
        </p:txBody>
      </p:sp>
    </p:spTree>
    <p:extLst>
      <p:ext uri="{BB962C8B-B14F-4D97-AF65-F5344CB8AC3E}">
        <p14:creationId xmlns:p14="http://schemas.microsoft.com/office/powerpoint/2010/main" val="39575053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20688"/>
            <a:ext cx="7315200" cy="648072"/>
          </a:xfrm>
        </p:spPr>
        <p:txBody>
          <a:bodyPr/>
          <a:lstStyle/>
          <a:p>
            <a:pPr algn="ctr"/>
            <a:r>
              <a:rPr lang="en-GB" dirty="0"/>
              <a:t>What if my child is stuck?</a:t>
            </a:r>
          </a:p>
        </p:txBody>
      </p:sp>
      <p:sp>
        <p:nvSpPr>
          <p:cNvPr id="3" name="Content Placeholder 2"/>
          <p:cNvSpPr>
            <a:spLocks noGrp="1"/>
          </p:cNvSpPr>
          <p:nvPr>
            <p:ph idx="1"/>
          </p:nvPr>
        </p:nvSpPr>
        <p:spPr>
          <a:xfrm>
            <a:off x="914400" y="1556792"/>
            <a:ext cx="7315200" cy="4751933"/>
          </a:xfrm>
        </p:spPr>
        <p:txBody>
          <a:bodyPr/>
          <a:lstStyle/>
          <a:p>
            <a:pPr marL="228600" marR="0" lvl="0" indent="-182563" algn="l" defTabSz="914400" rtl="0" eaLnBrk="1" fontAlgn="base" latinLnBrk="0" hangingPunct="1">
              <a:lnSpc>
                <a:spcPct val="100000"/>
              </a:lnSpc>
              <a:spcBef>
                <a:spcPct val="20000"/>
              </a:spcBef>
              <a:spcAft>
                <a:spcPct val="0"/>
              </a:spcAft>
              <a:buClr>
                <a:srgbClr val="FF8600"/>
              </a:buClr>
              <a:buSzTx/>
              <a:buFont typeface="Wingdings" pitchFamily="2" charset="2"/>
              <a:buChar char="§"/>
              <a:tabLst/>
              <a:defRPr/>
            </a:pPr>
            <a:r>
              <a:rPr kumimoji="0" lang="en-GB" sz="2400" b="0" i="0" u="none" strike="noStrike" kern="1200" cap="none" spc="0" normalizeH="0" baseline="0" noProof="0" dirty="0">
                <a:ln>
                  <a:noFill/>
                </a:ln>
                <a:solidFill>
                  <a:prstClr val="white"/>
                </a:solidFill>
                <a:effectLst/>
                <a:uLnTx/>
                <a:uFillTx/>
                <a:latin typeface="Arial"/>
                <a:ea typeface="+mn-ea"/>
                <a:cs typeface="+mn-cs"/>
              </a:rPr>
              <a:t>Help videos for every single question</a:t>
            </a:r>
          </a:p>
          <a:p>
            <a:pPr marL="228600" marR="0" lvl="0" indent="-182563" algn="l" defTabSz="914400" rtl="0" eaLnBrk="1" fontAlgn="base" latinLnBrk="0" hangingPunct="1">
              <a:lnSpc>
                <a:spcPct val="100000"/>
              </a:lnSpc>
              <a:spcBef>
                <a:spcPct val="20000"/>
              </a:spcBef>
              <a:spcAft>
                <a:spcPct val="0"/>
              </a:spcAft>
              <a:buClr>
                <a:srgbClr val="FF8600"/>
              </a:buClr>
              <a:buSzTx/>
              <a:buFont typeface="Wingdings" pitchFamily="2" charset="2"/>
              <a:buChar char="§"/>
              <a:tabLst/>
              <a:defRPr/>
            </a:pPr>
            <a:endParaRPr kumimoji="0" lang="en-GB" sz="2400" b="0" i="0" u="none" strike="noStrike" kern="1200" cap="none" spc="0" normalizeH="0" baseline="0" noProof="0" dirty="0">
              <a:ln>
                <a:noFill/>
              </a:ln>
              <a:solidFill>
                <a:prstClr val="white"/>
              </a:solidFill>
              <a:effectLst/>
              <a:uLnTx/>
              <a:uFillTx/>
              <a:latin typeface="Arial"/>
              <a:ea typeface="+mn-ea"/>
              <a:cs typeface="+mn-cs"/>
            </a:endParaRPr>
          </a:p>
          <a:p>
            <a:pPr marL="228600" marR="0" lvl="0" indent="-182563" algn="l" defTabSz="914400" rtl="0" eaLnBrk="1" fontAlgn="base" latinLnBrk="0" hangingPunct="1">
              <a:lnSpc>
                <a:spcPct val="100000"/>
              </a:lnSpc>
              <a:spcBef>
                <a:spcPct val="20000"/>
              </a:spcBef>
              <a:spcAft>
                <a:spcPct val="0"/>
              </a:spcAft>
              <a:buClr>
                <a:srgbClr val="FF8600"/>
              </a:buClr>
              <a:buSzTx/>
              <a:buFont typeface="Wingdings" pitchFamily="2" charset="2"/>
              <a:buChar char="§"/>
              <a:tabLst/>
              <a:defRPr/>
            </a:pPr>
            <a:r>
              <a:rPr kumimoji="0" lang="en-GB" sz="2400" b="0" i="0" u="none" strike="noStrike" kern="1200" cap="none" spc="0" normalizeH="0" baseline="0" noProof="0" dirty="0">
                <a:ln>
                  <a:noFill/>
                </a:ln>
                <a:solidFill>
                  <a:prstClr val="white"/>
                </a:solidFill>
                <a:effectLst/>
                <a:uLnTx/>
                <a:uFillTx/>
                <a:latin typeface="Arial"/>
                <a:ea typeface="+mn-ea"/>
                <a:cs typeface="+mn-cs"/>
              </a:rPr>
              <a:t>Pupils can try questions multiple times</a:t>
            </a:r>
          </a:p>
          <a:p>
            <a:pPr marL="228600" marR="0" lvl="0" indent="-182563" algn="l" defTabSz="914400" rtl="0" eaLnBrk="1" fontAlgn="base" latinLnBrk="0" hangingPunct="1">
              <a:lnSpc>
                <a:spcPct val="100000"/>
              </a:lnSpc>
              <a:spcBef>
                <a:spcPct val="20000"/>
              </a:spcBef>
              <a:spcAft>
                <a:spcPct val="0"/>
              </a:spcAft>
              <a:buClr>
                <a:srgbClr val="FF8600"/>
              </a:buClr>
              <a:buSzTx/>
              <a:buFont typeface="Wingdings" pitchFamily="2" charset="2"/>
              <a:buChar char="§"/>
              <a:tabLst/>
              <a:defRPr/>
            </a:pPr>
            <a:endParaRPr lang="en-GB" sz="2400" dirty="0">
              <a:solidFill>
                <a:prstClr val="white"/>
              </a:solidFill>
              <a:latin typeface="Arial"/>
            </a:endParaRPr>
          </a:p>
          <a:p>
            <a:pPr marL="228600" marR="0" lvl="0" indent="-182563" algn="l" defTabSz="914400" rtl="0" eaLnBrk="1" fontAlgn="base" latinLnBrk="0" hangingPunct="1">
              <a:lnSpc>
                <a:spcPct val="100000"/>
              </a:lnSpc>
              <a:spcBef>
                <a:spcPct val="20000"/>
              </a:spcBef>
              <a:spcAft>
                <a:spcPct val="0"/>
              </a:spcAft>
              <a:buClr>
                <a:srgbClr val="FF8600"/>
              </a:buClr>
              <a:buSzTx/>
              <a:buFont typeface="Wingdings" pitchFamily="2" charset="2"/>
              <a:buChar char="§"/>
              <a:tabLst/>
              <a:defRPr/>
            </a:pPr>
            <a:r>
              <a:rPr kumimoji="0" lang="en-GB" sz="2400" b="0" i="0" u="none" strike="noStrike" kern="1200" cap="none" spc="0" normalizeH="0" baseline="0" noProof="0" dirty="0">
                <a:ln>
                  <a:noFill/>
                </a:ln>
                <a:solidFill>
                  <a:prstClr val="white"/>
                </a:solidFill>
                <a:effectLst/>
                <a:uLnTx/>
                <a:uFillTx/>
                <a:latin typeface="Arial"/>
                <a:ea typeface="+mn-ea"/>
                <a:cs typeface="+mn-cs"/>
              </a:rPr>
              <a:t>Once they have really tried on their own, they might ask you for help – or their teacher</a:t>
            </a:r>
          </a:p>
          <a:p>
            <a:pPr marL="228600" marR="0" lvl="0" indent="-182563" algn="l" defTabSz="914400" rtl="0" eaLnBrk="1" fontAlgn="base" latinLnBrk="0" hangingPunct="1">
              <a:lnSpc>
                <a:spcPct val="100000"/>
              </a:lnSpc>
              <a:spcBef>
                <a:spcPct val="20000"/>
              </a:spcBef>
              <a:spcAft>
                <a:spcPct val="0"/>
              </a:spcAft>
              <a:buClr>
                <a:srgbClr val="FF8600"/>
              </a:buClr>
              <a:buSzTx/>
              <a:buFont typeface="Wingdings" pitchFamily="2" charset="2"/>
              <a:buChar char="§"/>
              <a:tabLst/>
              <a:defRPr/>
            </a:pPr>
            <a:endParaRPr lang="en-GB" sz="2400" dirty="0">
              <a:solidFill>
                <a:prstClr val="white"/>
              </a:solidFill>
              <a:latin typeface="Arial"/>
            </a:endParaRPr>
          </a:p>
          <a:p>
            <a:pPr marL="228600" marR="0" lvl="0" indent="-182563" algn="l" defTabSz="914400" rtl="0" eaLnBrk="1" fontAlgn="base" latinLnBrk="0" hangingPunct="1">
              <a:lnSpc>
                <a:spcPct val="100000"/>
              </a:lnSpc>
              <a:spcBef>
                <a:spcPct val="20000"/>
              </a:spcBef>
              <a:spcAft>
                <a:spcPct val="0"/>
              </a:spcAft>
              <a:buClr>
                <a:srgbClr val="FF8600"/>
              </a:buClr>
              <a:buSzTx/>
              <a:buFont typeface="Wingdings" pitchFamily="2" charset="2"/>
              <a:buChar char="§"/>
              <a:tabLst/>
              <a:defRPr/>
            </a:pPr>
            <a:r>
              <a:rPr kumimoji="0" lang="en-GB" sz="2400" b="0" i="0" u="none" strike="noStrike" kern="1200" cap="none" spc="0" normalizeH="0" baseline="0" noProof="0" dirty="0">
                <a:ln>
                  <a:noFill/>
                </a:ln>
                <a:solidFill>
                  <a:prstClr val="white"/>
                </a:solidFill>
                <a:effectLst/>
                <a:uLnTx/>
                <a:uFillTx/>
                <a:latin typeface="Arial"/>
                <a:ea typeface="+mn-ea"/>
                <a:cs typeface="+mn-cs"/>
              </a:rPr>
              <a:t>Maths enrichment Monday and Wednesday after school in room 15</a:t>
            </a:r>
          </a:p>
          <a:p>
            <a:pPr marL="228600" marR="0" lvl="0" indent="-182563" algn="l" defTabSz="914400" rtl="0" eaLnBrk="1" fontAlgn="base" latinLnBrk="0" hangingPunct="1">
              <a:lnSpc>
                <a:spcPct val="100000"/>
              </a:lnSpc>
              <a:spcBef>
                <a:spcPct val="20000"/>
              </a:spcBef>
              <a:spcAft>
                <a:spcPct val="0"/>
              </a:spcAft>
              <a:buClr>
                <a:srgbClr val="FF8600"/>
              </a:buClr>
              <a:buSzTx/>
              <a:buFont typeface="Wingdings" pitchFamily="2" charset="2"/>
              <a:buChar char="§"/>
              <a:tabLst/>
              <a:defRPr/>
            </a:pPr>
            <a:endParaRPr lang="en-GB" sz="2400" dirty="0">
              <a:solidFill>
                <a:prstClr val="white"/>
              </a:solidFill>
              <a:latin typeface="Arial"/>
            </a:endParaRPr>
          </a:p>
          <a:p>
            <a:pPr marL="46037" marR="0" lvl="0" indent="0" algn="l" defTabSz="914400" rtl="0" eaLnBrk="1" fontAlgn="base" latinLnBrk="0" hangingPunct="1">
              <a:lnSpc>
                <a:spcPct val="100000"/>
              </a:lnSpc>
              <a:spcBef>
                <a:spcPct val="20000"/>
              </a:spcBef>
              <a:spcAft>
                <a:spcPct val="0"/>
              </a:spcAft>
              <a:buClr>
                <a:srgbClr val="FF8600"/>
              </a:buClr>
              <a:buSzTx/>
              <a:buNone/>
              <a:tabLst/>
              <a:defRPr/>
            </a:pPr>
            <a:endParaRPr kumimoji="0" lang="en-GB" sz="2400" b="0" i="0" u="none" strike="noStrike" kern="1200" cap="none" spc="0" normalizeH="0" baseline="0" noProof="0" dirty="0">
              <a:ln>
                <a:noFill/>
              </a:ln>
              <a:solidFill>
                <a:prstClr val="white"/>
              </a:solidFill>
              <a:effectLst/>
              <a:uLnTx/>
              <a:uFillTx/>
              <a:latin typeface="Arial"/>
              <a:ea typeface="+mn-ea"/>
              <a:cs typeface="+mn-cs"/>
            </a:endParaRPr>
          </a:p>
          <a:p>
            <a:pPr marL="46037" indent="0">
              <a:buNone/>
            </a:pPr>
            <a:endParaRPr lang="en-GB" sz="2800" dirty="0"/>
          </a:p>
          <a:p>
            <a:endParaRPr lang="en-GB" dirty="0"/>
          </a:p>
        </p:txBody>
      </p:sp>
    </p:spTree>
    <p:extLst>
      <p:ext uri="{BB962C8B-B14F-4D97-AF65-F5344CB8AC3E}">
        <p14:creationId xmlns:p14="http://schemas.microsoft.com/office/powerpoint/2010/main" val="38252754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20688"/>
            <a:ext cx="7315200" cy="648072"/>
          </a:xfrm>
        </p:spPr>
        <p:txBody>
          <a:bodyPr/>
          <a:lstStyle/>
          <a:p>
            <a:pPr algn="ctr"/>
            <a:r>
              <a:rPr lang="en-GB" dirty="0"/>
              <a:t>Tailored to individual need</a:t>
            </a:r>
          </a:p>
        </p:txBody>
      </p:sp>
      <p:sp>
        <p:nvSpPr>
          <p:cNvPr id="3" name="Content Placeholder 2"/>
          <p:cNvSpPr>
            <a:spLocks noGrp="1"/>
          </p:cNvSpPr>
          <p:nvPr>
            <p:ph idx="1"/>
          </p:nvPr>
        </p:nvSpPr>
        <p:spPr>
          <a:xfrm>
            <a:off x="881261" y="1772816"/>
            <a:ext cx="7315200" cy="4751933"/>
          </a:xfrm>
        </p:spPr>
        <p:txBody>
          <a:bodyPr/>
          <a:lstStyle/>
          <a:p>
            <a:r>
              <a:rPr lang="en-GB" dirty="0"/>
              <a:t>To start the year, I set a particular level of challenge for your child’s maths set</a:t>
            </a:r>
          </a:p>
          <a:p>
            <a:endParaRPr lang="en-GB" dirty="0"/>
          </a:p>
          <a:p>
            <a:r>
              <a:rPr lang="en-GB" dirty="0"/>
              <a:t>For the first 4 </a:t>
            </a:r>
            <a:r>
              <a:rPr lang="en-GB" dirty="0" err="1"/>
              <a:t>homeworks</a:t>
            </a:r>
            <a:r>
              <a:rPr lang="en-GB" dirty="0"/>
              <a:t> an algorithm is working out the right level to set questions for your individual child</a:t>
            </a:r>
          </a:p>
          <a:p>
            <a:endParaRPr lang="en-GB" dirty="0"/>
          </a:p>
          <a:p>
            <a:r>
              <a:rPr lang="en-GB" dirty="0"/>
              <a:t>This is based on how long it takes your child to complete questions – how many attempts they have – whether they need to watch the help videos</a:t>
            </a:r>
          </a:p>
          <a:p>
            <a:endParaRPr lang="en-GB" dirty="0"/>
          </a:p>
          <a:p>
            <a:r>
              <a:rPr lang="en-GB" dirty="0"/>
              <a:t>Going forward your child will be set personalised homework, including retrieval questions on topics they previously found difficult</a:t>
            </a:r>
          </a:p>
          <a:p>
            <a:pPr marL="46037" indent="0">
              <a:buNone/>
            </a:pPr>
            <a:endParaRPr lang="en-GB" dirty="0"/>
          </a:p>
          <a:p>
            <a:pPr lvl="0">
              <a:buClr>
                <a:srgbClr val="FF8600"/>
              </a:buClr>
            </a:pPr>
            <a:endParaRPr lang="en-GB" dirty="0">
              <a:solidFill>
                <a:prstClr val="white"/>
              </a:solidFill>
            </a:endParaRPr>
          </a:p>
          <a:p>
            <a:pPr marL="46037" indent="0">
              <a:buNone/>
            </a:pPr>
            <a:endParaRPr lang="en-GB" sz="2400" dirty="0"/>
          </a:p>
          <a:p>
            <a:endParaRPr lang="en-GB" sz="2400" dirty="0"/>
          </a:p>
          <a:p>
            <a:endParaRPr lang="en-GB" sz="2600" dirty="0"/>
          </a:p>
          <a:p>
            <a:pPr marL="46037" indent="0">
              <a:buNone/>
            </a:pPr>
            <a:endParaRPr lang="en-GB" sz="2800" dirty="0"/>
          </a:p>
          <a:p>
            <a:endParaRPr lang="en-GB" dirty="0"/>
          </a:p>
        </p:txBody>
      </p:sp>
    </p:spTree>
    <p:extLst>
      <p:ext uri="{BB962C8B-B14F-4D97-AF65-F5344CB8AC3E}">
        <p14:creationId xmlns:p14="http://schemas.microsoft.com/office/powerpoint/2010/main" val="20247475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20688"/>
            <a:ext cx="7315200" cy="648072"/>
          </a:xfrm>
        </p:spPr>
        <p:txBody>
          <a:bodyPr/>
          <a:lstStyle/>
          <a:p>
            <a:pPr algn="ctr"/>
            <a:r>
              <a:rPr lang="en-GB" dirty="0"/>
              <a:t>Bookwork checks</a:t>
            </a:r>
          </a:p>
        </p:txBody>
      </p:sp>
      <p:sp>
        <p:nvSpPr>
          <p:cNvPr id="3" name="Content Placeholder 2"/>
          <p:cNvSpPr>
            <a:spLocks noGrp="1"/>
          </p:cNvSpPr>
          <p:nvPr>
            <p:ph idx="1"/>
          </p:nvPr>
        </p:nvSpPr>
        <p:spPr>
          <a:xfrm>
            <a:off x="914400" y="1556792"/>
            <a:ext cx="7315200" cy="4751933"/>
          </a:xfrm>
        </p:spPr>
        <p:txBody>
          <a:bodyPr/>
          <a:lstStyle/>
          <a:p>
            <a:r>
              <a:rPr lang="en-GB" dirty="0">
                <a:solidFill>
                  <a:prstClr val="white"/>
                </a:solidFill>
              </a:rPr>
              <a:t>Written homework (back of Maths book)</a:t>
            </a:r>
          </a:p>
          <a:p>
            <a:endParaRPr lang="en-GB" dirty="0">
              <a:solidFill>
                <a:prstClr val="white"/>
              </a:solidFill>
            </a:endParaRPr>
          </a:p>
          <a:p>
            <a:r>
              <a:rPr lang="en-GB" dirty="0">
                <a:solidFill>
                  <a:prstClr val="white"/>
                </a:solidFill>
              </a:rPr>
              <a:t>Encourages pupils to show their method</a:t>
            </a:r>
          </a:p>
          <a:p>
            <a:endParaRPr lang="en-GB" dirty="0">
              <a:solidFill>
                <a:prstClr val="white"/>
              </a:solidFill>
            </a:endParaRPr>
          </a:p>
          <a:p>
            <a:r>
              <a:rPr lang="en-GB" dirty="0">
                <a:solidFill>
                  <a:prstClr val="white"/>
                </a:solidFill>
              </a:rPr>
              <a:t>Research shows that writing down workings aids mathematical retention</a:t>
            </a:r>
          </a:p>
          <a:p>
            <a:endParaRPr lang="en-GB" dirty="0">
              <a:solidFill>
                <a:prstClr val="white"/>
              </a:solidFill>
            </a:endParaRPr>
          </a:p>
          <a:p>
            <a:r>
              <a:rPr lang="en-GB" dirty="0">
                <a:solidFill>
                  <a:prstClr val="white"/>
                </a:solidFill>
              </a:rPr>
              <a:t>It helps students prepare for written exams</a:t>
            </a:r>
          </a:p>
          <a:p>
            <a:endParaRPr lang="en-GB" dirty="0">
              <a:solidFill>
                <a:prstClr val="white"/>
              </a:solidFill>
            </a:endParaRPr>
          </a:p>
          <a:p>
            <a:r>
              <a:rPr lang="en-GB" dirty="0">
                <a:solidFill>
                  <a:prstClr val="white"/>
                </a:solidFill>
              </a:rPr>
              <a:t>It helps teachers identify mistakes and misconceptions in student’s workings</a:t>
            </a:r>
          </a:p>
          <a:p>
            <a:endParaRPr lang="en-GB" sz="2400" dirty="0">
              <a:solidFill>
                <a:prstClr val="white"/>
              </a:solidFill>
            </a:endParaRPr>
          </a:p>
          <a:p>
            <a:endParaRPr lang="en-GB" sz="2400" dirty="0">
              <a:solidFill>
                <a:prstClr val="white"/>
              </a:solidFill>
            </a:endParaRPr>
          </a:p>
          <a:p>
            <a:endParaRPr lang="en-GB" sz="2400" dirty="0"/>
          </a:p>
          <a:p>
            <a:endParaRPr lang="en-GB" sz="2400" dirty="0"/>
          </a:p>
          <a:p>
            <a:endParaRPr lang="en-GB" sz="2600" dirty="0"/>
          </a:p>
          <a:p>
            <a:pPr marL="46037" indent="0">
              <a:buNone/>
            </a:pPr>
            <a:endParaRPr lang="en-GB" sz="2800" dirty="0"/>
          </a:p>
          <a:p>
            <a:endParaRPr lang="en-GB" dirty="0"/>
          </a:p>
        </p:txBody>
      </p:sp>
    </p:spTree>
    <p:extLst>
      <p:ext uri="{BB962C8B-B14F-4D97-AF65-F5344CB8AC3E}">
        <p14:creationId xmlns:p14="http://schemas.microsoft.com/office/powerpoint/2010/main" val="4071489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20688"/>
            <a:ext cx="7315200" cy="648072"/>
          </a:xfrm>
        </p:spPr>
        <p:txBody>
          <a:bodyPr/>
          <a:lstStyle/>
          <a:p>
            <a:pPr algn="ctr"/>
            <a:r>
              <a:rPr lang="en-GB" dirty="0"/>
              <a:t>Times tables</a:t>
            </a:r>
          </a:p>
        </p:txBody>
      </p:sp>
      <p:sp>
        <p:nvSpPr>
          <p:cNvPr id="3" name="Content Placeholder 2"/>
          <p:cNvSpPr>
            <a:spLocks noGrp="1"/>
          </p:cNvSpPr>
          <p:nvPr>
            <p:ph idx="1"/>
          </p:nvPr>
        </p:nvSpPr>
        <p:spPr>
          <a:xfrm>
            <a:off x="881261" y="1772816"/>
            <a:ext cx="7315200" cy="4751933"/>
          </a:xfrm>
        </p:spPr>
        <p:txBody>
          <a:bodyPr/>
          <a:lstStyle/>
          <a:p>
            <a:r>
              <a:rPr lang="en-GB" dirty="0"/>
              <a:t>All pupils are set questions to test how quickly and accurately they can recall their times tables</a:t>
            </a:r>
          </a:p>
          <a:p>
            <a:endParaRPr lang="en-GB" dirty="0"/>
          </a:p>
          <a:p>
            <a:r>
              <a:rPr lang="en-GB" dirty="0"/>
              <a:t>The algorithm takes note of which times tables pupils don’t know and continues to test them on those times tables until they are fluent</a:t>
            </a:r>
          </a:p>
          <a:p>
            <a:endParaRPr lang="en-GB" dirty="0"/>
          </a:p>
          <a:p>
            <a:r>
              <a:rPr lang="en-GB" dirty="0"/>
              <a:t>Pupils are then set the next level of times tables until they are confident on all their times tables</a:t>
            </a:r>
          </a:p>
          <a:p>
            <a:endParaRPr lang="en-GB" dirty="0"/>
          </a:p>
          <a:p>
            <a:r>
              <a:rPr lang="en-GB" dirty="0"/>
              <a:t>When they are fully confident, they get a speed challenge</a:t>
            </a:r>
          </a:p>
          <a:p>
            <a:pPr lvl="0">
              <a:buClr>
                <a:srgbClr val="FF8600"/>
              </a:buClr>
            </a:pPr>
            <a:endParaRPr lang="en-GB" dirty="0">
              <a:solidFill>
                <a:prstClr val="white"/>
              </a:solidFill>
            </a:endParaRPr>
          </a:p>
          <a:p>
            <a:pPr marL="46037" indent="0">
              <a:buNone/>
            </a:pPr>
            <a:endParaRPr lang="en-GB" sz="2400" dirty="0"/>
          </a:p>
          <a:p>
            <a:endParaRPr lang="en-GB" sz="2400" dirty="0"/>
          </a:p>
          <a:p>
            <a:endParaRPr lang="en-GB" sz="2600" dirty="0"/>
          </a:p>
          <a:p>
            <a:pPr marL="46037" indent="0">
              <a:buNone/>
            </a:pPr>
            <a:endParaRPr lang="en-GB" sz="2800" dirty="0"/>
          </a:p>
          <a:p>
            <a:endParaRPr lang="en-GB" dirty="0"/>
          </a:p>
        </p:txBody>
      </p:sp>
    </p:spTree>
    <p:extLst>
      <p:ext uri="{BB962C8B-B14F-4D97-AF65-F5344CB8AC3E}">
        <p14:creationId xmlns:p14="http://schemas.microsoft.com/office/powerpoint/2010/main" val="16692193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20688"/>
            <a:ext cx="7315200" cy="648072"/>
          </a:xfrm>
        </p:spPr>
        <p:txBody>
          <a:bodyPr/>
          <a:lstStyle/>
          <a:p>
            <a:pPr algn="ctr"/>
            <a:r>
              <a:rPr lang="en-GB" dirty="0"/>
              <a:t>Weekly emails</a:t>
            </a:r>
          </a:p>
        </p:txBody>
      </p:sp>
      <p:pic>
        <p:nvPicPr>
          <p:cNvPr id="7" name="Picture 6">
            <a:extLst>
              <a:ext uri="{FF2B5EF4-FFF2-40B4-BE49-F238E27FC236}">
                <a16:creationId xmlns:a16="http://schemas.microsoft.com/office/drawing/2014/main" id="{372C0634-73CC-4724-99F0-43F874806518}"/>
              </a:ext>
            </a:extLst>
          </p:cNvPr>
          <p:cNvPicPr>
            <a:picLocks noChangeAspect="1"/>
          </p:cNvPicPr>
          <p:nvPr/>
        </p:nvPicPr>
        <p:blipFill rotWithShape="1">
          <a:blip r:embed="rId3"/>
          <a:srcRect l="44119" t="12201" r="12201" b="26900"/>
          <a:stretch/>
        </p:blipFill>
        <p:spPr>
          <a:xfrm>
            <a:off x="5076056" y="1988840"/>
            <a:ext cx="3744416" cy="4176464"/>
          </a:xfrm>
          <a:prstGeom prst="rect">
            <a:avLst/>
          </a:prstGeom>
        </p:spPr>
      </p:pic>
      <p:sp>
        <p:nvSpPr>
          <p:cNvPr id="8" name="TextBox 7">
            <a:extLst>
              <a:ext uri="{FF2B5EF4-FFF2-40B4-BE49-F238E27FC236}">
                <a16:creationId xmlns:a16="http://schemas.microsoft.com/office/drawing/2014/main" id="{C7C37669-2CB5-4A50-B56C-DC0ED1BC0244}"/>
              </a:ext>
            </a:extLst>
          </p:cNvPr>
          <p:cNvSpPr txBox="1"/>
          <p:nvPr/>
        </p:nvSpPr>
        <p:spPr>
          <a:xfrm>
            <a:off x="539552" y="1858938"/>
            <a:ext cx="4108882" cy="3139321"/>
          </a:xfrm>
          <a:prstGeom prst="rect">
            <a:avLst/>
          </a:prstGeom>
          <a:noFill/>
        </p:spPr>
        <p:txBody>
          <a:bodyPr wrap="none" rtlCol="0">
            <a:spAutoFit/>
          </a:bodyPr>
          <a:lstStyle/>
          <a:p>
            <a:r>
              <a:rPr lang="en-GB" dirty="0"/>
              <a:t>Homework is always set on a Tuesday</a:t>
            </a:r>
          </a:p>
          <a:p>
            <a:endParaRPr lang="en-GB" dirty="0"/>
          </a:p>
          <a:p>
            <a:r>
              <a:rPr lang="en-GB" dirty="0"/>
              <a:t>An email is sent out with 3 days to </a:t>
            </a:r>
          </a:p>
          <a:p>
            <a:r>
              <a:rPr lang="en-GB" dirty="0"/>
              <a:t>go before it is due in</a:t>
            </a:r>
          </a:p>
          <a:p>
            <a:endParaRPr lang="en-GB" dirty="0"/>
          </a:p>
          <a:p>
            <a:r>
              <a:rPr lang="en-GB" dirty="0"/>
              <a:t>This is to encourage your child not</a:t>
            </a:r>
          </a:p>
          <a:p>
            <a:r>
              <a:rPr lang="en-GB" dirty="0"/>
              <a:t>to leave it until the last minute</a:t>
            </a:r>
          </a:p>
          <a:p>
            <a:endParaRPr lang="en-GB" dirty="0"/>
          </a:p>
          <a:p>
            <a:endParaRPr lang="en-GB" dirty="0"/>
          </a:p>
          <a:p>
            <a:endParaRPr lang="en-GB" dirty="0"/>
          </a:p>
          <a:p>
            <a:r>
              <a:rPr lang="en-GB" dirty="0"/>
              <a:t> </a:t>
            </a:r>
          </a:p>
        </p:txBody>
      </p:sp>
    </p:spTree>
    <p:extLst>
      <p:ext uri="{BB962C8B-B14F-4D97-AF65-F5344CB8AC3E}">
        <p14:creationId xmlns:p14="http://schemas.microsoft.com/office/powerpoint/2010/main" val="3835613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84F9D-8510-42A7-A5E4-D85FF9C5ACF7}"/>
              </a:ext>
            </a:extLst>
          </p:cNvPr>
          <p:cNvSpPr>
            <a:spLocks noGrp="1"/>
          </p:cNvSpPr>
          <p:nvPr>
            <p:ph type="title"/>
          </p:nvPr>
        </p:nvSpPr>
        <p:spPr>
          <a:xfrm>
            <a:off x="209906" y="188640"/>
            <a:ext cx="7315200" cy="771403"/>
          </a:xfrm>
        </p:spPr>
        <p:txBody>
          <a:bodyPr/>
          <a:lstStyle/>
          <a:p>
            <a:r>
              <a:rPr lang="en-GB" dirty="0"/>
              <a:t>Important dates</a:t>
            </a:r>
          </a:p>
        </p:txBody>
      </p:sp>
      <p:sp>
        <p:nvSpPr>
          <p:cNvPr id="3" name="Content Placeholder 2">
            <a:extLst>
              <a:ext uri="{FF2B5EF4-FFF2-40B4-BE49-F238E27FC236}">
                <a16:creationId xmlns:a16="http://schemas.microsoft.com/office/drawing/2014/main" id="{6E41DC95-DDD4-40B1-BA1C-58FABF95306B}"/>
              </a:ext>
            </a:extLst>
          </p:cNvPr>
          <p:cNvSpPr>
            <a:spLocks noGrp="1"/>
          </p:cNvSpPr>
          <p:nvPr>
            <p:ph idx="1"/>
          </p:nvPr>
        </p:nvSpPr>
        <p:spPr>
          <a:xfrm>
            <a:off x="395536" y="1268760"/>
            <a:ext cx="8035280" cy="3538537"/>
          </a:xfrm>
        </p:spPr>
        <p:txBody>
          <a:bodyPr/>
          <a:lstStyle/>
          <a:p>
            <a:r>
              <a:rPr lang="en-GB" sz="3600" dirty="0"/>
              <a:t>Monday 16</a:t>
            </a:r>
            <a:r>
              <a:rPr lang="en-GB" sz="3600" baseline="30000" dirty="0"/>
              <a:t>th</a:t>
            </a:r>
            <a:r>
              <a:rPr lang="en-GB" sz="3600" dirty="0"/>
              <a:t> to 20</a:t>
            </a:r>
            <a:r>
              <a:rPr lang="en-GB" sz="3600" baseline="30000" dirty="0"/>
              <a:t>th</a:t>
            </a:r>
            <a:r>
              <a:rPr lang="en-GB" sz="3600" dirty="0"/>
              <a:t> Jan - Y10 assessments</a:t>
            </a:r>
          </a:p>
          <a:p>
            <a:r>
              <a:rPr lang="en-GB" sz="3600" dirty="0"/>
              <a:t>Thursday 2</a:t>
            </a:r>
            <a:r>
              <a:rPr lang="en-GB" sz="3600" baseline="30000" dirty="0"/>
              <a:t>nd</a:t>
            </a:r>
            <a:r>
              <a:rPr lang="en-GB" sz="3600" dirty="0"/>
              <a:t> March – Y10 Parents evening</a:t>
            </a:r>
          </a:p>
          <a:p>
            <a:r>
              <a:rPr lang="en-GB" sz="3600" dirty="0"/>
              <a:t>Monday 19</a:t>
            </a:r>
            <a:r>
              <a:rPr lang="en-GB" sz="3600" baseline="30000" dirty="0"/>
              <a:t>th</a:t>
            </a:r>
            <a:r>
              <a:rPr lang="en-GB" sz="3600" dirty="0"/>
              <a:t> June to Thursday </a:t>
            </a:r>
            <a:r>
              <a:rPr lang="en-GB" sz="3600"/>
              <a:t>29th June </a:t>
            </a:r>
            <a:r>
              <a:rPr lang="en-GB" sz="3600" dirty="0"/>
              <a:t>- Summer formal examinations</a:t>
            </a:r>
          </a:p>
          <a:p>
            <a:r>
              <a:rPr lang="en-GB" sz="3600" dirty="0"/>
              <a:t>Friday July 7</a:t>
            </a:r>
            <a:r>
              <a:rPr lang="en-GB" sz="3600" baseline="30000" dirty="0"/>
              <a:t>th</a:t>
            </a:r>
            <a:r>
              <a:rPr lang="en-GB" sz="3600" dirty="0"/>
              <a:t> to Thursday 13th July – Y10 Work Experience Week</a:t>
            </a:r>
            <a:endParaRPr lang="en-GB" sz="3600" baseline="30000" dirty="0"/>
          </a:p>
          <a:p>
            <a:endParaRPr lang="en-GB" sz="3600" dirty="0"/>
          </a:p>
          <a:p>
            <a:endParaRPr lang="en-GB" sz="3600" dirty="0"/>
          </a:p>
          <a:p>
            <a:endParaRPr lang="en-GB" sz="3600" dirty="0"/>
          </a:p>
        </p:txBody>
      </p:sp>
    </p:spTree>
    <p:extLst>
      <p:ext uri="{BB962C8B-B14F-4D97-AF65-F5344CB8AC3E}">
        <p14:creationId xmlns:p14="http://schemas.microsoft.com/office/powerpoint/2010/main" val="25342498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20688"/>
            <a:ext cx="7315200" cy="648072"/>
          </a:xfrm>
        </p:spPr>
        <p:txBody>
          <a:bodyPr/>
          <a:lstStyle/>
          <a:p>
            <a:pPr algn="ctr"/>
            <a:r>
              <a:rPr lang="en-GB" dirty="0"/>
              <a:t>Parent Portal</a:t>
            </a:r>
          </a:p>
        </p:txBody>
      </p:sp>
      <p:sp>
        <p:nvSpPr>
          <p:cNvPr id="3" name="Content Placeholder 2"/>
          <p:cNvSpPr>
            <a:spLocks noGrp="1"/>
          </p:cNvSpPr>
          <p:nvPr>
            <p:ph idx="1"/>
          </p:nvPr>
        </p:nvSpPr>
        <p:spPr>
          <a:xfrm>
            <a:off x="914400" y="1556792"/>
            <a:ext cx="7315200" cy="4751933"/>
          </a:xfrm>
        </p:spPr>
        <p:txBody>
          <a:bodyPr/>
          <a:lstStyle/>
          <a:p>
            <a:endParaRPr lang="en-GB" sz="2800" dirty="0"/>
          </a:p>
          <a:p>
            <a:endParaRPr lang="en-GB" dirty="0"/>
          </a:p>
        </p:txBody>
      </p:sp>
      <p:pic>
        <p:nvPicPr>
          <p:cNvPr id="5" name="Picture 4">
            <a:extLst>
              <a:ext uri="{FF2B5EF4-FFF2-40B4-BE49-F238E27FC236}">
                <a16:creationId xmlns:a16="http://schemas.microsoft.com/office/drawing/2014/main" id="{7483B413-D9B3-4F3A-A960-92AC5C2CD6BD}"/>
              </a:ext>
            </a:extLst>
          </p:cNvPr>
          <p:cNvPicPr>
            <a:picLocks noChangeAspect="1"/>
          </p:cNvPicPr>
          <p:nvPr/>
        </p:nvPicPr>
        <p:blipFill rotWithShape="1">
          <a:blip r:embed="rId3"/>
          <a:srcRect l="47479" t="30050" r="20602" b="18500"/>
          <a:stretch/>
        </p:blipFill>
        <p:spPr>
          <a:xfrm>
            <a:off x="467544" y="1664804"/>
            <a:ext cx="3744416" cy="4828326"/>
          </a:xfrm>
          <a:prstGeom prst="rect">
            <a:avLst/>
          </a:prstGeom>
        </p:spPr>
      </p:pic>
      <p:pic>
        <p:nvPicPr>
          <p:cNvPr id="7" name="Picture 6">
            <a:extLst>
              <a:ext uri="{FF2B5EF4-FFF2-40B4-BE49-F238E27FC236}">
                <a16:creationId xmlns:a16="http://schemas.microsoft.com/office/drawing/2014/main" id="{3B5F9CFF-3C97-4BFD-9F3A-0219DE36C585}"/>
              </a:ext>
            </a:extLst>
          </p:cNvPr>
          <p:cNvPicPr>
            <a:picLocks noChangeAspect="1"/>
          </p:cNvPicPr>
          <p:nvPr/>
        </p:nvPicPr>
        <p:blipFill rotWithShape="1">
          <a:blip r:embed="rId4"/>
          <a:srcRect l="50000" t="32150" r="23120" b="13251"/>
          <a:stretch/>
        </p:blipFill>
        <p:spPr>
          <a:xfrm>
            <a:off x="5076056" y="1664804"/>
            <a:ext cx="2952328" cy="4797533"/>
          </a:xfrm>
          <a:prstGeom prst="rect">
            <a:avLst/>
          </a:prstGeom>
        </p:spPr>
      </p:pic>
    </p:spTree>
    <p:extLst>
      <p:ext uri="{BB962C8B-B14F-4D97-AF65-F5344CB8AC3E}">
        <p14:creationId xmlns:p14="http://schemas.microsoft.com/office/powerpoint/2010/main" val="13292817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20688"/>
            <a:ext cx="7315200" cy="648072"/>
          </a:xfrm>
        </p:spPr>
        <p:txBody>
          <a:bodyPr/>
          <a:lstStyle/>
          <a:p>
            <a:pPr algn="ctr"/>
            <a:r>
              <a:rPr lang="en-GB" dirty="0"/>
              <a:t>What you can do to help</a:t>
            </a:r>
          </a:p>
        </p:txBody>
      </p:sp>
      <p:sp>
        <p:nvSpPr>
          <p:cNvPr id="3" name="Content Placeholder 2"/>
          <p:cNvSpPr>
            <a:spLocks noGrp="1"/>
          </p:cNvSpPr>
          <p:nvPr>
            <p:ph idx="1"/>
          </p:nvPr>
        </p:nvSpPr>
        <p:spPr>
          <a:xfrm>
            <a:off x="914400" y="1556792"/>
            <a:ext cx="7690048" cy="4751933"/>
          </a:xfrm>
        </p:spPr>
        <p:txBody>
          <a:bodyPr/>
          <a:lstStyle/>
          <a:p>
            <a:r>
              <a:rPr lang="en-GB" sz="2600" dirty="0"/>
              <a:t>Praise for homework completed</a:t>
            </a:r>
          </a:p>
          <a:p>
            <a:endParaRPr lang="en-GB" sz="2600" dirty="0"/>
          </a:p>
          <a:p>
            <a:r>
              <a:rPr lang="en-GB" sz="2800" dirty="0"/>
              <a:t>Support to complete homework if needed</a:t>
            </a:r>
          </a:p>
          <a:p>
            <a:pPr lvl="1"/>
            <a:r>
              <a:rPr lang="en-GB" sz="2600" dirty="0"/>
              <a:t>Quiet place to work at home</a:t>
            </a:r>
          </a:p>
          <a:p>
            <a:pPr lvl="1"/>
            <a:r>
              <a:rPr lang="en-GB" sz="2600" dirty="0"/>
              <a:t>Encourage to watch help videos</a:t>
            </a:r>
          </a:p>
          <a:p>
            <a:pPr lvl="1"/>
            <a:r>
              <a:rPr lang="en-GB" sz="2600" dirty="0"/>
              <a:t>Encourage to try hard (multiple attempts)</a:t>
            </a:r>
          </a:p>
          <a:p>
            <a:pPr lvl="1"/>
            <a:r>
              <a:rPr lang="en-GB" sz="2600" dirty="0"/>
              <a:t>Encourage to show method (bookmark checks)</a:t>
            </a:r>
          </a:p>
          <a:p>
            <a:pPr lvl="1"/>
            <a:r>
              <a:rPr lang="en-GB" sz="2600" dirty="0"/>
              <a:t>Encourage to ask for further help if needed </a:t>
            </a:r>
          </a:p>
          <a:p>
            <a:endParaRPr lang="en-GB" sz="2800" dirty="0"/>
          </a:p>
          <a:p>
            <a:endParaRPr lang="en-GB" dirty="0"/>
          </a:p>
        </p:txBody>
      </p:sp>
    </p:spTree>
    <p:extLst>
      <p:ext uri="{BB962C8B-B14F-4D97-AF65-F5344CB8AC3E}">
        <p14:creationId xmlns:p14="http://schemas.microsoft.com/office/powerpoint/2010/main" val="26846030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20688"/>
            <a:ext cx="7315200" cy="648072"/>
          </a:xfrm>
        </p:spPr>
        <p:txBody>
          <a:bodyPr/>
          <a:lstStyle/>
          <a:p>
            <a:pPr algn="ctr"/>
            <a:r>
              <a:rPr lang="en-GB" dirty="0"/>
              <a:t>Can my child do extra work? </a:t>
            </a:r>
          </a:p>
        </p:txBody>
      </p:sp>
      <p:sp>
        <p:nvSpPr>
          <p:cNvPr id="3" name="Content Placeholder 2"/>
          <p:cNvSpPr>
            <a:spLocks noGrp="1"/>
          </p:cNvSpPr>
          <p:nvPr>
            <p:ph idx="1"/>
          </p:nvPr>
        </p:nvSpPr>
        <p:spPr>
          <a:xfrm>
            <a:off x="914400" y="1556792"/>
            <a:ext cx="7185992" cy="4751933"/>
          </a:xfrm>
        </p:spPr>
        <p:txBody>
          <a:bodyPr/>
          <a:lstStyle/>
          <a:p>
            <a:endParaRPr lang="en-GB" sz="2200" dirty="0"/>
          </a:p>
          <a:p>
            <a:pPr lvl="1"/>
            <a:r>
              <a:rPr lang="en-GB" sz="2000" dirty="0"/>
              <a:t>Yes!</a:t>
            </a:r>
          </a:p>
          <a:p>
            <a:pPr lvl="1"/>
            <a:endParaRPr lang="en-GB" sz="2000" dirty="0"/>
          </a:p>
          <a:p>
            <a:pPr lvl="1"/>
            <a:r>
              <a:rPr lang="en-GB" sz="2000" dirty="0"/>
              <a:t>So far, I have only spoken about compulsory homework</a:t>
            </a:r>
          </a:p>
          <a:p>
            <a:pPr lvl="1"/>
            <a:endParaRPr lang="en-GB" sz="2000" dirty="0"/>
          </a:p>
          <a:p>
            <a:pPr lvl="1"/>
            <a:r>
              <a:rPr lang="en-GB" sz="2000" dirty="0"/>
              <a:t>Pupils can do XP Boost questions (extra practice)</a:t>
            </a:r>
          </a:p>
          <a:p>
            <a:pPr lvl="1"/>
            <a:endParaRPr lang="en-GB" sz="2000" dirty="0"/>
          </a:p>
          <a:p>
            <a:pPr lvl="1"/>
            <a:r>
              <a:rPr lang="en-GB" sz="2000" dirty="0"/>
              <a:t>Pupils can do Target questions (extra challenge)</a:t>
            </a:r>
          </a:p>
          <a:p>
            <a:pPr lvl="1"/>
            <a:endParaRPr lang="en-GB" sz="2600" dirty="0"/>
          </a:p>
          <a:p>
            <a:pPr marL="46037" indent="0">
              <a:buNone/>
            </a:pPr>
            <a:endParaRPr lang="en-GB" sz="2800" dirty="0"/>
          </a:p>
          <a:p>
            <a:endParaRPr lang="en-GB" dirty="0"/>
          </a:p>
        </p:txBody>
      </p:sp>
    </p:spTree>
    <p:extLst>
      <p:ext uri="{BB962C8B-B14F-4D97-AF65-F5344CB8AC3E}">
        <p14:creationId xmlns:p14="http://schemas.microsoft.com/office/powerpoint/2010/main" val="21843929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20688"/>
            <a:ext cx="7315200" cy="648072"/>
          </a:xfrm>
        </p:spPr>
        <p:txBody>
          <a:bodyPr/>
          <a:lstStyle/>
          <a:p>
            <a:pPr algn="ctr"/>
            <a:r>
              <a:rPr lang="en-GB" dirty="0"/>
              <a:t>Final ask</a:t>
            </a:r>
          </a:p>
        </p:txBody>
      </p:sp>
      <p:sp>
        <p:nvSpPr>
          <p:cNvPr id="3" name="Content Placeholder 2"/>
          <p:cNvSpPr>
            <a:spLocks noGrp="1"/>
          </p:cNvSpPr>
          <p:nvPr>
            <p:ph idx="1"/>
          </p:nvPr>
        </p:nvSpPr>
        <p:spPr>
          <a:xfrm>
            <a:off x="914400" y="1556792"/>
            <a:ext cx="7315200" cy="4751933"/>
          </a:xfrm>
        </p:spPr>
        <p:txBody>
          <a:bodyPr/>
          <a:lstStyle/>
          <a:p>
            <a:r>
              <a:rPr lang="en-GB" sz="2400" dirty="0"/>
              <a:t>Make sure your child has a scientific calculator and brings it to every maths lesson</a:t>
            </a:r>
          </a:p>
          <a:p>
            <a:endParaRPr lang="en-GB" sz="2400" dirty="0"/>
          </a:p>
          <a:p>
            <a:r>
              <a:rPr lang="en-GB" sz="2400" dirty="0"/>
              <a:t>Pen, pencil, ruler</a:t>
            </a:r>
          </a:p>
          <a:p>
            <a:endParaRPr lang="en-GB" sz="2400" dirty="0"/>
          </a:p>
          <a:p>
            <a:r>
              <a:rPr lang="en-GB" sz="2400" dirty="0"/>
              <a:t>Protractor, pair of compasses</a:t>
            </a:r>
          </a:p>
          <a:p>
            <a:endParaRPr lang="en-GB" sz="2400" dirty="0"/>
          </a:p>
          <a:p>
            <a:pPr marL="319087" lvl="1" indent="0">
              <a:buNone/>
            </a:pPr>
            <a:endParaRPr lang="en-GB" sz="2200" dirty="0"/>
          </a:p>
          <a:p>
            <a:pPr marL="46037" indent="0">
              <a:buNone/>
            </a:pPr>
            <a:endParaRPr lang="en-GB" sz="2600" dirty="0"/>
          </a:p>
          <a:p>
            <a:pPr marL="46037" indent="0">
              <a:buNone/>
            </a:pPr>
            <a:endParaRPr lang="en-GB" sz="2800" dirty="0"/>
          </a:p>
          <a:p>
            <a:endParaRPr lang="en-GB" dirty="0"/>
          </a:p>
        </p:txBody>
      </p:sp>
      <p:pic>
        <p:nvPicPr>
          <p:cNvPr id="4" name="Picture 3">
            <a:extLst>
              <a:ext uri="{FF2B5EF4-FFF2-40B4-BE49-F238E27FC236}">
                <a16:creationId xmlns:a16="http://schemas.microsoft.com/office/drawing/2014/main" id="{3446AB7B-16E0-434C-9F2B-AEB902C2F3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4347" y="2780928"/>
            <a:ext cx="2595253" cy="3456384"/>
          </a:xfrm>
          <a:prstGeom prst="rect">
            <a:avLst/>
          </a:prstGeom>
        </p:spPr>
      </p:pic>
    </p:spTree>
    <p:extLst>
      <p:ext uri="{BB962C8B-B14F-4D97-AF65-F5344CB8AC3E}">
        <p14:creationId xmlns:p14="http://schemas.microsoft.com/office/powerpoint/2010/main" val="18226817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20688"/>
            <a:ext cx="7315200" cy="648072"/>
          </a:xfrm>
        </p:spPr>
        <p:txBody>
          <a:bodyPr>
            <a:normAutofit fontScale="90000"/>
          </a:bodyPr>
          <a:lstStyle/>
          <a:p>
            <a:pPr algn="ctr"/>
            <a:r>
              <a:rPr lang="en-GB" dirty="0"/>
              <a:t>Support from the Maths Faculty</a:t>
            </a:r>
          </a:p>
        </p:txBody>
      </p:sp>
      <p:sp>
        <p:nvSpPr>
          <p:cNvPr id="3" name="Content Placeholder 2"/>
          <p:cNvSpPr>
            <a:spLocks noGrp="1"/>
          </p:cNvSpPr>
          <p:nvPr>
            <p:ph idx="1"/>
          </p:nvPr>
        </p:nvSpPr>
        <p:spPr>
          <a:xfrm>
            <a:off x="914400" y="1556792"/>
            <a:ext cx="7315200" cy="4751933"/>
          </a:xfrm>
        </p:spPr>
        <p:txBody>
          <a:bodyPr/>
          <a:lstStyle/>
          <a:p>
            <a:pPr lvl="1"/>
            <a:r>
              <a:rPr lang="en-GB" sz="2600" dirty="0"/>
              <a:t>Enrichment</a:t>
            </a:r>
          </a:p>
          <a:p>
            <a:pPr lvl="2"/>
            <a:r>
              <a:rPr lang="en-GB" sz="2400" dirty="0"/>
              <a:t>Monday and Wednesday</a:t>
            </a:r>
          </a:p>
          <a:p>
            <a:pPr lvl="2"/>
            <a:r>
              <a:rPr lang="en-GB" sz="2400" dirty="0"/>
              <a:t>1 hour after school</a:t>
            </a:r>
          </a:p>
          <a:p>
            <a:pPr lvl="2"/>
            <a:r>
              <a:rPr lang="en-GB" sz="2400" dirty="0"/>
              <a:t>Room 15</a:t>
            </a:r>
          </a:p>
          <a:p>
            <a:pPr lvl="2"/>
            <a:endParaRPr lang="en-GB" sz="2400" dirty="0"/>
          </a:p>
          <a:p>
            <a:pPr marL="319087" lvl="1" indent="0">
              <a:buClr>
                <a:srgbClr val="FF8600"/>
              </a:buClr>
              <a:buNone/>
            </a:pPr>
            <a:endParaRPr lang="en-GB" sz="2400" dirty="0">
              <a:solidFill>
                <a:prstClr val="white"/>
              </a:solidFill>
            </a:endParaRPr>
          </a:p>
          <a:p>
            <a:pPr marL="46037" indent="0">
              <a:buNone/>
            </a:pPr>
            <a:endParaRPr lang="en-GB" sz="2800" dirty="0"/>
          </a:p>
          <a:p>
            <a:endParaRPr lang="en-GB" dirty="0"/>
          </a:p>
        </p:txBody>
      </p:sp>
    </p:spTree>
    <p:extLst>
      <p:ext uri="{BB962C8B-B14F-4D97-AF65-F5344CB8AC3E}">
        <p14:creationId xmlns:p14="http://schemas.microsoft.com/office/powerpoint/2010/main" val="19114848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657669-0977-47AF-B817-ECE821642FFE}"/>
              </a:ext>
            </a:extLst>
          </p:cNvPr>
          <p:cNvSpPr>
            <a:spLocks noGrp="1"/>
          </p:cNvSpPr>
          <p:nvPr>
            <p:ph type="ctrTitle"/>
          </p:nvPr>
        </p:nvSpPr>
        <p:spPr>
          <a:xfrm>
            <a:off x="683568" y="3524564"/>
            <a:ext cx="7315200" cy="1825096"/>
          </a:xfrm>
        </p:spPr>
        <p:txBody>
          <a:bodyPr>
            <a:noAutofit/>
          </a:bodyPr>
          <a:lstStyle/>
          <a:p>
            <a:pPr algn="ctr"/>
            <a:br>
              <a:rPr lang="en-GB" sz="6600" b="1" dirty="0">
                <a:solidFill>
                  <a:schemeClr val="accent2"/>
                </a:solidFill>
                <a:latin typeface="Ebrima" panose="02000000000000000000" pitchFamily="2" charset="0"/>
                <a:ea typeface="Ebrima" panose="02000000000000000000" pitchFamily="2" charset="0"/>
                <a:cs typeface="Ebrima" panose="02000000000000000000" pitchFamily="2" charset="0"/>
              </a:rPr>
            </a:br>
            <a:br>
              <a:rPr lang="en-GB" sz="6600" b="1" dirty="0">
                <a:solidFill>
                  <a:schemeClr val="accent2"/>
                </a:solidFill>
                <a:latin typeface="Ebrima" panose="02000000000000000000" pitchFamily="2" charset="0"/>
                <a:ea typeface="Ebrima" panose="02000000000000000000" pitchFamily="2" charset="0"/>
                <a:cs typeface="Ebrima" panose="02000000000000000000" pitchFamily="2" charset="0"/>
              </a:rPr>
            </a:br>
            <a:br>
              <a:rPr lang="en-GB" sz="6600" b="1" dirty="0">
                <a:solidFill>
                  <a:schemeClr val="accent2"/>
                </a:solidFill>
                <a:latin typeface="Ebrima" panose="02000000000000000000" pitchFamily="2" charset="0"/>
                <a:ea typeface="Ebrima" panose="02000000000000000000" pitchFamily="2" charset="0"/>
                <a:cs typeface="Ebrima" panose="02000000000000000000" pitchFamily="2" charset="0"/>
              </a:rPr>
            </a:br>
            <a:br>
              <a:rPr lang="en-GB" sz="6600" b="1" dirty="0">
                <a:solidFill>
                  <a:schemeClr val="accent2"/>
                </a:solidFill>
                <a:latin typeface="Ebrima" panose="02000000000000000000" pitchFamily="2" charset="0"/>
                <a:ea typeface="Ebrima" panose="02000000000000000000" pitchFamily="2" charset="0"/>
                <a:cs typeface="Ebrima" panose="02000000000000000000" pitchFamily="2" charset="0"/>
              </a:rPr>
            </a:br>
            <a:br>
              <a:rPr lang="en-GB" sz="6600" b="1" dirty="0">
                <a:solidFill>
                  <a:schemeClr val="accent2"/>
                </a:solidFill>
                <a:latin typeface="Ebrima" panose="02000000000000000000" pitchFamily="2" charset="0"/>
                <a:ea typeface="Ebrima" panose="02000000000000000000" pitchFamily="2" charset="0"/>
                <a:cs typeface="Ebrima" panose="02000000000000000000" pitchFamily="2" charset="0"/>
              </a:rPr>
            </a:br>
            <a:r>
              <a:rPr lang="en-GB" sz="6600" b="1" dirty="0">
                <a:solidFill>
                  <a:schemeClr val="accent2"/>
                </a:solidFill>
                <a:latin typeface="Ebrima" panose="02000000000000000000" pitchFamily="2" charset="0"/>
                <a:ea typeface="Ebrima" panose="02000000000000000000" pitchFamily="2" charset="0"/>
                <a:cs typeface="Ebrima" panose="02000000000000000000" pitchFamily="2" charset="0"/>
              </a:rPr>
              <a:t>GCSE </a:t>
            </a:r>
            <a:br>
              <a:rPr lang="en-GB" sz="6600" b="1" dirty="0">
                <a:solidFill>
                  <a:schemeClr val="accent2"/>
                </a:solidFill>
                <a:latin typeface="Ebrima" panose="02000000000000000000" pitchFamily="2" charset="0"/>
                <a:ea typeface="Ebrima" panose="02000000000000000000" pitchFamily="2" charset="0"/>
                <a:cs typeface="Ebrima" panose="02000000000000000000" pitchFamily="2" charset="0"/>
              </a:rPr>
            </a:br>
            <a:r>
              <a:rPr lang="en-GB" sz="6600" b="1" dirty="0">
                <a:solidFill>
                  <a:schemeClr val="accent2"/>
                </a:solidFill>
                <a:latin typeface="Ebrima" panose="02000000000000000000" pitchFamily="2" charset="0"/>
                <a:ea typeface="Ebrima" panose="02000000000000000000" pitchFamily="2" charset="0"/>
                <a:cs typeface="Ebrima" panose="02000000000000000000" pitchFamily="2" charset="0"/>
              </a:rPr>
              <a:t>English Language</a:t>
            </a:r>
            <a:br>
              <a:rPr lang="en-GB" sz="6600" b="1" dirty="0">
                <a:solidFill>
                  <a:schemeClr val="accent2"/>
                </a:solidFill>
                <a:latin typeface="Ebrima" panose="02000000000000000000" pitchFamily="2" charset="0"/>
                <a:ea typeface="Ebrima" panose="02000000000000000000" pitchFamily="2" charset="0"/>
                <a:cs typeface="Ebrima" panose="02000000000000000000" pitchFamily="2" charset="0"/>
              </a:rPr>
            </a:br>
            <a:r>
              <a:rPr lang="en-GB" sz="6600" dirty="0">
                <a:solidFill>
                  <a:schemeClr val="accent2"/>
                </a:solidFill>
                <a:latin typeface="Ebrima" panose="02000000000000000000" pitchFamily="2" charset="0"/>
                <a:ea typeface="Ebrima" panose="02000000000000000000" pitchFamily="2" charset="0"/>
                <a:cs typeface="Ebrima" panose="02000000000000000000" pitchFamily="2" charset="0"/>
              </a:rPr>
              <a:t>and</a:t>
            </a:r>
            <a:br>
              <a:rPr lang="en-GB" sz="6600" b="1" dirty="0">
                <a:solidFill>
                  <a:schemeClr val="accent2"/>
                </a:solidFill>
                <a:latin typeface="Ebrima" panose="02000000000000000000" pitchFamily="2" charset="0"/>
                <a:ea typeface="Ebrima" panose="02000000000000000000" pitchFamily="2" charset="0"/>
                <a:cs typeface="Ebrima" panose="02000000000000000000" pitchFamily="2" charset="0"/>
              </a:rPr>
            </a:br>
            <a:r>
              <a:rPr lang="en-GB" sz="6600" b="1" dirty="0">
                <a:solidFill>
                  <a:schemeClr val="accent2"/>
                </a:solidFill>
                <a:latin typeface="Ebrima" panose="02000000000000000000" pitchFamily="2" charset="0"/>
                <a:ea typeface="Ebrima" panose="02000000000000000000" pitchFamily="2" charset="0"/>
                <a:cs typeface="Ebrima" panose="02000000000000000000" pitchFamily="2" charset="0"/>
              </a:rPr>
              <a:t>English Literature</a:t>
            </a:r>
            <a:br>
              <a:rPr lang="en-GB" sz="6600" b="1" dirty="0">
                <a:solidFill>
                  <a:schemeClr val="accent2"/>
                </a:solidFill>
                <a:latin typeface="Ebrima" panose="02000000000000000000" pitchFamily="2" charset="0"/>
                <a:ea typeface="Ebrima" panose="02000000000000000000" pitchFamily="2" charset="0"/>
                <a:cs typeface="Ebrima" panose="02000000000000000000" pitchFamily="2" charset="0"/>
              </a:rPr>
            </a:br>
            <a:endParaRPr lang="en-GB" sz="6600" b="1" dirty="0">
              <a:solidFill>
                <a:schemeClr val="accent2"/>
              </a:solidFill>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38659100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BED9F-E467-4AB9-B385-C950767C8DE2}"/>
              </a:ext>
            </a:extLst>
          </p:cNvPr>
          <p:cNvSpPr>
            <a:spLocks noGrp="1"/>
          </p:cNvSpPr>
          <p:nvPr>
            <p:ph type="title"/>
          </p:nvPr>
        </p:nvSpPr>
        <p:spPr/>
        <p:txBody>
          <a:bodyPr/>
          <a:lstStyle/>
          <a:p>
            <a:pPr algn="ctr"/>
            <a:r>
              <a:rPr lang="en-GB" dirty="0"/>
              <a:t>2 Separate GCSEs</a:t>
            </a:r>
            <a:br>
              <a:rPr lang="en-GB" dirty="0"/>
            </a:br>
            <a:r>
              <a:rPr lang="en-GB" dirty="0"/>
              <a:t>(No tiering)</a:t>
            </a:r>
          </a:p>
        </p:txBody>
      </p:sp>
      <p:graphicFrame>
        <p:nvGraphicFramePr>
          <p:cNvPr id="3" name="Table 2">
            <a:extLst>
              <a:ext uri="{FF2B5EF4-FFF2-40B4-BE49-F238E27FC236}">
                <a16:creationId xmlns:a16="http://schemas.microsoft.com/office/drawing/2014/main" id="{C4FEC1FC-3077-4DFA-8832-B43C87578E9B}"/>
              </a:ext>
            </a:extLst>
          </p:cNvPr>
          <p:cNvGraphicFramePr>
            <a:graphicFrameLocks noGrp="1"/>
          </p:cNvGraphicFramePr>
          <p:nvPr/>
        </p:nvGraphicFramePr>
        <p:xfrm>
          <a:off x="323528" y="2872740"/>
          <a:ext cx="8568952" cy="3479774"/>
        </p:xfrm>
        <a:graphic>
          <a:graphicData uri="http://schemas.openxmlformats.org/drawingml/2006/table">
            <a:tbl>
              <a:tblPr firstRow="1" bandRow="1">
                <a:tableStyleId>{21E4AEA4-8DFA-4A89-87EB-49C32662AFE0}</a:tableStyleId>
              </a:tblPr>
              <a:tblGrid>
                <a:gridCol w="3373502">
                  <a:extLst>
                    <a:ext uri="{9D8B030D-6E8A-4147-A177-3AD203B41FA5}">
                      <a16:colId xmlns:a16="http://schemas.microsoft.com/office/drawing/2014/main" val="4088369687"/>
                    </a:ext>
                  </a:extLst>
                </a:gridCol>
                <a:gridCol w="5195450">
                  <a:extLst>
                    <a:ext uri="{9D8B030D-6E8A-4147-A177-3AD203B41FA5}">
                      <a16:colId xmlns:a16="http://schemas.microsoft.com/office/drawing/2014/main" val="1900018350"/>
                    </a:ext>
                  </a:extLst>
                </a:gridCol>
              </a:tblGrid>
              <a:tr h="1145527">
                <a:tc>
                  <a:txBody>
                    <a:bodyPr/>
                    <a:lstStyle/>
                    <a:p>
                      <a:r>
                        <a:rPr lang="en-GB" dirty="0"/>
                        <a:t>Paper 1 (40%)</a:t>
                      </a:r>
                    </a:p>
                  </a:txBody>
                  <a:tcPr/>
                </a:tc>
                <a:tc>
                  <a:txBody>
                    <a:bodyPr/>
                    <a:lstStyle/>
                    <a:p>
                      <a:r>
                        <a:rPr lang="en-GB" dirty="0"/>
                        <a:t>Paper 2 (60%)</a:t>
                      </a:r>
                    </a:p>
                  </a:txBody>
                  <a:tcPr/>
                </a:tc>
                <a:extLst>
                  <a:ext uri="{0D108BD9-81ED-4DB2-BD59-A6C34878D82A}">
                    <a16:rowId xmlns:a16="http://schemas.microsoft.com/office/drawing/2014/main" val="501488060"/>
                  </a:ext>
                </a:extLst>
              </a:tr>
              <a:tr h="1145527">
                <a:tc>
                  <a:txBody>
                    <a:bodyPr/>
                    <a:lstStyle/>
                    <a:p>
                      <a:r>
                        <a:rPr lang="en-GB" dirty="0"/>
                        <a:t>Five reading questions on an extract from a fiction text.</a:t>
                      </a:r>
                    </a:p>
                  </a:txBody>
                  <a:tcPr/>
                </a:tc>
                <a:tc>
                  <a:txBody>
                    <a:bodyPr/>
                    <a:lstStyle/>
                    <a:p>
                      <a:r>
                        <a:rPr lang="en-GB" dirty="0"/>
                        <a:t>Six reading questions on two non-fiction texts.</a:t>
                      </a:r>
                    </a:p>
                    <a:p>
                      <a:r>
                        <a:rPr lang="en-GB" dirty="0"/>
                        <a:t>One of the texts will be pre-19</a:t>
                      </a:r>
                      <a:r>
                        <a:rPr lang="en-GB" baseline="30000" dirty="0"/>
                        <a:t>th</a:t>
                      </a:r>
                      <a:r>
                        <a:rPr lang="en-GB" dirty="0"/>
                        <a:t> century. </a:t>
                      </a:r>
                    </a:p>
                  </a:txBody>
                  <a:tcPr/>
                </a:tc>
                <a:extLst>
                  <a:ext uri="{0D108BD9-81ED-4DB2-BD59-A6C34878D82A}">
                    <a16:rowId xmlns:a16="http://schemas.microsoft.com/office/drawing/2014/main" val="1913715584"/>
                  </a:ext>
                </a:extLst>
              </a:tr>
              <a:tr h="1145527">
                <a:tc>
                  <a:txBody>
                    <a:bodyPr/>
                    <a:lstStyle/>
                    <a:p>
                      <a:r>
                        <a:rPr lang="en-GB" dirty="0"/>
                        <a:t>Narrative writing.</a:t>
                      </a:r>
                    </a:p>
                    <a:p>
                      <a:r>
                        <a:rPr lang="en-GB" dirty="0"/>
                        <a:t>Students get a choice of 5 questions to create their own short story. </a:t>
                      </a:r>
                    </a:p>
                  </a:txBody>
                  <a:tcPr/>
                </a:tc>
                <a:tc>
                  <a:txBody>
                    <a:bodyPr/>
                    <a:lstStyle/>
                    <a:p>
                      <a:r>
                        <a:rPr lang="en-GB" dirty="0"/>
                        <a:t>Two pieces of transactional writing from a choice of seven. </a:t>
                      </a:r>
                    </a:p>
                  </a:txBody>
                  <a:tcPr/>
                </a:tc>
                <a:extLst>
                  <a:ext uri="{0D108BD9-81ED-4DB2-BD59-A6C34878D82A}">
                    <a16:rowId xmlns:a16="http://schemas.microsoft.com/office/drawing/2014/main" val="1974430353"/>
                  </a:ext>
                </a:extLst>
              </a:tr>
            </a:tbl>
          </a:graphicData>
        </a:graphic>
      </p:graphicFrame>
    </p:spTree>
    <p:extLst>
      <p:ext uri="{BB962C8B-B14F-4D97-AF65-F5344CB8AC3E}">
        <p14:creationId xmlns:p14="http://schemas.microsoft.com/office/powerpoint/2010/main" val="20724044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315200" cy="1154112"/>
          </a:xfrm>
        </p:spPr>
        <p:txBody>
          <a:bodyPr/>
          <a:lstStyle/>
          <a:p>
            <a:r>
              <a:rPr lang="en-GB" sz="4800" b="1" dirty="0">
                <a:latin typeface="Ebrima" panose="02000000000000000000" pitchFamily="2" charset="0"/>
                <a:ea typeface="Ebrima" panose="02000000000000000000" pitchFamily="2" charset="0"/>
                <a:cs typeface="Ebrima" panose="02000000000000000000" pitchFamily="2" charset="0"/>
              </a:rPr>
              <a:t>Spoken Language</a:t>
            </a:r>
          </a:p>
        </p:txBody>
      </p:sp>
      <p:sp>
        <p:nvSpPr>
          <p:cNvPr id="3" name="Content Placeholder 2"/>
          <p:cNvSpPr>
            <a:spLocks noGrp="1"/>
          </p:cNvSpPr>
          <p:nvPr>
            <p:ph idx="1"/>
          </p:nvPr>
        </p:nvSpPr>
        <p:spPr>
          <a:xfrm>
            <a:off x="1417" y="1176276"/>
            <a:ext cx="7315200" cy="3538537"/>
          </a:xfrm>
        </p:spPr>
        <p:txBody>
          <a:bodyPr>
            <a:normAutofit fontScale="92500" lnSpcReduction="10000"/>
          </a:bodyPr>
          <a:lstStyle/>
          <a:p>
            <a:r>
              <a:rPr lang="en-GB" sz="3200" dirty="0">
                <a:latin typeface="Ebrima" panose="02000000000000000000" pitchFamily="2" charset="0"/>
                <a:ea typeface="Ebrima" panose="02000000000000000000" pitchFamily="2" charset="0"/>
                <a:cs typeface="Ebrima" panose="02000000000000000000" pitchFamily="2" charset="0"/>
              </a:rPr>
              <a:t>A requirement of the English Language exam is for students to complete a speech in front of an audience.</a:t>
            </a:r>
          </a:p>
          <a:p>
            <a:r>
              <a:rPr lang="en-GB" sz="3200" dirty="0">
                <a:latin typeface="Ebrima" panose="02000000000000000000" pitchFamily="2" charset="0"/>
                <a:ea typeface="Ebrima" panose="02000000000000000000" pitchFamily="2" charset="0"/>
                <a:cs typeface="Ebrima" panose="02000000000000000000" pitchFamily="2" charset="0"/>
              </a:rPr>
              <a:t>The mark for this does not impact on their English Language GCSE grade but their achievement (pass, merit or distinction) will be noted alongside their GCSE result.</a:t>
            </a:r>
          </a:p>
        </p:txBody>
      </p:sp>
      <p:sp>
        <p:nvSpPr>
          <p:cNvPr id="4" name="Rectangle 3">
            <a:extLst>
              <a:ext uri="{FF2B5EF4-FFF2-40B4-BE49-F238E27FC236}">
                <a16:creationId xmlns:a16="http://schemas.microsoft.com/office/drawing/2014/main" id="{EA1FD6A7-4ABD-4D35-B96D-3BBB4FFB35D2}"/>
              </a:ext>
            </a:extLst>
          </p:cNvPr>
          <p:cNvSpPr/>
          <p:nvPr/>
        </p:nvSpPr>
        <p:spPr>
          <a:xfrm>
            <a:off x="179512" y="4869160"/>
            <a:ext cx="8856984" cy="172819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This is completed in July before the students move into Y11. They do have the opportunity to resit, if they are unhappy with their mark. </a:t>
            </a:r>
          </a:p>
        </p:txBody>
      </p:sp>
    </p:spTree>
    <p:extLst>
      <p:ext uri="{BB962C8B-B14F-4D97-AF65-F5344CB8AC3E}">
        <p14:creationId xmlns:p14="http://schemas.microsoft.com/office/powerpoint/2010/main" val="12405398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251520" y="394977"/>
            <a:ext cx="8640960" cy="1450757"/>
          </a:xfrm>
        </p:spPr>
        <p:txBody>
          <a:bodyPr>
            <a:normAutofit fontScale="90000"/>
          </a:bodyPr>
          <a:lstStyle/>
          <a:p>
            <a:pPr eaLnBrk="1" hangingPunct="1">
              <a:defRPr/>
            </a:pPr>
            <a:r>
              <a:rPr lang="en-GB" b="1" dirty="0">
                <a:latin typeface="Ebrima" panose="02000000000000000000" pitchFamily="2" charset="0"/>
                <a:ea typeface="Ebrima" panose="02000000000000000000" pitchFamily="2" charset="0"/>
                <a:cs typeface="Ebrima" panose="02000000000000000000" pitchFamily="2" charset="0"/>
              </a:rPr>
              <a:t>How can you support your child as they prepare for GCSE English Language?</a:t>
            </a:r>
          </a:p>
        </p:txBody>
      </p:sp>
      <p:sp>
        <p:nvSpPr>
          <p:cNvPr id="3" name="Content Placeholder 2"/>
          <p:cNvSpPr>
            <a:spLocks noGrp="1"/>
          </p:cNvSpPr>
          <p:nvPr>
            <p:ph idx="1"/>
          </p:nvPr>
        </p:nvSpPr>
        <p:spPr>
          <a:xfrm>
            <a:off x="914400" y="2204864"/>
            <a:ext cx="7315200" cy="3538537"/>
          </a:xfrm>
        </p:spPr>
        <p:txBody>
          <a:bodyPr>
            <a:noAutofit/>
          </a:bodyPr>
          <a:lstStyle/>
          <a:p>
            <a:pPr eaLnBrk="1" hangingPunct="1">
              <a:lnSpc>
                <a:spcPct val="90000"/>
              </a:lnSpc>
              <a:defRPr/>
            </a:pPr>
            <a:r>
              <a:rPr lang="en-GB" sz="2400" dirty="0">
                <a:latin typeface="Ebrima" panose="02000000000000000000" pitchFamily="2" charset="0"/>
                <a:ea typeface="Ebrima" panose="02000000000000000000" pitchFamily="2" charset="0"/>
                <a:cs typeface="Ebrima" panose="02000000000000000000" pitchFamily="2" charset="0"/>
              </a:rPr>
              <a:t>Read through your child’s work to guide them in terms of technical accuracy and developing ideas. </a:t>
            </a:r>
          </a:p>
          <a:p>
            <a:pPr eaLnBrk="1" hangingPunct="1">
              <a:lnSpc>
                <a:spcPct val="90000"/>
              </a:lnSpc>
              <a:defRPr/>
            </a:pPr>
            <a:r>
              <a:rPr lang="en-GB" sz="2400" dirty="0">
                <a:latin typeface="Ebrima" panose="02000000000000000000" pitchFamily="2" charset="0"/>
                <a:ea typeface="Ebrima" panose="02000000000000000000" pitchFamily="2" charset="0"/>
                <a:cs typeface="Ebrima" panose="02000000000000000000" pitchFamily="2" charset="0"/>
              </a:rPr>
              <a:t>Encourage private reading, this will help develop inference skills and awareness of how writers shape their narratives and construct characters.</a:t>
            </a:r>
          </a:p>
          <a:p>
            <a:pPr eaLnBrk="1" hangingPunct="1">
              <a:lnSpc>
                <a:spcPct val="90000"/>
              </a:lnSpc>
              <a:defRPr/>
            </a:pPr>
            <a:r>
              <a:rPr lang="en-GB" sz="2400" dirty="0">
                <a:latin typeface="Ebrima" panose="02000000000000000000" pitchFamily="2" charset="0"/>
                <a:ea typeface="Ebrima" panose="02000000000000000000" pitchFamily="2" charset="0"/>
                <a:cs typeface="Ebrima" panose="02000000000000000000" pitchFamily="2" charset="0"/>
              </a:rPr>
              <a:t>Encourage proofreading before submitting homework. This is good practice in exams and will allow them to begin to spot their own mistakes.</a:t>
            </a:r>
          </a:p>
          <a:p>
            <a:pPr eaLnBrk="1" hangingPunct="1">
              <a:lnSpc>
                <a:spcPct val="90000"/>
              </a:lnSpc>
              <a:defRPr/>
            </a:pPr>
            <a:r>
              <a:rPr lang="en-GB" sz="2400" dirty="0">
                <a:latin typeface="Ebrima" panose="02000000000000000000" pitchFamily="2" charset="0"/>
                <a:ea typeface="Ebrima" panose="02000000000000000000" pitchFamily="2" charset="0"/>
                <a:cs typeface="Ebrima" panose="02000000000000000000" pitchFamily="2" charset="0"/>
              </a:rPr>
              <a:t>Being familiar with ‘real-life’ texts will help. Reading newspaper articles, reviews, letters to the local newspaper, will all help to build their repertoire. </a:t>
            </a:r>
          </a:p>
        </p:txBody>
      </p:sp>
    </p:spTree>
    <p:extLst>
      <p:ext uri="{BB962C8B-B14F-4D97-AF65-F5344CB8AC3E}">
        <p14:creationId xmlns:p14="http://schemas.microsoft.com/office/powerpoint/2010/main" val="29004639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5E18B-71E7-4229-8F57-C81274D7DD11}"/>
              </a:ext>
            </a:extLst>
          </p:cNvPr>
          <p:cNvSpPr>
            <a:spLocks noGrp="1"/>
          </p:cNvSpPr>
          <p:nvPr>
            <p:ph type="title"/>
          </p:nvPr>
        </p:nvSpPr>
        <p:spPr>
          <a:xfrm>
            <a:off x="1115616" y="404664"/>
            <a:ext cx="7315200" cy="1154112"/>
          </a:xfrm>
        </p:spPr>
        <p:txBody>
          <a:bodyPr/>
          <a:lstStyle/>
          <a:p>
            <a:pPr algn="ctr"/>
            <a:r>
              <a:rPr lang="en-GB" dirty="0"/>
              <a:t>Y10 mock exam (English Language)</a:t>
            </a:r>
          </a:p>
        </p:txBody>
      </p:sp>
      <p:sp>
        <p:nvSpPr>
          <p:cNvPr id="3" name="Content Placeholder 2">
            <a:extLst>
              <a:ext uri="{FF2B5EF4-FFF2-40B4-BE49-F238E27FC236}">
                <a16:creationId xmlns:a16="http://schemas.microsoft.com/office/drawing/2014/main" id="{C5C78E0C-1FA2-4854-8D9A-C0CEA3128398}"/>
              </a:ext>
            </a:extLst>
          </p:cNvPr>
          <p:cNvSpPr>
            <a:spLocks noGrp="1"/>
          </p:cNvSpPr>
          <p:nvPr>
            <p:ph idx="1"/>
          </p:nvPr>
        </p:nvSpPr>
        <p:spPr>
          <a:xfrm>
            <a:off x="914400" y="1772816"/>
            <a:ext cx="7315200" cy="4536504"/>
          </a:xfrm>
        </p:spPr>
        <p:txBody>
          <a:bodyPr/>
          <a:lstStyle/>
          <a:p>
            <a:r>
              <a:rPr lang="en-GB" dirty="0"/>
              <a:t>Non-fiction comprehension (6 questions) 60 minutes</a:t>
            </a:r>
          </a:p>
          <a:p>
            <a:r>
              <a:rPr lang="en-GB" dirty="0"/>
              <a:t>Followed by 2 x 30 minute non-fiction writing tasks; any two of the following:</a:t>
            </a:r>
          </a:p>
          <a:p>
            <a:r>
              <a:rPr lang="en-GB" dirty="0"/>
              <a:t>Formal letter</a:t>
            </a:r>
          </a:p>
          <a:p>
            <a:r>
              <a:rPr lang="en-GB" dirty="0"/>
              <a:t>Informal letter</a:t>
            </a:r>
          </a:p>
          <a:p>
            <a:r>
              <a:rPr lang="en-GB" dirty="0"/>
              <a:t>Article</a:t>
            </a:r>
          </a:p>
          <a:p>
            <a:r>
              <a:rPr lang="en-GB" dirty="0"/>
              <a:t>Review</a:t>
            </a:r>
          </a:p>
          <a:p>
            <a:r>
              <a:rPr lang="en-GB" dirty="0"/>
              <a:t>Report</a:t>
            </a:r>
          </a:p>
          <a:p>
            <a:r>
              <a:rPr lang="en-GB" dirty="0"/>
              <a:t>Script of a speech</a:t>
            </a:r>
          </a:p>
          <a:p>
            <a:r>
              <a:rPr lang="en-GB" dirty="0"/>
              <a:t>Guide</a:t>
            </a:r>
          </a:p>
          <a:p>
            <a:endParaRPr lang="en-GB" dirty="0"/>
          </a:p>
        </p:txBody>
      </p:sp>
    </p:spTree>
    <p:extLst>
      <p:ext uri="{BB962C8B-B14F-4D97-AF65-F5344CB8AC3E}">
        <p14:creationId xmlns:p14="http://schemas.microsoft.com/office/powerpoint/2010/main" val="2784650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13D99-1952-46E9-8609-96ECFA6D5147}"/>
              </a:ext>
            </a:extLst>
          </p:cNvPr>
          <p:cNvSpPr>
            <a:spLocks noGrp="1"/>
          </p:cNvSpPr>
          <p:nvPr>
            <p:ph type="title"/>
          </p:nvPr>
        </p:nvSpPr>
        <p:spPr>
          <a:xfrm>
            <a:off x="197006" y="558185"/>
            <a:ext cx="8964488" cy="1154112"/>
          </a:xfrm>
        </p:spPr>
        <p:txBody>
          <a:bodyPr/>
          <a:lstStyle/>
          <a:p>
            <a:r>
              <a:rPr lang="en-GB" dirty="0"/>
              <a:t>Y10 Summer Formal Assessments</a:t>
            </a:r>
          </a:p>
        </p:txBody>
      </p:sp>
      <p:sp>
        <p:nvSpPr>
          <p:cNvPr id="3" name="Content Placeholder 2">
            <a:extLst>
              <a:ext uri="{FF2B5EF4-FFF2-40B4-BE49-F238E27FC236}">
                <a16:creationId xmlns:a16="http://schemas.microsoft.com/office/drawing/2014/main" id="{EBF931FF-55B7-421D-A41A-7B0053B8F43D}"/>
              </a:ext>
            </a:extLst>
          </p:cNvPr>
          <p:cNvSpPr>
            <a:spLocks noGrp="1"/>
          </p:cNvSpPr>
          <p:nvPr>
            <p:ph idx="1"/>
          </p:nvPr>
        </p:nvSpPr>
        <p:spPr>
          <a:xfrm>
            <a:off x="914400" y="1988840"/>
            <a:ext cx="7315200" cy="3816424"/>
          </a:xfrm>
        </p:spPr>
        <p:txBody>
          <a:bodyPr/>
          <a:lstStyle/>
          <a:p>
            <a:r>
              <a:rPr lang="en-GB" sz="2800" dirty="0"/>
              <a:t>Monday 19</a:t>
            </a:r>
            <a:r>
              <a:rPr lang="en-GB" sz="2800" baseline="30000" dirty="0"/>
              <a:t>th</a:t>
            </a:r>
            <a:r>
              <a:rPr lang="en-GB" sz="2800" dirty="0"/>
              <a:t> June – Thursday 29th June</a:t>
            </a:r>
          </a:p>
          <a:p>
            <a:r>
              <a:rPr lang="en-GB" sz="2800" dirty="0"/>
              <a:t>Timetable and subject revision guide sent out via email and on school website under forthcoming events</a:t>
            </a:r>
          </a:p>
          <a:p>
            <a:r>
              <a:rPr lang="en-GB" sz="2800" dirty="0"/>
              <a:t>Assessments run by external invigilators in formal venues.</a:t>
            </a:r>
          </a:p>
          <a:p>
            <a:r>
              <a:rPr lang="en-GB" sz="2800" dirty="0"/>
              <a:t>Results will be reported home before the end of term. </a:t>
            </a:r>
          </a:p>
          <a:p>
            <a:endParaRPr lang="en-GB" sz="2800" dirty="0"/>
          </a:p>
          <a:p>
            <a:endParaRPr lang="en-GB" dirty="0"/>
          </a:p>
          <a:p>
            <a:endParaRPr lang="en-GB" dirty="0"/>
          </a:p>
          <a:p>
            <a:r>
              <a:rPr lang="en-GB" dirty="0"/>
              <a:t> </a:t>
            </a:r>
          </a:p>
        </p:txBody>
      </p:sp>
    </p:spTree>
    <p:extLst>
      <p:ext uri="{BB962C8B-B14F-4D97-AF65-F5344CB8AC3E}">
        <p14:creationId xmlns:p14="http://schemas.microsoft.com/office/powerpoint/2010/main" val="2477656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65BEAAF-15FC-47D8-B37E-7FBF81BA2087}"/>
              </a:ext>
            </a:extLst>
          </p:cNvPr>
          <p:cNvSpPr>
            <a:spLocks noGrp="1"/>
          </p:cNvSpPr>
          <p:nvPr>
            <p:ph type="title"/>
          </p:nvPr>
        </p:nvSpPr>
        <p:spPr>
          <a:xfrm>
            <a:off x="329738" y="163955"/>
            <a:ext cx="8530241" cy="1450757"/>
          </a:xfrm>
        </p:spPr>
        <p:txBody>
          <a:bodyPr/>
          <a:lstStyle/>
          <a:p>
            <a:pPr algn="ctr"/>
            <a:r>
              <a:rPr lang="en-GB" b="1" dirty="0">
                <a:latin typeface="Ebrima" panose="02000000000000000000" pitchFamily="2" charset="0"/>
                <a:ea typeface="Ebrima" panose="02000000000000000000" pitchFamily="2" charset="0"/>
                <a:cs typeface="Ebrima" panose="02000000000000000000" pitchFamily="2" charset="0"/>
              </a:rPr>
              <a:t>Revision Workbook</a:t>
            </a:r>
          </a:p>
        </p:txBody>
      </p:sp>
      <p:sp>
        <p:nvSpPr>
          <p:cNvPr id="10" name="Content Placeholder 9">
            <a:extLst>
              <a:ext uri="{FF2B5EF4-FFF2-40B4-BE49-F238E27FC236}">
                <a16:creationId xmlns:a16="http://schemas.microsoft.com/office/drawing/2014/main" id="{3BDCE2BC-26AA-4188-809B-7914EA996A8C}"/>
              </a:ext>
            </a:extLst>
          </p:cNvPr>
          <p:cNvSpPr>
            <a:spLocks noGrp="1"/>
          </p:cNvSpPr>
          <p:nvPr>
            <p:ph idx="1"/>
          </p:nvPr>
        </p:nvSpPr>
        <p:spPr>
          <a:xfrm>
            <a:off x="3485670" y="1845734"/>
            <a:ext cx="4881090" cy="4023360"/>
          </a:xfrm>
        </p:spPr>
        <p:txBody>
          <a:bodyPr>
            <a:normAutofit/>
          </a:bodyPr>
          <a:lstStyle/>
          <a:p>
            <a:pPr>
              <a:lnSpc>
                <a:spcPct val="100000"/>
              </a:lnSpc>
            </a:pPr>
            <a:r>
              <a:rPr lang="en-GB" dirty="0">
                <a:latin typeface="Ebrima" panose="02000000000000000000" pitchFamily="2" charset="0"/>
                <a:ea typeface="Ebrima" panose="02000000000000000000" pitchFamily="2" charset="0"/>
                <a:cs typeface="Ebrima" panose="02000000000000000000" pitchFamily="2" charset="0"/>
              </a:rPr>
              <a:t>The best way to revise for English Language is to practise the specific types of questions. </a:t>
            </a:r>
          </a:p>
          <a:p>
            <a:pPr>
              <a:lnSpc>
                <a:spcPct val="100000"/>
              </a:lnSpc>
            </a:pPr>
            <a:r>
              <a:rPr lang="en-GB" dirty="0">
                <a:latin typeface="Ebrima" panose="02000000000000000000" pitchFamily="2" charset="0"/>
                <a:ea typeface="Ebrima" panose="02000000000000000000" pitchFamily="2" charset="0"/>
                <a:cs typeface="Ebrima" panose="02000000000000000000" pitchFamily="2" charset="0"/>
              </a:rPr>
              <a:t>The </a:t>
            </a:r>
            <a:r>
              <a:rPr lang="en-GB" dirty="0" err="1">
                <a:latin typeface="Ebrima" panose="02000000000000000000" pitchFamily="2" charset="0"/>
                <a:ea typeface="Ebrima" panose="02000000000000000000" pitchFamily="2" charset="0"/>
                <a:cs typeface="Ebrima" panose="02000000000000000000" pitchFamily="2" charset="0"/>
              </a:rPr>
              <a:t>Eduqas</a:t>
            </a:r>
            <a:r>
              <a:rPr lang="en-GB" dirty="0">
                <a:latin typeface="Ebrima" panose="02000000000000000000" pitchFamily="2" charset="0"/>
                <a:ea typeface="Ebrima" panose="02000000000000000000" pitchFamily="2" charset="0"/>
                <a:cs typeface="Ebrima" panose="02000000000000000000" pitchFamily="2" charset="0"/>
              </a:rPr>
              <a:t> Workbook is a useful way for students to complete ‘active</a:t>
            </a:r>
            <a:r>
              <a:rPr lang="en-GB">
                <a:latin typeface="Ebrima" panose="02000000000000000000" pitchFamily="2" charset="0"/>
                <a:ea typeface="Ebrima" panose="02000000000000000000" pitchFamily="2" charset="0"/>
                <a:cs typeface="Ebrima" panose="02000000000000000000" pitchFamily="2" charset="0"/>
              </a:rPr>
              <a:t>’ revision, </a:t>
            </a:r>
            <a:r>
              <a:rPr lang="en-GB" dirty="0">
                <a:latin typeface="Ebrima" panose="02000000000000000000" pitchFamily="2" charset="0"/>
                <a:ea typeface="Ebrima" panose="02000000000000000000" pitchFamily="2" charset="0"/>
                <a:cs typeface="Ebrima" panose="02000000000000000000" pitchFamily="2" charset="0"/>
              </a:rPr>
              <a:t>meaning they answer questions and can track their progress.</a:t>
            </a:r>
          </a:p>
          <a:p>
            <a:pPr>
              <a:lnSpc>
                <a:spcPct val="100000"/>
              </a:lnSpc>
            </a:pPr>
            <a:r>
              <a:rPr lang="en-GB" dirty="0">
                <a:latin typeface="Ebrima" panose="02000000000000000000" pitchFamily="2" charset="0"/>
                <a:ea typeface="Ebrima" panose="02000000000000000000" pitchFamily="2" charset="0"/>
                <a:cs typeface="Ebrima" panose="02000000000000000000" pitchFamily="2" charset="0"/>
              </a:rPr>
              <a:t>This workbook can be purchased from school, if you feel this would be beneficial. </a:t>
            </a:r>
          </a:p>
        </p:txBody>
      </p:sp>
      <p:pic>
        <p:nvPicPr>
          <p:cNvPr id="2" name="Picture 1">
            <a:extLst>
              <a:ext uri="{FF2B5EF4-FFF2-40B4-BE49-F238E27FC236}">
                <a16:creationId xmlns:a16="http://schemas.microsoft.com/office/drawing/2014/main" id="{CA229C91-DB22-4670-9BAF-D71B0928D549}"/>
              </a:ext>
            </a:extLst>
          </p:cNvPr>
          <p:cNvPicPr>
            <a:picLocks noChangeAspect="1"/>
          </p:cNvPicPr>
          <p:nvPr/>
        </p:nvPicPr>
        <p:blipFill>
          <a:blip r:embed="rId2"/>
          <a:stretch>
            <a:fillRect/>
          </a:stretch>
        </p:blipFill>
        <p:spPr>
          <a:xfrm>
            <a:off x="151920" y="1476164"/>
            <a:ext cx="3333750" cy="4762500"/>
          </a:xfrm>
          <a:prstGeom prst="rect">
            <a:avLst/>
          </a:prstGeom>
        </p:spPr>
      </p:pic>
    </p:spTree>
    <p:extLst>
      <p:ext uri="{BB962C8B-B14F-4D97-AF65-F5344CB8AC3E}">
        <p14:creationId xmlns:p14="http://schemas.microsoft.com/office/powerpoint/2010/main" val="19660309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FD190-7228-46B2-8AB2-D7250E71A20A}"/>
              </a:ext>
            </a:extLst>
          </p:cNvPr>
          <p:cNvSpPr>
            <a:spLocks noGrp="1"/>
          </p:cNvSpPr>
          <p:nvPr>
            <p:ph type="title"/>
          </p:nvPr>
        </p:nvSpPr>
        <p:spPr>
          <a:xfrm>
            <a:off x="914400" y="548680"/>
            <a:ext cx="7315200" cy="1154112"/>
          </a:xfrm>
        </p:spPr>
        <p:txBody>
          <a:bodyPr/>
          <a:lstStyle/>
          <a:p>
            <a:pPr algn="ctr"/>
            <a:r>
              <a:rPr lang="en-GB" dirty="0"/>
              <a:t>English Literature</a:t>
            </a:r>
          </a:p>
        </p:txBody>
      </p:sp>
      <p:graphicFrame>
        <p:nvGraphicFramePr>
          <p:cNvPr id="4" name="Content Placeholder 3">
            <a:extLst>
              <a:ext uri="{FF2B5EF4-FFF2-40B4-BE49-F238E27FC236}">
                <a16:creationId xmlns:a16="http://schemas.microsoft.com/office/drawing/2014/main" id="{4EEE4913-5228-4CE5-8F68-4D8E245555E2}"/>
              </a:ext>
            </a:extLst>
          </p:cNvPr>
          <p:cNvGraphicFramePr>
            <a:graphicFrameLocks noGrp="1"/>
          </p:cNvGraphicFramePr>
          <p:nvPr>
            <p:ph idx="1"/>
          </p:nvPr>
        </p:nvGraphicFramePr>
        <p:xfrm>
          <a:off x="947936" y="1695364"/>
          <a:ext cx="7315200" cy="3662680"/>
        </p:xfrm>
        <a:graphic>
          <a:graphicData uri="http://schemas.openxmlformats.org/drawingml/2006/table">
            <a:tbl>
              <a:tblPr firstRow="1" bandRow="1">
                <a:tableStyleId>{21E4AEA4-8DFA-4A89-87EB-49C32662AFE0}</a:tableStyleId>
              </a:tblPr>
              <a:tblGrid>
                <a:gridCol w="3657600">
                  <a:extLst>
                    <a:ext uri="{9D8B030D-6E8A-4147-A177-3AD203B41FA5}">
                      <a16:colId xmlns:a16="http://schemas.microsoft.com/office/drawing/2014/main" val="3259969180"/>
                    </a:ext>
                  </a:extLst>
                </a:gridCol>
                <a:gridCol w="3657600">
                  <a:extLst>
                    <a:ext uri="{9D8B030D-6E8A-4147-A177-3AD203B41FA5}">
                      <a16:colId xmlns:a16="http://schemas.microsoft.com/office/drawing/2014/main" val="3014650076"/>
                    </a:ext>
                  </a:extLst>
                </a:gridCol>
              </a:tblGrid>
              <a:tr h="370840">
                <a:tc>
                  <a:txBody>
                    <a:bodyPr/>
                    <a:lstStyle/>
                    <a:p>
                      <a:r>
                        <a:rPr lang="en-GB" dirty="0"/>
                        <a:t>Paper 1 </a:t>
                      </a:r>
                    </a:p>
                  </a:txBody>
                  <a:tcPr/>
                </a:tc>
                <a:tc>
                  <a:txBody>
                    <a:bodyPr/>
                    <a:lstStyle/>
                    <a:p>
                      <a:r>
                        <a:rPr lang="en-GB" dirty="0"/>
                        <a:t>Paper 2 </a:t>
                      </a:r>
                    </a:p>
                  </a:txBody>
                  <a:tcPr/>
                </a:tc>
                <a:extLst>
                  <a:ext uri="{0D108BD9-81ED-4DB2-BD59-A6C34878D82A}">
                    <a16:rowId xmlns:a16="http://schemas.microsoft.com/office/drawing/2014/main" val="3659011961"/>
                  </a:ext>
                </a:extLst>
              </a:tr>
              <a:tr h="370840">
                <a:tc>
                  <a:txBody>
                    <a:bodyPr/>
                    <a:lstStyle/>
                    <a:p>
                      <a:r>
                        <a:rPr lang="en-GB" dirty="0"/>
                        <a:t>Romeo and Juliet</a:t>
                      </a:r>
                    </a:p>
                    <a:p>
                      <a:r>
                        <a:rPr lang="en-GB" dirty="0"/>
                        <a:t>Section A – extract questions</a:t>
                      </a:r>
                    </a:p>
                    <a:p>
                      <a:r>
                        <a:rPr lang="en-GB" dirty="0"/>
                        <a:t>Section B – essay question</a:t>
                      </a:r>
                    </a:p>
                  </a:txBody>
                  <a:tcPr/>
                </a:tc>
                <a:tc>
                  <a:txBody>
                    <a:bodyPr/>
                    <a:lstStyle/>
                    <a:p>
                      <a:r>
                        <a:rPr lang="en-GB" dirty="0"/>
                        <a:t>An Inspector Calls</a:t>
                      </a:r>
                    </a:p>
                    <a:p>
                      <a:r>
                        <a:rPr lang="en-GB" dirty="0"/>
                        <a:t>One essay question</a:t>
                      </a:r>
                    </a:p>
                  </a:txBody>
                  <a:tcPr/>
                </a:tc>
                <a:extLst>
                  <a:ext uri="{0D108BD9-81ED-4DB2-BD59-A6C34878D82A}">
                    <a16:rowId xmlns:a16="http://schemas.microsoft.com/office/drawing/2014/main" val="1735485680"/>
                  </a:ext>
                </a:extLst>
              </a:tr>
              <a:tr h="370840">
                <a:tc>
                  <a:txBody>
                    <a:bodyPr/>
                    <a:lstStyle/>
                    <a:p>
                      <a:r>
                        <a:rPr lang="en-GB" dirty="0"/>
                        <a:t>Poetry anthology</a:t>
                      </a:r>
                    </a:p>
                    <a:p>
                      <a:r>
                        <a:rPr lang="en-GB" dirty="0"/>
                        <a:t>Section A – theme question on one poem.</a:t>
                      </a:r>
                    </a:p>
                    <a:p>
                      <a:r>
                        <a:rPr lang="en-GB" dirty="0"/>
                        <a:t>Section B – comparison question</a:t>
                      </a:r>
                    </a:p>
                  </a:txBody>
                  <a:tcPr/>
                </a:tc>
                <a:tc>
                  <a:txBody>
                    <a:bodyPr/>
                    <a:lstStyle/>
                    <a:p>
                      <a:r>
                        <a:rPr lang="en-GB" dirty="0"/>
                        <a:t>The War of the Worlds</a:t>
                      </a:r>
                    </a:p>
                    <a:p>
                      <a:r>
                        <a:rPr lang="en-GB" dirty="0"/>
                        <a:t>One essay question</a:t>
                      </a:r>
                    </a:p>
                  </a:txBody>
                  <a:tcPr/>
                </a:tc>
                <a:extLst>
                  <a:ext uri="{0D108BD9-81ED-4DB2-BD59-A6C34878D82A}">
                    <a16:rowId xmlns:a16="http://schemas.microsoft.com/office/drawing/2014/main" val="327292279"/>
                  </a:ext>
                </a:extLst>
              </a:tr>
              <a:tr h="370840">
                <a:tc>
                  <a:txBody>
                    <a:bodyPr/>
                    <a:lstStyle/>
                    <a:p>
                      <a:endParaRPr lang="en-GB" dirty="0"/>
                    </a:p>
                  </a:txBody>
                  <a:tcPr/>
                </a:tc>
                <a:tc>
                  <a:txBody>
                    <a:bodyPr/>
                    <a:lstStyle/>
                    <a:p>
                      <a:r>
                        <a:rPr lang="en-GB" dirty="0"/>
                        <a:t>Unseen poetry</a:t>
                      </a:r>
                    </a:p>
                    <a:p>
                      <a:r>
                        <a:rPr lang="en-GB" dirty="0"/>
                        <a:t>Section A – theme question on one poem.</a:t>
                      </a:r>
                    </a:p>
                    <a:p>
                      <a:r>
                        <a:rPr lang="en-GB" dirty="0"/>
                        <a:t>Section B – comparison question</a:t>
                      </a:r>
                    </a:p>
                  </a:txBody>
                  <a:tcPr/>
                </a:tc>
                <a:extLst>
                  <a:ext uri="{0D108BD9-81ED-4DB2-BD59-A6C34878D82A}">
                    <a16:rowId xmlns:a16="http://schemas.microsoft.com/office/drawing/2014/main" val="1901462707"/>
                  </a:ext>
                </a:extLst>
              </a:tr>
            </a:tbl>
          </a:graphicData>
        </a:graphic>
      </p:graphicFrame>
    </p:spTree>
    <p:extLst>
      <p:ext uri="{BB962C8B-B14F-4D97-AF65-F5344CB8AC3E}">
        <p14:creationId xmlns:p14="http://schemas.microsoft.com/office/powerpoint/2010/main" val="24857321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251520" y="394977"/>
            <a:ext cx="8640960" cy="1450757"/>
          </a:xfrm>
        </p:spPr>
        <p:txBody>
          <a:bodyPr>
            <a:normAutofit fontScale="90000"/>
          </a:bodyPr>
          <a:lstStyle/>
          <a:p>
            <a:pPr eaLnBrk="1" hangingPunct="1">
              <a:defRPr/>
            </a:pPr>
            <a:r>
              <a:rPr lang="en-GB" b="1" dirty="0">
                <a:latin typeface="Ebrima" panose="02000000000000000000" pitchFamily="2" charset="0"/>
                <a:ea typeface="Ebrima" panose="02000000000000000000" pitchFamily="2" charset="0"/>
                <a:cs typeface="Ebrima" panose="02000000000000000000" pitchFamily="2" charset="0"/>
              </a:rPr>
              <a:t>How can you support your child as they prepare for GCSE English Literature?</a:t>
            </a:r>
          </a:p>
        </p:txBody>
      </p:sp>
      <p:sp>
        <p:nvSpPr>
          <p:cNvPr id="3" name="Content Placeholder 2"/>
          <p:cNvSpPr>
            <a:spLocks noGrp="1"/>
          </p:cNvSpPr>
          <p:nvPr>
            <p:ph idx="1"/>
          </p:nvPr>
        </p:nvSpPr>
        <p:spPr>
          <a:xfrm>
            <a:off x="683568" y="1845734"/>
            <a:ext cx="7848871" cy="4023360"/>
          </a:xfrm>
        </p:spPr>
        <p:txBody>
          <a:bodyPr>
            <a:noAutofit/>
          </a:bodyPr>
          <a:lstStyle/>
          <a:p>
            <a:pPr eaLnBrk="1" hangingPunct="1">
              <a:lnSpc>
                <a:spcPct val="90000"/>
              </a:lnSpc>
              <a:defRPr/>
            </a:pPr>
            <a:r>
              <a:rPr lang="en-GB" sz="2400" dirty="0">
                <a:latin typeface="Ebrima" panose="02000000000000000000" pitchFamily="2" charset="0"/>
                <a:ea typeface="Ebrima" panose="02000000000000000000" pitchFamily="2" charset="0"/>
                <a:cs typeface="Ebrima" panose="02000000000000000000" pitchFamily="2" charset="0"/>
              </a:rPr>
              <a:t>Ensure that they have re-read their set texts.</a:t>
            </a:r>
          </a:p>
          <a:p>
            <a:pPr eaLnBrk="1" hangingPunct="1">
              <a:lnSpc>
                <a:spcPct val="90000"/>
              </a:lnSpc>
              <a:defRPr/>
            </a:pPr>
            <a:r>
              <a:rPr lang="en-GB" sz="2400" dirty="0">
                <a:latin typeface="Ebrima" panose="02000000000000000000" pitchFamily="2" charset="0"/>
                <a:ea typeface="Ebrima" panose="02000000000000000000" pitchFamily="2" charset="0"/>
                <a:cs typeface="Ebrima" panose="02000000000000000000" pitchFamily="2" charset="0"/>
              </a:rPr>
              <a:t>Test their knowledge of key quotations for each text and the poetry. Knowing five quotations per character or poem would be a suitable number to aim for.</a:t>
            </a:r>
          </a:p>
          <a:p>
            <a:pPr eaLnBrk="1" hangingPunct="1">
              <a:lnSpc>
                <a:spcPct val="90000"/>
              </a:lnSpc>
              <a:defRPr/>
            </a:pPr>
            <a:r>
              <a:rPr lang="en-GB" sz="2400" dirty="0">
                <a:latin typeface="Ebrima" panose="02000000000000000000" pitchFamily="2" charset="0"/>
                <a:ea typeface="Ebrima" panose="02000000000000000000" pitchFamily="2" charset="0"/>
                <a:cs typeface="Ebrima" panose="02000000000000000000" pitchFamily="2" charset="0"/>
              </a:rPr>
              <a:t>Condensing class notes and revision materials into manageable diagrams or flash cards can be very useful.</a:t>
            </a:r>
          </a:p>
          <a:p>
            <a:pPr eaLnBrk="1" hangingPunct="1">
              <a:lnSpc>
                <a:spcPct val="90000"/>
              </a:lnSpc>
              <a:defRPr/>
            </a:pPr>
            <a:r>
              <a:rPr lang="en-GB" sz="2400" dirty="0">
                <a:latin typeface="Ebrima" panose="02000000000000000000" pitchFamily="2" charset="0"/>
                <a:ea typeface="Ebrima" panose="02000000000000000000" pitchFamily="2" charset="0"/>
                <a:cs typeface="Ebrima" panose="02000000000000000000" pitchFamily="2" charset="0"/>
              </a:rPr>
              <a:t>Encourage them to use the resources on the Year 10 English Revision Materials page as well as GCSE Pod to revise the characters and themes for each text.</a:t>
            </a:r>
          </a:p>
          <a:p>
            <a:r>
              <a:rPr lang="en-GB" sz="2400" dirty="0">
                <a:latin typeface="Ebrima" panose="02000000000000000000" pitchFamily="2" charset="0"/>
                <a:ea typeface="Ebrima" panose="02000000000000000000" pitchFamily="2" charset="0"/>
                <a:cs typeface="Ebrima" panose="02000000000000000000" pitchFamily="2" charset="0"/>
              </a:rPr>
              <a:t>Decide how the poems can be paired by theme. Ask what relevant points they may make about context </a:t>
            </a:r>
            <a:r>
              <a:rPr lang="en-GB" sz="1600" dirty="0">
                <a:latin typeface="Ebrima" panose="02000000000000000000" pitchFamily="2" charset="0"/>
                <a:ea typeface="Ebrima" panose="02000000000000000000" pitchFamily="2" charset="0"/>
                <a:cs typeface="Ebrima" panose="02000000000000000000" pitchFamily="2" charset="0"/>
              </a:rPr>
              <a:t>(how the text has been influenced by what was happening in the world at the time it was written)</a:t>
            </a:r>
          </a:p>
        </p:txBody>
      </p:sp>
    </p:spTree>
    <p:extLst>
      <p:ext uri="{BB962C8B-B14F-4D97-AF65-F5344CB8AC3E}">
        <p14:creationId xmlns:p14="http://schemas.microsoft.com/office/powerpoint/2010/main" val="40840059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21D555FA-57AC-474C-9BF3-3442C99A24AC}"/>
              </a:ext>
            </a:extLst>
          </p:cNvPr>
          <p:cNvSpPr>
            <a:spLocks noGrp="1" noChangeArrowheads="1"/>
          </p:cNvSpPr>
          <p:nvPr>
            <p:ph type="title"/>
          </p:nvPr>
        </p:nvSpPr>
        <p:spPr>
          <a:xfrm>
            <a:off x="1151426" y="-99392"/>
            <a:ext cx="7315200" cy="1154112"/>
          </a:xfrm>
        </p:spPr>
        <p:txBody>
          <a:bodyPr/>
          <a:lstStyle/>
          <a:p>
            <a:pPr algn="ctr" eaLnBrk="1" hangingPunct="1"/>
            <a:r>
              <a:rPr lang="en-GB" altLang="en-US" dirty="0"/>
              <a:t>Anthology Poetry</a:t>
            </a:r>
          </a:p>
        </p:txBody>
      </p:sp>
      <p:sp>
        <p:nvSpPr>
          <p:cNvPr id="2" name="Rectangle 1">
            <a:extLst>
              <a:ext uri="{FF2B5EF4-FFF2-40B4-BE49-F238E27FC236}">
                <a16:creationId xmlns:a16="http://schemas.microsoft.com/office/drawing/2014/main" id="{4092F79B-E32E-4710-9752-376391D9E545}"/>
              </a:ext>
            </a:extLst>
          </p:cNvPr>
          <p:cNvSpPr/>
          <p:nvPr/>
        </p:nvSpPr>
        <p:spPr>
          <a:xfrm>
            <a:off x="2333104" y="1196752"/>
            <a:ext cx="6415359" cy="923330"/>
          </a:xfrm>
          <a:prstGeom prst="rect">
            <a:avLst/>
          </a:prstGeom>
        </p:spPr>
        <p:txBody>
          <a:bodyPr wrap="square">
            <a:spAutoFit/>
          </a:bodyPr>
          <a:lstStyle/>
          <a:p>
            <a:pPr eaLnBrk="1" hangingPunct="1"/>
            <a:r>
              <a:rPr lang="en-GB" altLang="en-US" dirty="0"/>
              <a:t>18 poems (Need to know 9 by the end of Year 10)</a:t>
            </a:r>
          </a:p>
          <a:p>
            <a:pPr eaLnBrk="1" hangingPunct="1"/>
            <a:r>
              <a:rPr lang="en-GB" altLang="en-US" dirty="0"/>
              <a:t>They need to know what each is about and around four or five quotations for each.</a:t>
            </a:r>
          </a:p>
        </p:txBody>
      </p:sp>
      <p:sp>
        <p:nvSpPr>
          <p:cNvPr id="3" name="Rectangle 2">
            <a:extLst>
              <a:ext uri="{FF2B5EF4-FFF2-40B4-BE49-F238E27FC236}">
                <a16:creationId xmlns:a16="http://schemas.microsoft.com/office/drawing/2014/main" id="{7701FA9B-1AA4-49D5-9063-233FCBB54F6D}"/>
              </a:ext>
            </a:extLst>
          </p:cNvPr>
          <p:cNvSpPr/>
          <p:nvPr/>
        </p:nvSpPr>
        <p:spPr>
          <a:xfrm>
            <a:off x="4067944" y="2852936"/>
            <a:ext cx="4572000" cy="2585323"/>
          </a:xfrm>
          <a:prstGeom prst="rect">
            <a:avLst/>
          </a:prstGeom>
        </p:spPr>
        <p:txBody>
          <a:bodyPr>
            <a:spAutoFit/>
          </a:bodyPr>
          <a:lstStyle/>
          <a:p>
            <a:r>
              <a:rPr lang="en-GB" dirty="0"/>
              <a:t>The Manhunt</a:t>
            </a:r>
          </a:p>
          <a:p>
            <a:r>
              <a:rPr lang="en-GB" dirty="0"/>
              <a:t>Sonnet 43</a:t>
            </a:r>
          </a:p>
          <a:p>
            <a:r>
              <a:rPr lang="en-GB" dirty="0"/>
              <a:t>She Walks in Beauty</a:t>
            </a:r>
          </a:p>
          <a:p>
            <a:r>
              <a:rPr lang="en-GB" dirty="0" err="1"/>
              <a:t>Cozy</a:t>
            </a:r>
            <a:r>
              <a:rPr lang="en-GB" dirty="0"/>
              <a:t> Apologia</a:t>
            </a:r>
          </a:p>
          <a:p>
            <a:r>
              <a:rPr lang="en-GB" dirty="0"/>
              <a:t>Valentine</a:t>
            </a:r>
          </a:p>
          <a:p>
            <a:r>
              <a:rPr lang="en-GB" dirty="0"/>
              <a:t>A Wife in London</a:t>
            </a:r>
          </a:p>
          <a:p>
            <a:r>
              <a:rPr lang="en-GB" dirty="0"/>
              <a:t>Death of a Naturalist</a:t>
            </a:r>
          </a:p>
          <a:p>
            <a:r>
              <a:rPr lang="en-GB" dirty="0"/>
              <a:t>Afternoons</a:t>
            </a:r>
          </a:p>
          <a:p>
            <a:r>
              <a:rPr lang="en-GB" dirty="0"/>
              <a:t>The Prelude</a:t>
            </a:r>
          </a:p>
        </p:txBody>
      </p:sp>
      <p:sp>
        <p:nvSpPr>
          <p:cNvPr id="4" name="Rectangle 3">
            <a:extLst>
              <a:ext uri="{FF2B5EF4-FFF2-40B4-BE49-F238E27FC236}">
                <a16:creationId xmlns:a16="http://schemas.microsoft.com/office/drawing/2014/main" id="{A7B6A52D-779E-49F0-83A6-CCC9F316D060}"/>
              </a:ext>
            </a:extLst>
          </p:cNvPr>
          <p:cNvSpPr/>
          <p:nvPr/>
        </p:nvSpPr>
        <p:spPr>
          <a:xfrm>
            <a:off x="827584" y="5517232"/>
            <a:ext cx="7488832" cy="115411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There are poetry revision videos saved on the VLE for each poem. </a:t>
            </a:r>
          </a:p>
        </p:txBody>
      </p:sp>
      <p:pic>
        <p:nvPicPr>
          <p:cNvPr id="7" name="Content Placeholder 6">
            <a:extLst>
              <a:ext uri="{FF2B5EF4-FFF2-40B4-BE49-F238E27FC236}">
                <a16:creationId xmlns:a16="http://schemas.microsoft.com/office/drawing/2014/main" id="{DB6825E5-679B-4787-8AFA-3C327893F27E}"/>
              </a:ext>
            </a:extLst>
          </p:cNvPr>
          <p:cNvPicPr>
            <a:picLocks noGrp="1" noChangeAspect="1"/>
          </p:cNvPicPr>
          <p:nvPr>
            <p:ph idx="1"/>
          </p:nvPr>
        </p:nvPicPr>
        <p:blipFill>
          <a:blip r:embed="rId2"/>
          <a:stretch>
            <a:fillRect/>
          </a:stretch>
        </p:blipFill>
        <p:spPr>
          <a:xfrm>
            <a:off x="1619672" y="2513732"/>
            <a:ext cx="1752600" cy="260985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a:extLst>
              <a:ext uri="{FF2B5EF4-FFF2-40B4-BE49-F238E27FC236}">
                <a16:creationId xmlns:a16="http://schemas.microsoft.com/office/drawing/2014/main" id="{8FCBAF40-BADD-483A-99B4-B752249932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88" y="1690688"/>
            <a:ext cx="8963025"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itle 2">
            <a:extLst>
              <a:ext uri="{FF2B5EF4-FFF2-40B4-BE49-F238E27FC236}">
                <a16:creationId xmlns:a16="http://schemas.microsoft.com/office/drawing/2014/main" id="{86A91196-A0C1-4E8E-AABD-49FB4201C639}"/>
              </a:ext>
            </a:extLst>
          </p:cNvPr>
          <p:cNvSpPr>
            <a:spLocks noGrp="1" noChangeArrowheads="1"/>
          </p:cNvSpPr>
          <p:nvPr>
            <p:ph type="title"/>
          </p:nvPr>
        </p:nvSpPr>
        <p:spPr>
          <a:xfrm>
            <a:off x="914400" y="260648"/>
            <a:ext cx="7315200" cy="1154112"/>
          </a:xfrm>
        </p:spPr>
        <p:txBody>
          <a:bodyPr/>
          <a:lstStyle/>
          <a:p>
            <a:pPr algn="ctr" eaLnBrk="1" hangingPunct="1"/>
            <a:r>
              <a:rPr lang="en-GB" altLang="en-US" dirty="0"/>
              <a:t>Romeo and Juliet</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65BEAAF-15FC-47D8-B37E-7FBF81BA2087}"/>
              </a:ext>
            </a:extLst>
          </p:cNvPr>
          <p:cNvSpPr>
            <a:spLocks noGrp="1"/>
          </p:cNvSpPr>
          <p:nvPr>
            <p:ph type="title"/>
          </p:nvPr>
        </p:nvSpPr>
        <p:spPr>
          <a:xfrm>
            <a:off x="2267744" y="163955"/>
            <a:ext cx="6592235" cy="1450757"/>
          </a:xfrm>
        </p:spPr>
        <p:txBody>
          <a:bodyPr/>
          <a:lstStyle/>
          <a:p>
            <a:pPr algn="ctr"/>
            <a:r>
              <a:rPr lang="en-GB" b="1" dirty="0">
                <a:latin typeface="Ebrima" panose="02000000000000000000" pitchFamily="2" charset="0"/>
                <a:ea typeface="Ebrima" panose="02000000000000000000" pitchFamily="2" charset="0"/>
                <a:cs typeface="Ebrima" panose="02000000000000000000" pitchFamily="2" charset="0"/>
              </a:rPr>
              <a:t>Does my child need a revision guide?</a:t>
            </a:r>
          </a:p>
        </p:txBody>
      </p:sp>
      <p:sp>
        <p:nvSpPr>
          <p:cNvPr id="10" name="Content Placeholder 9">
            <a:extLst>
              <a:ext uri="{FF2B5EF4-FFF2-40B4-BE49-F238E27FC236}">
                <a16:creationId xmlns:a16="http://schemas.microsoft.com/office/drawing/2014/main" id="{3BDCE2BC-26AA-4188-809B-7914EA996A8C}"/>
              </a:ext>
            </a:extLst>
          </p:cNvPr>
          <p:cNvSpPr>
            <a:spLocks noGrp="1"/>
          </p:cNvSpPr>
          <p:nvPr>
            <p:ph idx="1"/>
          </p:nvPr>
        </p:nvSpPr>
        <p:spPr>
          <a:xfrm>
            <a:off x="3347864" y="1988840"/>
            <a:ext cx="5046770" cy="4103546"/>
          </a:xfrm>
        </p:spPr>
        <p:txBody>
          <a:bodyPr>
            <a:normAutofit/>
          </a:bodyPr>
          <a:lstStyle/>
          <a:p>
            <a:pPr>
              <a:lnSpc>
                <a:spcPct val="100000"/>
              </a:lnSpc>
            </a:pPr>
            <a:r>
              <a:rPr lang="en-GB" dirty="0">
                <a:latin typeface="Ebrima" panose="02000000000000000000" pitchFamily="2" charset="0"/>
                <a:ea typeface="Ebrima" panose="02000000000000000000" pitchFamily="2" charset="0"/>
                <a:cs typeface="Ebrima" panose="02000000000000000000" pitchFamily="2" charset="0"/>
              </a:rPr>
              <a:t>We sell the ‘Study and Revise’ guides from Hodder Education.</a:t>
            </a:r>
          </a:p>
          <a:p>
            <a:pPr>
              <a:lnSpc>
                <a:spcPct val="100000"/>
              </a:lnSpc>
            </a:pPr>
            <a:r>
              <a:rPr lang="en-GB" dirty="0">
                <a:latin typeface="Ebrima" panose="02000000000000000000" pitchFamily="2" charset="0"/>
                <a:ea typeface="Ebrima" panose="02000000000000000000" pitchFamily="2" charset="0"/>
                <a:cs typeface="Ebrima" panose="02000000000000000000" pitchFamily="2" charset="0"/>
              </a:rPr>
              <a:t>If you feel your child would benefit from these, they can be ordered via </a:t>
            </a:r>
            <a:r>
              <a:rPr lang="en-GB" dirty="0" err="1">
                <a:latin typeface="Ebrima" panose="02000000000000000000" pitchFamily="2" charset="0"/>
                <a:ea typeface="Ebrima" panose="02000000000000000000" pitchFamily="2" charset="0"/>
                <a:cs typeface="Ebrima" panose="02000000000000000000" pitchFamily="2" charset="0"/>
              </a:rPr>
              <a:t>ScoPay</a:t>
            </a:r>
            <a:r>
              <a:rPr lang="en-GB" dirty="0">
                <a:latin typeface="Ebrima" panose="02000000000000000000" pitchFamily="2" charset="0"/>
                <a:ea typeface="Ebrima" panose="02000000000000000000" pitchFamily="2" charset="0"/>
                <a:cs typeface="Ebrima" panose="02000000000000000000" pitchFamily="2" charset="0"/>
              </a:rPr>
              <a:t>.</a:t>
            </a:r>
          </a:p>
        </p:txBody>
      </p:sp>
      <p:pic>
        <p:nvPicPr>
          <p:cNvPr id="5" name="Picture 4">
            <a:extLst>
              <a:ext uri="{FF2B5EF4-FFF2-40B4-BE49-F238E27FC236}">
                <a16:creationId xmlns:a16="http://schemas.microsoft.com/office/drawing/2014/main" id="{F54AF932-E56A-4192-899D-49A9DC63E499}"/>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rot="20931597">
            <a:off x="359425" y="321533"/>
            <a:ext cx="2088232" cy="2520281"/>
          </a:xfrm>
          <a:prstGeom prst="rect">
            <a:avLst/>
          </a:prstGeom>
        </p:spPr>
      </p:pic>
      <p:pic>
        <p:nvPicPr>
          <p:cNvPr id="3" name="Picture 2">
            <a:extLst>
              <a:ext uri="{FF2B5EF4-FFF2-40B4-BE49-F238E27FC236}">
                <a16:creationId xmlns:a16="http://schemas.microsoft.com/office/drawing/2014/main" id="{89A1AD58-BC5D-4277-B1E3-7E8A0437FFB7}"/>
              </a:ext>
            </a:extLst>
          </p:cNvPr>
          <p:cNvPicPr>
            <a:picLocks noChangeAspect="1"/>
          </p:cNvPicPr>
          <p:nvPr/>
        </p:nvPicPr>
        <p:blipFill>
          <a:blip r:embed="rId3"/>
          <a:stretch>
            <a:fillRect/>
          </a:stretch>
        </p:blipFill>
        <p:spPr>
          <a:xfrm>
            <a:off x="1413507" y="3819270"/>
            <a:ext cx="1885950" cy="2428875"/>
          </a:xfrm>
          <a:prstGeom prst="rect">
            <a:avLst/>
          </a:prstGeom>
        </p:spPr>
      </p:pic>
      <p:pic>
        <p:nvPicPr>
          <p:cNvPr id="4" name="Picture 3">
            <a:extLst>
              <a:ext uri="{FF2B5EF4-FFF2-40B4-BE49-F238E27FC236}">
                <a16:creationId xmlns:a16="http://schemas.microsoft.com/office/drawing/2014/main" id="{2FFF3BD6-7E5A-458A-B7C3-9FF8497EEEFA}"/>
              </a:ext>
            </a:extLst>
          </p:cNvPr>
          <p:cNvPicPr>
            <a:picLocks noChangeAspect="1"/>
          </p:cNvPicPr>
          <p:nvPr/>
        </p:nvPicPr>
        <p:blipFill>
          <a:blip r:embed="rId4"/>
          <a:stretch>
            <a:fillRect/>
          </a:stretch>
        </p:blipFill>
        <p:spPr>
          <a:xfrm>
            <a:off x="6012160" y="4009064"/>
            <a:ext cx="1857375" cy="2457450"/>
          </a:xfrm>
          <a:prstGeom prst="rect">
            <a:avLst/>
          </a:prstGeom>
        </p:spPr>
      </p:pic>
    </p:spTree>
    <p:extLst>
      <p:ext uri="{BB962C8B-B14F-4D97-AF65-F5344CB8AC3E}">
        <p14:creationId xmlns:p14="http://schemas.microsoft.com/office/powerpoint/2010/main" val="38341152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5883A-D570-4A9B-B7B4-04BC0B8241E1}"/>
              </a:ext>
            </a:extLst>
          </p:cNvPr>
          <p:cNvSpPr>
            <a:spLocks noGrp="1"/>
          </p:cNvSpPr>
          <p:nvPr>
            <p:ph type="title"/>
          </p:nvPr>
        </p:nvSpPr>
        <p:spPr>
          <a:xfrm>
            <a:off x="704115" y="260648"/>
            <a:ext cx="7781488" cy="1450757"/>
          </a:xfrm>
        </p:spPr>
        <p:txBody>
          <a:bodyPr/>
          <a:lstStyle/>
          <a:p>
            <a:r>
              <a:rPr lang="en-GB" b="1" dirty="0">
                <a:latin typeface="Ebrima" panose="02000000000000000000" pitchFamily="2" charset="0"/>
                <a:ea typeface="Ebrima" panose="02000000000000000000" pitchFamily="2" charset="0"/>
                <a:cs typeface="Ebrima" panose="02000000000000000000" pitchFamily="2" charset="0"/>
              </a:rPr>
              <a:t>GCSE POD</a:t>
            </a:r>
          </a:p>
        </p:txBody>
      </p:sp>
      <p:sp>
        <p:nvSpPr>
          <p:cNvPr id="4" name="Content Placeholder 3">
            <a:extLst>
              <a:ext uri="{FF2B5EF4-FFF2-40B4-BE49-F238E27FC236}">
                <a16:creationId xmlns:a16="http://schemas.microsoft.com/office/drawing/2014/main" id="{9DA4B51B-99BD-4AAE-8D9C-74974B1E68D3}"/>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838944B9-79FE-4EB7-B56B-C1E210D71301}"/>
              </a:ext>
            </a:extLst>
          </p:cNvPr>
          <p:cNvPicPr>
            <a:picLocks noChangeAspect="1"/>
          </p:cNvPicPr>
          <p:nvPr/>
        </p:nvPicPr>
        <p:blipFill rotWithShape="1">
          <a:blip r:embed="rId2"/>
          <a:srcRect l="12988" t="38083" r="29525" b="14721"/>
          <a:stretch/>
        </p:blipFill>
        <p:spPr>
          <a:xfrm>
            <a:off x="0" y="2132856"/>
            <a:ext cx="9144000" cy="4608511"/>
          </a:xfrm>
          <a:prstGeom prst="rect">
            <a:avLst/>
          </a:prstGeom>
        </p:spPr>
      </p:pic>
    </p:spTree>
    <p:extLst>
      <p:ext uri="{BB962C8B-B14F-4D97-AF65-F5344CB8AC3E}">
        <p14:creationId xmlns:p14="http://schemas.microsoft.com/office/powerpoint/2010/main" val="37995651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6F321-0DFF-4CC6-A9EB-1AFD833D8D60}"/>
              </a:ext>
            </a:extLst>
          </p:cNvPr>
          <p:cNvSpPr>
            <a:spLocks noGrp="1"/>
          </p:cNvSpPr>
          <p:nvPr>
            <p:ph type="title"/>
          </p:nvPr>
        </p:nvSpPr>
        <p:spPr/>
        <p:txBody>
          <a:bodyPr/>
          <a:lstStyle/>
          <a:p>
            <a:r>
              <a:rPr lang="en-GB" dirty="0"/>
              <a:t>After school revision sessions</a:t>
            </a:r>
          </a:p>
        </p:txBody>
      </p:sp>
      <p:graphicFrame>
        <p:nvGraphicFramePr>
          <p:cNvPr id="4" name="Content Placeholder 3">
            <a:extLst>
              <a:ext uri="{FF2B5EF4-FFF2-40B4-BE49-F238E27FC236}">
                <a16:creationId xmlns:a16="http://schemas.microsoft.com/office/drawing/2014/main" id="{C8EB3F43-1AE4-4E48-A9C1-E03B918D26E8}"/>
              </a:ext>
            </a:extLst>
          </p:cNvPr>
          <p:cNvGraphicFramePr>
            <a:graphicFrameLocks noGrp="1"/>
          </p:cNvGraphicFramePr>
          <p:nvPr>
            <p:ph idx="1"/>
          </p:nvPr>
        </p:nvGraphicFramePr>
        <p:xfrm>
          <a:off x="503548" y="2924944"/>
          <a:ext cx="8136903" cy="3276364"/>
        </p:xfrm>
        <a:graphic>
          <a:graphicData uri="http://schemas.openxmlformats.org/drawingml/2006/table">
            <a:tbl>
              <a:tblPr firstRow="1" firstCol="1" bandRow="1">
                <a:tableStyleId>{5C22544A-7EE6-4342-B048-85BDC9FD1C3A}</a:tableStyleId>
              </a:tblPr>
              <a:tblGrid>
                <a:gridCol w="2712000">
                  <a:extLst>
                    <a:ext uri="{9D8B030D-6E8A-4147-A177-3AD203B41FA5}">
                      <a16:colId xmlns:a16="http://schemas.microsoft.com/office/drawing/2014/main" val="24393699"/>
                    </a:ext>
                  </a:extLst>
                </a:gridCol>
                <a:gridCol w="2712000">
                  <a:extLst>
                    <a:ext uri="{9D8B030D-6E8A-4147-A177-3AD203B41FA5}">
                      <a16:colId xmlns:a16="http://schemas.microsoft.com/office/drawing/2014/main" val="1689108095"/>
                    </a:ext>
                  </a:extLst>
                </a:gridCol>
                <a:gridCol w="2712903">
                  <a:extLst>
                    <a:ext uri="{9D8B030D-6E8A-4147-A177-3AD203B41FA5}">
                      <a16:colId xmlns:a16="http://schemas.microsoft.com/office/drawing/2014/main" val="898679709"/>
                    </a:ext>
                  </a:extLst>
                </a:gridCol>
              </a:tblGrid>
              <a:tr h="576064">
                <a:tc>
                  <a:txBody>
                    <a:bodyPr/>
                    <a:lstStyle/>
                    <a:p>
                      <a:pPr algn="l">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1100">
                          <a:effectLst/>
                        </a:rPr>
                        <a:t>Monday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1100" dirty="0">
                          <a:effectLst/>
                        </a:rPr>
                        <a:t> Wednesday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418438"/>
                  </a:ext>
                </a:extLst>
              </a:tr>
              <a:tr h="540060">
                <a:tc>
                  <a:txBody>
                    <a:bodyPr/>
                    <a:lstStyle/>
                    <a:p>
                      <a:pPr algn="l">
                        <a:lnSpc>
                          <a:spcPct val="107000"/>
                        </a:lnSpc>
                        <a:spcAft>
                          <a:spcPts val="0"/>
                        </a:spcAft>
                      </a:pPr>
                      <a:r>
                        <a:rPr lang="en-GB" sz="1100" dirty="0">
                          <a:solidFill>
                            <a:schemeClr val="bg1"/>
                          </a:solidFill>
                          <a:effectLst/>
                        </a:rPr>
                        <a:t>Romeo and Juliet</a:t>
                      </a: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algn="l">
                        <a:lnSpc>
                          <a:spcPct val="107000"/>
                        </a:lnSpc>
                        <a:spcAft>
                          <a:spcPts val="0"/>
                        </a:spcAft>
                      </a:pPr>
                      <a:r>
                        <a:rPr lang="en-GB" sz="11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Ms Mitchell</a:t>
                      </a:r>
                    </a:p>
                  </a:txBody>
                  <a:tcPr marL="68580" marR="68580" marT="0" marB="0">
                    <a:solidFill>
                      <a:srgbClr val="FFFF00"/>
                    </a:solidFill>
                  </a:tcPr>
                </a:tc>
                <a:extLst>
                  <a:ext uri="{0D108BD9-81ED-4DB2-BD59-A6C34878D82A}">
                    <a16:rowId xmlns:a16="http://schemas.microsoft.com/office/drawing/2014/main" val="2133732780"/>
                  </a:ext>
                </a:extLst>
              </a:tr>
              <a:tr h="540060">
                <a:tc>
                  <a:txBody>
                    <a:bodyPr/>
                    <a:lstStyle/>
                    <a:p>
                      <a:pPr algn="l">
                        <a:lnSpc>
                          <a:spcPct val="107000"/>
                        </a:lnSpc>
                        <a:spcAft>
                          <a:spcPts val="0"/>
                        </a:spcAft>
                      </a:pPr>
                      <a:r>
                        <a:rPr lang="en-GB" sz="1100">
                          <a:effectLst/>
                        </a:rPr>
                        <a:t>Anthology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Ms Mitchell</a:t>
                      </a:r>
                    </a:p>
                  </a:txBody>
                  <a:tcPr marL="68580" marR="68580" marT="0" marB="0"/>
                </a:tc>
                <a:tc>
                  <a:txBody>
                    <a:bodyPr/>
                    <a:lstStyle/>
                    <a:p>
                      <a:pPr algn="l">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Mrs Jarvis</a:t>
                      </a:r>
                    </a:p>
                  </a:txBody>
                  <a:tcPr marL="68580" marR="68580" marT="0" marB="0"/>
                </a:tc>
                <a:extLst>
                  <a:ext uri="{0D108BD9-81ED-4DB2-BD59-A6C34878D82A}">
                    <a16:rowId xmlns:a16="http://schemas.microsoft.com/office/drawing/2014/main" val="157009513"/>
                  </a:ext>
                </a:extLst>
              </a:tr>
              <a:tr h="540060">
                <a:tc>
                  <a:txBody>
                    <a:bodyPr/>
                    <a:lstStyle/>
                    <a:p>
                      <a:pPr algn="l">
                        <a:lnSpc>
                          <a:spcPct val="107000"/>
                        </a:lnSpc>
                        <a:spcAft>
                          <a:spcPts val="0"/>
                        </a:spcAft>
                      </a:pPr>
                      <a:r>
                        <a:rPr lang="en-GB" sz="1100">
                          <a:effectLst/>
                        </a:rPr>
                        <a:t>Transactional writing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Mr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McCahey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Mrs Boden</a:t>
                      </a:r>
                    </a:p>
                  </a:txBody>
                  <a:tcPr marL="68580" marR="68580" marT="0" marB="0"/>
                </a:tc>
                <a:extLst>
                  <a:ext uri="{0D108BD9-81ED-4DB2-BD59-A6C34878D82A}">
                    <a16:rowId xmlns:a16="http://schemas.microsoft.com/office/drawing/2014/main" val="3165732297"/>
                  </a:ext>
                </a:extLst>
              </a:tr>
              <a:tr h="540060">
                <a:tc>
                  <a:txBody>
                    <a:bodyPr/>
                    <a:lstStyle/>
                    <a:p>
                      <a:pPr algn="l">
                        <a:lnSpc>
                          <a:spcPct val="107000"/>
                        </a:lnSpc>
                        <a:spcAft>
                          <a:spcPts val="0"/>
                        </a:spcAft>
                      </a:pPr>
                      <a:r>
                        <a:rPr lang="en-GB" sz="1100">
                          <a:effectLst/>
                        </a:rPr>
                        <a:t>Comprehension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Miss Jones </a:t>
                      </a:r>
                    </a:p>
                  </a:txBody>
                  <a:tcPr marL="68580" marR="68580" marT="0" marB="0"/>
                </a:tc>
                <a:tc>
                  <a:txBody>
                    <a:bodyPr/>
                    <a:lstStyle/>
                    <a:p>
                      <a:pPr algn="l">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29509311"/>
                  </a:ext>
                </a:extLst>
              </a:tr>
              <a:tr h="540060">
                <a:tc>
                  <a:txBody>
                    <a:bodyPr/>
                    <a:lstStyle/>
                    <a:p>
                      <a:pPr algn="l">
                        <a:lnSpc>
                          <a:spcPct val="107000"/>
                        </a:lnSpc>
                        <a:spcAft>
                          <a:spcPts val="0"/>
                        </a:spcAft>
                      </a:pPr>
                      <a:r>
                        <a:rPr lang="en-GB" sz="1100" dirty="0">
                          <a:effectLst/>
                        </a:rPr>
                        <a:t>Unseen poetry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11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Ms Maunder</a:t>
                      </a:r>
                    </a:p>
                  </a:txBody>
                  <a:tcPr marL="68580" marR="68580" marT="0" marB="0"/>
                </a:tc>
                <a:extLst>
                  <a:ext uri="{0D108BD9-81ED-4DB2-BD59-A6C34878D82A}">
                    <a16:rowId xmlns:a16="http://schemas.microsoft.com/office/drawing/2014/main" val="1481243801"/>
                  </a:ext>
                </a:extLst>
              </a:tr>
            </a:tbl>
          </a:graphicData>
        </a:graphic>
      </p:graphicFrame>
    </p:spTree>
    <p:extLst>
      <p:ext uri="{BB962C8B-B14F-4D97-AF65-F5344CB8AC3E}">
        <p14:creationId xmlns:p14="http://schemas.microsoft.com/office/powerpoint/2010/main" val="23978399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5883A-D570-4A9B-B7B4-04BC0B8241E1}"/>
              </a:ext>
            </a:extLst>
          </p:cNvPr>
          <p:cNvSpPr>
            <a:spLocks noGrp="1"/>
          </p:cNvSpPr>
          <p:nvPr>
            <p:ph type="title"/>
          </p:nvPr>
        </p:nvSpPr>
        <p:spPr>
          <a:xfrm>
            <a:off x="704115" y="260648"/>
            <a:ext cx="7781488" cy="1450757"/>
          </a:xfrm>
        </p:spPr>
        <p:txBody>
          <a:bodyPr/>
          <a:lstStyle/>
          <a:p>
            <a:r>
              <a:rPr lang="en-GB" b="1" dirty="0">
                <a:latin typeface="Ebrima" panose="02000000000000000000" pitchFamily="2" charset="0"/>
                <a:ea typeface="Ebrima" panose="02000000000000000000" pitchFamily="2" charset="0"/>
                <a:cs typeface="Ebrima" panose="02000000000000000000" pitchFamily="2" charset="0"/>
              </a:rPr>
              <a:t>Further sources of support:</a:t>
            </a:r>
          </a:p>
        </p:txBody>
      </p:sp>
      <p:sp>
        <p:nvSpPr>
          <p:cNvPr id="3" name="Content Placeholder 2">
            <a:extLst>
              <a:ext uri="{FF2B5EF4-FFF2-40B4-BE49-F238E27FC236}">
                <a16:creationId xmlns:a16="http://schemas.microsoft.com/office/drawing/2014/main" id="{C65B30E4-05B4-49D3-8D55-3087E60197CA}"/>
              </a:ext>
            </a:extLst>
          </p:cNvPr>
          <p:cNvSpPr>
            <a:spLocks noGrp="1"/>
          </p:cNvSpPr>
          <p:nvPr>
            <p:ph idx="1"/>
          </p:nvPr>
        </p:nvSpPr>
        <p:spPr>
          <a:xfrm>
            <a:off x="454400" y="1988840"/>
            <a:ext cx="8280919" cy="4023360"/>
          </a:xfrm>
        </p:spPr>
        <p:txBody>
          <a:bodyPr>
            <a:normAutofit fontScale="92500" lnSpcReduction="10000"/>
          </a:bodyPr>
          <a:lstStyle/>
          <a:p>
            <a:r>
              <a:rPr lang="en-GB" sz="2400" b="1" dirty="0">
                <a:latin typeface="Ebrima" panose="02000000000000000000" pitchFamily="2" charset="0"/>
                <a:ea typeface="Ebrima" panose="02000000000000000000" pitchFamily="2" charset="0"/>
                <a:cs typeface="Ebrima" panose="02000000000000000000" pitchFamily="2" charset="0"/>
              </a:rPr>
              <a:t>1. </a:t>
            </a:r>
            <a:r>
              <a:rPr lang="en-GB" sz="2400" b="1" dirty="0" err="1">
                <a:latin typeface="Ebrima" panose="02000000000000000000" pitchFamily="2" charset="0"/>
                <a:ea typeface="Ebrima" panose="02000000000000000000" pitchFamily="2" charset="0"/>
                <a:cs typeface="Ebrima" panose="02000000000000000000" pitchFamily="2" charset="0"/>
              </a:rPr>
              <a:t>Eduqas</a:t>
            </a:r>
            <a:r>
              <a:rPr lang="en-GB" sz="2400" b="1" dirty="0">
                <a:latin typeface="Ebrima" panose="02000000000000000000" pitchFamily="2" charset="0"/>
                <a:ea typeface="Ebrima" panose="02000000000000000000" pitchFamily="2" charset="0"/>
                <a:cs typeface="Ebrima" panose="02000000000000000000" pitchFamily="2" charset="0"/>
              </a:rPr>
              <a:t> website for past papers</a:t>
            </a:r>
          </a:p>
          <a:p>
            <a:r>
              <a:rPr lang="en-GB" sz="2400" b="1" dirty="0">
                <a:latin typeface="Ebrima" panose="02000000000000000000" pitchFamily="2" charset="0"/>
                <a:ea typeface="Ebrima" panose="02000000000000000000" pitchFamily="2" charset="0"/>
                <a:cs typeface="Ebrima" panose="02000000000000000000" pitchFamily="2" charset="0"/>
              </a:rPr>
              <a:t> 2. Sways to support revision:</a:t>
            </a:r>
          </a:p>
          <a:p>
            <a:r>
              <a:rPr lang="en-GB" sz="2400" b="1" dirty="0">
                <a:latin typeface="Ebrima" panose="02000000000000000000" pitchFamily="2" charset="0"/>
                <a:ea typeface="Ebrima" panose="02000000000000000000" pitchFamily="2" charset="0"/>
                <a:cs typeface="Ebrima" panose="02000000000000000000" pitchFamily="2" charset="0"/>
              </a:rPr>
              <a:t>To be found on the school website under our school – catch up and home learning.</a:t>
            </a:r>
          </a:p>
          <a:p>
            <a:endParaRPr lang="en-GB" sz="2400" b="1" dirty="0">
              <a:latin typeface="Ebrima" panose="02000000000000000000" pitchFamily="2" charset="0"/>
              <a:ea typeface="Ebrima" panose="02000000000000000000" pitchFamily="2" charset="0"/>
              <a:cs typeface="Ebrima" panose="02000000000000000000" pitchFamily="2" charset="0"/>
            </a:endParaRPr>
          </a:p>
          <a:p>
            <a:endParaRPr lang="en-GB" sz="2400" b="1" dirty="0">
              <a:latin typeface="Ebrima" panose="02000000000000000000" pitchFamily="2" charset="0"/>
              <a:ea typeface="Ebrima" panose="02000000000000000000" pitchFamily="2" charset="0"/>
              <a:cs typeface="Ebrima" panose="02000000000000000000" pitchFamily="2" charset="0"/>
            </a:endParaRPr>
          </a:p>
          <a:p>
            <a:endParaRPr lang="en-GB" sz="2400" b="1" dirty="0">
              <a:latin typeface="Ebrima" panose="02000000000000000000" pitchFamily="2" charset="0"/>
              <a:ea typeface="Ebrima" panose="02000000000000000000" pitchFamily="2" charset="0"/>
              <a:cs typeface="Ebrima" panose="02000000000000000000" pitchFamily="2" charset="0"/>
            </a:endParaRPr>
          </a:p>
          <a:p>
            <a:endParaRPr lang="en-GB" sz="2400" b="1" dirty="0">
              <a:latin typeface="Ebrima" panose="02000000000000000000" pitchFamily="2" charset="0"/>
              <a:ea typeface="Ebrima" panose="02000000000000000000" pitchFamily="2" charset="0"/>
              <a:cs typeface="Ebrima" panose="02000000000000000000" pitchFamily="2" charset="0"/>
            </a:endParaRPr>
          </a:p>
          <a:p>
            <a:r>
              <a:rPr lang="en-GB" sz="2400" b="1" dirty="0">
                <a:latin typeface="Ebrima" panose="02000000000000000000" pitchFamily="2" charset="0"/>
                <a:ea typeface="Ebrima" panose="02000000000000000000" pitchFamily="2" charset="0"/>
                <a:cs typeface="Ebrima" panose="02000000000000000000" pitchFamily="2" charset="0"/>
              </a:rPr>
              <a:t>Email contact:</a:t>
            </a:r>
          </a:p>
          <a:p>
            <a:r>
              <a:rPr lang="en-GB" sz="2400" b="1" dirty="0">
                <a:latin typeface="Ebrima" panose="02000000000000000000" pitchFamily="2" charset="0"/>
                <a:ea typeface="Ebrima" panose="02000000000000000000" pitchFamily="2" charset="0"/>
                <a:cs typeface="Ebrima" panose="02000000000000000000" pitchFamily="2" charset="0"/>
              </a:rPr>
              <a:t>Ms J Maunder</a:t>
            </a:r>
          </a:p>
          <a:p>
            <a:r>
              <a:rPr lang="en-GB" sz="2400" b="1" dirty="0">
                <a:latin typeface="Ebrima" panose="02000000000000000000" pitchFamily="2" charset="0"/>
                <a:ea typeface="Ebrima" panose="02000000000000000000" pitchFamily="2" charset="0"/>
                <a:cs typeface="Ebrima" panose="02000000000000000000" pitchFamily="2" charset="0"/>
              </a:rPr>
              <a:t>j.maunder@bridgewaterhigh.com</a:t>
            </a:r>
          </a:p>
        </p:txBody>
      </p:sp>
      <p:pic>
        <p:nvPicPr>
          <p:cNvPr id="4" name="Picture 3">
            <a:extLst>
              <a:ext uri="{FF2B5EF4-FFF2-40B4-BE49-F238E27FC236}">
                <a16:creationId xmlns:a16="http://schemas.microsoft.com/office/drawing/2014/main" id="{FE693856-172F-456A-90F6-7B842998F2B8}"/>
              </a:ext>
            </a:extLst>
          </p:cNvPr>
          <p:cNvPicPr>
            <a:picLocks noChangeAspect="1"/>
          </p:cNvPicPr>
          <p:nvPr/>
        </p:nvPicPr>
        <p:blipFill rotWithShape="1">
          <a:blip/>
          <a:srcRect l="14924" t="31300" r="15968" b="36425"/>
          <a:stretch/>
        </p:blipFill>
        <p:spPr>
          <a:xfrm>
            <a:off x="2771800" y="3429000"/>
            <a:ext cx="5256584" cy="1534323"/>
          </a:xfrm>
          <a:prstGeom prst="rect">
            <a:avLst/>
          </a:prstGeom>
        </p:spPr>
      </p:pic>
    </p:spTree>
    <p:extLst>
      <p:ext uri="{BB962C8B-B14F-4D97-AF65-F5344CB8AC3E}">
        <p14:creationId xmlns:p14="http://schemas.microsoft.com/office/powerpoint/2010/main" val="28690622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GCSE SCIENCE</a:t>
            </a:r>
          </a:p>
        </p:txBody>
      </p:sp>
      <p:sp>
        <p:nvSpPr>
          <p:cNvPr id="3" name="Subtitle 2"/>
          <p:cNvSpPr>
            <a:spLocks noGrp="1"/>
          </p:cNvSpPr>
          <p:nvPr>
            <p:ph type="subTitle" idx="1"/>
          </p:nvPr>
        </p:nvSpPr>
        <p:spPr/>
        <p:txBody>
          <a:bodyPr/>
          <a:lstStyle/>
          <a:p>
            <a:r>
              <a:rPr lang="en-GB" dirty="0"/>
              <a:t>Mr McMahon </a:t>
            </a:r>
          </a:p>
        </p:txBody>
      </p:sp>
    </p:spTree>
    <p:extLst>
      <p:ext uri="{BB962C8B-B14F-4D97-AF65-F5344CB8AC3E}">
        <p14:creationId xmlns:p14="http://schemas.microsoft.com/office/powerpoint/2010/main" val="3907868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13D99-1952-46E9-8609-96ECFA6D5147}"/>
              </a:ext>
            </a:extLst>
          </p:cNvPr>
          <p:cNvSpPr>
            <a:spLocks noGrp="1"/>
          </p:cNvSpPr>
          <p:nvPr>
            <p:ph type="title"/>
          </p:nvPr>
        </p:nvSpPr>
        <p:spPr>
          <a:xfrm>
            <a:off x="197006" y="558185"/>
            <a:ext cx="8964488" cy="1154112"/>
          </a:xfrm>
        </p:spPr>
        <p:txBody>
          <a:bodyPr/>
          <a:lstStyle/>
          <a:p>
            <a:r>
              <a:rPr lang="en-GB" dirty="0"/>
              <a:t>Important results</a:t>
            </a:r>
          </a:p>
        </p:txBody>
      </p:sp>
      <p:sp>
        <p:nvSpPr>
          <p:cNvPr id="4" name="Content Placeholder 3">
            <a:extLst>
              <a:ext uri="{FF2B5EF4-FFF2-40B4-BE49-F238E27FC236}">
                <a16:creationId xmlns:a16="http://schemas.microsoft.com/office/drawing/2014/main" id="{8F62DE0E-EC2D-4957-83A5-5D3B63169F10}"/>
              </a:ext>
            </a:extLst>
          </p:cNvPr>
          <p:cNvSpPr txBox="1">
            <a:spLocks/>
          </p:cNvSpPr>
          <p:nvPr/>
        </p:nvSpPr>
        <p:spPr bwMode="auto">
          <a:xfrm>
            <a:off x="197006" y="1901430"/>
            <a:ext cx="8623466" cy="455190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182563" algn="l" rtl="0" fontAlgn="base">
              <a:spcBef>
                <a:spcPct val="20000"/>
              </a:spcBef>
              <a:spcAft>
                <a:spcPct val="0"/>
              </a:spcAft>
              <a:buClr>
                <a:schemeClr val="tx2"/>
              </a:buClr>
              <a:buFont typeface="Wingdings" pitchFamily="2" charset="2"/>
              <a:buChar char="§"/>
              <a:defRPr sz="2000" kern="1200">
                <a:solidFill>
                  <a:schemeClr val="tx1"/>
                </a:solidFill>
                <a:latin typeface="+mn-lt"/>
                <a:ea typeface="+mn-ea"/>
                <a:cs typeface="+mn-cs"/>
              </a:defRPr>
            </a:lvl1pPr>
            <a:lvl2pPr marL="501650" indent="-182563" algn="l" rtl="0" fontAlgn="base">
              <a:spcBef>
                <a:spcPct val="20000"/>
              </a:spcBef>
              <a:spcAft>
                <a:spcPct val="0"/>
              </a:spcAft>
              <a:buClr>
                <a:schemeClr val="tx2"/>
              </a:buClr>
              <a:buFont typeface="Wingdings" pitchFamily="2" charset="2"/>
              <a:buChar char="§"/>
              <a:defRPr kern="1200">
                <a:solidFill>
                  <a:schemeClr val="tx1"/>
                </a:solidFill>
                <a:latin typeface="+mn-lt"/>
                <a:ea typeface="+mn-ea"/>
                <a:cs typeface="+mn-cs"/>
              </a:defRPr>
            </a:lvl2pPr>
            <a:lvl3pPr marL="685800" indent="-182563" algn="l" rtl="0" fontAlgn="base">
              <a:spcBef>
                <a:spcPct val="20000"/>
              </a:spcBef>
              <a:spcAft>
                <a:spcPct val="0"/>
              </a:spcAft>
              <a:buClr>
                <a:schemeClr val="tx2"/>
              </a:buClr>
              <a:buFont typeface="Wingdings" pitchFamily="2" charset="2"/>
              <a:buChar char="§"/>
              <a:defRPr sz="1600" kern="1200">
                <a:solidFill>
                  <a:schemeClr val="tx1"/>
                </a:solidFill>
                <a:latin typeface="+mn-lt"/>
                <a:ea typeface="+mn-ea"/>
                <a:cs typeface="+mn-cs"/>
              </a:defRPr>
            </a:lvl3pPr>
            <a:lvl4pPr marL="914400" indent="-182563" algn="l" rtl="0" fontAlgn="base">
              <a:spcBef>
                <a:spcPct val="20000"/>
              </a:spcBef>
              <a:spcAft>
                <a:spcPct val="0"/>
              </a:spcAft>
              <a:buClr>
                <a:schemeClr val="tx2"/>
              </a:buClr>
              <a:buFont typeface="Wingdings" pitchFamily="2" charset="2"/>
              <a:buChar char="§"/>
              <a:defRPr sz="1400" kern="1200">
                <a:solidFill>
                  <a:schemeClr val="tx1"/>
                </a:solidFill>
                <a:latin typeface="+mn-lt"/>
                <a:ea typeface="+mn-ea"/>
                <a:cs typeface="+mn-cs"/>
              </a:defRPr>
            </a:lvl4pPr>
            <a:lvl5pPr marL="1143000" indent="-182563" algn="l" rtl="0" fontAlgn="base">
              <a:spcBef>
                <a:spcPct val="20000"/>
              </a:spcBef>
              <a:spcAft>
                <a:spcPct val="0"/>
              </a:spcAft>
              <a:buClr>
                <a:schemeClr val="tx2"/>
              </a:buClr>
              <a:buFont typeface="Wingdings" pitchFamily="2"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pPr>
              <a:defRPr/>
            </a:pPr>
            <a:endParaRPr lang="en-GB" altLang="en-US" sz="2800" dirty="0"/>
          </a:p>
          <a:p>
            <a:pPr marL="0" indent="0">
              <a:buFont typeface="Wingdings" pitchFamily="2" charset="2"/>
              <a:buNone/>
              <a:defRPr/>
            </a:pPr>
            <a:r>
              <a:rPr lang="en-GB" sz="2800" dirty="0"/>
              <a:t>Bridgewater High School has got credible GCSE and BTEC results in 2022. First full examinations since 2019!</a:t>
            </a:r>
          </a:p>
          <a:p>
            <a:pPr marL="0" indent="0">
              <a:buFont typeface="Wingdings" pitchFamily="2" charset="2"/>
              <a:buNone/>
              <a:defRPr/>
            </a:pPr>
            <a:r>
              <a:rPr lang="en-GB" sz="3200" b="1" dirty="0"/>
              <a:t>Bridgewater High School = </a:t>
            </a:r>
            <a:r>
              <a:rPr lang="en-GB" sz="2800" b="1" u="sng" dirty="0"/>
              <a:t>the </a:t>
            </a:r>
            <a:r>
              <a:rPr lang="en-GB" sz="2800" b="1" i="1" u="sng" dirty="0"/>
              <a:t>top school in Warrington!</a:t>
            </a:r>
          </a:p>
          <a:p>
            <a:pPr marL="0" indent="0">
              <a:buFont typeface="Wingdings" pitchFamily="2" charset="2"/>
              <a:buNone/>
              <a:defRPr/>
            </a:pPr>
            <a:endParaRPr lang="en-GB" sz="2800" b="1" i="1" u="sng" dirty="0"/>
          </a:p>
          <a:p>
            <a:pPr marL="0" indent="0">
              <a:buFont typeface="Wingdings" pitchFamily="2" charset="2"/>
              <a:buNone/>
              <a:defRPr/>
            </a:pPr>
            <a:r>
              <a:rPr lang="en-GB" sz="2800" b="1" dirty="0"/>
              <a:t>Let’s hope your child’s (Class of 2024) will be the highest achieving cohort BHS has seen!</a:t>
            </a:r>
          </a:p>
          <a:p>
            <a:pPr>
              <a:defRPr/>
            </a:pPr>
            <a:endParaRPr lang="en-GB" altLang="en-US" sz="2800" dirty="0"/>
          </a:p>
        </p:txBody>
      </p:sp>
    </p:spTree>
    <p:extLst>
      <p:ext uri="{BB962C8B-B14F-4D97-AF65-F5344CB8AC3E}">
        <p14:creationId xmlns:p14="http://schemas.microsoft.com/office/powerpoint/2010/main" val="39749092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6576" y="188640"/>
            <a:ext cx="7704856" cy="132343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Arial" charset="0"/>
                <a:ea typeface="+mn-ea"/>
                <a:cs typeface="+mn-cs"/>
              </a:rPr>
              <a:t>Year 11 students are following the AQA GCSE course</a:t>
            </a:r>
          </a:p>
        </p:txBody>
      </p:sp>
      <p:sp>
        <p:nvSpPr>
          <p:cNvPr id="3" name="Rectangle 2"/>
          <p:cNvSpPr/>
          <p:nvPr/>
        </p:nvSpPr>
        <p:spPr>
          <a:xfrm>
            <a:off x="536576" y="1700808"/>
            <a:ext cx="7051952" cy="440120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charset="0"/>
                <a:ea typeface="+mn-ea"/>
                <a:cs typeface="+mn-cs"/>
              </a:rPr>
              <a:t>This will either be: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800" b="0"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Arial" charset="0"/>
                <a:ea typeface="+mn-ea"/>
                <a:cs typeface="+mn-cs"/>
              </a:rPr>
              <a:t>• GCSE Combined Science (Trilogy) –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800" b="0"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Arial" charset="0"/>
                <a:ea typeface="+mn-ea"/>
                <a:cs typeface="+mn-cs"/>
              </a:rPr>
              <a:t>OR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800" b="0" i="0" u="none" strike="noStrike" kern="1200" cap="none" spc="0" normalizeH="0" baseline="0" noProof="0" dirty="0">
              <a:ln>
                <a:noFill/>
              </a:ln>
              <a:solidFill>
                <a:prstClr val="white"/>
              </a:solidFill>
              <a:effectLst/>
              <a:uLnTx/>
              <a:uFillTx/>
              <a:latin typeface="Arial" charset="0"/>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white"/>
                </a:solidFill>
                <a:effectLst/>
                <a:uLnTx/>
                <a:uFillTx/>
                <a:latin typeface="Arial" charset="0"/>
                <a:ea typeface="+mn-ea"/>
                <a:cs typeface="+mn-cs"/>
              </a:rPr>
              <a:t>GCSE Separate Sciences:</a:t>
            </a:r>
          </a:p>
          <a:p>
            <a:pPr marL="742950" marR="0" lvl="1"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white"/>
                </a:solidFill>
                <a:effectLst/>
                <a:uLnTx/>
                <a:uFillTx/>
                <a:latin typeface="Arial" charset="0"/>
                <a:ea typeface="+mn-ea"/>
                <a:cs typeface="+mn-cs"/>
              </a:rPr>
              <a:t>GCSE Biology</a:t>
            </a:r>
          </a:p>
          <a:p>
            <a:pPr marL="742950" marR="0" lvl="1"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white"/>
                </a:solidFill>
                <a:effectLst/>
                <a:uLnTx/>
                <a:uFillTx/>
                <a:latin typeface="Arial" charset="0"/>
                <a:ea typeface="+mn-ea"/>
                <a:cs typeface="+mn-cs"/>
              </a:rPr>
              <a:t>GCSE Chemistry</a:t>
            </a:r>
          </a:p>
          <a:p>
            <a:pPr marL="742950" marR="0" lvl="1"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white"/>
                </a:solidFill>
                <a:effectLst/>
                <a:uLnTx/>
                <a:uFillTx/>
                <a:latin typeface="Arial" charset="0"/>
                <a:ea typeface="+mn-ea"/>
                <a:cs typeface="+mn-cs"/>
              </a:rPr>
              <a:t>GCSE Physics</a:t>
            </a:r>
          </a:p>
        </p:txBody>
      </p:sp>
    </p:spTree>
    <p:custDataLst>
      <p:tags r:id="rId1"/>
    </p:custDataLst>
    <p:extLst>
      <p:ext uri="{BB962C8B-B14F-4D97-AF65-F5344CB8AC3E}">
        <p14:creationId xmlns:p14="http://schemas.microsoft.com/office/powerpoint/2010/main" val="2855221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9" name="Text Box 9"/>
          <p:cNvSpPr txBox="1">
            <a:spLocks noChangeArrowheads="1"/>
          </p:cNvSpPr>
          <p:nvPr/>
        </p:nvSpPr>
        <p:spPr bwMode="auto">
          <a:xfrm>
            <a:off x="204293" y="476672"/>
            <a:ext cx="8928100" cy="7848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600" b="0" i="0" u="none" strike="noStrike" kern="1200" cap="none" spc="0" normalizeH="0" baseline="0" noProof="0" dirty="0">
                <a:ln>
                  <a:noFill/>
                </a:ln>
                <a:solidFill>
                  <a:srgbClr val="FF8600"/>
                </a:solidFill>
                <a:effectLst>
                  <a:outerShdw blurRad="38100" dist="38100" dir="2700000" algn="tl">
                    <a:srgbClr val="000000"/>
                  </a:outerShdw>
                </a:effectLst>
                <a:uLnTx/>
                <a:uFillTx/>
                <a:latin typeface="Arial" charset="0"/>
                <a:ea typeface="+mn-ea"/>
                <a:cs typeface="+mn-cs"/>
              </a:rPr>
              <a:t>AQA Combined Science TRILOGY</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Arial" charset="0"/>
                <a:ea typeface="+mn-ea"/>
                <a:cs typeface="+mn-cs"/>
              </a:rPr>
              <a:t>Exams all at the end of year 11.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Arial" charset="0"/>
                <a:ea typeface="+mn-ea"/>
                <a:cs typeface="+mn-cs"/>
              </a:rPr>
              <a:t> There are six papers: two Biology, two Chemistry and two Physics (each 1hr 15 minutes long)</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Arial" charset="0"/>
                <a:ea typeface="+mn-ea"/>
                <a:cs typeface="+mn-cs"/>
              </a:rPr>
              <a:t>Awarded a double grade e.g. 9-9, 9-8, 8-7 and so on all the way to 4-3.</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Arial" charset="0"/>
                <a:ea typeface="+mn-ea"/>
                <a:cs typeface="+mn-cs"/>
              </a:rPr>
              <a:t>Higher tier-  awards 9-9 to 4-3; Foundation tier awards 5-5 to 1-1</a:t>
            </a: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36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Arial" charset="0"/>
              <a:ea typeface="+mn-ea"/>
              <a:cs typeface="+mn-cs"/>
            </a:endParaRPr>
          </a:p>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en-US" sz="36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Arial" charset="0"/>
              <a:ea typeface="+mn-ea"/>
              <a:cs typeface="+mn-cs"/>
            </a:endParaRPr>
          </a:p>
        </p:txBody>
      </p:sp>
    </p:spTree>
    <p:custDataLst>
      <p:tags r:id="rId1"/>
    </p:custDataLst>
    <p:extLst>
      <p:ext uri="{BB962C8B-B14F-4D97-AF65-F5344CB8AC3E}">
        <p14:creationId xmlns:p14="http://schemas.microsoft.com/office/powerpoint/2010/main" val="229348850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7529">
                                            <p:txEl>
                                              <p:pRg st="0" end="0"/>
                                            </p:txEl>
                                          </p:spTgt>
                                        </p:tgtEl>
                                        <p:attrNameLst>
                                          <p:attrName>style.visibility</p:attrName>
                                        </p:attrNameLst>
                                      </p:cBhvr>
                                      <p:to>
                                        <p:strVal val="visible"/>
                                      </p:to>
                                    </p:set>
                                    <p:anim calcmode="lin" valueType="num">
                                      <p:cBhvr additive="base">
                                        <p:cTn id="7" dur="500" fill="hold"/>
                                        <p:tgtEl>
                                          <p:spTgt spid="10752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75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7529">
                                            <p:txEl>
                                              <p:pRg st="1" end="1"/>
                                            </p:txEl>
                                          </p:spTgt>
                                        </p:tgtEl>
                                        <p:attrNameLst>
                                          <p:attrName>style.visibility</p:attrName>
                                        </p:attrNameLst>
                                      </p:cBhvr>
                                      <p:to>
                                        <p:strVal val="visible"/>
                                      </p:to>
                                    </p:set>
                                    <p:anim calcmode="lin" valueType="num">
                                      <p:cBhvr additive="base">
                                        <p:cTn id="13" dur="500" fill="hold"/>
                                        <p:tgtEl>
                                          <p:spTgt spid="10752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752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7529">
                                            <p:txEl>
                                              <p:pRg st="2" end="2"/>
                                            </p:txEl>
                                          </p:spTgt>
                                        </p:tgtEl>
                                        <p:attrNameLst>
                                          <p:attrName>style.visibility</p:attrName>
                                        </p:attrNameLst>
                                      </p:cBhvr>
                                      <p:to>
                                        <p:strVal val="visible"/>
                                      </p:to>
                                    </p:set>
                                    <p:anim calcmode="lin" valueType="num">
                                      <p:cBhvr additive="base">
                                        <p:cTn id="19" dur="500" fill="hold"/>
                                        <p:tgtEl>
                                          <p:spTgt spid="10752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752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7529">
                                            <p:txEl>
                                              <p:pRg st="3" end="3"/>
                                            </p:txEl>
                                          </p:spTgt>
                                        </p:tgtEl>
                                        <p:attrNameLst>
                                          <p:attrName>style.visibility</p:attrName>
                                        </p:attrNameLst>
                                      </p:cBhvr>
                                      <p:to>
                                        <p:strVal val="visible"/>
                                      </p:to>
                                    </p:set>
                                    <p:anim calcmode="lin" valueType="num">
                                      <p:cBhvr additive="base">
                                        <p:cTn id="25" dur="500" fill="hold"/>
                                        <p:tgtEl>
                                          <p:spTgt spid="10752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752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7529">
                                            <p:txEl>
                                              <p:pRg st="4" end="4"/>
                                            </p:txEl>
                                          </p:spTgt>
                                        </p:tgtEl>
                                        <p:attrNameLst>
                                          <p:attrName>style.visibility</p:attrName>
                                        </p:attrNameLst>
                                      </p:cBhvr>
                                      <p:to>
                                        <p:strVal val="visible"/>
                                      </p:to>
                                    </p:set>
                                    <p:anim calcmode="lin" valueType="num">
                                      <p:cBhvr additive="base">
                                        <p:cTn id="31" dur="500" fill="hold"/>
                                        <p:tgtEl>
                                          <p:spTgt spid="10752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752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9"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3" name="Text Box 3"/>
          <p:cNvSpPr txBox="1">
            <a:spLocks noChangeArrowheads="1"/>
          </p:cNvSpPr>
          <p:nvPr/>
        </p:nvSpPr>
        <p:spPr bwMode="auto">
          <a:xfrm>
            <a:off x="323850" y="333375"/>
            <a:ext cx="8496300" cy="6247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4000" b="0" i="0" u="none" strike="noStrike" kern="1200" cap="none" spc="0" normalizeH="0" baseline="0" noProof="0" dirty="0">
                <a:ln>
                  <a:noFill/>
                </a:ln>
                <a:solidFill>
                  <a:srgbClr val="FF8600"/>
                </a:solidFill>
                <a:effectLst>
                  <a:outerShdw blurRad="38100" dist="38100" dir="2700000" algn="tl">
                    <a:srgbClr val="000000"/>
                  </a:outerShdw>
                </a:effectLst>
                <a:uLnTx/>
                <a:uFillTx/>
                <a:latin typeface="Arial" charset="0"/>
                <a:ea typeface="+mn-ea"/>
                <a:cs typeface="+mn-cs"/>
              </a:rPr>
              <a:t>AQA Separate Sciences</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Arial" charset="0"/>
                <a:ea typeface="+mn-ea"/>
                <a:cs typeface="+mn-cs"/>
              </a:rPr>
              <a:t>All exams at the end of year 11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Arial" charset="0"/>
                <a:ea typeface="+mn-ea"/>
                <a:cs typeface="+mn-cs"/>
              </a:rPr>
              <a:t>Six papers (each 1hr 45 minutes long) - two for each subject.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40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Arial" charset="0"/>
                <a:ea typeface="+mn-ea"/>
                <a:cs typeface="+mn-cs"/>
              </a:rPr>
              <a:t>Awarded 3 separate grades (1-9), again Higher tier awards grades 9 to 4;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40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Arial" charset="0"/>
                <a:ea typeface="+mn-ea"/>
                <a:cs typeface="+mn-cs"/>
              </a:rPr>
              <a:t>Foundation tier grades 5 to 1</a:t>
            </a:r>
          </a:p>
        </p:txBody>
      </p:sp>
    </p:spTree>
    <p:custDataLst>
      <p:tags r:id="rId1"/>
    </p:custDataLst>
    <p:extLst>
      <p:ext uri="{BB962C8B-B14F-4D97-AF65-F5344CB8AC3E}">
        <p14:creationId xmlns:p14="http://schemas.microsoft.com/office/powerpoint/2010/main" val="176067124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8723">
                                            <p:txEl>
                                              <p:pRg st="0" end="0"/>
                                            </p:txEl>
                                          </p:spTgt>
                                        </p:tgtEl>
                                        <p:attrNameLst>
                                          <p:attrName>style.visibility</p:attrName>
                                        </p:attrNameLst>
                                      </p:cBhvr>
                                      <p:to>
                                        <p:strVal val="visible"/>
                                      </p:to>
                                    </p:set>
                                    <p:anim calcmode="lin" valueType="num">
                                      <p:cBhvr additive="base">
                                        <p:cTn id="7" dur="500" fill="hold"/>
                                        <p:tgtEl>
                                          <p:spTgt spid="1587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87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8723">
                                            <p:txEl>
                                              <p:pRg st="1" end="1"/>
                                            </p:txEl>
                                          </p:spTgt>
                                        </p:tgtEl>
                                        <p:attrNameLst>
                                          <p:attrName>style.visibility</p:attrName>
                                        </p:attrNameLst>
                                      </p:cBhvr>
                                      <p:to>
                                        <p:strVal val="visible"/>
                                      </p:to>
                                    </p:set>
                                    <p:anim calcmode="lin" valueType="num">
                                      <p:cBhvr additive="base">
                                        <p:cTn id="13" dur="500" fill="hold"/>
                                        <p:tgtEl>
                                          <p:spTgt spid="1587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87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8723">
                                            <p:txEl>
                                              <p:pRg st="2" end="2"/>
                                            </p:txEl>
                                          </p:spTgt>
                                        </p:tgtEl>
                                        <p:attrNameLst>
                                          <p:attrName>style.visibility</p:attrName>
                                        </p:attrNameLst>
                                      </p:cBhvr>
                                      <p:to>
                                        <p:strVal val="visible"/>
                                      </p:to>
                                    </p:set>
                                    <p:anim calcmode="lin" valueType="num">
                                      <p:cBhvr additive="base">
                                        <p:cTn id="19" dur="500" fill="hold"/>
                                        <p:tgtEl>
                                          <p:spTgt spid="1587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87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8723">
                                            <p:txEl>
                                              <p:pRg st="3" end="3"/>
                                            </p:txEl>
                                          </p:spTgt>
                                        </p:tgtEl>
                                        <p:attrNameLst>
                                          <p:attrName>style.visibility</p:attrName>
                                        </p:attrNameLst>
                                      </p:cBhvr>
                                      <p:to>
                                        <p:strVal val="visible"/>
                                      </p:to>
                                    </p:set>
                                    <p:anim calcmode="lin" valueType="num">
                                      <p:cBhvr additive="base">
                                        <p:cTn id="25" dur="500" fill="hold"/>
                                        <p:tgtEl>
                                          <p:spTgt spid="1587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87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8723">
                                            <p:txEl>
                                              <p:pRg st="4" end="4"/>
                                            </p:txEl>
                                          </p:spTgt>
                                        </p:tgtEl>
                                        <p:attrNameLst>
                                          <p:attrName>style.visibility</p:attrName>
                                        </p:attrNameLst>
                                      </p:cBhvr>
                                      <p:to>
                                        <p:strVal val="visible"/>
                                      </p:to>
                                    </p:set>
                                    <p:anim calcmode="lin" valueType="num">
                                      <p:cBhvr additive="base">
                                        <p:cTn id="31" dur="500" fill="hold"/>
                                        <p:tgtEl>
                                          <p:spTgt spid="15872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872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371"/>
            <a:ext cx="7920880" cy="587853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GB" sz="4400" b="1" i="0" u="none" strike="noStrike" kern="1200" cap="none" spc="0" normalizeH="0" baseline="0" noProof="0" dirty="0">
                <a:ln>
                  <a:noFill/>
                </a:ln>
                <a:solidFill>
                  <a:srgbClr val="FF8600"/>
                </a:solidFill>
                <a:effectLst/>
                <a:uLnTx/>
                <a:uFillTx/>
                <a:latin typeface="Arial" panose="020B0604020202020204" pitchFamily="34" charset="0"/>
                <a:ea typeface="+mn-ea"/>
                <a:cs typeface="+mn-cs"/>
              </a:rPr>
              <a:t>Levels of demand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 Foundation papers have 60% of marks targeting low demand and 40% targeting standard demand.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Higher papers have 40% of marks targeting standard demand and 60% high demand, with 20 % of questions aimed at grades 8 and 9. </a:t>
            </a:r>
          </a:p>
          <a:p>
            <a:pPr marR="0" lvl="0" algn="l" defTabSz="914400" rtl="0" eaLnBrk="1" fontAlgn="base" latinLnBrk="0" hangingPunct="1">
              <a:lnSpc>
                <a:spcPct val="100000"/>
              </a:lnSpc>
              <a:spcBef>
                <a:spcPct val="0"/>
              </a:spcBef>
              <a:spcAft>
                <a:spcPct val="0"/>
              </a:spcAft>
              <a:buClrTx/>
              <a:buSzTx/>
              <a:tabLst/>
              <a:defRPr/>
            </a:pPr>
            <a:endPar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30% of the standard demand marks will be common between Higher and Foundation tier papers.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Tree>
    <p:custDataLst>
      <p:tags r:id="rId1"/>
    </p:custDataLst>
    <p:extLst>
      <p:ext uri="{BB962C8B-B14F-4D97-AF65-F5344CB8AC3E}">
        <p14:creationId xmlns:p14="http://schemas.microsoft.com/office/powerpoint/2010/main" val="4154762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55" y="140990"/>
            <a:ext cx="8316416" cy="2185214"/>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1200" cap="none" spc="0" normalizeH="0" baseline="0" noProof="0" dirty="0">
                <a:ln>
                  <a:noFill/>
                </a:ln>
                <a:solidFill>
                  <a:srgbClr val="FF8600"/>
                </a:solidFill>
                <a:effectLst/>
                <a:uLnTx/>
                <a:uFillTx/>
                <a:latin typeface="Arial" panose="020B0604020202020204" pitchFamily="34" charset="0"/>
                <a:ea typeface="+mn-ea"/>
                <a:cs typeface="+mn-cs"/>
              </a:rPr>
              <a:t>Practical skills </a:t>
            </a: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15% of marks will assess practical skills based on the required </a:t>
            </a:r>
            <a:r>
              <a:rPr kumimoji="0" lang="en-GB" sz="2400" b="0" i="0" u="none" strike="noStrike" kern="1200" cap="none" spc="0" normalizeH="0" baseline="0" noProof="0" dirty="0" err="1">
                <a:ln>
                  <a:noFill/>
                </a:ln>
                <a:solidFill>
                  <a:prstClr val="white"/>
                </a:solidFill>
                <a:effectLst/>
                <a:uLnTx/>
                <a:uFillTx/>
                <a:latin typeface="Arial" panose="020B0604020202020204" pitchFamily="34" charset="0"/>
                <a:ea typeface="+mn-ea"/>
                <a:cs typeface="+mn-cs"/>
              </a:rPr>
              <a:t>practicals</a:t>
            </a:r>
            <a:r>
              <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Could cover any aspect of an investigation </a:t>
            </a:r>
          </a:p>
        </p:txBody>
      </p:sp>
      <p:pic>
        <p:nvPicPr>
          <p:cNvPr id="1026" name="Picture 2" descr="AQA GCSE Chemistry (9-1) Required Practicals Lab Book By Emily Quinn">
            <a:extLst>
              <a:ext uri="{FF2B5EF4-FFF2-40B4-BE49-F238E27FC236}">
                <a16:creationId xmlns:a16="http://schemas.microsoft.com/office/drawing/2014/main" id="{E5D59F83-DE3C-4CF4-A6F0-BDEAE3312D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07" y="2497385"/>
            <a:ext cx="2808312" cy="42584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QA GCSE Biology (9-1) Required Practicals Lab Book by Emily Quinn">
            <a:extLst>
              <a:ext uri="{FF2B5EF4-FFF2-40B4-BE49-F238E27FC236}">
                <a16:creationId xmlns:a16="http://schemas.microsoft.com/office/drawing/2014/main" id="{DAFE62B8-CB54-47D3-B48E-1D3BA96870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4403" y="2520974"/>
            <a:ext cx="2952328" cy="424435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QA GCSE Physics (9-1) Required Practicals Lab Book By Emily Quinn">
            <a:extLst>
              <a:ext uri="{FF2B5EF4-FFF2-40B4-BE49-F238E27FC236}">
                <a16:creationId xmlns:a16="http://schemas.microsoft.com/office/drawing/2014/main" id="{411961D5-F769-4CBF-B6E0-5586DA2A69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8938" y="2497385"/>
            <a:ext cx="3120310" cy="427861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324056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8496944" cy="720080"/>
          </a:xfrm>
        </p:spPr>
        <p:txBody>
          <a:bodyPr/>
          <a:lstStyle/>
          <a:p>
            <a:r>
              <a:rPr lang="en-GB" dirty="0"/>
              <a:t>How are we preparing our students?</a:t>
            </a:r>
          </a:p>
        </p:txBody>
      </p:sp>
      <p:sp>
        <p:nvSpPr>
          <p:cNvPr id="3" name="Rectangle 2"/>
          <p:cNvSpPr/>
          <p:nvPr/>
        </p:nvSpPr>
        <p:spPr>
          <a:xfrm>
            <a:off x="0" y="980728"/>
            <a:ext cx="9144000" cy="4539512"/>
          </a:xfrm>
          <a:prstGeom prst="rect">
            <a:avLst/>
          </a:prstGeom>
        </p:spPr>
        <p:txBody>
          <a:bodyPr wrap="square">
            <a:spAutoFit/>
          </a:bodyPr>
          <a:lstStyle/>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We </a:t>
            </a:r>
            <a:r>
              <a:rPr lang="en-GB" sz="2400" dirty="0">
                <a:solidFill>
                  <a:prstClr val="white"/>
                </a:solidFill>
                <a:latin typeface="Calibri" panose="020F0502020204030204" pitchFamily="34" charset="0"/>
                <a:ea typeface="Calibri" panose="020F0502020204030204" pitchFamily="34" charset="0"/>
                <a:cs typeface="Times New Roman" panose="02020603050405020304" pitchFamily="18" charset="0"/>
              </a:rPr>
              <a:t>know we have to prepare our students to have strong </a:t>
            </a:r>
            <a:r>
              <a:rPr lang="en-GB" sz="2400" u="sng" dirty="0">
                <a:solidFill>
                  <a:prstClr val="white"/>
                </a:solidFill>
                <a:latin typeface="Calibri" panose="020F0502020204030204" pitchFamily="34" charset="0"/>
                <a:ea typeface="Calibri" panose="020F0502020204030204" pitchFamily="34" charset="0"/>
                <a:cs typeface="Times New Roman" panose="02020603050405020304" pitchFamily="18" charset="0"/>
              </a:rPr>
              <a:t>M</a:t>
            </a:r>
            <a:r>
              <a:rPr kumimoji="0" lang="en-GB" sz="2400" b="0" i="0" u="sng"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aths</a:t>
            </a:r>
            <a:r>
              <a:rPr kumimoji="0" lang="en-GB" sz="2400" b="0" i="0" u="sng"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 Skills</a:t>
            </a:r>
            <a:r>
              <a:rPr kumimoji="0" lang="en-GB" sz="2400" b="0" i="0" u="sng" strike="noStrike" kern="1200" cap="none" spc="0" normalizeH="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GB" sz="2400" b="0" i="0" strike="noStrike" kern="1200" cap="none" spc="0" normalizeH="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and </a:t>
            </a:r>
            <a:r>
              <a:rPr kumimoji="0" lang="en-GB" sz="2400" b="0" i="0" u="sng"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Practical Skills </a:t>
            </a:r>
            <a:r>
              <a:rPr kumimoji="0" lang="en-GB" sz="2400" b="0" i="0"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as well as be experts in the writing of </a:t>
            </a:r>
            <a:r>
              <a:rPr kumimoji="0" lang="en-GB" sz="2400" b="0" i="0" u="sng"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Extended responses</a:t>
            </a:r>
            <a:r>
              <a:rPr kumimoji="0" lang="en-GB" sz="2400" b="0" i="0" u="sng" strike="noStrike" kern="1200" cap="none" spc="0" normalizeH="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GB" sz="2400" b="0" i="0" u="none" strike="noStrike" kern="1200" cap="none" spc="0" normalizeH="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to application based</a:t>
            </a:r>
            <a:r>
              <a:rPr kumimoji="0" lang="en-GB" sz="2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 questioning.</a:t>
            </a:r>
          </a:p>
          <a:p>
            <a:pPr marL="0" marR="0" lvl="0" indent="0" algn="l" defTabSz="914400" rtl="0" eaLnBrk="1" fontAlgn="base" latinLnBrk="0" hangingPunct="1">
              <a:lnSpc>
                <a:spcPct val="107000"/>
              </a:lnSpc>
              <a:spcBef>
                <a:spcPct val="0"/>
              </a:spcBef>
              <a:spcAft>
                <a:spcPts val="800"/>
              </a:spcAft>
              <a:buClrTx/>
              <a:buSzTx/>
              <a:buFontTx/>
              <a:buNone/>
              <a:tabLst/>
              <a:defRPr/>
            </a:pPr>
            <a:endParaRPr lang="en-GB" sz="2400"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We also appreciate</a:t>
            </a:r>
            <a:r>
              <a:rPr kumimoji="0" lang="en-GB" sz="2400" b="0" i="0" u="none" strike="noStrike" kern="1200" cap="none" spc="0" normalizeH="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 the large volume of content that students need to “know”- it really is a considerable amount.</a:t>
            </a:r>
          </a:p>
          <a:p>
            <a:pPr marL="0" marR="0" lvl="0" indent="0" algn="l" defTabSz="914400" rtl="0" eaLnBrk="1" fontAlgn="base" latinLnBrk="0" hangingPunct="1">
              <a:lnSpc>
                <a:spcPct val="107000"/>
              </a:lnSpc>
              <a:spcBef>
                <a:spcPct val="0"/>
              </a:spcBef>
              <a:spcAft>
                <a:spcPts val="800"/>
              </a:spcAft>
              <a:buClrTx/>
              <a:buSzTx/>
              <a:buFontTx/>
              <a:buNone/>
              <a:tabLst/>
              <a:defRPr/>
            </a:pPr>
            <a:endParaRPr lang="en-GB" sz="2400"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endParaRPr kumimoji="0" lang="en-GB" sz="2400" b="0" i="0" u="none" strike="noStrike" kern="1200" cap="none" spc="0" normalizeH="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GB" sz="2400" b="0" i="0" u="none" strike="noStrike" kern="1200" cap="none" spc="0" normalizeH="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So in science, we focus a lot on ‘ RETRIEVAL’ of all the content pupils should know:</a:t>
            </a:r>
          </a:p>
        </p:txBody>
      </p:sp>
    </p:spTree>
    <p:custDataLst>
      <p:tags r:id="rId1"/>
    </p:custDataLst>
    <p:extLst>
      <p:ext uri="{BB962C8B-B14F-4D97-AF65-F5344CB8AC3E}">
        <p14:creationId xmlns:p14="http://schemas.microsoft.com/office/powerpoint/2010/main" val="2539721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BE37E0-9650-40FA-8BCD-685F070270EA}"/>
              </a:ext>
            </a:extLst>
          </p:cNvPr>
          <p:cNvSpPr/>
          <p:nvPr/>
        </p:nvSpPr>
        <p:spPr>
          <a:xfrm>
            <a:off x="150218" y="188640"/>
            <a:ext cx="8208912" cy="1655518"/>
          </a:xfrm>
          <a:prstGeom prst="rect">
            <a:avLst/>
          </a:prstGeom>
        </p:spPr>
        <p:txBody>
          <a:bodyPr wrap="square">
            <a:spAutoFit/>
          </a:bodyPr>
          <a:lstStyle/>
          <a:p>
            <a:pPr lvl="0">
              <a:lnSpc>
                <a:spcPct val="107000"/>
              </a:lnSpc>
              <a:spcAft>
                <a:spcPts val="800"/>
              </a:spcAft>
              <a:defRPr/>
            </a:pPr>
            <a:r>
              <a:rPr lang="en-GB" sz="2400" dirty="0">
                <a:solidFill>
                  <a:prstClr val="white"/>
                </a:solidFill>
                <a:latin typeface="Calibri" panose="020F0502020204030204" pitchFamily="34" charset="0"/>
                <a:ea typeface="Calibri" panose="020F0502020204030204" pitchFamily="34" charset="0"/>
                <a:cs typeface="Times New Roman" panose="02020603050405020304" pitchFamily="18" charset="0"/>
              </a:rPr>
              <a:t>1. The homework we set is based around our </a:t>
            </a:r>
            <a:r>
              <a:rPr lang="en-GB" sz="2400" u="sng" dirty="0">
                <a:solidFill>
                  <a:prstClr val="white"/>
                </a:solidFill>
                <a:latin typeface="Calibri" panose="020F0502020204030204" pitchFamily="34" charset="0"/>
                <a:ea typeface="Calibri" panose="020F0502020204030204" pitchFamily="34" charset="0"/>
                <a:cs typeface="Times New Roman" panose="02020603050405020304" pitchFamily="18" charset="0"/>
              </a:rPr>
              <a:t>Knowledge Organisers- </a:t>
            </a:r>
            <a:r>
              <a:rPr lang="en-GB" sz="2400" dirty="0">
                <a:solidFill>
                  <a:prstClr val="white"/>
                </a:solidFill>
                <a:latin typeface="Calibri" panose="020F0502020204030204" pitchFamily="34" charset="0"/>
                <a:ea typeface="Calibri" panose="020F0502020204030204" pitchFamily="34" charset="0"/>
                <a:cs typeface="Times New Roman" panose="02020603050405020304" pitchFamily="18" charset="0"/>
              </a:rPr>
              <a:t>pupils receive these at the start of each topic. They contain the core knowledge needed for each science topic. We focus on ‘learning and thinking hard’ to recall key knowledge. </a:t>
            </a:r>
          </a:p>
        </p:txBody>
      </p:sp>
      <p:pic>
        <p:nvPicPr>
          <p:cNvPr id="3" name="Picture 2">
            <a:extLst>
              <a:ext uri="{FF2B5EF4-FFF2-40B4-BE49-F238E27FC236}">
                <a16:creationId xmlns:a16="http://schemas.microsoft.com/office/drawing/2014/main" id="{90F5B62F-3F49-4E03-88C2-36E90CBC65F0}"/>
              </a:ext>
            </a:extLst>
          </p:cNvPr>
          <p:cNvPicPr>
            <a:picLocks noChangeAspect="1"/>
          </p:cNvPicPr>
          <p:nvPr/>
        </p:nvPicPr>
        <p:blipFill rotWithShape="1">
          <a:blip r:embed="rId3"/>
          <a:srcRect l="2961" t="16400" r="6321" b="5900"/>
          <a:stretch/>
        </p:blipFill>
        <p:spPr>
          <a:xfrm>
            <a:off x="133797" y="2276872"/>
            <a:ext cx="6048423" cy="4144290"/>
          </a:xfrm>
          <a:prstGeom prst="rect">
            <a:avLst/>
          </a:prstGeom>
        </p:spPr>
      </p:pic>
      <p:pic>
        <p:nvPicPr>
          <p:cNvPr id="4" name="Picture 3">
            <a:extLst>
              <a:ext uri="{FF2B5EF4-FFF2-40B4-BE49-F238E27FC236}">
                <a16:creationId xmlns:a16="http://schemas.microsoft.com/office/drawing/2014/main" id="{BF5DE197-56CF-401A-AF4F-470FC7CB5A5E}"/>
              </a:ext>
            </a:extLst>
          </p:cNvPr>
          <p:cNvPicPr>
            <a:picLocks noChangeAspect="1"/>
          </p:cNvPicPr>
          <p:nvPr/>
        </p:nvPicPr>
        <p:blipFill rotWithShape="1">
          <a:blip r:embed="rId4"/>
          <a:srcRect l="2120" t="21650" r="21441" b="13250"/>
          <a:stretch/>
        </p:blipFill>
        <p:spPr>
          <a:xfrm>
            <a:off x="323528" y="2276872"/>
            <a:ext cx="6082748" cy="4144290"/>
          </a:xfrm>
          <a:prstGeom prst="rect">
            <a:avLst/>
          </a:prstGeom>
        </p:spPr>
      </p:pic>
    </p:spTree>
    <p:custDataLst>
      <p:tags r:id="rId1"/>
    </p:custDataLst>
    <p:extLst>
      <p:ext uri="{BB962C8B-B14F-4D97-AF65-F5344CB8AC3E}">
        <p14:creationId xmlns:p14="http://schemas.microsoft.com/office/powerpoint/2010/main" val="3441615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BE37E0-9650-40FA-8BCD-685F070270EA}"/>
              </a:ext>
            </a:extLst>
          </p:cNvPr>
          <p:cNvSpPr/>
          <p:nvPr/>
        </p:nvSpPr>
        <p:spPr>
          <a:xfrm>
            <a:off x="107504" y="31404"/>
            <a:ext cx="8208912" cy="1264642"/>
          </a:xfrm>
          <a:prstGeom prst="rect">
            <a:avLst/>
          </a:prstGeom>
        </p:spPr>
        <p:txBody>
          <a:bodyPr wrap="square">
            <a:spAutoFit/>
          </a:bodyPr>
          <a:lstStyle/>
          <a:p>
            <a:pPr lvl="0">
              <a:lnSpc>
                <a:spcPct val="107000"/>
              </a:lnSpc>
              <a:spcAft>
                <a:spcPts val="800"/>
              </a:spcAft>
              <a:defRPr/>
            </a:pPr>
            <a:r>
              <a:rPr lang="en-GB" dirty="0">
                <a:solidFill>
                  <a:prstClr val="white"/>
                </a:solidFill>
                <a:latin typeface="Calibri" panose="020F0502020204030204" pitchFamily="34" charset="0"/>
                <a:ea typeface="Calibri" panose="020F0502020204030204" pitchFamily="34" charset="0"/>
                <a:cs typeface="Times New Roman" panose="02020603050405020304" pitchFamily="18" charset="0"/>
              </a:rPr>
              <a:t>2. To develop ‘ understanding’ we practice lots of exam based questions both in class and every fourth week as set homework- </a:t>
            </a:r>
            <a:r>
              <a:rPr lang="en-GB" dirty="0" err="1">
                <a:solidFill>
                  <a:prstClr val="white"/>
                </a:solidFill>
                <a:latin typeface="Calibri" panose="020F0502020204030204" pitchFamily="34" charset="0"/>
                <a:ea typeface="Calibri" panose="020F0502020204030204" pitchFamily="34" charset="0"/>
                <a:cs typeface="Times New Roman" panose="02020603050405020304" pitchFamily="18" charset="0"/>
              </a:rPr>
              <a:t>homeworks</a:t>
            </a:r>
            <a:r>
              <a:rPr lang="en-GB" dirty="0">
                <a:solidFill>
                  <a:prstClr val="white"/>
                </a:solidFill>
                <a:latin typeface="Calibri" panose="020F0502020204030204" pitchFamily="34" charset="0"/>
                <a:ea typeface="Calibri" panose="020F0502020204030204" pitchFamily="34" charset="0"/>
                <a:cs typeface="Times New Roman" panose="02020603050405020304" pitchFamily="18" charset="0"/>
              </a:rPr>
              <a:t> being selected from previous topics, so pupils must go back to previous knowledge organisers to ‘retrieve ‘ the information- this will strengthen memory!</a:t>
            </a:r>
          </a:p>
        </p:txBody>
      </p:sp>
      <p:pic>
        <p:nvPicPr>
          <p:cNvPr id="5" name="Picture 4">
            <a:extLst>
              <a:ext uri="{FF2B5EF4-FFF2-40B4-BE49-F238E27FC236}">
                <a16:creationId xmlns:a16="http://schemas.microsoft.com/office/drawing/2014/main" id="{75636B7F-3D2A-4188-8BCD-7F26996F9E86}"/>
              </a:ext>
            </a:extLst>
          </p:cNvPr>
          <p:cNvPicPr>
            <a:picLocks noChangeAspect="1"/>
          </p:cNvPicPr>
          <p:nvPr/>
        </p:nvPicPr>
        <p:blipFill rotWithShape="1">
          <a:blip r:embed="rId2"/>
          <a:srcRect l="6321" t="17451" r="7161" b="10100"/>
          <a:stretch/>
        </p:blipFill>
        <p:spPr>
          <a:xfrm>
            <a:off x="419522" y="1249624"/>
            <a:ext cx="8352928" cy="5595650"/>
          </a:xfrm>
          <a:prstGeom prst="rect">
            <a:avLst/>
          </a:prstGeom>
        </p:spPr>
      </p:pic>
    </p:spTree>
    <p:extLst>
      <p:ext uri="{BB962C8B-B14F-4D97-AF65-F5344CB8AC3E}">
        <p14:creationId xmlns:p14="http://schemas.microsoft.com/office/powerpoint/2010/main" val="14974428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BE37E0-9650-40FA-8BCD-685F070270EA}"/>
              </a:ext>
            </a:extLst>
          </p:cNvPr>
          <p:cNvSpPr/>
          <p:nvPr/>
        </p:nvSpPr>
        <p:spPr>
          <a:xfrm>
            <a:off x="107504" y="31404"/>
            <a:ext cx="8208912" cy="968278"/>
          </a:xfrm>
          <a:prstGeom prst="rect">
            <a:avLst/>
          </a:prstGeom>
        </p:spPr>
        <p:txBody>
          <a:bodyPr wrap="square">
            <a:spAutoFit/>
          </a:bodyPr>
          <a:lstStyle/>
          <a:p>
            <a:pPr lvl="0">
              <a:lnSpc>
                <a:spcPct val="107000"/>
              </a:lnSpc>
              <a:spcAft>
                <a:spcPts val="800"/>
              </a:spcAft>
              <a:defRPr/>
            </a:pPr>
            <a:r>
              <a:rPr lang="en-GB" dirty="0">
                <a:solidFill>
                  <a:prstClr val="white"/>
                </a:solidFill>
                <a:latin typeface="Calibri" panose="020F0502020204030204" pitchFamily="34" charset="0"/>
                <a:ea typeface="Calibri" panose="020F0502020204030204" pitchFamily="34" charset="0"/>
                <a:cs typeface="Times New Roman" panose="02020603050405020304" pitchFamily="18" charset="0"/>
              </a:rPr>
              <a:t>Our mastery booklets….. Over the past few years we are implementing our curriculum through ‘Mastery booklets’….in essence bespoke textbooks that fit the purpose for our pupils studying science.</a:t>
            </a:r>
          </a:p>
        </p:txBody>
      </p:sp>
      <p:pic>
        <p:nvPicPr>
          <p:cNvPr id="4" name="Picture 3">
            <a:extLst>
              <a:ext uri="{FF2B5EF4-FFF2-40B4-BE49-F238E27FC236}">
                <a16:creationId xmlns:a16="http://schemas.microsoft.com/office/drawing/2014/main" id="{28ECC20B-D196-4945-9065-710239D93117}"/>
              </a:ext>
            </a:extLst>
          </p:cNvPr>
          <p:cNvPicPr>
            <a:picLocks noChangeAspect="1"/>
          </p:cNvPicPr>
          <p:nvPr/>
        </p:nvPicPr>
        <p:blipFill rotWithShape="1">
          <a:blip/>
          <a:srcRect l="24801" t="14721" r="29525" b="5901"/>
          <a:stretch/>
        </p:blipFill>
        <p:spPr>
          <a:xfrm>
            <a:off x="107504" y="1160747"/>
            <a:ext cx="5112568" cy="5553307"/>
          </a:xfrm>
          <a:prstGeom prst="rect">
            <a:avLst/>
          </a:prstGeom>
        </p:spPr>
      </p:pic>
      <p:pic>
        <p:nvPicPr>
          <p:cNvPr id="7" name="Picture 6">
            <a:extLst>
              <a:ext uri="{FF2B5EF4-FFF2-40B4-BE49-F238E27FC236}">
                <a16:creationId xmlns:a16="http://schemas.microsoft.com/office/drawing/2014/main" id="{E49C8119-505C-4297-BAAA-DA5ECB742E79}"/>
              </a:ext>
            </a:extLst>
          </p:cNvPr>
          <p:cNvPicPr>
            <a:picLocks noChangeAspect="1"/>
          </p:cNvPicPr>
          <p:nvPr/>
        </p:nvPicPr>
        <p:blipFill rotWithShape="1">
          <a:blip r:embed="rId2"/>
          <a:srcRect l="10227" t="14721" r="27163" b="4641"/>
          <a:stretch/>
        </p:blipFill>
        <p:spPr>
          <a:xfrm>
            <a:off x="1259631" y="917696"/>
            <a:ext cx="7200801" cy="5796357"/>
          </a:xfrm>
          <a:prstGeom prst="rect">
            <a:avLst/>
          </a:prstGeom>
        </p:spPr>
      </p:pic>
      <p:pic>
        <p:nvPicPr>
          <p:cNvPr id="9" name="Picture 8">
            <a:extLst>
              <a:ext uri="{FF2B5EF4-FFF2-40B4-BE49-F238E27FC236}">
                <a16:creationId xmlns:a16="http://schemas.microsoft.com/office/drawing/2014/main" id="{4B54E6C1-7DB9-4F05-AF40-D13C247C9546}"/>
              </a:ext>
            </a:extLst>
          </p:cNvPr>
          <p:cNvPicPr>
            <a:picLocks noChangeAspect="1"/>
          </p:cNvPicPr>
          <p:nvPr/>
        </p:nvPicPr>
        <p:blipFill rotWithShape="1">
          <a:blip r:embed="rId3"/>
          <a:srcRect l="24553" t="14721" r="30312" b="5901"/>
          <a:stretch/>
        </p:blipFill>
        <p:spPr>
          <a:xfrm>
            <a:off x="2843808" y="814383"/>
            <a:ext cx="5328592" cy="5857241"/>
          </a:xfrm>
          <a:prstGeom prst="rect">
            <a:avLst/>
          </a:prstGeom>
        </p:spPr>
      </p:pic>
    </p:spTree>
    <p:extLst>
      <p:ext uri="{BB962C8B-B14F-4D97-AF65-F5344CB8AC3E}">
        <p14:creationId xmlns:p14="http://schemas.microsoft.com/office/powerpoint/2010/main" val="3569692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4"/>
          <p:cNvSpPr/>
          <p:nvPr/>
        </p:nvSpPr>
        <p:spPr>
          <a:xfrm>
            <a:off x="-1" y="571500"/>
            <a:ext cx="9144001" cy="5818120"/>
          </a:xfrm>
          <a:prstGeom prst="rect">
            <a:avLst/>
          </a:prstGeom>
          <a:solidFill>
            <a:schemeClr val="lt1"/>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algn="ctr">
              <a:spcBef>
                <a:spcPts val="0"/>
              </a:spcBef>
              <a:spcAft>
                <a:spcPts val="0"/>
              </a:spcAft>
            </a:pPr>
            <a:endParaRPr>
              <a:solidFill>
                <a:schemeClr val="lt1"/>
              </a:solidFill>
              <a:latin typeface="Calibri"/>
              <a:ea typeface="Calibri"/>
              <a:cs typeface="Calibri"/>
              <a:sym typeface="Calibri"/>
            </a:endParaRPr>
          </a:p>
        </p:txBody>
      </p:sp>
      <p:pic>
        <p:nvPicPr>
          <p:cNvPr id="93" name="Google Shape;93;p14" descr="Interim logo smaller.png">
            <a:hlinkClick r:id="rId3"/>
          </p:cNvPr>
          <p:cNvPicPr preferRelativeResize="0"/>
          <p:nvPr/>
        </p:nvPicPr>
        <p:blipFill rotWithShape="1">
          <a:blip r:embed="rId4">
            <a:alphaModFix/>
          </a:blip>
          <a:srcRect b="26894"/>
          <a:stretch/>
        </p:blipFill>
        <p:spPr>
          <a:xfrm>
            <a:off x="488949" y="1698237"/>
            <a:ext cx="7730200" cy="1696258"/>
          </a:xfrm>
          <a:prstGeom prst="rect">
            <a:avLst/>
          </a:prstGeom>
          <a:noFill/>
          <a:ln>
            <a:noFill/>
          </a:ln>
        </p:spPr>
      </p:pic>
      <p:sp>
        <p:nvSpPr>
          <p:cNvPr id="94" name="Google Shape;94;p14"/>
          <p:cNvSpPr txBox="1"/>
          <p:nvPr/>
        </p:nvSpPr>
        <p:spPr>
          <a:xfrm>
            <a:off x="1465832" y="3157430"/>
            <a:ext cx="8229600" cy="952500"/>
          </a:xfrm>
          <a:prstGeom prst="rect">
            <a:avLst/>
          </a:prstGeom>
          <a:noFill/>
          <a:ln>
            <a:noFill/>
          </a:ln>
        </p:spPr>
        <p:txBody>
          <a:bodyPr spcFirstLastPara="1" wrap="square" lIns="91425" tIns="45700" rIns="91425" bIns="45700" anchor="ctr" anchorCtr="0">
            <a:noAutofit/>
          </a:bodyPr>
          <a:lstStyle/>
          <a:p>
            <a:pPr algn="ctr">
              <a:spcBef>
                <a:spcPts val="0"/>
              </a:spcBef>
              <a:spcAft>
                <a:spcPts val="0"/>
              </a:spcAft>
              <a:buClr>
                <a:srgbClr val="17365D"/>
              </a:buClr>
              <a:buSzPts val="4000"/>
            </a:pPr>
            <a:r>
              <a:rPr lang="en-GB" sz="4000" dirty="0">
                <a:solidFill>
                  <a:srgbClr val="17365D"/>
                </a:solidFill>
                <a:latin typeface="Tassomai Different Upper and lo" panose="00000500000000000000" pitchFamily="2" charset="0"/>
                <a:sym typeface="Arial"/>
              </a:rPr>
              <a:t>(</a:t>
            </a:r>
            <a:r>
              <a:rPr lang="en-GB" sz="4000" dirty="0" err="1">
                <a:solidFill>
                  <a:srgbClr val="17365D"/>
                </a:solidFill>
                <a:latin typeface="Tassomai Different Upper and lo" panose="00000500000000000000" pitchFamily="2" charset="0"/>
                <a:sym typeface="Arial"/>
              </a:rPr>
              <a:t>tass</a:t>
            </a:r>
            <a:r>
              <a:rPr lang="en-GB" sz="4000" dirty="0">
                <a:solidFill>
                  <a:srgbClr val="17365D"/>
                </a:solidFill>
                <a:latin typeface="Tassomai Different Upper and lo" panose="00000500000000000000" pitchFamily="2" charset="0"/>
                <a:sym typeface="Arial"/>
              </a:rPr>
              <a:t> – oh – my)</a:t>
            </a:r>
            <a:endParaRPr dirty="0">
              <a:latin typeface="Tassomai Different Upper and lo" panose="00000500000000000000" pitchFamily="2" charset="0"/>
            </a:endParaRPr>
          </a:p>
        </p:txBody>
      </p:sp>
      <p:pic>
        <p:nvPicPr>
          <p:cNvPr id="95" name="Google Shape;95;p14" descr="Interim logo smaller.png"/>
          <p:cNvPicPr preferRelativeResize="0"/>
          <p:nvPr/>
        </p:nvPicPr>
        <p:blipFill rotWithShape="1">
          <a:blip r:embed="rId4">
            <a:alphaModFix/>
          </a:blip>
          <a:srcRect t="73106"/>
          <a:stretch/>
        </p:blipFill>
        <p:spPr>
          <a:xfrm>
            <a:off x="488950" y="4667239"/>
            <a:ext cx="8166101" cy="659189"/>
          </a:xfrm>
          <a:prstGeom prst="rect">
            <a:avLst/>
          </a:prstGeom>
          <a:noFill/>
          <a:ln>
            <a:noFill/>
          </a:ln>
        </p:spPr>
      </p:pic>
      <p:sp>
        <p:nvSpPr>
          <p:cNvPr id="2" name="Rectangle 1">
            <a:extLst>
              <a:ext uri="{FF2B5EF4-FFF2-40B4-BE49-F238E27FC236}">
                <a16:creationId xmlns:a16="http://schemas.microsoft.com/office/drawing/2014/main" id="{35579486-DC1B-480B-ABCE-29EC26A57A9D}"/>
              </a:ext>
            </a:extLst>
          </p:cNvPr>
          <p:cNvSpPr/>
          <p:nvPr/>
        </p:nvSpPr>
        <p:spPr>
          <a:xfrm>
            <a:off x="251520" y="49941"/>
            <a:ext cx="4445897" cy="375552"/>
          </a:xfrm>
          <a:prstGeom prst="rect">
            <a:avLst/>
          </a:prstGeom>
        </p:spPr>
        <p:txBody>
          <a:bodyPr wrap="none">
            <a:spAutoFit/>
          </a:bodyPr>
          <a:lstStyle/>
          <a:p>
            <a:pPr lvl="0">
              <a:lnSpc>
                <a:spcPct val="107000"/>
              </a:lnSpc>
              <a:spcAft>
                <a:spcPts val="800"/>
              </a:spcAft>
              <a:defRPr/>
            </a:pPr>
            <a:r>
              <a:rPr lang="en-GB" dirty="0">
                <a:solidFill>
                  <a:prstClr val="white"/>
                </a:solidFill>
                <a:latin typeface="Calibri" panose="020F0502020204030204" pitchFamily="34" charset="0"/>
                <a:ea typeface="Calibri" panose="020F0502020204030204" pitchFamily="34" charset="0"/>
                <a:cs typeface="Times New Roman" panose="02020603050405020304" pitchFamily="18" charset="0"/>
              </a:rPr>
              <a:t>3. We introduced TASSOMAI a few years ago.</a:t>
            </a:r>
          </a:p>
        </p:txBody>
      </p:sp>
      <p:pic>
        <p:nvPicPr>
          <p:cNvPr id="3" name="Picture 2">
            <a:extLst>
              <a:ext uri="{FF2B5EF4-FFF2-40B4-BE49-F238E27FC236}">
                <a16:creationId xmlns:a16="http://schemas.microsoft.com/office/drawing/2014/main" id="{1DE32A2F-FAD4-4CA7-95F6-600577B8E655}"/>
              </a:ext>
            </a:extLst>
          </p:cNvPr>
          <p:cNvPicPr>
            <a:picLocks noChangeAspect="1"/>
          </p:cNvPicPr>
          <p:nvPr/>
        </p:nvPicPr>
        <p:blipFill>
          <a:blip r:embed="rId5"/>
          <a:stretch>
            <a:fillRect/>
          </a:stretch>
        </p:blipFill>
        <p:spPr>
          <a:xfrm>
            <a:off x="245937" y="1585912"/>
            <a:ext cx="8735240" cy="45073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13D99-1952-46E9-8609-96ECFA6D5147}"/>
              </a:ext>
            </a:extLst>
          </p:cNvPr>
          <p:cNvSpPr>
            <a:spLocks noGrp="1"/>
          </p:cNvSpPr>
          <p:nvPr>
            <p:ph type="title"/>
          </p:nvPr>
        </p:nvSpPr>
        <p:spPr>
          <a:xfrm>
            <a:off x="179512" y="1052736"/>
            <a:ext cx="8964488" cy="1154112"/>
          </a:xfrm>
        </p:spPr>
        <p:txBody>
          <a:bodyPr/>
          <a:lstStyle/>
          <a:p>
            <a:r>
              <a:rPr lang="en-GB" dirty="0"/>
              <a:t>Changes we have made to improve your child’s welfare and personal development</a:t>
            </a:r>
          </a:p>
        </p:txBody>
      </p:sp>
      <p:sp>
        <p:nvSpPr>
          <p:cNvPr id="5" name="Content Placeholder 2">
            <a:extLst>
              <a:ext uri="{FF2B5EF4-FFF2-40B4-BE49-F238E27FC236}">
                <a16:creationId xmlns:a16="http://schemas.microsoft.com/office/drawing/2014/main" id="{92F90459-2592-4FCB-83C2-578AB09F93C4}"/>
              </a:ext>
            </a:extLst>
          </p:cNvPr>
          <p:cNvSpPr>
            <a:spLocks noGrp="1"/>
          </p:cNvSpPr>
          <p:nvPr>
            <p:ph idx="1"/>
          </p:nvPr>
        </p:nvSpPr>
        <p:spPr>
          <a:xfrm>
            <a:off x="218243" y="2379856"/>
            <a:ext cx="8646977" cy="4019810"/>
          </a:xfrm>
        </p:spPr>
        <p:txBody>
          <a:bodyPr>
            <a:normAutofit/>
          </a:bodyPr>
          <a:lstStyle/>
          <a:p>
            <a:pPr marL="0" indent="0">
              <a:buNone/>
            </a:pPr>
            <a:r>
              <a:rPr lang="en-GB" dirty="0"/>
              <a:t>Form time is now everyday for 25 minutes.</a:t>
            </a:r>
          </a:p>
          <a:p>
            <a:pPr marL="0" indent="0">
              <a:buNone/>
            </a:pPr>
            <a:r>
              <a:rPr lang="en-GB" dirty="0"/>
              <a:t>Punctuality - This means being on time to for form . It is dedicated holistic approach to provide them with lifelong skills to lead healthy, fulfilling lives to contribute to modern Britain.</a:t>
            </a:r>
          </a:p>
          <a:p>
            <a:pPr marL="0" indent="0">
              <a:buNone/>
            </a:pPr>
            <a:r>
              <a:rPr lang="en-GB" dirty="0"/>
              <a:t>Weekly form time week is divided into daily themes:</a:t>
            </a:r>
          </a:p>
          <a:p>
            <a:pPr marL="0" indent="0">
              <a:buNone/>
            </a:pPr>
            <a:r>
              <a:rPr lang="en-GB" dirty="0">
                <a:solidFill>
                  <a:schemeClr val="bg1"/>
                </a:solidFill>
                <a:highlight>
                  <a:srgbClr val="00FF00"/>
                </a:highlight>
              </a:rPr>
              <a:t>Monday – PSHE</a:t>
            </a:r>
          </a:p>
          <a:p>
            <a:pPr marL="0" indent="0">
              <a:buNone/>
            </a:pPr>
            <a:r>
              <a:rPr lang="en-GB" dirty="0">
                <a:solidFill>
                  <a:schemeClr val="bg1"/>
                </a:solidFill>
                <a:highlight>
                  <a:srgbClr val="FFFF00"/>
                </a:highlight>
              </a:rPr>
              <a:t>Tuesday – Assembly</a:t>
            </a:r>
          </a:p>
          <a:p>
            <a:pPr marL="0" indent="0">
              <a:buNone/>
            </a:pPr>
            <a:r>
              <a:rPr lang="en-GB" dirty="0">
                <a:solidFill>
                  <a:schemeClr val="bg1"/>
                </a:solidFill>
                <a:highlight>
                  <a:srgbClr val="FF00FF"/>
                </a:highlight>
              </a:rPr>
              <a:t>Wednesday – Student Agency</a:t>
            </a:r>
          </a:p>
          <a:p>
            <a:pPr marL="0" indent="0">
              <a:buNone/>
            </a:pPr>
            <a:r>
              <a:rPr lang="en-GB" dirty="0">
                <a:solidFill>
                  <a:schemeClr val="bg1"/>
                </a:solidFill>
                <a:highlight>
                  <a:srgbClr val="FF0000"/>
                </a:highlight>
              </a:rPr>
              <a:t>Thursday – Reading for Purpose</a:t>
            </a:r>
          </a:p>
          <a:p>
            <a:pPr marL="0" indent="0">
              <a:buNone/>
            </a:pPr>
            <a:r>
              <a:rPr lang="en-GB" dirty="0">
                <a:solidFill>
                  <a:schemeClr val="bg1"/>
                </a:solidFill>
                <a:highlight>
                  <a:srgbClr val="00FFFF"/>
                </a:highlight>
              </a:rPr>
              <a:t>Friday - Reflection</a:t>
            </a:r>
          </a:p>
          <a:p>
            <a:pPr marL="0" indent="0">
              <a:buNone/>
            </a:pPr>
            <a:endParaRPr lang="en-GB" dirty="0"/>
          </a:p>
        </p:txBody>
      </p:sp>
    </p:spTree>
    <p:extLst>
      <p:ext uri="{BB962C8B-B14F-4D97-AF65-F5344CB8AC3E}">
        <p14:creationId xmlns:p14="http://schemas.microsoft.com/office/powerpoint/2010/main" val="37892124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p16"/>
          <p:cNvPicPr preferRelativeResize="0"/>
          <p:nvPr/>
        </p:nvPicPr>
        <p:blipFill rotWithShape="1">
          <a:blip r:embed="rId3">
            <a:alphaModFix/>
          </a:blip>
          <a:srcRect/>
          <a:stretch/>
        </p:blipFill>
        <p:spPr>
          <a:xfrm>
            <a:off x="-19634" y="1975437"/>
            <a:ext cx="9144000" cy="1621632"/>
          </a:xfrm>
          <a:prstGeom prst="rect">
            <a:avLst/>
          </a:prstGeom>
          <a:noFill/>
          <a:ln>
            <a:noFill/>
          </a:ln>
        </p:spPr>
      </p:pic>
      <p:pic>
        <p:nvPicPr>
          <p:cNvPr id="108" name="Google Shape;108;p16"/>
          <p:cNvPicPr preferRelativeResize="0"/>
          <p:nvPr/>
        </p:nvPicPr>
        <p:blipFill rotWithShape="1">
          <a:blip r:embed="rId4">
            <a:alphaModFix/>
          </a:blip>
          <a:srcRect/>
          <a:stretch/>
        </p:blipFill>
        <p:spPr>
          <a:xfrm flipH="1">
            <a:off x="-220340" y="4200527"/>
            <a:ext cx="8981357" cy="1068807"/>
          </a:xfrm>
          <a:prstGeom prst="rect">
            <a:avLst/>
          </a:prstGeom>
          <a:noFill/>
          <a:ln>
            <a:noFill/>
          </a:ln>
        </p:spPr>
      </p:pic>
      <p:pic>
        <p:nvPicPr>
          <p:cNvPr id="109" name="Google Shape;109;p16"/>
          <p:cNvPicPr preferRelativeResize="0"/>
          <p:nvPr/>
        </p:nvPicPr>
        <p:blipFill rotWithShape="1">
          <a:blip r:embed="rId4">
            <a:alphaModFix/>
          </a:blip>
          <a:srcRect/>
          <a:stretch/>
        </p:blipFill>
        <p:spPr>
          <a:xfrm>
            <a:off x="162644" y="924295"/>
            <a:ext cx="8981357" cy="1159487"/>
          </a:xfrm>
          <a:prstGeom prst="rect">
            <a:avLst/>
          </a:prstGeom>
          <a:noFill/>
          <a:ln>
            <a:noFill/>
          </a:ln>
        </p:spPr>
      </p:pic>
      <p:sp>
        <p:nvSpPr>
          <p:cNvPr id="110" name="Google Shape;110;p16"/>
          <p:cNvSpPr txBox="1"/>
          <p:nvPr/>
        </p:nvSpPr>
        <p:spPr>
          <a:xfrm>
            <a:off x="1466852" y="1124692"/>
            <a:ext cx="6210299" cy="4031873"/>
          </a:xfrm>
          <a:prstGeom prst="rect">
            <a:avLst/>
          </a:prstGeom>
          <a:noFill/>
          <a:ln>
            <a:noFill/>
          </a:ln>
        </p:spPr>
        <p:txBody>
          <a:bodyPr spcFirstLastPara="1" wrap="square" lIns="91425" tIns="45700" rIns="91425" bIns="45700" anchor="t" anchorCtr="0">
            <a:noAutofit/>
          </a:bodyPr>
          <a:lstStyle/>
          <a:p>
            <a:pPr algn="ctr">
              <a:spcBef>
                <a:spcPts val="0"/>
              </a:spcBef>
              <a:spcAft>
                <a:spcPts val="0"/>
              </a:spcAft>
            </a:pPr>
            <a:r>
              <a:rPr lang="en-GB" sz="4000" b="1" dirty="0">
                <a:solidFill>
                  <a:schemeClr val="lt1"/>
                </a:solidFill>
                <a:latin typeface="Open Sans"/>
                <a:ea typeface="Open Sans"/>
                <a:cs typeface="Open Sans"/>
                <a:sym typeface="Open Sans"/>
              </a:rPr>
              <a:t>95%</a:t>
            </a:r>
            <a:r>
              <a:rPr lang="en-GB" sz="4000" dirty="0">
                <a:solidFill>
                  <a:schemeClr val="lt1"/>
                </a:solidFill>
                <a:latin typeface="Open Sans"/>
                <a:ea typeface="Open Sans"/>
                <a:cs typeface="Open Sans"/>
                <a:sym typeface="Open Sans"/>
              </a:rPr>
              <a:t> of students that used </a:t>
            </a:r>
            <a:r>
              <a:rPr lang="en-GB" sz="4000" dirty="0" err="1">
                <a:solidFill>
                  <a:schemeClr val="lt1"/>
                </a:solidFill>
                <a:latin typeface="Open Sans"/>
                <a:ea typeface="Open Sans"/>
                <a:cs typeface="Open Sans"/>
                <a:sym typeface="Open Sans"/>
              </a:rPr>
              <a:t>Tassomai</a:t>
            </a:r>
            <a:r>
              <a:rPr lang="en-GB" sz="4000" dirty="0">
                <a:solidFill>
                  <a:schemeClr val="lt1"/>
                </a:solidFill>
                <a:latin typeface="Open Sans"/>
                <a:ea typeface="Open Sans"/>
                <a:cs typeface="Open Sans"/>
                <a:sym typeface="Open Sans"/>
              </a:rPr>
              <a:t> regularly achieved a </a:t>
            </a:r>
            <a:r>
              <a:rPr lang="en-GB" sz="4800" b="1" dirty="0">
                <a:solidFill>
                  <a:srgbClr val="002060"/>
                </a:solidFill>
                <a:latin typeface="Open Sans"/>
                <a:ea typeface="Open Sans"/>
                <a:cs typeface="Open Sans"/>
                <a:sym typeface="Open Sans"/>
              </a:rPr>
              <a:t>4</a:t>
            </a:r>
            <a:r>
              <a:rPr lang="en-GB" sz="4000" b="1" dirty="0">
                <a:solidFill>
                  <a:schemeClr val="lt1"/>
                </a:solidFill>
                <a:latin typeface="Open Sans"/>
                <a:ea typeface="Open Sans"/>
                <a:cs typeface="Open Sans"/>
                <a:sym typeface="Open Sans"/>
              </a:rPr>
              <a:t> or above</a:t>
            </a:r>
            <a:r>
              <a:rPr lang="en-GB" sz="4000" dirty="0">
                <a:solidFill>
                  <a:schemeClr val="lt1"/>
                </a:solidFill>
                <a:latin typeface="Open Sans"/>
                <a:ea typeface="Open Sans"/>
                <a:cs typeface="Open Sans"/>
                <a:sym typeface="Open Sans"/>
              </a:rPr>
              <a:t> in their GCSE science exams... and 50% of those </a:t>
            </a:r>
            <a:r>
              <a:rPr lang="en-GB" sz="4000" dirty="0" err="1">
                <a:solidFill>
                  <a:schemeClr val="lt1"/>
                </a:solidFill>
                <a:latin typeface="Open Sans"/>
                <a:ea typeface="Open Sans"/>
                <a:cs typeface="Open Sans"/>
                <a:sym typeface="Open Sans"/>
              </a:rPr>
              <a:t>pupild</a:t>
            </a:r>
            <a:r>
              <a:rPr lang="en-GB" sz="4000" dirty="0">
                <a:solidFill>
                  <a:schemeClr val="lt1"/>
                </a:solidFill>
                <a:latin typeface="Open Sans"/>
                <a:ea typeface="Open Sans"/>
                <a:cs typeface="Open Sans"/>
                <a:sym typeface="Open Sans"/>
              </a:rPr>
              <a:t> achieved a grade </a:t>
            </a:r>
            <a:r>
              <a:rPr lang="en-GB" sz="4800" b="1" dirty="0">
                <a:solidFill>
                  <a:srgbClr val="002060"/>
                </a:solidFill>
                <a:latin typeface="Open Sans"/>
                <a:ea typeface="Open Sans"/>
                <a:cs typeface="Open Sans"/>
                <a:sym typeface="Open Sans"/>
              </a:rPr>
              <a:t>7</a:t>
            </a:r>
            <a:r>
              <a:rPr lang="en-GB" sz="4000" dirty="0">
                <a:solidFill>
                  <a:schemeClr val="lt1"/>
                </a:solidFill>
                <a:latin typeface="Open Sans"/>
                <a:ea typeface="Open Sans"/>
                <a:cs typeface="Open Sans"/>
                <a:sym typeface="Open Sans"/>
              </a:rPr>
              <a:t> or </a:t>
            </a:r>
            <a:r>
              <a:rPr lang="en-GB" sz="4800" b="1" dirty="0">
                <a:solidFill>
                  <a:srgbClr val="002060"/>
                </a:solidFill>
                <a:latin typeface="Open Sans"/>
                <a:ea typeface="Open Sans"/>
                <a:cs typeface="Open Sans"/>
                <a:sym typeface="Open Sans"/>
              </a:rPr>
              <a:t>higher.</a:t>
            </a:r>
            <a:endParaRPr sz="1100" b="1" dirty="0">
              <a:solidFill>
                <a:srgbClr val="002060"/>
              </a:solidFill>
              <a:latin typeface="Open Sans"/>
              <a:ea typeface="Open Sans"/>
              <a:cs typeface="Open Sans"/>
              <a:sym typeface="Open Sans"/>
            </a:endParaRPr>
          </a:p>
          <a:p>
            <a:pPr algn="ctr">
              <a:spcBef>
                <a:spcPts val="0"/>
              </a:spcBef>
              <a:spcAft>
                <a:spcPts val="0"/>
              </a:spcAft>
            </a:pPr>
            <a:endParaRPr sz="800" b="1" dirty="0">
              <a:solidFill>
                <a:srgbClr val="002060"/>
              </a:solidFill>
              <a:latin typeface="Open Sans"/>
              <a:ea typeface="Open Sans"/>
              <a:cs typeface="Open Sans"/>
              <a:sym typeface="Open Sans"/>
            </a:endParaRPr>
          </a:p>
        </p:txBody>
      </p:sp>
      <p:sp>
        <p:nvSpPr>
          <p:cNvPr id="111" name="Google Shape;111;p16"/>
          <p:cNvSpPr txBox="1"/>
          <p:nvPr/>
        </p:nvSpPr>
        <p:spPr>
          <a:xfrm>
            <a:off x="6246566" y="5826546"/>
            <a:ext cx="2710149" cy="369332"/>
          </a:xfrm>
          <a:prstGeom prst="rect">
            <a:avLst/>
          </a:prstGeom>
          <a:noFill/>
          <a:ln>
            <a:noFill/>
          </a:ln>
        </p:spPr>
        <p:txBody>
          <a:bodyPr spcFirstLastPara="1" wrap="square" lIns="91425" tIns="45700" rIns="91425" bIns="45700" anchor="t" anchorCtr="0">
            <a:noAutofit/>
          </a:bodyPr>
          <a:lstStyle/>
          <a:p>
            <a:pPr>
              <a:spcBef>
                <a:spcPts val="0"/>
              </a:spcBef>
              <a:spcAft>
                <a:spcPts val="0"/>
              </a:spcAft>
            </a:pPr>
            <a:r>
              <a:rPr lang="en-GB" dirty="0">
                <a:solidFill>
                  <a:schemeClr val="dk1"/>
                </a:solidFill>
                <a:latin typeface="Tassomai Different Upper and lo" panose="00000500000000000000" pitchFamily="2" charset="0"/>
                <a:sym typeface="Arial"/>
              </a:rPr>
              <a:t>Results from 2019</a:t>
            </a:r>
            <a:endParaRPr dirty="0">
              <a:latin typeface="Tassomai Different Upper and lo" panose="00000500000000000000" pitchFamily="2"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9E46B73-5434-4332-8D6C-F53DB49D6826}"/>
              </a:ext>
            </a:extLst>
          </p:cNvPr>
          <p:cNvGraphicFramePr>
            <a:graphicFrameLocks noGrp="1"/>
          </p:cNvGraphicFramePr>
          <p:nvPr/>
        </p:nvGraphicFramePr>
        <p:xfrm>
          <a:off x="1" y="571501"/>
          <a:ext cx="5889811" cy="5715003"/>
        </p:xfrm>
        <a:graphic>
          <a:graphicData uri="http://schemas.openxmlformats.org/drawingml/2006/table">
            <a:tbl>
              <a:tblPr>
                <a:tableStyleId>{5C22544A-7EE6-4342-B048-85BDC9FD1C3A}</a:tableStyleId>
              </a:tblPr>
              <a:tblGrid>
                <a:gridCol w="996463">
                  <a:extLst>
                    <a:ext uri="{9D8B030D-6E8A-4147-A177-3AD203B41FA5}">
                      <a16:colId xmlns:a16="http://schemas.microsoft.com/office/drawing/2014/main" val="2971105886"/>
                    </a:ext>
                  </a:extLst>
                </a:gridCol>
                <a:gridCol w="1459107">
                  <a:extLst>
                    <a:ext uri="{9D8B030D-6E8A-4147-A177-3AD203B41FA5}">
                      <a16:colId xmlns:a16="http://schemas.microsoft.com/office/drawing/2014/main" val="482757700"/>
                    </a:ext>
                  </a:extLst>
                </a:gridCol>
                <a:gridCol w="800731">
                  <a:extLst>
                    <a:ext uri="{9D8B030D-6E8A-4147-A177-3AD203B41FA5}">
                      <a16:colId xmlns:a16="http://schemas.microsoft.com/office/drawing/2014/main" val="2182923486"/>
                    </a:ext>
                  </a:extLst>
                </a:gridCol>
                <a:gridCol w="1316755">
                  <a:extLst>
                    <a:ext uri="{9D8B030D-6E8A-4147-A177-3AD203B41FA5}">
                      <a16:colId xmlns:a16="http://schemas.microsoft.com/office/drawing/2014/main" val="2393225044"/>
                    </a:ext>
                  </a:extLst>
                </a:gridCol>
                <a:gridCol w="1316755">
                  <a:extLst>
                    <a:ext uri="{9D8B030D-6E8A-4147-A177-3AD203B41FA5}">
                      <a16:colId xmlns:a16="http://schemas.microsoft.com/office/drawing/2014/main" val="3288700284"/>
                    </a:ext>
                  </a:extLst>
                </a:gridCol>
              </a:tblGrid>
              <a:tr h="272143">
                <a:tc>
                  <a:txBody>
                    <a:bodyPr/>
                    <a:lstStyle/>
                    <a:p>
                      <a:pPr algn="l" fontAlgn="b"/>
                      <a:r>
                        <a:rPr lang="en-GB" sz="1000" u="none" strike="noStrike">
                          <a:effectLst/>
                        </a:rPr>
                        <a:t>First Name</a:t>
                      </a:r>
                      <a:endParaRPr lang="en-GB" sz="1000" b="0" i="0" u="none" strike="noStrike">
                        <a:solidFill>
                          <a:srgbClr val="000000"/>
                        </a:solidFill>
                        <a:effectLst/>
                        <a:latin typeface="Calibri" panose="020F0502020204030204" pitchFamily="34" charset="0"/>
                      </a:endParaRPr>
                    </a:p>
                  </a:txBody>
                  <a:tcPr marL="8981" marR="8981" marT="8981" marB="0" anchor="b"/>
                </a:tc>
                <a:tc>
                  <a:txBody>
                    <a:bodyPr/>
                    <a:lstStyle/>
                    <a:p>
                      <a:pPr algn="l" fontAlgn="b"/>
                      <a:r>
                        <a:rPr lang="en-GB" sz="1000" u="none" strike="noStrike">
                          <a:effectLst/>
                        </a:rPr>
                        <a:t>Surname</a:t>
                      </a:r>
                      <a:endParaRPr lang="en-GB" sz="1000" b="0" i="0" u="none" strike="noStrike">
                        <a:solidFill>
                          <a:srgbClr val="000000"/>
                        </a:solidFill>
                        <a:effectLst/>
                        <a:latin typeface="Calibri" panose="020F0502020204030204" pitchFamily="34" charset="0"/>
                      </a:endParaRPr>
                    </a:p>
                  </a:txBody>
                  <a:tcPr marL="8981" marR="8981" marT="8981" marB="0" anchor="b"/>
                </a:tc>
                <a:tc>
                  <a:txBody>
                    <a:bodyPr/>
                    <a:lstStyle/>
                    <a:p>
                      <a:pPr algn="l" fontAlgn="b"/>
                      <a:r>
                        <a:rPr lang="en-GB" sz="1000" u="none" strike="noStrike" dirty="0">
                          <a:effectLst/>
                        </a:rPr>
                        <a:t>Progress</a:t>
                      </a:r>
                      <a:endParaRPr lang="en-GB" sz="1000" b="0" i="0" u="none" strike="noStrike" dirty="0">
                        <a:solidFill>
                          <a:srgbClr val="000000"/>
                        </a:solidFill>
                        <a:effectLst/>
                        <a:latin typeface="Calibri" panose="020F0502020204030204" pitchFamily="34" charset="0"/>
                      </a:endParaRPr>
                    </a:p>
                  </a:txBody>
                  <a:tcPr marL="8981" marR="8981" marT="8981" marB="0" anchor="b"/>
                </a:tc>
                <a:tc>
                  <a:txBody>
                    <a:bodyPr/>
                    <a:lstStyle/>
                    <a:p>
                      <a:pPr algn="l" fontAlgn="b"/>
                      <a:r>
                        <a:rPr lang="en-GB" sz="1000" u="none" strike="noStrike">
                          <a:effectLst/>
                        </a:rPr>
                        <a:t>Answers given</a:t>
                      </a:r>
                      <a:endParaRPr lang="en-GB" sz="1000" b="0" i="0" u="none" strike="noStrike">
                        <a:solidFill>
                          <a:srgbClr val="000000"/>
                        </a:solidFill>
                        <a:effectLst/>
                        <a:latin typeface="Calibri" panose="020F0502020204030204" pitchFamily="34" charset="0"/>
                      </a:endParaRPr>
                    </a:p>
                  </a:txBody>
                  <a:tcPr marL="8981" marR="8981" marT="8981" marB="0" anchor="b"/>
                </a:tc>
                <a:tc>
                  <a:txBody>
                    <a:bodyPr/>
                    <a:lstStyle/>
                    <a:p>
                      <a:pPr algn="l" fontAlgn="b"/>
                      <a:r>
                        <a:rPr lang="en-GB" sz="1000" u="none" strike="noStrike">
                          <a:effectLst/>
                        </a:rPr>
                        <a:t>grade </a:t>
                      </a:r>
                      <a:endParaRPr lang="en-GB" sz="1000" b="0" i="0" u="none" strike="noStrike">
                        <a:solidFill>
                          <a:srgbClr val="000000"/>
                        </a:solidFill>
                        <a:effectLst/>
                        <a:latin typeface="Calibri" panose="020F0502020204030204" pitchFamily="34" charset="0"/>
                      </a:endParaRPr>
                    </a:p>
                  </a:txBody>
                  <a:tcPr marL="8981" marR="8981" marT="8981" marB="0" anchor="b"/>
                </a:tc>
                <a:extLst>
                  <a:ext uri="{0D108BD9-81ED-4DB2-BD59-A6C34878D82A}">
                    <a16:rowId xmlns:a16="http://schemas.microsoft.com/office/drawing/2014/main" val="3642987486"/>
                  </a:ext>
                </a:extLst>
              </a:tr>
              <a:tr h="272143">
                <a:tc>
                  <a:txBody>
                    <a:bodyPr/>
                    <a:lstStyle/>
                    <a:p>
                      <a:pPr algn="l" fontAlgn="b"/>
                      <a:r>
                        <a:rPr lang="en-GB" sz="1000" u="none" strike="noStrike" dirty="0">
                          <a:effectLst/>
                          <a:highlight>
                            <a:srgbClr val="000000"/>
                          </a:highlight>
                        </a:rPr>
                        <a:t>Kieran</a:t>
                      </a:r>
                      <a:endParaRPr lang="en-GB" sz="1000" b="0" i="0" u="none" strike="noStrike" dirty="0">
                        <a:solidFill>
                          <a:srgbClr val="000000"/>
                        </a:solidFill>
                        <a:effectLst/>
                        <a:highlight>
                          <a:srgbClr val="000000"/>
                        </a:highlight>
                        <a:latin typeface="Calibri" panose="020F0502020204030204" pitchFamily="34" charset="0"/>
                      </a:endParaRPr>
                    </a:p>
                  </a:txBody>
                  <a:tcPr marL="8981" marR="8981" marT="8981" marB="0" anchor="b">
                    <a:solidFill>
                      <a:schemeClr val="tx1"/>
                    </a:solidFill>
                  </a:tcPr>
                </a:tc>
                <a:tc>
                  <a:txBody>
                    <a:bodyPr/>
                    <a:lstStyle/>
                    <a:p>
                      <a:pPr algn="l" fontAlgn="b"/>
                      <a:r>
                        <a:rPr lang="en-GB" sz="1000" u="none" strike="noStrike">
                          <a:effectLst/>
                          <a:highlight>
                            <a:srgbClr val="000000"/>
                          </a:highlight>
                        </a:rPr>
                        <a:t>Lynch</a:t>
                      </a:r>
                      <a:endParaRPr lang="en-GB" sz="1000" b="0" i="0" u="none" strike="noStrike">
                        <a:solidFill>
                          <a:srgbClr val="000000"/>
                        </a:solidFill>
                        <a:effectLst/>
                        <a:highlight>
                          <a:srgbClr val="000000"/>
                        </a:highlight>
                        <a:latin typeface="Calibri" panose="020F0502020204030204" pitchFamily="34" charset="0"/>
                      </a:endParaRPr>
                    </a:p>
                  </a:txBody>
                  <a:tcPr marL="8981" marR="8981" marT="8981" marB="0" anchor="b">
                    <a:solidFill>
                      <a:schemeClr val="tx1"/>
                    </a:solidFill>
                  </a:tcPr>
                </a:tc>
                <a:tc>
                  <a:txBody>
                    <a:bodyPr/>
                    <a:lstStyle/>
                    <a:p>
                      <a:pPr algn="r" fontAlgn="b"/>
                      <a:r>
                        <a:rPr lang="en-GB" sz="1000" u="none" strike="noStrike">
                          <a:effectLst/>
                        </a:rPr>
                        <a:t>99.4</a:t>
                      </a:r>
                      <a:endParaRPr lang="en-GB" sz="1000" b="0" i="0" u="none" strike="noStrike">
                        <a:solidFill>
                          <a:srgbClr val="000000"/>
                        </a:solidFill>
                        <a:effectLst/>
                        <a:latin typeface="Calibri" panose="020F0502020204030204" pitchFamily="34" charset="0"/>
                      </a:endParaRPr>
                    </a:p>
                  </a:txBody>
                  <a:tcPr marL="8981" marR="8981" marT="8981" marB="0" anchor="b"/>
                </a:tc>
                <a:tc>
                  <a:txBody>
                    <a:bodyPr/>
                    <a:lstStyle/>
                    <a:p>
                      <a:pPr algn="ctr" fontAlgn="b"/>
                      <a:r>
                        <a:rPr lang="en-GB" sz="1000" u="none" strike="noStrike" dirty="0">
                          <a:effectLst/>
                        </a:rPr>
                        <a:t>27605</a:t>
                      </a:r>
                      <a:endParaRPr lang="en-GB" sz="1000" b="0" i="0" u="none" strike="noStrike" dirty="0">
                        <a:solidFill>
                          <a:srgbClr val="000000"/>
                        </a:solidFill>
                        <a:effectLst/>
                        <a:latin typeface="Calibri" panose="020F0502020204030204" pitchFamily="34" charset="0"/>
                      </a:endParaRPr>
                    </a:p>
                  </a:txBody>
                  <a:tcPr marL="8981" marR="8981" marT="8981" marB="0" anchor="b"/>
                </a:tc>
                <a:tc>
                  <a:txBody>
                    <a:bodyPr/>
                    <a:lstStyle/>
                    <a:p>
                      <a:pPr algn="ctr" fontAlgn="b"/>
                      <a:r>
                        <a:rPr lang="en-GB" sz="1000" b="0" i="0" u="none" strike="noStrike" dirty="0">
                          <a:solidFill>
                            <a:srgbClr val="000000"/>
                          </a:solidFill>
                          <a:effectLst/>
                          <a:highlight>
                            <a:srgbClr val="FFFF00"/>
                          </a:highlight>
                          <a:latin typeface="Calibri" panose="020F0502020204030204" pitchFamily="34" charset="0"/>
                        </a:rPr>
                        <a:t>6</a:t>
                      </a:r>
                    </a:p>
                  </a:txBody>
                  <a:tcPr marL="8981" marR="8981" marT="8981" marB="0" anchor="b"/>
                </a:tc>
                <a:extLst>
                  <a:ext uri="{0D108BD9-81ED-4DB2-BD59-A6C34878D82A}">
                    <a16:rowId xmlns:a16="http://schemas.microsoft.com/office/drawing/2014/main" val="2831390795"/>
                  </a:ext>
                </a:extLst>
              </a:tr>
              <a:tr h="272143">
                <a:tc>
                  <a:txBody>
                    <a:bodyPr/>
                    <a:lstStyle/>
                    <a:p>
                      <a:pPr algn="l" fontAlgn="b"/>
                      <a:r>
                        <a:rPr lang="en-GB" sz="1000" u="none" strike="noStrike" dirty="0">
                          <a:effectLst/>
                          <a:highlight>
                            <a:srgbClr val="000000"/>
                          </a:highlight>
                        </a:rPr>
                        <a:t>Olivia</a:t>
                      </a:r>
                      <a:endParaRPr lang="en-GB" sz="1000" b="0" i="0" u="none" strike="noStrike" dirty="0">
                        <a:solidFill>
                          <a:srgbClr val="000000"/>
                        </a:solidFill>
                        <a:effectLst/>
                        <a:highlight>
                          <a:srgbClr val="000000"/>
                        </a:highlight>
                        <a:latin typeface="Calibri" panose="020F0502020204030204" pitchFamily="34" charset="0"/>
                      </a:endParaRPr>
                    </a:p>
                  </a:txBody>
                  <a:tcPr marL="8981" marR="8981" marT="8981" marB="0" anchor="b">
                    <a:solidFill>
                      <a:schemeClr val="tx1"/>
                    </a:solidFill>
                  </a:tcPr>
                </a:tc>
                <a:tc>
                  <a:txBody>
                    <a:bodyPr/>
                    <a:lstStyle/>
                    <a:p>
                      <a:pPr algn="l" fontAlgn="b"/>
                      <a:r>
                        <a:rPr lang="en-GB" sz="1000" u="none" strike="noStrike">
                          <a:effectLst/>
                          <a:highlight>
                            <a:srgbClr val="000000"/>
                          </a:highlight>
                        </a:rPr>
                        <a:t>Kavanagh</a:t>
                      </a:r>
                      <a:endParaRPr lang="en-GB" sz="1000" b="0" i="0" u="none" strike="noStrike">
                        <a:solidFill>
                          <a:srgbClr val="000000"/>
                        </a:solidFill>
                        <a:effectLst/>
                        <a:highlight>
                          <a:srgbClr val="000000"/>
                        </a:highlight>
                        <a:latin typeface="Calibri" panose="020F0502020204030204" pitchFamily="34" charset="0"/>
                      </a:endParaRPr>
                    </a:p>
                  </a:txBody>
                  <a:tcPr marL="8981" marR="8981" marT="8981" marB="0" anchor="b">
                    <a:solidFill>
                      <a:schemeClr val="tx1"/>
                    </a:solidFill>
                  </a:tcPr>
                </a:tc>
                <a:tc>
                  <a:txBody>
                    <a:bodyPr/>
                    <a:lstStyle/>
                    <a:p>
                      <a:pPr algn="r" fontAlgn="b"/>
                      <a:r>
                        <a:rPr lang="en-GB" sz="1000" u="none" strike="noStrike">
                          <a:effectLst/>
                        </a:rPr>
                        <a:t>87.6</a:t>
                      </a:r>
                      <a:endParaRPr lang="en-GB" sz="1000" b="0" i="0" u="none" strike="noStrike">
                        <a:solidFill>
                          <a:srgbClr val="000000"/>
                        </a:solidFill>
                        <a:effectLst/>
                        <a:latin typeface="Calibri" panose="020F0502020204030204" pitchFamily="34" charset="0"/>
                      </a:endParaRPr>
                    </a:p>
                  </a:txBody>
                  <a:tcPr marL="8981" marR="8981" marT="8981" marB="0" anchor="b"/>
                </a:tc>
                <a:tc>
                  <a:txBody>
                    <a:bodyPr/>
                    <a:lstStyle/>
                    <a:p>
                      <a:pPr algn="ctr" fontAlgn="b"/>
                      <a:r>
                        <a:rPr lang="en-GB" sz="1000" u="none" strike="noStrike">
                          <a:effectLst/>
                        </a:rPr>
                        <a:t>17869</a:t>
                      </a:r>
                      <a:endParaRPr lang="en-GB" sz="1000" b="0" i="0" u="none" strike="noStrike">
                        <a:solidFill>
                          <a:srgbClr val="000000"/>
                        </a:solidFill>
                        <a:effectLst/>
                        <a:latin typeface="Calibri" panose="020F0502020204030204" pitchFamily="34" charset="0"/>
                      </a:endParaRPr>
                    </a:p>
                  </a:txBody>
                  <a:tcPr marL="8981" marR="8981" marT="8981" marB="0" anchor="b"/>
                </a:tc>
                <a:tc>
                  <a:txBody>
                    <a:bodyPr/>
                    <a:lstStyle/>
                    <a:p>
                      <a:pPr algn="ctr" fontAlgn="b"/>
                      <a:r>
                        <a:rPr lang="en-GB" sz="1000" u="none" strike="noStrike" dirty="0">
                          <a:effectLst/>
                          <a:highlight>
                            <a:srgbClr val="FFFF00"/>
                          </a:highlight>
                        </a:rPr>
                        <a:t>7</a:t>
                      </a:r>
                      <a:endParaRPr lang="en-GB" sz="1000" b="0" i="0" u="none" strike="noStrike" dirty="0">
                        <a:solidFill>
                          <a:srgbClr val="000000"/>
                        </a:solidFill>
                        <a:effectLst/>
                        <a:highlight>
                          <a:srgbClr val="FFFF00"/>
                        </a:highlight>
                        <a:latin typeface="Calibri" panose="020F0502020204030204" pitchFamily="34" charset="0"/>
                      </a:endParaRPr>
                    </a:p>
                  </a:txBody>
                  <a:tcPr marL="8981" marR="8981" marT="8981" marB="0" anchor="b"/>
                </a:tc>
                <a:extLst>
                  <a:ext uri="{0D108BD9-81ED-4DB2-BD59-A6C34878D82A}">
                    <a16:rowId xmlns:a16="http://schemas.microsoft.com/office/drawing/2014/main" val="344291886"/>
                  </a:ext>
                </a:extLst>
              </a:tr>
              <a:tr h="272143">
                <a:tc>
                  <a:txBody>
                    <a:bodyPr/>
                    <a:lstStyle/>
                    <a:p>
                      <a:pPr algn="l" fontAlgn="b"/>
                      <a:r>
                        <a:rPr lang="en-GB" sz="1000" u="none" strike="noStrike" dirty="0">
                          <a:effectLst/>
                          <a:highlight>
                            <a:srgbClr val="000000"/>
                          </a:highlight>
                        </a:rPr>
                        <a:t>Olivia</a:t>
                      </a:r>
                      <a:endParaRPr lang="en-GB" sz="1000" b="0" i="0" u="none" strike="noStrike" dirty="0">
                        <a:solidFill>
                          <a:srgbClr val="000000"/>
                        </a:solidFill>
                        <a:effectLst/>
                        <a:highlight>
                          <a:srgbClr val="000000"/>
                        </a:highlight>
                        <a:latin typeface="Calibri" panose="020F0502020204030204" pitchFamily="34" charset="0"/>
                      </a:endParaRPr>
                    </a:p>
                  </a:txBody>
                  <a:tcPr marL="8981" marR="8981" marT="8981" marB="0" anchor="b">
                    <a:solidFill>
                      <a:schemeClr val="tx1"/>
                    </a:solidFill>
                  </a:tcPr>
                </a:tc>
                <a:tc>
                  <a:txBody>
                    <a:bodyPr/>
                    <a:lstStyle/>
                    <a:p>
                      <a:pPr algn="l" fontAlgn="b"/>
                      <a:r>
                        <a:rPr lang="en-GB" sz="1000" u="none" strike="noStrike">
                          <a:effectLst/>
                          <a:highlight>
                            <a:srgbClr val="000000"/>
                          </a:highlight>
                        </a:rPr>
                        <a:t>Siwoku</a:t>
                      </a:r>
                      <a:endParaRPr lang="en-GB" sz="1000" b="0" i="0" u="none" strike="noStrike">
                        <a:solidFill>
                          <a:srgbClr val="000000"/>
                        </a:solidFill>
                        <a:effectLst/>
                        <a:highlight>
                          <a:srgbClr val="000000"/>
                        </a:highlight>
                        <a:latin typeface="Calibri" panose="020F0502020204030204" pitchFamily="34" charset="0"/>
                      </a:endParaRPr>
                    </a:p>
                  </a:txBody>
                  <a:tcPr marL="8981" marR="8981" marT="8981" marB="0" anchor="b">
                    <a:solidFill>
                      <a:schemeClr val="tx1"/>
                    </a:solidFill>
                  </a:tcPr>
                </a:tc>
                <a:tc>
                  <a:txBody>
                    <a:bodyPr/>
                    <a:lstStyle/>
                    <a:p>
                      <a:pPr algn="r" fontAlgn="b"/>
                      <a:r>
                        <a:rPr lang="en-GB" sz="1000" u="none" strike="noStrike">
                          <a:effectLst/>
                        </a:rPr>
                        <a:t>81.3</a:t>
                      </a:r>
                      <a:endParaRPr lang="en-GB" sz="1000" b="0" i="0" u="none" strike="noStrike">
                        <a:solidFill>
                          <a:srgbClr val="000000"/>
                        </a:solidFill>
                        <a:effectLst/>
                        <a:latin typeface="Calibri" panose="020F0502020204030204" pitchFamily="34" charset="0"/>
                      </a:endParaRPr>
                    </a:p>
                  </a:txBody>
                  <a:tcPr marL="8981" marR="8981" marT="8981" marB="0" anchor="b"/>
                </a:tc>
                <a:tc>
                  <a:txBody>
                    <a:bodyPr/>
                    <a:lstStyle/>
                    <a:p>
                      <a:pPr algn="ctr" fontAlgn="b"/>
                      <a:r>
                        <a:rPr lang="en-GB" sz="1000" u="none" strike="noStrike" dirty="0">
                          <a:effectLst/>
                        </a:rPr>
                        <a:t>13635</a:t>
                      </a:r>
                      <a:endParaRPr lang="en-GB" sz="1000" b="0" i="0" u="none" strike="noStrike" dirty="0">
                        <a:solidFill>
                          <a:srgbClr val="000000"/>
                        </a:solidFill>
                        <a:effectLst/>
                        <a:latin typeface="Calibri" panose="020F0502020204030204" pitchFamily="34" charset="0"/>
                      </a:endParaRPr>
                    </a:p>
                  </a:txBody>
                  <a:tcPr marL="8981" marR="8981" marT="8981" marB="0" anchor="b"/>
                </a:tc>
                <a:tc>
                  <a:txBody>
                    <a:bodyPr/>
                    <a:lstStyle/>
                    <a:p>
                      <a:pPr algn="ctr" fontAlgn="b"/>
                      <a:r>
                        <a:rPr lang="en-GB" sz="1000" u="none" strike="noStrike" dirty="0">
                          <a:effectLst/>
                          <a:highlight>
                            <a:srgbClr val="FFFF00"/>
                          </a:highlight>
                        </a:rPr>
                        <a:t>9</a:t>
                      </a:r>
                      <a:endParaRPr lang="en-GB" sz="1000" b="0" i="0" u="none" strike="noStrike" dirty="0">
                        <a:solidFill>
                          <a:srgbClr val="000000"/>
                        </a:solidFill>
                        <a:effectLst/>
                        <a:highlight>
                          <a:srgbClr val="FFFF00"/>
                        </a:highlight>
                        <a:latin typeface="Calibri" panose="020F0502020204030204" pitchFamily="34" charset="0"/>
                      </a:endParaRPr>
                    </a:p>
                  </a:txBody>
                  <a:tcPr marL="8981" marR="8981" marT="8981" marB="0" anchor="b"/>
                </a:tc>
                <a:extLst>
                  <a:ext uri="{0D108BD9-81ED-4DB2-BD59-A6C34878D82A}">
                    <a16:rowId xmlns:a16="http://schemas.microsoft.com/office/drawing/2014/main" val="289548952"/>
                  </a:ext>
                </a:extLst>
              </a:tr>
              <a:tr h="272143">
                <a:tc>
                  <a:txBody>
                    <a:bodyPr/>
                    <a:lstStyle/>
                    <a:p>
                      <a:pPr algn="l" fontAlgn="b"/>
                      <a:r>
                        <a:rPr lang="en-GB" sz="1000" u="none" strike="noStrike" dirty="0">
                          <a:effectLst/>
                          <a:highlight>
                            <a:srgbClr val="000000"/>
                          </a:highlight>
                        </a:rPr>
                        <a:t>Emily</a:t>
                      </a:r>
                      <a:endParaRPr lang="en-GB" sz="1000" b="0" i="0" u="none" strike="noStrike" dirty="0">
                        <a:solidFill>
                          <a:srgbClr val="000000"/>
                        </a:solidFill>
                        <a:effectLst/>
                        <a:highlight>
                          <a:srgbClr val="000000"/>
                        </a:highlight>
                        <a:latin typeface="Calibri" panose="020F0502020204030204" pitchFamily="34" charset="0"/>
                      </a:endParaRPr>
                    </a:p>
                  </a:txBody>
                  <a:tcPr marL="8981" marR="8981" marT="8981" marB="0" anchor="b">
                    <a:solidFill>
                      <a:schemeClr val="tx1"/>
                    </a:solidFill>
                  </a:tcPr>
                </a:tc>
                <a:tc>
                  <a:txBody>
                    <a:bodyPr/>
                    <a:lstStyle/>
                    <a:p>
                      <a:pPr algn="l" fontAlgn="b"/>
                      <a:r>
                        <a:rPr lang="en-GB" sz="1000" u="none" strike="noStrike">
                          <a:effectLst/>
                          <a:highlight>
                            <a:srgbClr val="000000"/>
                          </a:highlight>
                        </a:rPr>
                        <a:t>Divall</a:t>
                      </a:r>
                      <a:endParaRPr lang="en-GB" sz="1000" b="0" i="0" u="none" strike="noStrike">
                        <a:solidFill>
                          <a:srgbClr val="000000"/>
                        </a:solidFill>
                        <a:effectLst/>
                        <a:highlight>
                          <a:srgbClr val="000000"/>
                        </a:highlight>
                        <a:latin typeface="Calibri" panose="020F0502020204030204" pitchFamily="34" charset="0"/>
                      </a:endParaRPr>
                    </a:p>
                  </a:txBody>
                  <a:tcPr marL="8981" marR="8981" marT="8981" marB="0" anchor="b">
                    <a:solidFill>
                      <a:schemeClr val="tx1"/>
                    </a:solidFill>
                  </a:tcPr>
                </a:tc>
                <a:tc>
                  <a:txBody>
                    <a:bodyPr/>
                    <a:lstStyle/>
                    <a:p>
                      <a:pPr algn="r" fontAlgn="b"/>
                      <a:r>
                        <a:rPr lang="en-GB" sz="1000" u="none" strike="noStrike">
                          <a:effectLst/>
                        </a:rPr>
                        <a:t>80.1</a:t>
                      </a:r>
                      <a:endParaRPr lang="en-GB" sz="1000" b="0" i="0" u="none" strike="noStrike">
                        <a:solidFill>
                          <a:srgbClr val="000000"/>
                        </a:solidFill>
                        <a:effectLst/>
                        <a:latin typeface="Calibri" panose="020F0502020204030204" pitchFamily="34" charset="0"/>
                      </a:endParaRPr>
                    </a:p>
                  </a:txBody>
                  <a:tcPr marL="8981" marR="8981" marT="8981" marB="0" anchor="b"/>
                </a:tc>
                <a:tc>
                  <a:txBody>
                    <a:bodyPr/>
                    <a:lstStyle/>
                    <a:p>
                      <a:pPr algn="ctr" fontAlgn="b"/>
                      <a:r>
                        <a:rPr lang="en-GB" sz="1000" u="none" strike="noStrike" dirty="0">
                          <a:effectLst/>
                        </a:rPr>
                        <a:t>12048</a:t>
                      </a:r>
                      <a:endParaRPr lang="en-GB" sz="1000" b="0" i="0" u="none" strike="noStrike" dirty="0">
                        <a:solidFill>
                          <a:srgbClr val="000000"/>
                        </a:solidFill>
                        <a:effectLst/>
                        <a:latin typeface="Calibri" panose="020F0502020204030204" pitchFamily="34" charset="0"/>
                      </a:endParaRPr>
                    </a:p>
                  </a:txBody>
                  <a:tcPr marL="8981" marR="8981" marT="8981" marB="0" anchor="b"/>
                </a:tc>
                <a:tc>
                  <a:txBody>
                    <a:bodyPr/>
                    <a:lstStyle/>
                    <a:p>
                      <a:pPr algn="ctr" fontAlgn="b"/>
                      <a:r>
                        <a:rPr lang="en-GB" sz="1000" u="none" strike="noStrike" dirty="0">
                          <a:effectLst/>
                          <a:highlight>
                            <a:srgbClr val="FFFF00"/>
                          </a:highlight>
                        </a:rPr>
                        <a:t>9</a:t>
                      </a:r>
                      <a:endParaRPr lang="en-GB" sz="1000" b="0" i="0" u="none" strike="noStrike" dirty="0">
                        <a:solidFill>
                          <a:srgbClr val="000000"/>
                        </a:solidFill>
                        <a:effectLst/>
                        <a:highlight>
                          <a:srgbClr val="FFFF00"/>
                        </a:highlight>
                        <a:latin typeface="Calibri" panose="020F0502020204030204" pitchFamily="34" charset="0"/>
                      </a:endParaRPr>
                    </a:p>
                  </a:txBody>
                  <a:tcPr marL="8981" marR="8981" marT="8981" marB="0" anchor="b"/>
                </a:tc>
                <a:extLst>
                  <a:ext uri="{0D108BD9-81ED-4DB2-BD59-A6C34878D82A}">
                    <a16:rowId xmlns:a16="http://schemas.microsoft.com/office/drawing/2014/main" val="3191201263"/>
                  </a:ext>
                </a:extLst>
              </a:tr>
              <a:tr h="272143">
                <a:tc>
                  <a:txBody>
                    <a:bodyPr/>
                    <a:lstStyle/>
                    <a:p>
                      <a:pPr algn="l" fontAlgn="b"/>
                      <a:r>
                        <a:rPr lang="en-GB" sz="1000" u="none" strike="noStrike" dirty="0">
                          <a:effectLst/>
                          <a:highlight>
                            <a:srgbClr val="000000"/>
                          </a:highlight>
                        </a:rPr>
                        <a:t>Hannah</a:t>
                      </a:r>
                      <a:endParaRPr lang="en-GB" sz="1000" b="0" i="0" u="none" strike="noStrike" dirty="0">
                        <a:solidFill>
                          <a:srgbClr val="000000"/>
                        </a:solidFill>
                        <a:effectLst/>
                        <a:highlight>
                          <a:srgbClr val="000000"/>
                        </a:highlight>
                        <a:latin typeface="Calibri" panose="020F0502020204030204" pitchFamily="34" charset="0"/>
                      </a:endParaRPr>
                    </a:p>
                  </a:txBody>
                  <a:tcPr marL="8981" marR="8981" marT="8981" marB="0" anchor="b">
                    <a:solidFill>
                      <a:schemeClr val="tx1"/>
                    </a:solidFill>
                  </a:tcPr>
                </a:tc>
                <a:tc>
                  <a:txBody>
                    <a:bodyPr/>
                    <a:lstStyle/>
                    <a:p>
                      <a:pPr algn="l" fontAlgn="b"/>
                      <a:r>
                        <a:rPr lang="en-GB" sz="1000" u="none" strike="noStrike">
                          <a:effectLst/>
                          <a:highlight>
                            <a:srgbClr val="000000"/>
                          </a:highlight>
                        </a:rPr>
                        <a:t>Britton</a:t>
                      </a:r>
                      <a:endParaRPr lang="en-GB" sz="1000" b="0" i="0" u="none" strike="noStrike">
                        <a:solidFill>
                          <a:srgbClr val="000000"/>
                        </a:solidFill>
                        <a:effectLst/>
                        <a:highlight>
                          <a:srgbClr val="000000"/>
                        </a:highlight>
                        <a:latin typeface="Calibri" panose="020F0502020204030204" pitchFamily="34" charset="0"/>
                      </a:endParaRPr>
                    </a:p>
                  </a:txBody>
                  <a:tcPr marL="8981" marR="8981" marT="8981" marB="0" anchor="b">
                    <a:solidFill>
                      <a:schemeClr val="tx1"/>
                    </a:solidFill>
                  </a:tcPr>
                </a:tc>
                <a:tc>
                  <a:txBody>
                    <a:bodyPr/>
                    <a:lstStyle/>
                    <a:p>
                      <a:pPr algn="r" fontAlgn="b"/>
                      <a:r>
                        <a:rPr lang="en-GB" sz="1000" u="none" strike="noStrike">
                          <a:effectLst/>
                        </a:rPr>
                        <a:t>80</a:t>
                      </a:r>
                      <a:endParaRPr lang="en-GB" sz="1000" b="0" i="0" u="none" strike="noStrike">
                        <a:solidFill>
                          <a:srgbClr val="000000"/>
                        </a:solidFill>
                        <a:effectLst/>
                        <a:latin typeface="Calibri" panose="020F0502020204030204" pitchFamily="34" charset="0"/>
                      </a:endParaRPr>
                    </a:p>
                  </a:txBody>
                  <a:tcPr marL="8981" marR="8981" marT="8981" marB="0" anchor="b"/>
                </a:tc>
                <a:tc>
                  <a:txBody>
                    <a:bodyPr/>
                    <a:lstStyle/>
                    <a:p>
                      <a:pPr algn="ctr" fontAlgn="b"/>
                      <a:r>
                        <a:rPr lang="en-GB" sz="1000" u="none" strike="noStrike" dirty="0">
                          <a:effectLst/>
                        </a:rPr>
                        <a:t>13766</a:t>
                      </a:r>
                      <a:endParaRPr lang="en-GB" sz="1000" b="0" i="0" u="none" strike="noStrike" dirty="0">
                        <a:solidFill>
                          <a:srgbClr val="000000"/>
                        </a:solidFill>
                        <a:effectLst/>
                        <a:latin typeface="Calibri" panose="020F0502020204030204" pitchFamily="34" charset="0"/>
                      </a:endParaRPr>
                    </a:p>
                  </a:txBody>
                  <a:tcPr marL="8981" marR="8981" marT="8981" marB="0" anchor="b"/>
                </a:tc>
                <a:tc>
                  <a:txBody>
                    <a:bodyPr/>
                    <a:lstStyle/>
                    <a:p>
                      <a:pPr algn="ctr" fontAlgn="b"/>
                      <a:r>
                        <a:rPr lang="en-GB" sz="1000" u="none" strike="noStrike" dirty="0">
                          <a:effectLst/>
                          <a:highlight>
                            <a:srgbClr val="FFFF00"/>
                          </a:highlight>
                        </a:rPr>
                        <a:t>8.5</a:t>
                      </a:r>
                      <a:endParaRPr lang="en-GB" sz="1000" b="0" i="0" u="none" strike="noStrike" dirty="0">
                        <a:solidFill>
                          <a:srgbClr val="000000"/>
                        </a:solidFill>
                        <a:effectLst/>
                        <a:highlight>
                          <a:srgbClr val="FFFF00"/>
                        </a:highlight>
                        <a:latin typeface="Calibri" panose="020F0502020204030204" pitchFamily="34" charset="0"/>
                      </a:endParaRPr>
                    </a:p>
                  </a:txBody>
                  <a:tcPr marL="8981" marR="8981" marT="8981" marB="0" anchor="b"/>
                </a:tc>
                <a:extLst>
                  <a:ext uri="{0D108BD9-81ED-4DB2-BD59-A6C34878D82A}">
                    <a16:rowId xmlns:a16="http://schemas.microsoft.com/office/drawing/2014/main" val="728173052"/>
                  </a:ext>
                </a:extLst>
              </a:tr>
              <a:tr h="272143">
                <a:tc>
                  <a:txBody>
                    <a:bodyPr/>
                    <a:lstStyle/>
                    <a:p>
                      <a:pPr algn="l" fontAlgn="b"/>
                      <a:r>
                        <a:rPr lang="en-GB" sz="1000" u="none" strike="noStrike" dirty="0">
                          <a:effectLst/>
                          <a:highlight>
                            <a:srgbClr val="000000"/>
                          </a:highlight>
                        </a:rPr>
                        <a:t>Michael</a:t>
                      </a:r>
                      <a:endParaRPr lang="en-GB" sz="1000" b="0" i="0" u="none" strike="noStrike" dirty="0">
                        <a:solidFill>
                          <a:srgbClr val="000000"/>
                        </a:solidFill>
                        <a:effectLst/>
                        <a:highlight>
                          <a:srgbClr val="000000"/>
                        </a:highlight>
                        <a:latin typeface="Calibri" panose="020F0502020204030204" pitchFamily="34" charset="0"/>
                      </a:endParaRPr>
                    </a:p>
                  </a:txBody>
                  <a:tcPr marL="8981" marR="8981" marT="8981" marB="0" anchor="b">
                    <a:solidFill>
                      <a:schemeClr val="tx1"/>
                    </a:solidFill>
                  </a:tcPr>
                </a:tc>
                <a:tc>
                  <a:txBody>
                    <a:bodyPr/>
                    <a:lstStyle/>
                    <a:p>
                      <a:pPr algn="l" fontAlgn="b"/>
                      <a:r>
                        <a:rPr lang="en-GB" sz="1000" u="none" strike="noStrike">
                          <a:effectLst/>
                          <a:highlight>
                            <a:srgbClr val="000000"/>
                          </a:highlight>
                        </a:rPr>
                        <a:t>Cooper</a:t>
                      </a:r>
                      <a:endParaRPr lang="en-GB" sz="1000" b="0" i="0" u="none" strike="noStrike">
                        <a:solidFill>
                          <a:srgbClr val="000000"/>
                        </a:solidFill>
                        <a:effectLst/>
                        <a:highlight>
                          <a:srgbClr val="000000"/>
                        </a:highlight>
                        <a:latin typeface="Calibri" panose="020F0502020204030204" pitchFamily="34" charset="0"/>
                      </a:endParaRPr>
                    </a:p>
                  </a:txBody>
                  <a:tcPr marL="8981" marR="8981" marT="8981" marB="0" anchor="b">
                    <a:solidFill>
                      <a:schemeClr val="tx1"/>
                    </a:solidFill>
                  </a:tcPr>
                </a:tc>
                <a:tc>
                  <a:txBody>
                    <a:bodyPr/>
                    <a:lstStyle/>
                    <a:p>
                      <a:pPr algn="r" fontAlgn="b"/>
                      <a:r>
                        <a:rPr lang="en-GB" sz="1000" u="none" strike="noStrike">
                          <a:effectLst/>
                        </a:rPr>
                        <a:t>79.9</a:t>
                      </a:r>
                      <a:endParaRPr lang="en-GB" sz="1000" b="0" i="0" u="none" strike="noStrike">
                        <a:solidFill>
                          <a:srgbClr val="000000"/>
                        </a:solidFill>
                        <a:effectLst/>
                        <a:latin typeface="Calibri" panose="020F0502020204030204" pitchFamily="34" charset="0"/>
                      </a:endParaRPr>
                    </a:p>
                  </a:txBody>
                  <a:tcPr marL="8981" marR="8981" marT="8981" marB="0" anchor="b"/>
                </a:tc>
                <a:tc>
                  <a:txBody>
                    <a:bodyPr/>
                    <a:lstStyle/>
                    <a:p>
                      <a:pPr algn="ctr" fontAlgn="b"/>
                      <a:r>
                        <a:rPr lang="en-GB" sz="1000" u="none" strike="noStrike" dirty="0">
                          <a:effectLst/>
                        </a:rPr>
                        <a:t>7856</a:t>
                      </a:r>
                      <a:endParaRPr lang="en-GB" sz="1000" b="0" i="0" u="none" strike="noStrike" dirty="0">
                        <a:solidFill>
                          <a:srgbClr val="000000"/>
                        </a:solidFill>
                        <a:effectLst/>
                        <a:latin typeface="Calibri" panose="020F0502020204030204" pitchFamily="34" charset="0"/>
                      </a:endParaRPr>
                    </a:p>
                  </a:txBody>
                  <a:tcPr marL="8981" marR="8981" marT="8981" marB="0" anchor="b"/>
                </a:tc>
                <a:tc>
                  <a:txBody>
                    <a:bodyPr/>
                    <a:lstStyle/>
                    <a:p>
                      <a:pPr algn="ctr" fontAlgn="b"/>
                      <a:r>
                        <a:rPr lang="en-GB" sz="1000" u="none" strike="noStrike" dirty="0">
                          <a:effectLst/>
                          <a:highlight>
                            <a:srgbClr val="FFFF00"/>
                          </a:highlight>
                        </a:rPr>
                        <a:t>9</a:t>
                      </a:r>
                      <a:endParaRPr lang="en-GB" sz="1000" b="0" i="0" u="none" strike="noStrike" dirty="0">
                        <a:solidFill>
                          <a:srgbClr val="000000"/>
                        </a:solidFill>
                        <a:effectLst/>
                        <a:highlight>
                          <a:srgbClr val="FFFF00"/>
                        </a:highlight>
                        <a:latin typeface="Calibri" panose="020F0502020204030204" pitchFamily="34" charset="0"/>
                      </a:endParaRPr>
                    </a:p>
                  </a:txBody>
                  <a:tcPr marL="8981" marR="8981" marT="8981" marB="0" anchor="b"/>
                </a:tc>
                <a:extLst>
                  <a:ext uri="{0D108BD9-81ED-4DB2-BD59-A6C34878D82A}">
                    <a16:rowId xmlns:a16="http://schemas.microsoft.com/office/drawing/2014/main" val="212417210"/>
                  </a:ext>
                </a:extLst>
              </a:tr>
              <a:tr h="272143">
                <a:tc>
                  <a:txBody>
                    <a:bodyPr/>
                    <a:lstStyle/>
                    <a:p>
                      <a:pPr algn="l" fontAlgn="b"/>
                      <a:r>
                        <a:rPr lang="en-GB" sz="1000" u="none" strike="noStrike">
                          <a:effectLst/>
                          <a:highlight>
                            <a:srgbClr val="000000"/>
                          </a:highlight>
                        </a:rPr>
                        <a:t>Millie</a:t>
                      </a:r>
                      <a:endParaRPr lang="en-GB" sz="1000" b="0" i="0" u="none" strike="noStrike">
                        <a:solidFill>
                          <a:srgbClr val="000000"/>
                        </a:solidFill>
                        <a:effectLst/>
                        <a:highlight>
                          <a:srgbClr val="000000"/>
                        </a:highlight>
                        <a:latin typeface="Calibri" panose="020F0502020204030204" pitchFamily="34" charset="0"/>
                      </a:endParaRPr>
                    </a:p>
                  </a:txBody>
                  <a:tcPr marL="8981" marR="8981" marT="8981" marB="0" anchor="b">
                    <a:solidFill>
                      <a:schemeClr val="tx1"/>
                    </a:solidFill>
                  </a:tcPr>
                </a:tc>
                <a:tc>
                  <a:txBody>
                    <a:bodyPr/>
                    <a:lstStyle/>
                    <a:p>
                      <a:pPr algn="l" fontAlgn="b"/>
                      <a:r>
                        <a:rPr lang="en-GB" sz="1000" u="none" strike="noStrike">
                          <a:effectLst/>
                          <a:highlight>
                            <a:srgbClr val="000000"/>
                          </a:highlight>
                        </a:rPr>
                        <a:t>Pemberton</a:t>
                      </a:r>
                      <a:endParaRPr lang="en-GB" sz="1000" b="0" i="0" u="none" strike="noStrike">
                        <a:solidFill>
                          <a:srgbClr val="000000"/>
                        </a:solidFill>
                        <a:effectLst/>
                        <a:highlight>
                          <a:srgbClr val="000000"/>
                        </a:highlight>
                        <a:latin typeface="Calibri" panose="020F0502020204030204" pitchFamily="34" charset="0"/>
                      </a:endParaRPr>
                    </a:p>
                  </a:txBody>
                  <a:tcPr marL="8981" marR="8981" marT="8981" marB="0" anchor="b">
                    <a:solidFill>
                      <a:schemeClr val="tx1"/>
                    </a:solidFill>
                  </a:tcPr>
                </a:tc>
                <a:tc>
                  <a:txBody>
                    <a:bodyPr/>
                    <a:lstStyle/>
                    <a:p>
                      <a:pPr algn="r" fontAlgn="b"/>
                      <a:r>
                        <a:rPr lang="en-GB" sz="1000" u="none" strike="noStrike">
                          <a:effectLst/>
                        </a:rPr>
                        <a:t>67.5</a:t>
                      </a:r>
                      <a:endParaRPr lang="en-GB" sz="1000" b="0" i="0" u="none" strike="noStrike">
                        <a:solidFill>
                          <a:srgbClr val="000000"/>
                        </a:solidFill>
                        <a:effectLst/>
                        <a:latin typeface="Calibri" panose="020F0502020204030204" pitchFamily="34" charset="0"/>
                      </a:endParaRPr>
                    </a:p>
                  </a:txBody>
                  <a:tcPr marL="8981" marR="8981" marT="8981" marB="0" anchor="b"/>
                </a:tc>
                <a:tc>
                  <a:txBody>
                    <a:bodyPr/>
                    <a:lstStyle/>
                    <a:p>
                      <a:pPr algn="ctr" fontAlgn="b"/>
                      <a:r>
                        <a:rPr lang="en-GB" sz="1000" u="none" strike="noStrike" dirty="0">
                          <a:effectLst/>
                        </a:rPr>
                        <a:t>10470</a:t>
                      </a:r>
                      <a:endParaRPr lang="en-GB" sz="1000" b="0" i="0" u="none" strike="noStrike" dirty="0">
                        <a:solidFill>
                          <a:srgbClr val="000000"/>
                        </a:solidFill>
                        <a:effectLst/>
                        <a:latin typeface="Calibri" panose="020F0502020204030204" pitchFamily="34" charset="0"/>
                      </a:endParaRPr>
                    </a:p>
                  </a:txBody>
                  <a:tcPr marL="8981" marR="8981" marT="8981" marB="0" anchor="b"/>
                </a:tc>
                <a:tc>
                  <a:txBody>
                    <a:bodyPr/>
                    <a:lstStyle/>
                    <a:p>
                      <a:pPr algn="ctr" fontAlgn="b"/>
                      <a:r>
                        <a:rPr lang="en-GB" sz="1000" u="none" strike="noStrike" dirty="0">
                          <a:effectLst/>
                          <a:highlight>
                            <a:srgbClr val="FFFF00"/>
                          </a:highlight>
                        </a:rPr>
                        <a:t>9</a:t>
                      </a:r>
                      <a:endParaRPr lang="en-GB" sz="1000" b="0" i="0" u="none" strike="noStrike" dirty="0">
                        <a:solidFill>
                          <a:srgbClr val="000000"/>
                        </a:solidFill>
                        <a:effectLst/>
                        <a:highlight>
                          <a:srgbClr val="FFFF00"/>
                        </a:highlight>
                        <a:latin typeface="Calibri" panose="020F0502020204030204" pitchFamily="34" charset="0"/>
                      </a:endParaRPr>
                    </a:p>
                  </a:txBody>
                  <a:tcPr marL="8981" marR="8981" marT="8981" marB="0" anchor="b"/>
                </a:tc>
                <a:extLst>
                  <a:ext uri="{0D108BD9-81ED-4DB2-BD59-A6C34878D82A}">
                    <a16:rowId xmlns:a16="http://schemas.microsoft.com/office/drawing/2014/main" val="769267695"/>
                  </a:ext>
                </a:extLst>
              </a:tr>
              <a:tr h="272143">
                <a:tc>
                  <a:txBody>
                    <a:bodyPr/>
                    <a:lstStyle/>
                    <a:p>
                      <a:pPr algn="l" fontAlgn="b"/>
                      <a:r>
                        <a:rPr lang="en-GB" sz="1000" u="none" strike="noStrike" dirty="0">
                          <a:effectLst/>
                          <a:highlight>
                            <a:srgbClr val="000000"/>
                          </a:highlight>
                        </a:rPr>
                        <a:t>Isabella</a:t>
                      </a:r>
                      <a:endParaRPr lang="en-GB" sz="1000" b="0" i="0" u="none" strike="noStrike" dirty="0">
                        <a:solidFill>
                          <a:srgbClr val="000000"/>
                        </a:solidFill>
                        <a:effectLst/>
                        <a:highlight>
                          <a:srgbClr val="000000"/>
                        </a:highlight>
                        <a:latin typeface="Calibri" panose="020F0502020204030204" pitchFamily="34" charset="0"/>
                      </a:endParaRPr>
                    </a:p>
                  </a:txBody>
                  <a:tcPr marL="8981" marR="8981" marT="8981" marB="0" anchor="b">
                    <a:solidFill>
                      <a:schemeClr val="tx1"/>
                    </a:solidFill>
                  </a:tcPr>
                </a:tc>
                <a:tc>
                  <a:txBody>
                    <a:bodyPr/>
                    <a:lstStyle/>
                    <a:p>
                      <a:pPr algn="l" fontAlgn="b"/>
                      <a:r>
                        <a:rPr lang="en-GB" sz="1000" u="none" strike="noStrike">
                          <a:effectLst/>
                          <a:highlight>
                            <a:srgbClr val="000000"/>
                          </a:highlight>
                        </a:rPr>
                        <a:t>Hassall</a:t>
                      </a:r>
                      <a:endParaRPr lang="en-GB" sz="1000" b="0" i="0" u="none" strike="noStrike">
                        <a:solidFill>
                          <a:srgbClr val="000000"/>
                        </a:solidFill>
                        <a:effectLst/>
                        <a:highlight>
                          <a:srgbClr val="000000"/>
                        </a:highlight>
                        <a:latin typeface="Calibri" panose="020F0502020204030204" pitchFamily="34" charset="0"/>
                      </a:endParaRPr>
                    </a:p>
                  </a:txBody>
                  <a:tcPr marL="8981" marR="8981" marT="8981" marB="0" anchor="b">
                    <a:solidFill>
                      <a:schemeClr val="tx1"/>
                    </a:solidFill>
                  </a:tcPr>
                </a:tc>
                <a:tc>
                  <a:txBody>
                    <a:bodyPr/>
                    <a:lstStyle/>
                    <a:p>
                      <a:pPr algn="r" fontAlgn="b"/>
                      <a:r>
                        <a:rPr lang="en-GB" sz="1000" u="none" strike="noStrike">
                          <a:effectLst/>
                        </a:rPr>
                        <a:t>65.9</a:t>
                      </a:r>
                      <a:endParaRPr lang="en-GB" sz="1000" b="0" i="0" u="none" strike="noStrike">
                        <a:solidFill>
                          <a:srgbClr val="000000"/>
                        </a:solidFill>
                        <a:effectLst/>
                        <a:latin typeface="Calibri" panose="020F0502020204030204" pitchFamily="34" charset="0"/>
                      </a:endParaRPr>
                    </a:p>
                  </a:txBody>
                  <a:tcPr marL="8981" marR="8981" marT="8981" marB="0" anchor="b"/>
                </a:tc>
                <a:tc>
                  <a:txBody>
                    <a:bodyPr/>
                    <a:lstStyle/>
                    <a:p>
                      <a:pPr algn="ctr" fontAlgn="b"/>
                      <a:r>
                        <a:rPr lang="en-GB" sz="1000" u="none" strike="noStrike">
                          <a:effectLst/>
                        </a:rPr>
                        <a:t>15612</a:t>
                      </a:r>
                      <a:endParaRPr lang="en-GB" sz="1000" b="0" i="0" u="none" strike="noStrike">
                        <a:solidFill>
                          <a:srgbClr val="000000"/>
                        </a:solidFill>
                        <a:effectLst/>
                        <a:latin typeface="Calibri" panose="020F0502020204030204" pitchFamily="34" charset="0"/>
                      </a:endParaRPr>
                    </a:p>
                  </a:txBody>
                  <a:tcPr marL="8981" marR="8981" marT="8981" marB="0" anchor="b"/>
                </a:tc>
                <a:tc>
                  <a:txBody>
                    <a:bodyPr/>
                    <a:lstStyle/>
                    <a:p>
                      <a:pPr algn="ctr" fontAlgn="b"/>
                      <a:r>
                        <a:rPr lang="en-GB" sz="1000" u="none" strike="noStrike" dirty="0">
                          <a:effectLst/>
                          <a:highlight>
                            <a:srgbClr val="FFFF00"/>
                          </a:highlight>
                        </a:rPr>
                        <a:t>6</a:t>
                      </a:r>
                      <a:endParaRPr lang="en-GB" sz="1000" b="0" i="0" u="none" strike="noStrike" dirty="0">
                        <a:solidFill>
                          <a:srgbClr val="000000"/>
                        </a:solidFill>
                        <a:effectLst/>
                        <a:highlight>
                          <a:srgbClr val="FFFF00"/>
                        </a:highlight>
                        <a:latin typeface="Calibri" panose="020F0502020204030204" pitchFamily="34" charset="0"/>
                      </a:endParaRPr>
                    </a:p>
                  </a:txBody>
                  <a:tcPr marL="8981" marR="8981" marT="8981" marB="0" anchor="b"/>
                </a:tc>
                <a:extLst>
                  <a:ext uri="{0D108BD9-81ED-4DB2-BD59-A6C34878D82A}">
                    <a16:rowId xmlns:a16="http://schemas.microsoft.com/office/drawing/2014/main" val="274243254"/>
                  </a:ext>
                </a:extLst>
              </a:tr>
              <a:tr h="272143">
                <a:tc>
                  <a:txBody>
                    <a:bodyPr/>
                    <a:lstStyle/>
                    <a:p>
                      <a:pPr algn="l" fontAlgn="b"/>
                      <a:r>
                        <a:rPr lang="en-GB" sz="1000" u="none" strike="noStrike" dirty="0">
                          <a:effectLst/>
                          <a:highlight>
                            <a:srgbClr val="000000"/>
                          </a:highlight>
                        </a:rPr>
                        <a:t>Finlay</a:t>
                      </a:r>
                      <a:endParaRPr lang="en-GB" sz="1000" b="0" i="0" u="none" strike="noStrike" dirty="0">
                        <a:solidFill>
                          <a:srgbClr val="000000"/>
                        </a:solidFill>
                        <a:effectLst/>
                        <a:highlight>
                          <a:srgbClr val="000000"/>
                        </a:highlight>
                        <a:latin typeface="Calibri" panose="020F0502020204030204" pitchFamily="34" charset="0"/>
                      </a:endParaRPr>
                    </a:p>
                  </a:txBody>
                  <a:tcPr marL="8981" marR="8981" marT="8981" marB="0" anchor="b">
                    <a:solidFill>
                      <a:schemeClr val="tx1"/>
                    </a:solidFill>
                  </a:tcPr>
                </a:tc>
                <a:tc>
                  <a:txBody>
                    <a:bodyPr/>
                    <a:lstStyle/>
                    <a:p>
                      <a:pPr algn="l" fontAlgn="b"/>
                      <a:r>
                        <a:rPr lang="en-GB" sz="1000" u="none" strike="noStrike">
                          <a:effectLst/>
                          <a:highlight>
                            <a:srgbClr val="000000"/>
                          </a:highlight>
                        </a:rPr>
                        <a:t>Blackburn</a:t>
                      </a:r>
                      <a:endParaRPr lang="en-GB" sz="1000" b="0" i="0" u="none" strike="noStrike">
                        <a:solidFill>
                          <a:srgbClr val="000000"/>
                        </a:solidFill>
                        <a:effectLst/>
                        <a:highlight>
                          <a:srgbClr val="000000"/>
                        </a:highlight>
                        <a:latin typeface="Calibri" panose="020F0502020204030204" pitchFamily="34" charset="0"/>
                      </a:endParaRPr>
                    </a:p>
                  </a:txBody>
                  <a:tcPr marL="8981" marR="8981" marT="8981" marB="0" anchor="b">
                    <a:solidFill>
                      <a:schemeClr val="tx1"/>
                    </a:solidFill>
                  </a:tcPr>
                </a:tc>
                <a:tc>
                  <a:txBody>
                    <a:bodyPr/>
                    <a:lstStyle/>
                    <a:p>
                      <a:pPr algn="r" fontAlgn="b"/>
                      <a:r>
                        <a:rPr lang="en-GB" sz="1000" u="none" strike="noStrike">
                          <a:effectLst/>
                        </a:rPr>
                        <a:t>62</a:t>
                      </a:r>
                      <a:endParaRPr lang="en-GB" sz="1000" b="0" i="0" u="none" strike="noStrike">
                        <a:solidFill>
                          <a:srgbClr val="000000"/>
                        </a:solidFill>
                        <a:effectLst/>
                        <a:latin typeface="Calibri" panose="020F0502020204030204" pitchFamily="34" charset="0"/>
                      </a:endParaRPr>
                    </a:p>
                  </a:txBody>
                  <a:tcPr marL="8981" marR="8981" marT="8981" marB="0" anchor="b"/>
                </a:tc>
                <a:tc>
                  <a:txBody>
                    <a:bodyPr/>
                    <a:lstStyle/>
                    <a:p>
                      <a:pPr algn="ctr" fontAlgn="b"/>
                      <a:r>
                        <a:rPr lang="en-GB" sz="1000" u="none" strike="noStrike" dirty="0">
                          <a:effectLst/>
                        </a:rPr>
                        <a:t>6816</a:t>
                      </a:r>
                      <a:endParaRPr lang="en-GB" sz="1000" b="0" i="0" u="none" strike="noStrike" dirty="0">
                        <a:solidFill>
                          <a:srgbClr val="000000"/>
                        </a:solidFill>
                        <a:effectLst/>
                        <a:latin typeface="Calibri" panose="020F0502020204030204" pitchFamily="34" charset="0"/>
                      </a:endParaRPr>
                    </a:p>
                  </a:txBody>
                  <a:tcPr marL="8981" marR="8981" marT="8981" marB="0" anchor="b"/>
                </a:tc>
                <a:tc>
                  <a:txBody>
                    <a:bodyPr/>
                    <a:lstStyle/>
                    <a:p>
                      <a:pPr algn="ctr" fontAlgn="b"/>
                      <a:r>
                        <a:rPr lang="en-GB" sz="1000" u="none" strike="noStrike" dirty="0">
                          <a:effectLst/>
                          <a:highlight>
                            <a:srgbClr val="FFFF00"/>
                          </a:highlight>
                        </a:rPr>
                        <a:t>9</a:t>
                      </a:r>
                      <a:endParaRPr lang="en-GB" sz="1000" b="0" i="0" u="none" strike="noStrike" dirty="0">
                        <a:solidFill>
                          <a:srgbClr val="000000"/>
                        </a:solidFill>
                        <a:effectLst/>
                        <a:highlight>
                          <a:srgbClr val="FFFF00"/>
                        </a:highlight>
                        <a:latin typeface="Calibri" panose="020F0502020204030204" pitchFamily="34" charset="0"/>
                      </a:endParaRPr>
                    </a:p>
                  </a:txBody>
                  <a:tcPr marL="8981" marR="8981" marT="8981" marB="0" anchor="b"/>
                </a:tc>
                <a:extLst>
                  <a:ext uri="{0D108BD9-81ED-4DB2-BD59-A6C34878D82A}">
                    <a16:rowId xmlns:a16="http://schemas.microsoft.com/office/drawing/2014/main" val="2591619292"/>
                  </a:ext>
                </a:extLst>
              </a:tr>
              <a:tr h="272143">
                <a:tc>
                  <a:txBody>
                    <a:bodyPr/>
                    <a:lstStyle/>
                    <a:p>
                      <a:pPr algn="l" fontAlgn="b"/>
                      <a:r>
                        <a:rPr lang="en-GB" sz="1000" u="none" strike="noStrike">
                          <a:effectLst/>
                          <a:highlight>
                            <a:srgbClr val="000000"/>
                          </a:highlight>
                        </a:rPr>
                        <a:t>Luke</a:t>
                      </a:r>
                      <a:endParaRPr lang="en-GB" sz="1000" b="0" i="0" u="none" strike="noStrike">
                        <a:solidFill>
                          <a:srgbClr val="000000"/>
                        </a:solidFill>
                        <a:effectLst/>
                        <a:highlight>
                          <a:srgbClr val="000000"/>
                        </a:highlight>
                        <a:latin typeface="Calibri" panose="020F0502020204030204" pitchFamily="34" charset="0"/>
                      </a:endParaRPr>
                    </a:p>
                  </a:txBody>
                  <a:tcPr marL="8981" marR="8981" marT="8981" marB="0" anchor="b">
                    <a:solidFill>
                      <a:schemeClr val="tx1"/>
                    </a:solidFill>
                  </a:tcPr>
                </a:tc>
                <a:tc>
                  <a:txBody>
                    <a:bodyPr/>
                    <a:lstStyle/>
                    <a:p>
                      <a:pPr algn="l" fontAlgn="b"/>
                      <a:r>
                        <a:rPr lang="en-GB" sz="1000" u="none" strike="noStrike">
                          <a:effectLst/>
                          <a:highlight>
                            <a:srgbClr val="000000"/>
                          </a:highlight>
                        </a:rPr>
                        <a:t>Powney</a:t>
                      </a:r>
                      <a:endParaRPr lang="en-GB" sz="1000" b="0" i="0" u="none" strike="noStrike">
                        <a:solidFill>
                          <a:srgbClr val="000000"/>
                        </a:solidFill>
                        <a:effectLst/>
                        <a:highlight>
                          <a:srgbClr val="000000"/>
                        </a:highlight>
                        <a:latin typeface="Calibri" panose="020F0502020204030204" pitchFamily="34" charset="0"/>
                      </a:endParaRPr>
                    </a:p>
                  </a:txBody>
                  <a:tcPr marL="8981" marR="8981" marT="8981" marB="0" anchor="b">
                    <a:solidFill>
                      <a:schemeClr val="tx1"/>
                    </a:solidFill>
                  </a:tcPr>
                </a:tc>
                <a:tc>
                  <a:txBody>
                    <a:bodyPr/>
                    <a:lstStyle/>
                    <a:p>
                      <a:pPr algn="r" fontAlgn="b"/>
                      <a:r>
                        <a:rPr lang="en-GB" sz="1000" u="none" strike="noStrike">
                          <a:effectLst/>
                        </a:rPr>
                        <a:t>55.3</a:t>
                      </a:r>
                      <a:endParaRPr lang="en-GB" sz="1000" b="0" i="0" u="none" strike="noStrike">
                        <a:solidFill>
                          <a:srgbClr val="000000"/>
                        </a:solidFill>
                        <a:effectLst/>
                        <a:latin typeface="Calibri" panose="020F0502020204030204" pitchFamily="34" charset="0"/>
                      </a:endParaRPr>
                    </a:p>
                  </a:txBody>
                  <a:tcPr marL="8981" marR="8981" marT="8981" marB="0" anchor="b"/>
                </a:tc>
                <a:tc>
                  <a:txBody>
                    <a:bodyPr/>
                    <a:lstStyle/>
                    <a:p>
                      <a:pPr algn="ctr" fontAlgn="b"/>
                      <a:r>
                        <a:rPr lang="en-GB" sz="1000" u="none" strike="noStrike">
                          <a:effectLst/>
                        </a:rPr>
                        <a:t>9133</a:t>
                      </a:r>
                      <a:endParaRPr lang="en-GB" sz="1000" b="0" i="0" u="none" strike="noStrike">
                        <a:solidFill>
                          <a:srgbClr val="000000"/>
                        </a:solidFill>
                        <a:effectLst/>
                        <a:latin typeface="Calibri" panose="020F0502020204030204" pitchFamily="34" charset="0"/>
                      </a:endParaRPr>
                    </a:p>
                  </a:txBody>
                  <a:tcPr marL="8981" marR="8981" marT="8981" marB="0" anchor="b"/>
                </a:tc>
                <a:tc>
                  <a:txBody>
                    <a:bodyPr/>
                    <a:lstStyle/>
                    <a:p>
                      <a:pPr algn="ctr" fontAlgn="b"/>
                      <a:r>
                        <a:rPr lang="en-GB" sz="1000" u="none" strike="noStrike" dirty="0">
                          <a:effectLst/>
                          <a:highlight>
                            <a:srgbClr val="FFFF00"/>
                          </a:highlight>
                        </a:rPr>
                        <a:t>9</a:t>
                      </a:r>
                      <a:endParaRPr lang="en-GB" sz="1000" b="0" i="0" u="none" strike="noStrike" dirty="0">
                        <a:solidFill>
                          <a:srgbClr val="000000"/>
                        </a:solidFill>
                        <a:effectLst/>
                        <a:highlight>
                          <a:srgbClr val="FFFF00"/>
                        </a:highlight>
                        <a:latin typeface="Calibri" panose="020F0502020204030204" pitchFamily="34" charset="0"/>
                      </a:endParaRPr>
                    </a:p>
                  </a:txBody>
                  <a:tcPr marL="8981" marR="8981" marT="8981" marB="0" anchor="b"/>
                </a:tc>
                <a:extLst>
                  <a:ext uri="{0D108BD9-81ED-4DB2-BD59-A6C34878D82A}">
                    <a16:rowId xmlns:a16="http://schemas.microsoft.com/office/drawing/2014/main" val="352049179"/>
                  </a:ext>
                </a:extLst>
              </a:tr>
              <a:tr h="272143">
                <a:tc>
                  <a:txBody>
                    <a:bodyPr/>
                    <a:lstStyle/>
                    <a:p>
                      <a:pPr algn="l" fontAlgn="b"/>
                      <a:r>
                        <a:rPr lang="en-GB" sz="1000" u="none" strike="noStrike">
                          <a:effectLst/>
                          <a:highlight>
                            <a:srgbClr val="000000"/>
                          </a:highlight>
                        </a:rPr>
                        <a:t>Charlotte</a:t>
                      </a:r>
                      <a:endParaRPr lang="en-GB" sz="1000" b="0" i="0" u="none" strike="noStrike">
                        <a:solidFill>
                          <a:srgbClr val="000000"/>
                        </a:solidFill>
                        <a:effectLst/>
                        <a:highlight>
                          <a:srgbClr val="000000"/>
                        </a:highlight>
                        <a:latin typeface="Calibri" panose="020F0502020204030204" pitchFamily="34" charset="0"/>
                      </a:endParaRPr>
                    </a:p>
                  </a:txBody>
                  <a:tcPr marL="8981" marR="8981" marT="8981" marB="0" anchor="b">
                    <a:solidFill>
                      <a:schemeClr val="tx1"/>
                    </a:solidFill>
                  </a:tcPr>
                </a:tc>
                <a:tc>
                  <a:txBody>
                    <a:bodyPr/>
                    <a:lstStyle/>
                    <a:p>
                      <a:pPr algn="l" fontAlgn="b"/>
                      <a:r>
                        <a:rPr lang="en-GB" sz="1000" u="none" strike="noStrike">
                          <a:effectLst/>
                          <a:highlight>
                            <a:srgbClr val="000000"/>
                          </a:highlight>
                        </a:rPr>
                        <a:t>Lampkin</a:t>
                      </a:r>
                      <a:endParaRPr lang="en-GB" sz="1000" b="0" i="0" u="none" strike="noStrike">
                        <a:solidFill>
                          <a:srgbClr val="000000"/>
                        </a:solidFill>
                        <a:effectLst/>
                        <a:highlight>
                          <a:srgbClr val="000000"/>
                        </a:highlight>
                        <a:latin typeface="Calibri" panose="020F0502020204030204" pitchFamily="34" charset="0"/>
                      </a:endParaRPr>
                    </a:p>
                  </a:txBody>
                  <a:tcPr marL="8981" marR="8981" marT="8981" marB="0" anchor="b">
                    <a:solidFill>
                      <a:schemeClr val="tx1"/>
                    </a:solidFill>
                  </a:tcPr>
                </a:tc>
                <a:tc>
                  <a:txBody>
                    <a:bodyPr/>
                    <a:lstStyle/>
                    <a:p>
                      <a:pPr algn="r" fontAlgn="b"/>
                      <a:r>
                        <a:rPr lang="en-GB" sz="1000" u="none" strike="noStrike">
                          <a:effectLst/>
                        </a:rPr>
                        <a:t>55.2</a:t>
                      </a:r>
                      <a:endParaRPr lang="en-GB" sz="1000" b="0" i="0" u="none" strike="noStrike">
                        <a:solidFill>
                          <a:srgbClr val="000000"/>
                        </a:solidFill>
                        <a:effectLst/>
                        <a:latin typeface="Calibri" panose="020F0502020204030204" pitchFamily="34" charset="0"/>
                      </a:endParaRPr>
                    </a:p>
                  </a:txBody>
                  <a:tcPr marL="8981" marR="8981" marT="8981" marB="0" anchor="b"/>
                </a:tc>
                <a:tc>
                  <a:txBody>
                    <a:bodyPr/>
                    <a:lstStyle/>
                    <a:p>
                      <a:pPr algn="ctr" fontAlgn="b"/>
                      <a:r>
                        <a:rPr lang="en-GB" sz="1000" u="none" strike="noStrike" dirty="0">
                          <a:effectLst/>
                        </a:rPr>
                        <a:t>8166</a:t>
                      </a:r>
                      <a:endParaRPr lang="en-GB" sz="1000" b="0" i="0" u="none" strike="noStrike" dirty="0">
                        <a:solidFill>
                          <a:srgbClr val="000000"/>
                        </a:solidFill>
                        <a:effectLst/>
                        <a:latin typeface="Calibri" panose="020F0502020204030204" pitchFamily="34" charset="0"/>
                      </a:endParaRPr>
                    </a:p>
                  </a:txBody>
                  <a:tcPr marL="8981" marR="8981" marT="8981" marB="0" anchor="b"/>
                </a:tc>
                <a:tc>
                  <a:txBody>
                    <a:bodyPr/>
                    <a:lstStyle/>
                    <a:p>
                      <a:pPr algn="ctr" fontAlgn="b"/>
                      <a:r>
                        <a:rPr lang="en-GB" sz="1000" u="none" strike="noStrike" dirty="0">
                          <a:effectLst/>
                          <a:highlight>
                            <a:srgbClr val="FFFF00"/>
                          </a:highlight>
                        </a:rPr>
                        <a:t>9</a:t>
                      </a:r>
                      <a:endParaRPr lang="en-GB" sz="1000" b="0" i="0" u="none" strike="noStrike" dirty="0">
                        <a:solidFill>
                          <a:srgbClr val="000000"/>
                        </a:solidFill>
                        <a:effectLst/>
                        <a:highlight>
                          <a:srgbClr val="FFFF00"/>
                        </a:highlight>
                        <a:latin typeface="Calibri" panose="020F0502020204030204" pitchFamily="34" charset="0"/>
                      </a:endParaRPr>
                    </a:p>
                  </a:txBody>
                  <a:tcPr marL="8981" marR="8981" marT="8981" marB="0" anchor="b"/>
                </a:tc>
                <a:extLst>
                  <a:ext uri="{0D108BD9-81ED-4DB2-BD59-A6C34878D82A}">
                    <a16:rowId xmlns:a16="http://schemas.microsoft.com/office/drawing/2014/main" val="3619815738"/>
                  </a:ext>
                </a:extLst>
              </a:tr>
              <a:tr h="272143">
                <a:tc>
                  <a:txBody>
                    <a:bodyPr/>
                    <a:lstStyle/>
                    <a:p>
                      <a:pPr algn="l" fontAlgn="b"/>
                      <a:r>
                        <a:rPr lang="en-GB" sz="1000" u="none" strike="noStrike" dirty="0">
                          <a:effectLst/>
                          <a:highlight>
                            <a:srgbClr val="000000"/>
                          </a:highlight>
                        </a:rPr>
                        <a:t>David</a:t>
                      </a:r>
                      <a:endParaRPr lang="en-GB" sz="1000" b="0" i="0" u="none" strike="noStrike" dirty="0">
                        <a:solidFill>
                          <a:srgbClr val="000000"/>
                        </a:solidFill>
                        <a:effectLst/>
                        <a:highlight>
                          <a:srgbClr val="000000"/>
                        </a:highlight>
                        <a:latin typeface="Calibri" panose="020F0502020204030204" pitchFamily="34" charset="0"/>
                      </a:endParaRPr>
                    </a:p>
                  </a:txBody>
                  <a:tcPr marL="8981" marR="8981" marT="8981" marB="0" anchor="b">
                    <a:solidFill>
                      <a:schemeClr val="tx1"/>
                    </a:solidFill>
                  </a:tcPr>
                </a:tc>
                <a:tc>
                  <a:txBody>
                    <a:bodyPr/>
                    <a:lstStyle/>
                    <a:p>
                      <a:pPr algn="l" fontAlgn="b"/>
                      <a:r>
                        <a:rPr lang="en-GB" sz="1000" u="none" strike="noStrike">
                          <a:effectLst/>
                          <a:highlight>
                            <a:srgbClr val="000000"/>
                          </a:highlight>
                        </a:rPr>
                        <a:t>Higgins</a:t>
                      </a:r>
                      <a:endParaRPr lang="en-GB" sz="1000" b="0" i="0" u="none" strike="noStrike">
                        <a:solidFill>
                          <a:srgbClr val="000000"/>
                        </a:solidFill>
                        <a:effectLst/>
                        <a:highlight>
                          <a:srgbClr val="000000"/>
                        </a:highlight>
                        <a:latin typeface="Calibri" panose="020F0502020204030204" pitchFamily="34" charset="0"/>
                      </a:endParaRPr>
                    </a:p>
                  </a:txBody>
                  <a:tcPr marL="8981" marR="8981" marT="8981" marB="0" anchor="b">
                    <a:solidFill>
                      <a:schemeClr val="tx1"/>
                    </a:solidFill>
                  </a:tcPr>
                </a:tc>
                <a:tc>
                  <a:txBody>
                    <a:bodyPr/>
                    <a:lstStyle/>
                    <a:p>
                      <a:pPr algn="r" fontAlgn="b"/>
                      <a:r>
                        <a:rPr lang="en-GB" sz="1000" u="none" strike="noStrike">
                          <a:effectLst/>
                        </a:rPr>
                        <a:t>50.4</a:t>
                      </a:r>
                      <a:endParaRPr lang="en-GB" sz="1000" b="0" i="0" u="none" strike="noStrike">
                        <a:solidFill>
                          <a:srgbClr val="000000"/>
                        </a:solidFill>
                        <a:effectLst/>
                        <a:latin typeface="Calibri" panose="020F0502020204030204" pitchFamily="34" charset="0"/>
                      </a:endParaRPr>
                    </a:p>
                  </a:txBody>
                  <a:tcPr marL="8981" marR="8981" marT="8981" marB="0" anchor="b"/>
                </a:tc>
                <a:tc>
                  <a:txBody>
                    <a:bodyPr/>
                    <a:lstStyle/>
                    <a:p>
                      <a:pPr algn="ctr" fontAlgn="b"/>
                      <a:r>
                        <a:rPr lang="en-GB" sz="1000" u="none" strike="noStrike">
                          <a:effectLst/>
                        </a:rPr>
                        <a:t>6171</a:t>
                      </a:r>
                      <a:endParaRPr lang="en-GB" sz="1000" b="0" i="0" u="none" strike="noStrike">
                        <a:solidFill>
                          <a:srgbClr val="000000"/>
                        </a:solidFill>
                        <a:effectLst/>
                        <a:latin typeface="Calibri" panose="020F0502020204030204" pitchFamily="34" charset="0"/>
                      </a:endParaRPr>
                    </a:p>
                  </a:txBody>
                  <a:tcPr marL="8981" marR="8981" marT="8981" marB="0" anchor="b"/>
                </a:tc>
                <a:tc>
                  <a:txBody>
                    <a:bodyPr/>
                    <a:lstStyle/>
                    <a:p>
                      <a:pPr algn="ctr" fontAlgn="b"/>
                      <a:r>
                        <a:rPr lang="en-GB" sz="1000" u="none" strike="noStrike" dirty="0">
                          <a:effectLst/>
                          <a:highlight>
                            <a:srgbClr val="FFFF00"/>
                          </a:highlight>
                        </a:rPr>
                        <a:t>9</a:t>
                      </a:r>
                      <a:endParaRPr lang="en-GB" sz="1000" b="0" i="0" u="none" strike="noStrike" dirty="0">
                        <a:solidFill>
                          <a:srgbClr val="000000"/>
                        </a:solidFill>
                        <a:effectLst/>
                        <a:highlight>
                          <a:srgbClr val="FFFF00"/>
                        </a:highlight>
                        <a:latin typeface="Calibri" panose="020F0502020204030204" pitchFamily="34" charset="0"/>
                      </a:endParaRPr>
                    </a:p>
                  </a:txBody>
                  <a:tcPr marL="8981" marR="8981" marT="8981" marB="0" anchor="b"/>
                </a:tc>
                <a:extLst>
                  <a:ext uri="{0D108BD9-81ED-4DB2-BD59-A6C34878D82A}">
                    <a16:rowId xmlns:a16="http://schemas.microsoft.com/office/drawing/2014/main" val="1563705468"/>
                  </a:ext>
                </a:extLst>
              </a:tr>
              <a:tr h="272143">
                <a:tc>
                  <a:txBody>
                    <a:bodyPr/>
                    <a:lstStyle/>
                    <a:p>
                      <a:pPr algn="l" fontAlgn="b"/>
                      <a:r>
                        <a:rPr lang="en-GB" sz="1000" u="none" strike="noStrike">
                          <a:effectLst/>
                          <a:highlight>
                            <a:srgbClr val="000000"/>
                          </a:highlight>
                        </a:rPr>
                        <a:t>Elissa</a:t>
                      </a:r>
                      <a:endParaRPr lang="en-GB" sz="1000" b="0" i="0" u="none" strike="noStrike">
                        <a:solidFill>
                          <a:srgbClr val="000000"/>
                        </a:solidFill>
                        <a:effectLst/>
                        <a:highlight>
                          <a:srgbClr val="000000"/>
                        </a:highlight>
                        <a:latin typeface="Calibri" panose="020F0502020204030204" pitchFamily="34" charset="0"/>
                      </a:endParaRPr>
                    </a:p>
                  </a:txBody>
                  <a:tcPr marL="8981" marR="8981" marT="8981" marB="0" anchor="b">
                    <a:solidFill>
                      <a:schemeClr val="tx1"/>
                    </a:solidFill>
                  </a:tcPr>
                </a:tc>
                <a:tc>
                  <a:txBody>
                    <a:bodyPr/>
                    <a:lstStyle/>
                    <a:p>
                      <a:pPr algn="l" fontAlgn="b"/>
                      <a:r>
                        <a:rPr lang="en-GB" sz="1000" u="none" strike="noStrike">
                          <a:effectLst/>
                          <a:highlight>
                            <a:srgbClr val="000000"/>
                          </a:highlight>
                        </a:rPr>
                        <a:t>Cooke</a:t>
                      </a:r>
                      <a:endParaRPr lang="en-GB" sz="1000" b="0" i="0" u="none" strike="noStrike">
                        <a:solidFill>
                          <a:srgbClr val="000000"/>
                        </a:solidFill>
                        <a:effectLst/>
                        <a:highlight>
                          <a:srgbClr val="000000"/>
                        </a:highlight>
                        <a:latin typeface="Calibri" panose="020F0502020204030204" pitchFamily="34" charset="0"/>
                      </a:endParaRPr>
                    </a:p>
                  </a:txBody>
                  <a:tcPr marL="8981" marR="8981" marT="8981" marB="0" anchor="b">
                    <a:solidFill>
                      <a:schemeClr val="tx1"/>
                    </a:solidFill>
                  </a:tcPr>
                </a:tc>
                <a:tc>
                  <a:txBody>
                    <a:bodyPr/>
                    <a:lstStyle/>
                    <a:p>
                      <a:pPr algn="r" fontAlgn="b"/>
                      <a:r>
                        <a:rPr lang="en-GB" sz="1000" u="none" strike="noStrike">
                          <a:effectLst/>
                        </a:rPr>
                        <a:t>46.6</a:t>
                      </a:r>
                      <a:endParaRPr lang="en-GB" sz="1000" b="0" i="0" u="none" strike="noStrike">
                        <a:solidFill>
                          <a:srgbClr val="000000"/>
                        </a:solidFill>
                        <a:effectLst/>
                        <a:latin typeface="Calibri" panose="020F0502020204030204" pitchFamily="34" charset="0"/>
                      </a:endParaRPr>
                    </a:p>
                  </a:txBody>
                  <a:tcPr marL="8981" marR="8981" marT="8981" marB="0" anchor="b"/>
                </a:tc>
                <a:tc>
                  <a:txBody>
                    <a:bodyPr/>
                    <a:lstStyle/>
                    <a:p>
                      <a:pPr algn="ctr" fontAlgn="b"/>
                      <a:r>
                        <a:rPr lang="en-GB" sz="1000" u="none" strike="noStrike" dirty="0">
                          <a:effectLst/>
                        </a:rPr>
                        <a:t>9910</a:t>
                      </a:r>
                      <a:endParaRPr lang="en-GB" sz="1000" b="0" i="0" u="none" strike="noStrike" dirty="0">
                        <a:solidFill>
                          <a:srgbClr val="000000"/>
                        </a:solidFill>
                        <a:effectLst/>
                        <a:latin typeface="Calibri" panose="020F0502020204030204" pitchFamily="34" charset="0"/>
                      </a:endParaRPr>
                    </a:p>
                  </a:txBody>
                  <a:tcPr marL="8981" marR="8981" marT="8981" marB="0" anchor="b"/>
                </a:tc>
                <a:tc>
                  <a:txBody>
                    <a:bodyPr/>
                    <a:lstStyle/>
                    <a:p>
                      <a:pPr algn="ctr" fontAlgn="b"/>
                      <a:r>
                        <a:rPr lang="en-GB" sz="1000" u="none" strike="noStrike" dirty="0">
                          <a:effectLst/>
                          <a:highlight>
                            <a:srgbClr val="FFFF00"/>
                          </a:highlight>
                        </a:rPr>
                        <a:t>5</a:t>
                      </a:r>
                      <a:endParaRPr lang="en-GB" sz="1000" b="0" i="0" u="none" strike="noStrike" dirty="0">
                        <a:solidFill>
                          <a:srgbClr val="000000"/>
                        </a:solidFill>
                        <a:effectLst/>
                        <a:highlight>
                          <a:srgbClr val="FFFF00"/>
                        </a:highlight>
                        <a:latin typeface="Calibri" panose="020F0502020204030204" pitchFamily="34" charset="0"/>
                      </a:endParaRPr>
                    </a:p>
                  </a:txBody>
                  <a:tcPr marL="8981" marR="8981" marT="8981" marB="0" anchor="b"/>
                </a:tc>
                <a:extLst>
                  <a:ext uri="{0D108BD9-81ED-4DB2-BD59-A6C34878D82A}">
                    <a16:rowId xmlns:a16="http://schemas.microsoft.com/office/drawing/2014/main" val="775398102"/>
                  </a:ext>
                </a:extLst>
              </a:tr>
              <a:tr h="272143">
                <a:tc>
                  <a:txBody>
                    <a:bodyPr/>
                    <a:lstStyle/>
                    <a:p>
                      <a:pPr algn="l" fontAlgn="b"/>
                      <a:r>
                        <a:rPr lang="en-GB" sz="1000" u="none" strike="noStrike" dirty="0">
                          <a:effectLst/>
                          <a:highlight>
                            <a:srgbClr val="000000"/>
                          </a:highlight>
                        </a:rPr>
                        <a:t>Georgia</a:t>
                      </a:r>
                      <a:endParaRPr lang="en-GB" sz="1000" b="0" i="0" u="none" strike="noStrike" dirty="0">
                        <a:solidFill>
                          <a:srgbClr val="000000"/>
                        </a:solidFill>
                        <a:effectLst/>
                        <a:highlight>
                          <a:srgbClr val="000000"/>
                        </a:highlight>
                        <a:latin typeface="Calibri" panose="020F0502020204030204" pitchFamily="34" charset="0"/>
                      </a:endParaRPr>
                    </a:p>
                  </a:txBody>
                  <a:tcPr marL="8981" marR="8981" marT="8981" marB="0" anchor="b">
                    <a:solidFill>
                      <a:schemeClr val="tx1"/>
                    </a:solidFill>
                  </a:tcPr>
                </a:tc>
                <a:tc>
                  <a:txBody>
                    <a:bodyPr/>
                    <a:lstStyle/>
                    <a:p>
                      <a:pPr algn="l" fontAlgn="b"/>
                      <a:r>
                        <a:rPr lang="en-GB" sz="1000" u="none" strike="noStrike">
                          <a:effectLst/>
                          <a:highlight>
                            <a:srgbClr val="000000"/>
                          </a:highlight>
                        </a:rPr>
                        <a:t>Elliott</a:t>
                      </a:r>
                      <a:endParaRPr lang="en-GB" sz="1000" b="0" i="0" u="none" strike="noStrike">
                        <a:solidFill>
                          <a:srgbClr val="000000"/>
                        </a:solidFill>
                        <a:effectLst/>
                        <a:highlight>
                          <a:srgbClr val="000000"/>
                        </a:highlight>
                        <a:latin typeface="Calibri" panose="020F0502020204030204" pitchFamily="34" charset="0"/>
                      </a:endParaRPr>
                    </a:p>
                  </a:txBody>
                  <a:tcPr marL="8981" marR="8981" marT="8981" marB="0" anchor="b">
                    <a:solidFill>
                      <a:schemeClr val="tx1"/>
                    </a:solidFill>
                  </a:tcPr>
                </a:tc>
                <a:tc>
                  <a:txBody>
                    <a:bodyPr/>
                    <a:lstStyle/>
                    <a:p>
                      <a:pPr algn="r" fontAlgn="b"/>
                      <a:r>
                        <a:rPr lang="en-GB" sz="1000" u="none" strike="noStrike">
                          <a:effectLst/>
                        </a:rPr>
                        <a:t>45.9</a:t>
                      </a:r>
                      <a:endParaRPr lang="en-GB" sz="1000" b="0" i="0" u="none" strike="noStrike">
                        <a:solidFill>
                          <a:srgbClr val="000000"/>
                        </a:solidFill>
                        <a:effectLst/>
                        <a:latin typeface="Calibri" panose="020F0502020204030204" pitchFamily="34" charset="0"/>
                      </a:endParaRPr>
                    </a:p>
                  </a:txBody>
                  <a:tcPr marL="8981" marR="8981" marT="8981" marB="0" anchor="b"/>
                </a:tc>
                <a:tc>
                  <a:txBody>
                    <a:bodyPr/>
                    <a:lstStyle/>
                    <a:p>
                      <a:pPr algn="ctr" fontAlgn="b"/>
                      <a:r>
                        <a:rPr lang="en-GB" sz="1000" u="none" strike="noStrike" dirty="0">
                          <a:effectLst/>
                        </a:rPr>
                        <a:t>6030</a:t>
                      </a:r>
                      <a:endParaRPr lang="en-GB" sz="1000" b="0" i="0" u="none" strike="noStrike" dirty="0">
                        <a:solidFill>
                          <a:srgbClr val="000000"/>
                        </a:solidFill>
                        <a:effectLst/>
                        <a:latin typeface="Calibri" panose="020F0502020204030204" pitchFamily="34" charset="0"/>
                      </a:endParaRPr>
                    </a:p>
                  </a:txBody>
                  <a:tcPr marL="8981" marR="8981" marT="8981" marB="0" anchor="b"/>
                </a:tc>
                <a:tc>
                  <a:txBody>
                    <a:bodyPr/>
                    <a:lstStyle/>
                    <a:p>
                      <a:pPr algn="ctr" fontAlgn="b"/>
                      <a:r>
                        <a:rPr lang="en-GB" sz="1000" u="none" strike="noStrike" dirty="0">
                          <a:effectLst/>
                          <a:highlight>
                            <a:srgbClr val="FFFF00"/>
                          </a:highlight>
                        </a:rPr>
                        <a:t>9</a:t>
                      </a:r>
                      <a:endParaRPr lang="en-GB" sz="1000" b="0" i="0" u="none" strike="noStrike" dirty="0">
                        <a:solidFill>
                          <a:srgbClr val="000000"/>
                        </a:solidFill>
                        <a:effectLst/>
                        <a:highlight>
                          <a:srgbClr val="FFFF00"/>
                        </a:highlight>
                        <a:latin typeface="Calibri" panose="020F0502020204030204" pitchFamily="34" charset="0"/>
                      </a:endParaRPr>
                    </a:p>
                  </a:txBody>
                  <a:tcPr marL="8981" marR="8981" marT="8981" marB="0" anchor="b"/>
                </a:tc>
                <a:extLst>
                  <a:ext uri="{0D108BD9-81ED-4DB2-BD59-A6C34878D82A}">
                    <a16:rowId xmlns:a16="http://schemas.microsoft.com/office/drawing/2014/main" val="1044852802"/>
                  </a:ext>
                </a:extLst>
              </a:tr>
              <a:tr h="272143">
                <a:tc>
                  <a:txBody>
                    <a:bodyPr/>
                    <a:lstStyle/>
                    <a:p>
                      <a:pPr algn="l" fontAlgn="b"/>
                      <a:r>
                        <a:rPr lang="en-GB" sz="1000" u="none" strike="noStrike" dirty="0">
                          <a:effectLst/>
                          <a:highlight>
                            <a:srgbClr val="000000"/>
                          </a:highlight>
                        </a:rPr>
                        <a:t>Shannon</a:t>
                      </a:r>
                      <a:endParaRPr lang="en-GB" sz="1000" b="0" i="0" u="none" strike="noStrike" dirty="0">
                        <a:solidFill>
                          <a:srgbClr val="000000"/>
                        </a:solidFill>
                        <a:effectLst/>
                        <a:highlight>
                          <a:srgbClr val="000000"/>
                        </a:highlight>
                        <a:latin typeface="Calibri" panose="020F0502020204030204" pitchFamily="34" charset="0"/>
                      </a:endParaRPr>
                    </a:p>
                  </a:txBody>
                  <a:tcPr marL="8981" marR="8981" marT="8981" marB="0" anchor="b">
                    <a:solidFill>
                      <a:schemeClr val="tx1"/>
                    </a:solidFill>
                  </a:tcPr>
                </a:tc>
                <a:tc>
                  <a:txBody>
                    <a:bodyPr/>
                    <a:lstStyle/>
                    <a:p>
                      <a:pPr algn="l" fontAlgn="b"/>
                      <a:r>
                        <a:rPr lang="en-GB" sz="1000" u="none" strike="noStrike">
                          <a:effectLst/>
                          <a:highlight>
                            <a:srgbClr val="000000"/>
                          </a:highlight>
                        </a:rPr>
                        <a:t>Topliss</a:t>
                      </a:r>
                      <a:endParaRPr lang="en-GB" sz="1000" b="0" i="0" u="none" strike="noStrike">
                        <a:solidFill>
                          <a:srgbClr val="000000"/>
                        </a:solidFill>
                        <a:effectLst/>
                        <a:highlight>
                          <a:srgbClr val="000000"/>
                        </a:highlight>
                        <a:latin typeface="Calibri" panose="020F0502020204030204" pitchFamily="34" charset="0"/>
                      </a:endParaRPr>
                    </a:p>
                  </a:txBody>
                  <a:tcPr marL="8981" marR="8981" marT="8981" marB="0" anchor="b">
                    <a:solidFill>
                      <a:schemeClr val="tx1"/>
                    </a:solidFill>
                  </a:tcPr>
                </a:tc>
                <a:tc>
                  <a:txBody>
                    <a:bodyPr/>
                    <a:lstStyle/>
                    <a:p>
                      <a:pPr algn="r" fontAlgn="b"/>
                      <a:r>
                        <a:rPr lang="en-GB" sz="1000" u="none" strike="noStrike">
                          <a:effectLst/>
                        </a:rPr>
                        <a:t>45.7</a:t>
                      </a:r>
                      <a:endParaRPr lang="en-GB" sz="1000" b="0" i="0" u="none" strike="noStrike">
                        <a:solidFill>
                          <a:srgbClr val="000000"/>
                        </a:solidFill>
                        <a:effectLst/>
                        <a:latin typeface="Calibri" panose="020F0502020204030204" pitchFamily="34" charset="0"/>
                      </a:endParaRPr>
                    </a:p>
                  </a:txBody>
                  <a:tcPr marL="8981" marR="8981" marT="8981" marB="0" anchor="b"/>
                </a:tc>
                <a:tc>
                  <a:txBody>
                    <a:bodyPr/>
                    <a:lstStyle/>
                    <a:p>
                      <a:pPr algn="ctr" fontAlgn="b"/>
                      <a:r>
                        <a:rPr lang="en-GB" sz="1000" u="none" strike="noStrike" dirty="0">
                          <a:effectLst/>
                        </a:rPr>
                        <a:t>7721</a:t>
                      </a:r>
                      <a:endParaRPr lang="en-GB" sz="1000" b="0" i="0" u="none" strike="noStrike" dirty="0">
                        <a:solidFill>
                          <a:srgbClr val="000000"/>
                        </a:solidFill>
                        <a:effectLst/>
                        <a:latin typeface="Calibri" panose="020F0502020204030204" pitchFamily="34" charset="0"/>
                      </a:endParaRPr>
                    </a:p>
                  </a:txBody>
                  <a:tcPr marL="8981" marR="8981" marT="8981" marB="0" anchor="b"/>
                </a:tc>
                <a:tc>
                  <a:txBody>
                    <a:bodyPr/>
                    <a:lstStyle/>
                    <a:p>
                      <a:pPr algn="ctr" fontAlgn="b"/>
                      <a:r>
                        <a:rPr lang="en-GB" sz="1000" u="none" strike="noStrike" dirty="0">
                          <a:effectLst/>
                          <a:highlight>
                            <a:srgbClr val="FFFF00"/>
                          </a:highlight>
                        </a:rPr>
                        <a:t>7</a:t>
                      </a:r>
                      <a:endParaRPr lang="en-GB" sz="1000" b="0" i="0" u="none" strike="noStrike" dirty="0">
                        <a:solidFill>
                          <a:srgbClr val="000000"/>
                        </a:solidFill>
                        <a:effectLst/>
                        <a:highlight>
                          <a:srgbClr val="FFFF00"/>
                        </a:highlight>
                        <a:latin typeface="Calibri" panose="020F0502020204030204" pitchFamily="34" charset="0"/>
                      </a:endParaRPr>
                    </a:p>
                  </a:txBody>
                  <a:tcPr marL="8981" marR="8981" marT="8981" marB="0" anchor="b"/>
                </a:tc>
                <a:extLst>
                  <a:ext uri="{0D108BD9-81ED-4DB2-BD59-A6C34878D82A}">
                    <a16:rowId xmlns:a16="http://schemas.microsoft.com/office/drawing/2014/main" val="1660788121"/>
                  </a:ext>
                </a:extLst>
              </a:tr>
              <a:tr h="272143">
                <a:tc>
                  <a:txBody>
                    <a:bodyPr/>
                    <a:lstStyle/>
                    <a:p>
                      <a:pPr algn="l" fontAlgn="b"/>
                      <a:r>
                        <a:rPr lang="en-GB" sz="1000" u="none" strike="noStrike" dirty="0">
                          <a:effectLst/>
                          <a:highlight>
                            <a:srgbClr val="000000"/>
                          </a:highlight>
                        </a:rPr>
                        <a:t>James</a:t>
                      </a:r>
                      <a:endParaRPr lang="en-GB" sz="1000" b="0" i="0" u="none" strike="noStrike" dirty="0">
                        <a:solidFill>
                          <a:srgbClr val="000000"/>
                        </a:solidFill>
                        <a:effectLst/>
                        <a:highlight>
                          <a:srgbClr val="000000"/>
                        </a:highlight>
                        <a:latin typeface="Calibri" panose="020F0502020204030204" pitchFamily="34" charset="0"/>
                      </a:endParaRPr>
                    </a:p>
                  </a:txBody>
                  <a:tcPr marL="8981" marR="8981" marT="8981" marB="0" anchor="b">
                    <a:solidFill>
                      <a:schemeClr val="tx1"/>
                    </a:solidFill>
                  </a:tcPr>
                </a:tc>
                <a:tc>
                  <a:txBody>
                    <a:bodyPr/>
                    <a:lstStyle/>
                    <a:p>
                      <a:pPr algn="l" fontAlgn="b"/>
                      <a:r>
                        <a:rPr lang="en-GB" sz="1000" u="none" strike="noStrike">
                          <a:effectLst/>
                          <a:highlight>
                            <a:srgbClr val="000000"/>
                          </a:highlight>
                        </a:rPr>
                        <a:t>Wright</a:t>
                      </a:r>
                      <a:endParaRPr lang="en-GB" sz="1000" b="0" i="0" u="none" strike="noStrike">
                        <a:solidFill>
                          <a:srgbClr val="000000"/>
                        </a:solidFill>
                        <a:effectLst/>
                        <a:highlight>
                          <a:srgbClr val="000000"/>
                        </a:highlight>
                        <a:latin typeface="Calibri" panose="020F0502020204030204" pitchFamily="34" charset="0"/>
                      </a:endParaRPr>
                    </a:p>
                  </a:txBody>
                  <a:tcPr marL="8981" marR="8981" marT="8981" marB="0" anchor="b">
                    <a:solidFill>
                      <a:schemeClr val="tx1"/>
                    </a:solidFill>
                  </a:tcPr>
                </a:tc>
                <a:tc>
                  <a:txBody>
                    <a:bodyPr/>
                    <a:lstStyle/>
                    <a:p>
                      <a:pPr algn="r" fontAlgn="b"/>
                      <a:r>
                        <a:rPr lang="en-GB" sz="1000" u="none" strike="noStrike">
                          <a:effectLst/>
                        </a:rPr>
                        <a:t>43.3</a:t>
                      </a:r>
                      <a:endParaRPr lang="en-GB" sz="1000" b="0" i="0" u="none" strike="noStrike">
                        <a:solidFill>
                          <a:srgbClr val="000000"/>
                        </a:solidFill>
                        <a:effectLst/>
                        <a:latin typeface="Calibri" panose="020F0502020204030204" pitchFamily="34" charset="0"/>
                      </a:endParaRPr>
                    </a:p>
                  </a:txBody>
                  <a:tcPr marL="8981" marR="8981" marT="8981" marB="0" anchor="b"/>
                </a:tc>
                <a:tc>
                  <a:txBody>
                    <a:bodyPr/>
                    <a:lstStyle/>
                    <a:p>
                      <a:pPr algn="ctr" fontAlgn="b"/>
                      <a:r>
                        <a:rPr lang="en-GB" sz="1000" u="none" strike="noStrike">
                          <a:effectLst/>
                        </a:rPr>
                        <a:t>4664</a:t>
                      </a:r>
                      <a:endParaRPr lang="en-GB" sz="1000" b="0" i="0" u="none" strike="noStrike">
                        <a:solidFill>
                          <a:srgbClr val="000000"/>
                        </a:solidFill>
                        <a:effectLst/>
                        <a:latin typeface="Calibri" panose="020F0502020204030204" pitchFamily="34" charset="0"/>
                      </a:endParaRPr>
                    </a:p>
                  </a:txBody>
                  <a:tcPr marL="8981" marR="8981" marT="8981" marB="0" anchor="b"/>
                </a:tc>
                <a:tc>
                  <a:txBody>
                    <a:bodyPr/>
                    <a:lstStyle/>
                    <a:p>
                      <a:pPr algn="ctr" fontAlgn="b"/>
                      <a:r>
                        <a:rPr lang="en-GB" sz="1000" u="none" strike="noStrike" dirty="0">
                          <a:effectLst/>
                          <a:highlight>
                            <a:srgbClr val="FFFF00"/>
                          </a:highlight>
                        </a:rPr>
                        <a:t>9</a:t>
                      </a:r>
                      <a:endParaRPr lang="en-GB" sz="1000" b="0" i="0" u="none" strike="noStrike" dirty="0">
                        <a:solidFill>
                          <a:srgbClr val="000000"/>
                        </a:solidFill>
                        <a:effectLst/>
                        <a:highlight>
                          <a:srgbClr val="FFFF00"/>
                        </a:highlight>
                        <a:latin typeface="Calibri" panose="020F0502020204030204" pitchFamily="34" charset="0"/>
                      </a:endParaRPr>
                    </a:p>
                  </a:txBody>
                  <a:tcPr marL="8981" marR="8981" marT="8981" marB="0" anchor="b"/>
                </a:tc>
                <a:extLst>
                  <a:ext uri="{0D108BD9-81ED-4DB2-BD59-A6C34878D82A}">
                    <a16:rowId xmlns:a16="http://schemas.microsoft.com/office/drawing/2014/main" val="2853354607"/>
                  </a:ext>
                </a:extLst>
              </a:tr>
              <a:tr h="272143">
                <a:tc>
                  <a:txBody>
                    <a:bodyPr/>
                    <a:lstStyle/>
                    <a:p>
                      <a:pPr algn="l" fontAlgn="b"/>
                      <a:r>
                        <a:rPr lang="en-GB" sz="1000" u="none" strike="noStrike">
                          <a:effectLst/>
                          <a:highlight>
                            <a:srgbClr val="000000"/>
                          </a:highlight>
                        </a:rPr>
                        <a:t>Tom</a:t>
                      </a:r>
                      <a:endParaRPr lang="en-GB" sz="1000" b="0" i="0" u="none" strike="noStrike">
                        <a:solidFill>
                          <a:srgbClr val="000000"/>
                        </a:solidFill>
                        <a:effectLst/>
                        <a:highlight>
                          <a:srgbClr val="000000"/>
                        </a:highlight>
                        <a:latin typeface="Calibri" panose="020F0502020204030204" pitchFamily="34" charset="0"/>
                      </a:endParaRPr>
                    </a:p>
                  </a:txBody>
                  <a:tcPr marL="8981" marR="8981" marT="8981" marB="0" anchor="b">
                    <a:solidFill>
                      <a:schemeClr val="tx1"/>
                    </a:solidFill>
                  </a:tcPr>
                </a:tc>
                <a:tc>
                  <a:txBody>
                    <a:bodyPr/>
                    <a:lstStyle/>
                    <a:p>
                      <a:pPr algn="l" fontAlgn="b"/>
                      <a:r>
                        <a:rPr lang="en-GB" sz="1000" u="none" strike="noStrike" dirty="0">
                          <a:effectLst/>
                          <a:highlight>
                            <a:srgbClr val="000000"/>
                          </a:highlight>
                        </a:rPr>
                        <a:t>Gibson</a:t>
                      </a:r>
                      <a:endParaRPr lang="en-GB" sz="1000" b="0" i="0" u="none" strike="noStrike" dirty="0">
                        <a:solidFill>
                          <a:srgbClr val="000000"/>
                        </a:solidFill>
                        <a:effectLst/>
                        <a:highlight>
                          <a:srgbClr val="000000"/>
                        </a:highlight>
                        <a:latin typeface="Calibri" panose="020F0502020204030204" pitchFamily="34" charset="0"/>
                      </a:endParaRPr>
                    </a:p>
                  </a:txBody>
                  <a:tcPr marL="8981" marR="8981" marT="8981" marB="0" anchor="b">
                    <a:solidFill>
                      <a:schemeClr val="tx1"/>
                    </a:solidFill>
                  </a:tcPr>
                </a:tc>
                <a:tc>
                  <a:txBody>
                    <a:bodyPr/>
                    <a:lstStyle/>
                    <a:p>
                      <a:pPr algn="r" fontAlgn="b"/>
                      <a:r>
                        <a:rPr lang="en-GB" sz="1000" u="none" strike="noStrike">
                          <a:effectLst/>
                        </a:rPr>
                        <a:t>43.2</a:t>
                      </a:r>
                      <a:endParaRPr lang="en-GB" sz="1000" b="0" i="0" u="none" strike="noStrike">
                        <a:solidFill>
                          <a:srgbClr val="000000"/>
                        </a:solidFill>
                        <a:effectLst/>
                        <a:latin typeface="Calibri" panose="020F0502020204030204" pitchFamily="34" charset="0"/>
                      </a:endParaRPr>
                    </a:p>
                  </a:txBody>
                  <a:tcPr marL="8981" marR="8981" marT="8981" marB="0" anchor="b"/>
                </a:tc>
                <a:tc>
                  <a:txBody>
                    <a:bodyPr/>
                    <a:lstStyle/>
                    <a:p>
                      <a:pPr algn="ctr" fontAlgn="b"/>
                      <a:r>
                        <a:rPr lang="en-GB" sz="1000" u="none" strike="noStrike" dirty="0">
                          <a:effectLst/>
                        </a:rPr>
                        <a:t>5135</a:t>
                      </a:r>
                      <a:endParaRPr lang="en-GB" sz="1000" b="0" i="0" u="none" strike="noStrike" dirty="0">
                        <a:solidFill>
                          <a:srgbClr val="000000"/>
                        </a:solidFill>
                        <a:effectLst/>
                        <a:latin typeface="Calibri" panose="020F0502020204030204" pitchFamily="34" charset="0"/>
                      </a:endParaRPr>
                    </a:p>
                  </a:txBody>
                  <a:tcPr marL="8981" marR="8981" marT="8981" marB="0" anchor="b"/>
                </a:tc>
                <a:tc>
                  <a:txBody>
                    <a:bodyPr/>
                    <a:lstStyle/>
                    <a:p>
                      <a:pPr algn="ctr" fontAlgn="b"/>
                      <a:r>
                        <a:rPr lang="en-GB" sz="1000" u="none" strike="noStrike" dirty="0">
                          <a:effectLst/>
                          <a:highlight>
                            <a:srgbClr val="FFFF00"/>
                          </a:highlight>
                        </a:rPr>
                        <a:t>9</a:t>
                      </a:r>
                      <a:endParaRPr lang="en-GB" sz="1000" b="0" i="0" u="none" strike="noStrike" dirty="0">
                        <a:solidFill>
                          <a:srgbClr val="000000"/>
                        </a:solidFill>
                        <a:effectLst/>
                        <a:highlight>
                          <a:srgbClr val="FFFF00"/>
                        </a:highlight>
                        <a:latin typeface="Calibri" panose="020F0502020204030204" pitchFamily="34" charset="0"/>
                      </a:endParaRPr>
                    </a:p>
                  </a:txBody>
                  <a:tcPr marL="8981" marR="8981" marT="8981" marB="0" anchor="b"/>
                </a:tc>
                <a:extLst>
                  <a:ext uri="{0D108BD9-81ED-4DB2-BD59-A6C34878D82A}">
                    <a16:rowId xmlns:a16="http://schemas.microsoft.com/office/drawing/2014/main" val="1946303224"/>
                  </a:ext>
                </a:extLst>
              </a:tr>
              <a:tr h="272143">
                <a:tc>
                  <a:txBody>
                    <a:bodyPr/>
                    <a:lstStyle/>
                    <a:p>
                      <a:pPr algn="l" fontAlgn="b"/>
                      <a:r>
                        <a:rPr lang="en-GB" sz="1000" u="none" strike="noStrike">
                          <a:effectLst/>
                          <a:highlight>
                            <a:srgbClr val="000000"/>
                          </a:highlight>
                        </a:rPr>
                        <a:t>Ben</a:t>
                      </a:r>
                      <a:endParaRPr lang="en-GB" sz="1000" b="0" i="0" u="none" strike="noStrike">
                        <a:solidFill>
                          <a:srgbClr val="000000"/>
                        </a:solidFill>
                        <a:effectLst/>
                        <a:highlight>
                          <a:srgbClr val="000000"/>
                        </a:highlight>
                        <a:latin typeface="Calibri" panose="020F0502020204030204" pitchFamily="34" charset="0"/>
                      </a:endParaRPr>
                    </a:p>
                  </a:txBody>
                  <a:tcPr marL="8981" marR="8981" marT="8981" marB="0" anchor="b">
                    <a:solidFill>
                      <a:schemeClr val="tx1"/>
                    </a:solidFill>
                  </a:tcPr>
                </a:tc>
                <a:tc>
                  <a:txBody>
                    <a:bodyPr/>
                    <a:lstStyle/>
                    <a:p>
                      <a:pPr algn="l" fontAlgn="b"/>
                      <a:r>
                        <a:rPr lang="en-GB" sz="1000" u="none" strike="noStrike" dirty="0">
                          <a:effectLst/>
                          <a:highlight>
                            <a:srgbClr val="000000"/>
                          </a:highlight>
                        </a:rPr>
                        <a:t>Foster</a:t>
                      </a:r>
                      <a:endParaRPr lang="en-GB" sz="1000" b="0" i="0" u="none" strike="noStrike" dirty="0">
                        <a:solidFill>
                          <a:srgbClr val="000000"/>
                        </a:solidFill>
                        <a:effectLst/>
                        <a:highlight>
                          <a:srgbClr val="000000"/>
                        </a:highlight>
                        <a:latin typeface="Calibri" panose="020F0502020204030204" pitchFamily="34" charset="0"/>
                      </a:endParaRPr>
                    </a:p>
                  </a:txBody>
                  <a:tcPr marL="8981" marR="8981" marT="8981" marB="0" anchor="b">
                    <a:solidFill>
                      <a:schemeClr val="tx1"/>
                    </a:solidFill>
                  </a:tcPr>
                </a:tc>
                <a:tc>
                  <a:txBody>
                    <a:bodyPr/>
                    <a:lstStyle/>
                    <a:p>
                      <a:pPr algn="r" fontAlgn="b"/>
                      <a:r>
                        <a:rPr lang="en-GB" sz="1000" u="none" strike="noStrike">
                          <a:effectLst/>
                        </a:rPr>
                        <a:t>42.4</a:t>
                      </a:r>
                      <a:endParaRPr lang="en-GB" sz="1000" b="0" i="0" u="none" strike="noStrike">
                        <a:solidFill>
                          <a:srgbClr val="000000"/>
                        </a:solidFill>
                        <a:effectLst/>
                        <a:latin typeface="Calibri" panose="020F0502020204030204" pitchFamily="34" charset="0"/>
                      </a:endParaRPr>
                    </a:p>
                  </a:txBody>
                  <a:tcPr marL="8981" marR="8981" marT="8981" marB="0" anchor="b"/>
                </a:tc>
                <a:tc>
                  <a:txBody>
                    <a:bodyPr/>
                    <a:lstStyle/>
                    <a:p>
                      <a:pPr algn="ctr" fontAlgn="b"/>
                      <a:r>
                        <a:rPr lang="en-GB" sz="1000" u="none" strike="noStrike" dirty="0">
                          <a:effectLst/>
                        </a:rPr>
                        <a:t>4158</a:t>
                      </a:r>
                      <a:endParaRPr lang="en-GB" sz="1000" b="0" i="0" u="none" strike="noStrike" dirty="0">
                        <a:solidFill>
                          <a:srgbClr val="000000"/>
                        </a:solidFill>
                        <a:effectLst/>
                        <a:latin typeface="Calibri" panose="020F0502020204030204" pitchFamily="34" charset="0"/>
                      </a:endParaRPr>
                    </a:p>
                  </a:txBody>
                  <a:tcPr marL="8981" marR="8981" marT="8981" marB="0" anchor="b"/>
                </a:tc>
                <a:tc>
                  <a:txBody>
                    <a:bodyPr/>
                    <a:lstStyle/>
                    <a:p>
                      <a:pPr algn="ctr" fontAlgn="b"/>
                      <a:r>
                        <a:rPr lang="en-GB" sz="1000" u="none" strike="noStrike" dirty="0">
                          <a:effectLst/>
                          <a:highlight>
                            <a:srgbClr val="FFFF00"/>
                          </a:highlight>
                        </a:rPr>
                        <a:t>9</a:t>
                      </a:r>
                      <a:endParaRPr lang="en-GB" sz="1000" b="0" i="0" u="none" strike="noStrike" dirty="0">
                        <a:solidFill>
                          <a:srgbClr val="000000"/>
                        </a:solidFill>
                        <a:effectLst/>
                        <a:highlight>
                          <a:srgbClr val="FFFF00"/>
                        </a:highlight>
                        <a:latin typeface="Calibri" panose="020F0502020204030204" pitchFamily="34" charset="0"/>
                      </a:endParaRPr>
                    </a:p>
                  </a:txBody>
                  <a:tcPr marL="8981" marR="8981" marT="8981" marB="0" anchor="b"/>
                </a:tc>
                <a:extLst>
                  <a:ext uri="{0D108BD9-81ED-4DB2-BD59-A6C34878D82A}">
                    <a16:rowId xmlns:a16="http://schemas.microsoft.com/office/drawing/2014/main" val="2783610445"/>
                  </a:ext>
                </a:extLst>
              </a:tr>
              <a:tr h="272143">
                <a:tc>
                  <a:txBody>
                    <a:bodyPr/>
                    <a:lstStyle/>
                    <a:p>
                      <a:pPr algn="l" fontAlgn="b"/>
                      <a:r>
                        <a:rPr lang="en-GB" sz="1000" u="none" strike="noStrike">
                          <a:effectLst/>
                          <a:highlight>
                            <a:srgbClr val="000000"/>
                          </a:highlight>
                        </a:rPr>
                        <a:t>Matt</a:t>
                      </a:r>
                      <a:endParaRPr lang="en-GB" sz="1000" b="0" i="0" u="none" strike="noStrike">
                        <a:solidFill>
                          <a:srgbClr val="000000"/>
                        </a:solidFill>
                        <a:effectLst/>
                        <a:highlight>
                          <a:srgbClr val="000000"/>
                        </a:highlight>
                        <a:latin typeface="Calibri" panose="020F0502020204030204" pitchFamily="34" charset="0"/>
                      </a:endParaRPr>
                    </a:p>
                  </a:txBody>
                  <a:tcPr marL="8981" marR="8981" marT="8981" marB="0" anchor="b">
                    <a:solidFill>
                      <a:schemeClr val="tx1"/>
                    </a:solidFill>
                  </a:tcPr>
                </a:tc>
                <a:tc>
                  <a:txBody>
                    <a:bodyPr/>
                    <a:lstStyle/>
                    <a:p>
                      <a:pPr algn="l" fontAlgn="b"/>
                      <a:r>
                        <a:rPr lang="en-GB" sz="1000" u="none" strike="noStrike" dirty="0">
                          <a:effectLst/>
                          <a:highlight>
                            <a:srgbClr val="000000"/>
                          </a:highlight>
                        </a:rPr>
                        <a:t>Yates</a:t>
                      </a:r>
                      <a:endParaRPr lang="en-GB" sz="1000" b="0" i="0" u="none" strike="noStrike" dirty="0">
                        <a:solidFill>
                          <a:srgbClr val="000000"/>
                        </a:solidFill>
                        <a:effectLst/>
                        <a:highlight>
                          <a:srgbClr val="000000"/>
                        </a:highlight>
                        <a:latin typeface="Calibri" panose="020F0502020204030204" pitchFamily="34" charset="0"/>
                      </a:endParaRPr>
                    </a:p>
                  </a:txBody>
                  <a:tcPr marL="8981" marR="8981" marT="8981" marB="0" anchor="b">
                    <a:solidFill>
                      <a:schemeClr val="tx1"/>
                    </a:solidFill>
                  </a:tcPr>
                </a:tc>
                <a:tc>
                  <a:txBody>
                    <a:bodyPr/>
                    <a:lstStyle/>
                    <a:p>
                      <a:pPr algn="r" fontAlgn="b"/>
                      <a:r>
                        <a:rPr lang="en-GB" sz="1000" u="none" strike="noStrike">
                          <a:effectLst/>
                        </a:rPr>
                        <a:t>41.5</a:t>
                      </a:r>
                      <a:endParaRPr lang="en-GB" sz="1000" b="0" i="0" u="none" strike="noStrike">
                        <a:solidFill>
                          <a:srgbClr val="000000"/>
                        </a:solidFill>
                        <a:effectLst/>
                        <a:latin typeface="Calibri" panose="020F0502020204030204" pitchFamily="34" charset="0"/>
                      </a:endParaRPr>
                    </a:p>
                  </a:txBody>
                  <a:tcPr marL="8981" marR="8981" marT="8981" marB="0" anchor="b"/>
                </a:tc>
                <a:tc>
                  <a:txBody>
                    <a:bodyPr/>
                    <a:lstStyle/>
                    <a:p>
                      <a:pPr algn="ctr" fontAlgn="b"/>
                      <a:r>
                        <a:rPr lang="en-GB" sz="1000" u="none" strike="noStrike" dirty="0">
                          <a:effectLst/>
                        </a:rPr>
                        <a:t>5977</a:t>
                      </a:r>
                      <a:endParaRPr lang="en-GB" sz="1000" b="0" i="0" u="none" strike="noStrike" dirty="0">
                        <a:solidFill>
                          <a:srgbClr val="000000"/>
                        </a:solidFill>
                        <a:effectLst/>
                        <a:latin typeface="Calibri" panose="020F0502020204030204" pitchFamily="34" charset="0"/>
                      </a:endParaRPr>
                    </a:p>
                  </a:txBody>
                  <a:tcPr marL="8981" marR="8981" marT="8981" marB="0" anchor="b"/>
                </a:tc>
                <a:tc>
                  <a:txBody>
                    <a:bodyPr/>
                    <a:lstStyle/>
                    <a:p>
                      <a:pPr algn="ctr" fontAlgn="b"/>
                      <a:r>
                        <a:rPr lang="en-GB" sz="1000" u="none" strike="noStrike" dirty="0">
                          <a:effectLst/>
                          <a:highlight>
                            <a:srgbClr val="FFFF00"/>
                          </a:highlight>
                        </a:rPr>
                        <a:t>8</a:t>
                      </a:r>
                      <a:endParaRPr lang="en-GB" sz="1000" b="0" i="0" u="none" strike="noStrike" dirty="0">
                        <a:solidFill>
                          <a:srgbClr val="000000"/>
                        </a:solidFill>
                        <a:effectLst/>
                        <a:highlight>
                          <a:srgbClr val="FFFF00"/>
                        </a:highlight>
                        <a:latin typeface="Calibri" panose="020F0502020204030204" pitchFamily="34" charset="0"/>
                      </a:endParaRPr>
                    </a:p>
                  </a:txBody>
                  <a:tcPr marL="8981" marR="8981" marT="8981" marB="0" anchor="b"/>
                </a:tc>
                <a:extLst>
                  <a:ext uri="{0D108BD9-81ED-4DB2-BD59-A6C34878D82A}">
                    <a16:rowId xmlns:a16="http://schemas.microsoft.com/office/drawing/2014/main" val="481346099"/>
                  </a:ext>
                </a:extLst>
              </a:tr>
              <a:tr h="272143">
                <a:tc>
                  <a:txBody>
                    <a:bodyPr/>
                    <a:lstStyle/>
                    <a:p>
                      <a:pPr algn="l" fontAlgn="b"/>
                      <a:r>
                        <a:rPr lang="en-GB" sz="1000" u="none" strike="noStrike">
                          <a:effectLst/>
                          <a:highlight>
                            <a:srgbClr val="000000"/>
                          </a:highlight>
                        </a:rPr>
                        <a:t>Kayleigh</a:t>
                      </a:r>
                      <a:endParaRPr lang="en-GB" sz="1000" b="0" i="0" u="none" strike="noStrike">
                        <a:solidFill>
                          <a:srgbClr val="000000"/>
                        </a:solidFill>
                        <a:effectLst/>
                        <a:highlight>
                          <a:srgbClr val="000000"/>
                        </a:highlight>
                        <a:latin typeface="Calibri" panose="020F0502020204030204" pitchFamily="34" charset="0"/>
                      </a:endParaRPr>
                    </a:p>
                  </a:txBody>
                  <a:tcPr marL="8981" marR="8981" marT="8981" marB="0" anchor="b">
                    <a:solidFill>
                      <a:schemeClr val="tx1"/>
                    </a:solidFill>
                  </a:tcPr>
                </a:tc>
                <a:tc>
                  <a:txBody>
                    <a:bodyPr/>
                    <a:lstStyle/>
                    <a:p>
                      <a:pPr algn="l" fontAlgn="b"/>
                      <a:r>
                        <a:rPr lang="en-GB" sz="1000" u="none" strike="noStrike" dirty="0">
                          <a:effectLst/>
                          <a:highlight>
                            <a:srgbClr val="000000"/>
                          </a:highlight>
                        </a:rPr>
                        <a:t>Warren</a:t>
                      </a:r>
                      <a:endParaRPr lang="en-GB" sz="1000" b="0" i="0" u="none" strike="noStrike" dirty="0">
                        <a:solidFill>
                          <a:srgbClr val="000000"/>
                        </a:solidFill>
                        <a:effectLst/>
                        <a:highlight>
                          <a:srgbClr val="000000"/>
                        </a:highlight>
                        <a:latin typeface="Calibri" panose="020F0502020204030204" pitchFamily="34" charset="0"/>
                      </a:endParaRPr>
                    </a:p>
                  </a:txBody>
                  <a:tcPr marL="8981" marR="8981" marT="8981" marB="0" anchor="b">
                    <a:solidFill>
                      <a:schemeClr val="tx1"/>
                    </a:solidFill>
                  </a:tcPr>
                </a:tc>
                <a:tc>
                  <a:txBody>
                    <a:bodyPr/>
                    <a:lstStyle/>
                    <a:p>
                      <a:pPr algn="r" fontAlgn="b"/>
                      <a:r>
                        <a:rPr lang="en-GB" sz="1000" u="none" strike="noStrike">
                          <a:effectLst/>
                        </a:rPr>
                        <a:t>41</a:t>
                      </a:r>
                      <a:endParaRPr lang="en-GB" sz="1000" b="0" i="0" u="none" strike="noStrike">
                        <a:solidFill>
                          <a:srgbClr val="000000"/>
                        </a:solidFill>
                        <a:effectLst/>
                        <a:latin typeface="Calibri" panose="020F0502020204030204" pitchFamily="34" charset="0"/>
                      </a:endParaRPr>
                    </a:p>
                  </a:txBody>
                  <a:tcPr marL="8981" marR="8981" marT="8981" marB="0" anchor="b"/>
                </a:tc>
                <a:tc>
                  <a:txBody>
                    <a:bodyPr/>
                    <a:lstStyle/>
                    <a:p>
                      <a:pPr algn="ctr" fontAlgn="b"/>
                      <a:r>
                        <a:rPr lang="en-GB" sz="1000" u="none" strike="noStrike" dirty="0">
                          <a:effectLst/>
                        </a:rPr>
                        <a:t>6209</a:t>
                      </a:r>
                      <a:endParaRPr lang="en-GB" sz="1000" b="0" i="0" u="none" strike="noStrike" dirty="0">
                        <a:solidFill>
                          <a:srgbClr val="000000"/>
                        </a:solidFill>
                        <a:effectLst/>
                        <a:latin typeface="Calibri" panose="020F0502020204030204" pitchFamily="34" charset="0"/>
                      </a:endParaRPr>
                    </a:p>
                  </a:txBody>
                  <a:tcPr marL="8981" marR="8981" marT="8981" marB="0" anchor="b"/>
                </a:tc>
                <a:tc>
                  <a:txBody>
                    <a:bodyPr/>
                    <a:lstStyle/>
                    <a:p>
                      <a:pPr algn="ctr" fontAlgn="b"/>
                      <a:r>
                        <a:rPr lang="en-GB" sz="1000" u="none" strike="noStrike" dirty="0">
                          <a:effectLst/>
                          <a:highlight>
                            <a:srgbClr val="FFFF00"/>
                          </a:highlight>
                        </a:rPr>
                        <a:t>8</a:t>
                      </a:r>
                      <a:endParaRPr lang="en-GB" sz="1000" b="0" i="0" u="none" strike="noStrike" dirty="0">
                        <a:solidFill>
                          <a:srgbClr val="000000"/>
                        </a:solidFill>
                        <a:effectLst/>
                        <a:highlight>
                          <a:srgbClr val="FFFF00"/>
                        </a:highlight>
                        <a:latin typeface="Calibri" panose="020F0502020204030204" pitchFamily="34" charset="0"/>
                      </a:endParaRPr>
                    </a:p>
                  </a:txBody>
                  <a:tcPr marL="8981" marR="8981" marT="8981" marB="0" anchor="b"/>
                </a:tc>
                <a:extLst>
                  <a:ext uri="{0D108BD9-81ED-4DB2-BD59-A6C34878D82A}">
                    <a16:rowId xmlns:a16="http://schemas.microsoft.com/office/drawing/2014/main" val="2218075001"/>
                  </a:ext>
                </a:extLst>
              </a:tr>
            </a:tbl>
          </a:graphicData>
        </a:graphic>
      </p:graphicFrame>
      <p:sp>
        <p:nvSpPr>
          <p:cNvPr id="3" name="TextBox 2">
            <a:extLst>
              <a:ext uri="{FF2B5EF4-FFF2-40B4-BE49-F238E27FC236}">
                <a16:creationId xmlns:a16="http://schemas.microsoft.com/office/drawing/2014/main" id="{BBE3964E-C504-4BF8-A0DC-748DF8D3CB21}"/>
              </a:ext>
            </a:extLst>
          </p:cNvPr>
          <p:cNvSpPr txBox="1"/>
          <p:nvPr/>
        </p:nvSpPr>
        <p:spPr>
          <a:xfrm>
            <a:off x="6140824" y="885265"/>
            <a:ext cx="2922494" cy="2862322"/>
          </a:xfrm>
          <a:prstGeom prst="rect">
            <a:avLst/>
          </a:prstGeom>
          <a:solidFill>
            <a:srgbClr val="FFFF00"/>
          </a:solidFill>
        </p:spPr>
        <p:txBody>
          <a:bodyPr wrap="square" rtlCol="0">
            <a:spAutoFit/>
          </a:bodyPr>
          <a:lstStyle/>
          <a:p>
            <a:r>
              <a:rPr lang="en-GB" dirty="0">
                <a:solidFill>
                  <a:schemeClr val="bg1"/>
                </a:solidFill>
              </a:rPr>
              <a:t>The results opposite are from the top 20 users from the 2019 Y11 cohort.</a:t>
            </a:r>
          </a:p>
          <a:p>
            <a:endParaRPr lang="en-GB" dirty="0">
              <a:solidFill>
                <a:schemeClr val="bg1"/>
              </a:solidFill>
            </a:endParaRPr>
          </a:p>
          <a:p>
            <a:r>
              <a:rPr lang="en-GB" dirty="0">
                <a:solidFill>
                  <a:schemeClr val="bg1"/>
                </a:solidFill>
              </a:rPr>
              <a:t>The top user, gained a grade 6. Before </a:t>
            </a:r>
            <a:r>
              <a:rPr lang="en-GB" dirty="0" err="1">
                <a:solidFill>
                  <a:schemeClr val="bg1"/>
                </a:solidFill>
              </a:rPr>
              <a:t>Tassomai</a:t>
            </a:r>
            <a:r>
              <a:rPr lang="en-GB" dirty="0">
                <a:solidFill>
                  <a:schemeClr val="bg1"/>
                </a:solidFill>
              </a:rPr>
              <a:t>, this pupil was achieving 2s and 3s in internal science assessments…..so it looks like </a:t>
            </a:r>
            <a:r>
              <a:rPr lang="en-GB" dirty="0" err="1">
                <a:solidFill>
                  <a:schemeClr val="bg1"/>
                </a:solidFill>
              </a:rPr>
              <a:t>Tassomai</a:t>
            </a:r>
            <a:r>
              <a:rPr lang="en-GB" dirty="0">
                <a:solidFill>
                  <a:schemeClr val="bg1"/>
                </a:solidFill>
              </a:rPr>
              <a:t> helped!</a:t>
            </a:r>
          </a:p>
        </p:txBody>
      </p:sp>
      <p:sp>
        <p:nvSpPr>
          <p:cNvPr id="6" name="Arrow: Down 5">
            <a:extLst>
              <a:ext uri="{FF2B5EF4-FFF2-40B4-BE49-F238E27FC236}">
                <a16:creationId xmlns:a16="http://schemas.microsoft.com/office/drawing/2014/main" id="{F8C01A05-4035-4790-8692-DD537AE06D9F}"/>
              </a:ext>
            </a:extLst>
          </p:cNvPr>
          <p:cNvSpPr/>
          <p:nvPr/>
        </p:nvSpPr>
        <p:spPr>
          <a:xfrm rot="8195455">
            <a:off x="5697770" y="890396"/>
            <a:ext cx="384082" cy="8929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551597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3"/>
          <p:cNvSpPr txBox="1">
            <a:spLocks noGrp="1"/>
          </p:cNvSpPr>
          <p:nvPr>
            <p:ph type="ctrTitle"/>
          </p:nvPr>
        </p:nvSpPr>
        <p:spPr>
          <a:xfrm>
            <a:off x="685800" y="2346858"/>
            <a:ext cx="7772400" cy="1225021"/>
          </a:xfrm>
          <a:prstGeom prst="rect">
            <a:avLst/>
          </a:prstGeom>
          <a:noFill/>
          <a:ln>
            <a:noFill/>
          </a:ln>
        </p:spPr>
        <p:txBody>
          <a:bodyPr spcFirstLastPara="1" vert="horz" wrap="square" lIns="91425" tIns="45700" rIns="91425" bIns="45700" numCol="1" anchor="ctr" anchorCtr="0" compatLnSpc="1">
            <a:prstTxWarp prst="textNoShape">
              <a:avLst/>
            </a:prstTxWarp>
            <a:noAutofit/>
          </a:bodyPr>
          <a:lstStyle/>
          <a:p>
            <a:pPr algn="ctr">
              <a:spcBef>
                <a:spcPts val="0"/>
              </a:spcBef>
              <a:spcAft>
                <a:spcPts val="0"/>
              </a:spcAft>
              <a:buClr>
                <a:schemeClr val="lt1"/>
              </a:buClr>
              <a:buSzPts val="8000"/>
            </a:pPr>
            <a:r>
              <a:rPr lang="en-GB" sz="8000" dirty="0">
                <a:solidFill>
                  <a:schemeClr val="lt1"/>
                </a:solidFill>
                <a:latin typeface="Tassomai Different Upper and lo" panose="00000500000000000000" pitchFamily="2" charset="0"/>
                <a:ea typeface="Arial"/>
                <a:cs typeface="Arial"/>
                <a:sym typeface="Arial"/>
              </a:rPr>
              <a:t>The Quizzes</a:t>
            </a:r>
            <a:endParaRPr dirty="0">
              <a:latin typeface="Tassomai Different Upper and lo" panose="00000500000000000000" pitchFamily="2"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272" name="Google Shape;272;p34"/>
          <p:cNvPicPr preferRelativeResize="0"/>
          <p:nvPr/>
        </p:nvPicPr>
        <p:blipFill rotWithShape="1">
          <a:blip r:embed="rId3">
            <a:alphaModFix/>
          </a:blip>
          <a:srcRect l="1236"/>
          <a:stretch/>
        </p:blipFill>
        <p:spPr>
          <a:xfrm>
            <a:off x="208376" y="1003499"/>
            <a:ext cx="6075194" cy="3314418"/>
          </a:xfrm>
          <a:prstGeom prst="rect">
            <a:avLst/>
          </a:prstGeom>
          <a:noFill/>
          <a:ln>
            <a:noFill/>
          </a:ln>
        </p:spPr>
      </p:pic>
      <p:pic>
        <p:nvPicPr>
          <p:cNvPr id="273" name="Google Shape;273;p34" descr="Connection Line"/>
          <p:cNvPicPr preferRelativeResize="0"/>
          <p:nvPr/>
        </p:nvPicPr>
        <p:blipFill rotWithShape="1">
          <a:blip r:embed="rId4">
            <a:alphaModFix/>
          </a:blip>
          <a:srcRect/>
          <a:stretch/>
        </p:blipFill>
        <p:spPr>
          <a:xfrm>
            <a:off x="3965422" y="1003500"/>
            <a:ext cx="2103315" cy="940521"/>
          </a:xfrm>
          <a:prstGeom prst="rect">
            <a:avLst/>
          </a:prstGeom>
          <a:noFill/>
          <a:ln>
            <a:noFill/>
          </a:ln>
        </p:spPr>
      </p:pic>
      <p:sp>
        <p:nvSpPr>
          <p:cNvPr id="274" name="Google Shape;274;p34"/>
          <p:cNvSpPr txBox="1"/>
          <p:nvPr/>
        </p:nvSpPr>
        <p:spPr>
          <a:xfrm>
            <a:off x="2204397" y="4430321"/>
            <a:ext cx="2313626" cy="1015663"/>
          </a:xfrm>
          <a:prstGeom prst="rect">
            <a:avLst/>
          </a:prstGeom>
          <a:noFill/>
          <a:ln>
            <a:noFill/>
          </a:ln>
        </p:spPr>
        <p:txBody>
          <a:bodyPr spcFirstLastPara="1" wrap="square" lIns="91425" tIns="45700" rIns="91425" bIns="45700" anchor="t" anchorCtr="0">
            <a:noAutofit/>
          </a:bodyPr>
          <a:lstStyle/>
          <a:p>
            <a:pPr>
              <a:spcBef>
                <a:spcPts val="0"/>
              </a:spcBef>
              <a:spcAft>
                <a:spcPts val="0"/>
              </a:spcAft>
            </a:pPr>
            <a:r>
              <a:rPr lang="en-GB" sz="2800" dirty="0">
                <a:solidFill>
                  <a:srgbClr val="FFFFFF"/>
                </a:solidFill>
                <a:latin typeface="Open Sans"/>
                <a:ea typeface="Open Sans"/>
                <a:cs typeface="Open Sans"/>
                <a:sym typeface="Open Sans"/>
              </a:rPr>
              <a:t>And on your phone</a:t>
            </a:r>
            <a:endParaRPr dirty="0"/>
          </a:p>
        </p:txBody>
      </p:sp>
      <p:pic>
        <p:nvPicPr>
          <p:cNvPr id="5" name="Picture 4">
            <a:extLst>
              <a:ext uri="{FF2B5EF4-FFF2-40B4-BE49-F238E27FC236}">
                <a16:creationId xmlns:a16="http://schemas.microsoft.com/office/drawing/2014/main" id="{227E098D-DAE1-440C-87EF-E13F2AD0307E}"/>
              </a:ext>
            </a:extLst>
          </p:cNvPr>
          <p:cNvPicPr>
            <a:picLocks noChangeAspect="1"/>
          </p:cNvPicPr>
          <p:nvPr/>
        </p:nvPicPr>
        <p:blipFill>
          <a:blip r:embed="rId5"/>
          <a:stretch>
            <a:fillRect/>
          </a:stretch>
        </p:blipFill>
        <p:spPr>
          <a:xfrm>
            <a:off x="4572000" y="2230316"/>
            <a:ext cx="5978042" cy="3999314"/>
          </a:xfrm>
          <a:prstGeom prst="rect">
            <a:avLst/>
          </a:prstGeom>
        </p:spPr>
      </p:pic>
      <p:sp>
        <p:nvSpPr>
          <p:cNvPr id="9" name="Google Shape;274;p34">
            <a:extLst>
              <a:ext uri="{FF2B5EF4-FFF2-40B4-BE49-F238E27FC236}">
                <a16:creationId xmlns:a16="http://schemas.microsoft.com/office/drawing/2014/main" id="{C8DC2E34-4875-4972-83F0-EA7EC20CE639}"/>
              </a:ext>
            </a:extLst>
          </p:cNvPr>
          <p:cNvSpPr txBox="1"/>
          <p:nvPr/>
        </p:nvSpPr>
        <p:spPr>
          <a:xfrm>
            <a:off x="6068736" y="673508"/>
            <a:ext cx="2676679" cy="1015663"/>
          </a:xfrm>
          <a:prstGeom prst="rect">
            <a:avLst/>
          </a:prstGeom>
          <a:noFill/>
          <a:ln>
            <a:noFill/>
          </a:ln>
        </p:spPr>
        <p:txBody>
          <a:bodyPr spcFirstLastPara="1" wrap="square" lIns="91425" tIns="45700" rIns="91425" bIns="45700" anchor="t" anchorCtr="0">
            <a:noAutofit/>
          </a:bodyPr>
          <a:lstStyle/>
          <a:p>
            <a:pPr>
              <a:spcBef>
                <a:spcPts val="0"/>
              </a:spcBef>
              <a:spcAft>
                <a:spcPts val="0"/>
              </a:spcAft>
            </a:pPr>
            <a:r>
              <a:rPr lang="en-GB" sz="2400" dirty="0">
                <a:solidFill>
                  <a:srgbClr val="FFFFFF"/>
                </a:solidFill>
                <a:latin typeface="Open Sans"/>
                <a:ea typeface="Open Sans"/>
                <a:cs typeface="Open Sans"/>
                <a:sym typeface="Open Sans"/>
              </a:rPr>
              <a:t>This is what the quiz questions look like on your computer </a:t>
            </a:r>
            <a:endParaRPr sz="1600" dirty="0"/>
          </a:p>
        </p:txBody>
      </p:sp>
      <p:pic>
        <p:nvPicPr>
          <p:cNvPr id="10" name="Google Shape;273;p34" descr="Connection Line">
            <a:extLst>
              <a:ext uri="{FF2B5EF4-FFF2-40B4-BE49-F238E27FC236}">
                <a16:creationId xmlns:a16="http://schemas.microsoft.com/office/drawing/2014/main" id="{AB877203-0E8A-496A-84C8-E28D30C6B92F}"/>
              </a:ext>
            </a:extLst>
          </p:cNvPr>
          <p:cNvPicPr preferRelativeResize="0"/>
          <p:nvPr/>
        </p:nvPicPr>
        <p:blipFill rotWithShape="1">
          <a:blip r:embed="rId4">
            <a:alphaModFix/>
          </a:blip>
          <a:srcRect/>
          <a:stretch/>
        </p:blipFill>
        <p:spPr>
          <a:xfrm rot="12792315">
            <a:off x="4040466" y="4788993"/>
            <a:ext cx="2103315" cy="940521"/>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5"/>
          <p:cNvSpPr txBox="1"/>
          <p:nvPr/>
        </p:nvSpPr>
        <p:spPr>
          <a:xfrm>
            <a:off x="3984238" y="861600"/>
            <a:ext cx="4699000" cy="923330"/>
          </a:xfrm>
          <a:prstGeom prst="rect">
            <a:avLst/>
          </a:prstGeom>
          <a:noFill/>
          <a:ln>
            <a:noFill/>
          </a:ln>
        </p:spPr>
        <p:txBody>
          <a:bodyPr spcFirstLastPara="1" wrap="square" lIns="91425" tIns="45700" rIns="91425" bIns="45700" anchor="t" anchorCtr="0">
            <a:noAutofit/>
          </a:bodyPr>
          <a:lstStyle/>
          <a:p>
            <a:pPr>
              <a:spcBef>
                <a:spcPts val="0"/>
              </a:spcBef>
              <a:spcAft>
                <a:spcPts val="0"/>
              </a:spcAft>
            </a:pPr>
            <a:r>
              <a:rPr lang="en-GB">
                <a:solidFill>
                  <a:schemeClr val="lt1"/>
                </a:solidFill>
                <a:latin typeface="Open Sans"/>
                <a:ea typeface="Open Sans"/>
                <a:cs typeface="Open Sans"/>
                <a:sym typeface="Open Sans"/>
              </a:rPr>
              <a:t>When you answer a question correctly, the box will turn green and then you’ll move on to the next question.</a:t>
            </a:r>
            <a:endParaRPr/>
          </a:p>
        </p:txBody>
      </p:sp>
      <p:grpSp>
        <p:nvGrpSpPr>
          <p:cNvPr id="281" name="Google Shape;281;p35"/>
          <p:cNvGrpSpPr/>
          <p:nvPr/>
        </p:nvGrpSpPr>
        <p:grpSpPr>
          <a:xfrm>
            <a:off x="952502" y="1450381"/>
            <a:ext cx="7358873" cy="3795195"/>
            <a:chOff x="952500" y="878879"/>
            <a:chExt cx="7358873" cy="3795195"/>
          </a:xfrm>
        </p:grpSpPr>
        <p:pic>
          <p:nvPicPr>
            <p:cNvPr id="282" name="Google Shape;282;p35"/>
            <p:cNvPicPr preferRelativeResize="0"/>
            <p:nvPr/>
          </p:nvPicPr>
          <p:blipFill rotWithShape="1">
            <a:blip r:embed="rId3">
              <a:alphaModFix/>
            </a:blip>
            <a:srcRect l="1406"/>
            <a:stretch/>
          </p:blipFill>
          <p:spPr>
            <a:xfrm>
              <a:off x="952500" y="878879"/>
              <a:ext cx="7358873" cy="3795195"/>
            </a:xfrm>
            <a:prstGeom prst="rect">
              <a:avLst/>
            </a:prstGeom>
            <a:noFill/>
            <a:ln>
              <a:noFill/>
            </a:ln>
          </p:spPr>
        </p:pic>
        <p:sp>
          <p:nvSpPr>
            <p:cNvPr id="283" name="Google Shape;283;p35"/>
            <p:cNvSpPr/>
            <p:nvPr/>
          </p:nvSpPr>
          <p:spPr>
            <a:xfrm>
              <a:off x="1727200" y="2159000"/>
              <a:ext cx="2628900" cy="647700"/>
            </a:xfrm>
            <a:prstGeom prst="rect">
              <a:avLst/>
            </a:prstGeom>
            <a:solidFill>
              <a:srgbClr val="008000">
                <a:alpha val="31764"/>
              </a:srgbClr>
            </a:solidFill>
            <a:ln>
              <a:noFill/>
            </a:ln>
          </p:spPr>
          <p:txBody>
            <a:bodyPr spcFirstLastPara="1" wrap="square" lIns="91425" tIns="45700" rIns="91425" bIns="45700" anchor="ctr" anchorCtr="0">
              <a:noAutofit/>
            </a:bodyPr>
            <a:lstStyle/>
            <a:p>
              <a:pPr algn="ctr">
                <a:spcBef>
                  <a:spcPts val="0"/>
                </a:spcBef>
                <a:spcAft>
                  <a:spcPts val="0"/>
                </a:spcAft>
              </a:pPr>
              <a:endParaRPr>
                <a:solidFill>
                  <a:schemeClr val="lt1"/>
                </a:solidFill>
                <a:latin typeface="Calibri"/>
                <a:ea typeface="Calibri"/>
                <a:cs typeface="Calibri"/>
                <a:sym typeface="Calibri"/>
              </a:endParaRPr>
            </a:p>
          </p:txBody>
        </p:sp>
        <p:pic>
          <p:nvPicPr>
            <p:cNvPr id="284" name="Google Shape;284;p35" descr="Screen Shot 2017-08-31 at 15.02.30.png"/>
            <p:cNvPicPr preferRelativeResize="0"/>
            <p:nvPr/>
          </p:nvPicPr>
          <p:blipFill rotWithShape="1">
            <a:blip r:embed="rId4">
              <a:alphaModFix/>
            </a:blip>
            <a:srcRect/>
            <a:stretch/>
          </p:blipFill>
          <p:spPr>
            <a:xfrm>
              <a:off x="7415191" y="2768600"/>
              <a:ext cx="211158" cy="901700"/>
            </a:xfrm>
            <a:prstGeom prst="rect">
              <a:avLst/>
            </a:prstGeom>
            <a:noFill/>
            <a:ln>
              <a:noFill/>
            </a:ln>
          </p:spPr>
        </p:pic>
      </p:grpSp>
      <p:pic>
        <p:nvPicPr>
          <p:cNvPr id="285" name="Google Shape;285;p35" descr="Connection Line"/>
          <p:cNvPicPr preferRelativeResize="0"/>
          <p:nvPr/>
        </p:nvPicPr>
        <p:blipFill rotWithShape="1">
          <a:blip r:embed="rId5">
            <a:alphaModFix/>
          </a:blip>
          <a:srcRect/>
          <a:stretch/>
        </p:blipFill>
        <p:spPr>
          <a:xfrm rot="-1124647">
            <a:off x="2157449" y="1450380"/>
            <a:ext cx="2103315" cy="940521"/>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36"/>
          <p:cNvSpPr txBox="1"/>
          <p:nvPr/>
        </p:nvSpPr>
        <p:spPr>
          <a:xfrm>
            <a:off x="2143295" y="4826192"/>
            <a:ext cx="3035300" cy="1323439"/>
          </a:xfrm>
          <a:prstGeom prst="rect">
            <a:avLst/>
          </a:prstGeom>
          <a:noFill/>
          <a:ln>
            <a:noFill/>
          </a:ln>
        </p:spPr>
        <p:txBody>
          <a:bodyPr spcFirstLastPara="1" wrap="square" lIns="91425" tIns="45700" rIns="91425" bIns="45700" anchor="t" anchorCtr="0">
            <a:noAutofit/>
          </a:bodyPr>
          <a:lstStyle/>
          <a:p>
            <a:pPr>
              <a:spcBef>
                <a:spcPts val="0"/>
              </a:spcBef>
              <a:spcAft>
                <a:spcPts val="0"/>
              </a:spcAft>
            </a:pPr>
            <a:r>
              <a:rPr lang="en-GB" sz="2000">
                <a:solidFill>
                  <a:schemeClr val="lt1"/>
                </a:solidFill>
                <a:latin typeface="Open Sans"/>
                <a:ea typeface="Open Sans"/>
                <a:cs typeface="Open Sans"/>
                <a:sym typeface="Open Sans"/>
              </a:rPr>
              <a:t>When you answer a question wrong, the question box will go red… </a:t>
            </a:r>
            <a:endParaRPr/>
          </a:p>
        </p:txBody>
      </p:sp>
      <p:grpSp>
        <p:nvGrpSpPr>
          <p:cNvPr id="292" name="Google Shape;292;p36"/>
          <p:cNvGrpSpPr/>
          <p:nvPr/>
        </p:nvGrpSpPr>
        <p:grpSpPr>
          <a:xfrm>
            <a:off x="939802" y="1549400"/>
            <a:ext cx="7371573" cy="3696174"/>
            <a:chOff x="939800" y="977900"/>
            <a:chExt cx="7371573" cy="3696174"/>
          </a:xfrm>
        </p:grpSpPr>
        <p:pic>
          <p:nvPicPr>
            <p:cNvPr id="293" name="Google Shape;293;p36"/>
            <p:cNvPicPr preferRelativeResize="0"/>
            <p:nvPr/>
          </p:nvPicPr>
          <p:blipFill rotWithShape="1">
            <a:blip r:embed="rId3">
              <a:alphaModFix/>
            </a:blip>
            <a:srcRect l="1236" t="2610"/>
            <a:stretch/>
          </p:blipFill>
          <p:spPr>
            <a:xfrm>
              <a:off x="939800" y="977900"/>
              <a:ext cx="7371573" cy="3696174"/>
            </a:xfrm>
            <a:prstGeom prst="rect">
              <a:avLst/>
            </a:prstGeom>
            <a:noFill/>
            <a:ln>
              <a:noFill/>
            </a:ln>
          </p:spPr>
        </p:pic>
        <p:sp>
          <p:nvSpPr>
            <p:cNvPr id="294" name="Google Shape;294;p36"/>
            <p:cNvSpPr/>
            <p:nvPr/>
          </p:nvSpPr>
          <p:spPr>
            <a:xfrm>
              <a:off x="1727200" y="2159000"/>
              <a:ext cx="2628900" cy="647700"/>
            </a:xfrm>
            <a:prstGeom prst="rect">
              <a:avLst/>
            </a:prstGeom>
            <a:solidFill>
              <a:srgbClr val="008000">
                <a:alpha val="31764"/>
              </a:srgbClr>
            </a:solidFill>
            <a:ln>
              <a:noFill/>
            </a:ln>
          </p:spPr>
          <p:txBody>
            <a:bodyPr spcFirstLastPara="1" wrap="square" lIns="91425" tIns="45700" rIns="91425" bIns="45700" anchor="ctr" anchorCtr="0">
              <a:noAutofit/>
            </a:bodyPr>
            <a:lstStyle/>
            <a:p>
              <a:pPr algn="ctr">
                <a:spcBef>
                  <a:spcPts val="0"/>
                </a:spcBef>
                <a:spcAft>
                  <a:spcPts val="0"/>
                </a:spcAft>
              </a:pPr>
              <a:endParaRPr>
                <a:solidFill>
                  <a:schemeClr val="lt1"/>
                </a:solidFill>
                <a:latin typeface="Calibri"/>
                <a:ea typeface="Calibri"/>
                <a:cs typeface="Calibri"/>
                <a:sym typeface="Calibri"/>
              </a:endParaRPr>
            </a:p>
          </p:txBody>
        </p:sp>
        <p:sp>
          <p:nvSpPr>
            <p:cNvPr id="295" name="Google Shape;295;p36"/>
            <p:cNvSpPr/>
            <p:nvPr/>
          </p:nvSpPr>
          <p:spPr>
            <a:xfrm>
              <a:off x="4572000" y="2997200"/>
              <a:ext cx="2628900" cy="647700"/>
            </a:xfrm>
            <a:prstGeom prst="rect">
              <a:avLst/>
            </a:prstGeom>
            <a:solidFill>
              <a:srgbClr val="FF0000">
                <a:alpha val="31764"/>
              </a:srgbClr>
            </a:solidFill>
            <a:ln>
              <a:noFill/>
            </a:ln>
          </p:spPr>
          <p:txBody>
            <a:bodyPr spcFirstLastPara="1" wrap="square" lIns="91425" tIns="45700" rIns="91425" bIns="45700" anchor="ctr" anchorCtr="0">
              <a:noAutofit/>
            </a:bodyPr>
            <a:lstStyle/>
            <a:p>
              <a:pPr algn="ctr">
                <a:spcBef>
                  <a:spcPts val="0"/>
                </a:spcBef>
                <a:spcAft>
                  <a:spcPts val="0"/>
                </a:spcAft>
              </a:pPr>
              <a:endParaRPr>
                <a:solidFill>
                  <a:schemeClr val="lt1"/>
                </a:solidFill>
                <a:latin typeface="Calibri"/>
                <a:ea typeface="Calibri"/>
                <a:cs typeface="Calibri"/>
                <a:sym typeface="Calibri"/>
              </a:endParaRPr>
            </a:p>
          </p:txBody>
        </p:sp>
        <p:pic>
          <p:nvPicPr>
            <p:cNvPr id="296" name="Google Shape;296;p36" descr="Screen Shot 2017-08-31 at 15.14.36.png"/>
            <p:cNvPicPr preferRelativeResize="0"/>
            <p:nvPr/>
          </p:nvPicPr>
          <p:blipFill rotWithShape="1">
            <a:blip r:embed="rId4">
              <a:alphaModFix/>
            </a:blip>
            <a:srcRect/>
            <a:stretch/>
          </p:blipFill>
          <p:spPr>
            <a:xfrm flipH="1">
              <a:off x="7417734" y="2768600"/>
              <a:ext cx="263229" cy="901700"/>
            </a:xfrm>
            <a:prstGeom prst="rect">
              <a:avLst/>
            </a:prstGeom>
            <a:noFill/>
            <a:ln>
              <a:noFill/>
            </a:ln>
          </p:spPr>
        </p:pic>
      </p:grpSp>
      <p:pic>
        <p:nvPicPr>
          <p:cNvPr id="297" name="Google Shape;297;p36" descr="Connection Line"/>
          <p:cNvPicPr preferRelativeResize="0"/>
          <p:nvPr/>
        </p:nvPicPr>
        <p:blipFill rotWithShape="1">
          <a:blip>
            <a:alphaModFix/>
          </a:blip>
          <a:srcRect/>
          <a:stretch/>
        </p:blipFill>
        <p:spPr>
          <a:xfrm rot="8271388">
            <a:off x="4281095" y="4614941"/>
            <a:ext cx="2103315" cy="940521"/>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37"/>
          <p:cNvSpPr txBox="1"/>
          <p:nvPr/>
        </p:nvSpPr>
        <p:spPr>
          <a:xfrm>
            <a:off x="2136314" y="4826064"/>
            <a:ext cx="3035300" cy="1323439"/>
          </a:xfrm>
          <a:prstGeom prst="rect">
            <a:avLst/>
          </a:prstGeom>
          <a:noFill/>
          <a:ln>
            <a:noFill/>
          </a:ln>
        </p:spPr>
        <p:txBody>
          <a:bodyPr spcFirstLastPara="1" wrap="square" lIns="91425" tIns="45700" rIns="91425" bIns="45700" anchor="t" anchorCtr="0">
            <a:noAutofit/>
          </a:bodyPr>
          <a:lstStyle/>
          <a:p>
            <a:pPr>
              <a:spcBef>
                <a:spcPts val="0"/>
              </a:spcBef>
              <a:spcAft>
                <a:spcPts val="0"/>
              </a:spcAft>
            </a:pPr>
            <a:r>
              <a:rPr lang="en-GB" sz="2000">
                <a:solidFill>
                  <a:schemeClr val="lt1"/>
                </a:solidFill>
                <a:latin typeface="Open Sans"/>
                <a:ea typeface="Open Sans"/>
                <a:cs typeface="Open Sans"/>
                <a:sym typeface="Open Sans"/>
              </a:rPr>
              <a:t>When you answer a question wrong, the question box will go red… </a:t>
            </a:r>
            <a:endParaRPr/>
          </a:p>
        </p:txBody>
      </p:sp>
      <p:grpSp>
        <p:nvGrpSpPr>
          <p:cNvPr id="304" name="Google Shape;304;p37"/>
          <p:cNvGrpSpPr/>
          <p:nvPr/>
        </p:nvGrpSpPr>
        <p:grpSpPr>
          <a:xfrm>
            <a:off x="939802" y="1562101"/>
            <a:ext cx="7371573" cy="3683474"/>
            <a:chOff x="939800" y="990600"/>
            <a:chExt cx="7371573" cy="3683474"/>
          </a:xfrm>
        </p:grpSpPr>
        <p:pic>
          <p:nvPicPr>
            <p:cNvPr id="305" name="Google Shape;305;p37"/>
            <p:cNvPicPr preferRelativeResize="0"/>
            <p:nvPr/>
          </p:nvPicPr>
          <p:blipFill rotWithShape="1">
            <a:blip r:embed="rId3">
              <a:alphaModFix/>
            </a:blip>
            <a:srcRect l="1236" t="2943"/>
            <a:stretch/>
          </p:blipFill>
          <p:spPr>
            <a:xfrm>
              <a:off x="939800" y="990600"/>
              <a:ext cx="7371573" cy="3683474"/>
            </a:xfrm>
            <a:prstGeom prst="rect">
              <a:avLst/>
            </a:prstGeom>
            <a:noFill/>
            <a:ln>
              <a:noFill/>
            </a:ln>
          </p:spPr>
        </p:pic>
        <p:sp>
          <p:nvSpPr>
            <p:cNvPr id="306" name="Google Shape;306;p37"/>
            <p:cNvSpPr/>
            <p:nvPr/>
          </p:nvSpPr>
          <p:spPr>
            <a:xfrm>
              <a:off x="1727200" y="2159000"/>
              <a:ext cx="2628900" cy="647700"/>
            </a:xfrm>
            <a:prstGeom prst="rect">
              <a:avLst/>
            </a:prstGeom>
            <a:solidFill>
              <a:srgbClr val="008000">
                <a:alpha val="31764"/>
              </a:srgbClr>
            </a:solidFill>
            <a:ln>
              <a:noFill/>
            </a:ln>
          </p:spPr>
          <p:txBody>
            <a:bodyPr spcFirstLastPara="1" wrap="square" lIns="91425" tIns="45700" rIns="91425" bIns="45700" anchor="ctr" anchorCtr="0">
              <a:noAutofit/>
            </a:bodyPr>
            <a:lstStyle/>
            <a:p>
              <a:pPr algn="ctr">
                <a:spcBef>
                  <a:spcPts val="0"/>
                </a:spcBef>
                <a:spcAft>
                  <a:spcPts val="0"/>
                </a:spcAft>
              </a:pPr>
              <a:endParaRPr>
                <a:solidFill>
                  <a:schemeClr val="lt1"/>
                </a:solidFill>
                <a:latin typeface="Calibri"/>
                <a:ea typeface="Calibri"/>
                <a:cs typeface="Calibri"/>
                <a:sym typeface="Calibri"/>
              </a:endParaRPr>
            </a:p>
          </p:txBody>
        </p:sp>
        <p:sp>
          <p:nvSpPr>
            <p:cNvPr id="307" name="Google Shape;307;p37"/>
            <p:cNvSpPr/>
            <p:nvPr/>
          </p:nvSpPr>
          <p:spPr>
            <a:xfrm>
              <a:off x="4572000" y="2997200"/>
              <a:ext cx="2628900" cy="647700"/>
            </a:xfrm>
            <a:prstGeom prst="rect">
              <a:avLst/>
            </a:prstGeom>
            <a:solidFill>
              <a:srgbClr val="FF0000">
                <a:alpha val="31764"/>
              </a:srgbClr>
            </a:solidFill>
            <a:ln>
              <a:noFill/>
            </a:ln>
          </p:spPr>
          <p:txBody>
            <a:bodyPr spcFirstLastPara="1" wrap="square" lIns="91425" tIns="45700" rIns="91425" bIns="45700" anchor="ctr" anchorCtr="0">
              <a:noAutofit/>
            </a:bodyPr>
            <a:lstStyle/>
            <a:p>
              <a:pPr algn="ctr">
                <a:spcBef>
                  <a:spcPts val="0"/>
                </a:spcBef>
                <a:spcAft>
                  <a:spcPts val="0"/>
                </a:spcAft>
              </a:pPr>
              <a:endParaRPr>
                <a:solidFill>
                  <a:schemeClr val="lt1"/>
                </a:solidFill>
                <a:latin typeface="Calibri"/>
                <a:ea typeface="Calibri"/>
                <a:cs typeface="Calibri"/>
                <a:sym typeface="Calibri"/>
              </a:endParaRPr>
            </a:p>
          </p:txBody>
        </p:sp>
        <p:pic>
          <p:nvPicPr>
            <p:cNvPr id="308" name="Google Shape;308;p37" descr="Screen Shot 2017-08-31 at 15.14.36.png"/>
            <p:cNvPicPr preferRelativeResize="0"/>
            <p:nvPr/>
          </p:nvPicPr>
          <p:blipFill rotWithShape="1">
            <a:blip r:embed="rId4">
              <a:alphaModFix/>
            </a:blip>
            <a:srcRect/>
            <a:stretch/>
          </p:blipFill>
          <p:spPr>
            <a:xfrm flipH="1">
              <a:off x="7417734" y="2768600"/>
              <a:ext cx="263229" cy="901700"/>
            </a:xfrm>
            <a:prstGeom prst="rect">
              <a:avLst/>
            </a:prstGeom>
            <a:noFill/>
            <a:ln>
              <a:noFill/>
            </a:ln>
          </p:spPr>
        </p:pic>
      </p:grpSp>
      <p:pic>
        <p:nvPicPr>
          <p:cNvPr id="309" name="Google Shape;309;p37" descr="Connection Line"/>
          <p:cNvPicPr preferRelativeResize="0"/>
          <p:nvPr/>
        </p:nvPicPr>
        <p:blipFill rotWithShape="1">
          <a:blip r:embed="rId5">
            <a:alphaModFix/>
          </a:blip>
          <a:srcRect/>
          <a:stretch/>
        </p:blipFill>
        <p:spPr>
          <a:xfrm rot="6025459" flipH="1">
            <a:off x="3304444" y="1788554"/>
            <a:ext cx="2103315" cy="940521"/>
          </a:xfrm>
          <a:prstGeom prst="rect">
            <a:avLst/>
          </a:prstGeom>
          <a:noFill/>
          <a:ln>
            <a:noFill/>
          </a:ln>
        </p:spPr>
      </p:pic>
      <p:pic>
        <p:nvPicPr>
          <p:cNvPr id="310" name="Google Shape;310;p37" descr="Connection Line"/>
          <p:cNvPicPr preferRelativeResize="0"/>
          <p:nvPr/>
        </p:nvPicPr>
        <p:blipFill rotWithShape="1">
          <a:blip>
            <a:alphaModFix/>
          </a:blip>
          <a:srcRect/>
          <a:stretch/>
        </p:blipFill>
        <p:spPr>
          <a:xfrm rot="8271388">
            <a:off x="4281095" y="4614941"/>
            <a:ext cx="2103315" cy="940521"/>
          </a:xfrm>
          <a:prstGeom prst="rect">
            <a:avLst/>
          </a:prstGeom>
          <a:noFill/>
          <a:ln>
            <a:noFill/>
          </a:ln>
        </p:spPr>
      </p:pic>
      <p:sp>
        <p:nvSpPr>
          <p:cNvPr id="311" name="Google Shape;311;p37"/>
          <p:cNvSpPr txBox="1"/>
          <p:nvPr/>
        </p:nvSpPr>
        <p:spPr>
          <a:xfrm>
            <a:off x="5044908" y="696691"/>
            <a:ext cx="2563458" cy="1015663"/>
          </a:xfrm>
          <a:prstGeom prst="rect">
            <a:avLst/>
          </a:prstGeom>
          <a:noFill/>
          <a:ln>
            <a:noFill/>
          </a:ln>
        </p:spPr>
        <p:txBody>
          <a:bodyPr spcFirstLastPara="1" wrap="square" lIns="91425" tIns="45700" rIns="91425" bIns="45700" anchor="t" anchorCtr="0">
            <a:noAutofit/>
          </a:bodyPr>
          <a:lstStyle/>
          <a:p>
            <a:pPr>
              <a:spcBef>
                <a:spcPts val="0"/>
              </a:spcBef>
              <a:spcAft>
                <a:spcPts val="0"/>
              </a:spcAft>
            </a:pPr>
            <a:r>
              <a:rPr lang="en-GB" sz="2000">
                <a:solidFill>
                  <a:schemeClr val="lt1"/>
                </a:solidFill>
                <a:latin typeface="Open Sans"/>
                <a:ea typeface="Open Sans"/>
                <a:cs typeface="Open Sans"/>
                <a:sym typeface="Open Sans"/>
              </a:rPr>
              <a:t>…and you will see the correct answer turn green.</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38"/>
          <p:cNvSpPr txBox="1"/>
          <p:nvPr/>
        </p:nvSpPr>
        <p:spPr>
          <a:xfrm>
            <a:off x="2530027" y="819488"/>
            <a:ext cx="5080935" cy="1015663"/>
          </a:xfrm>
          <a:prstGeom prst="rect">
            <a:avLst/>
          </a:prstGeom>
          <a:noFill/>
          <a:ln>
            <a:noFill/>
          </a:ln>
        </p:spPr>
        <p:txBody>
          <a:bodyPr spcFirstLastPara="1" wrap="square" lIns="91425" tIns="45700" rIns="91425" bIns="45700" anchor="t" anchorCtr="0">
            <a:noAutofit/>
          </a:bodyPr>
          <a:lstStyle/>
          <a:p>
            <a:pPr>
              <a:spcBef>
                <a:spcPts val="0"/>
              </a:spcBef>
              <a:spcAft>
                <a:spcPts val="0"/>
              </a:spcAft>
            </a:pPr>
            <a:r>
              <a:rPr lang="en-GB" sz="2000">
                <a:solidFill>
                  <a:schemeClr val="lt1"/>
                </a:solidFill>
                <a:latin typeface="Open Sans"/>
                <a:ea typeface="Open Sans"/>
                <a:cs typeface="Open Sans"/>
                <a:sym typeface="Open Sans"/>
              </a:rPr>
              <a:t>Quiz topics increase in length the higher you score on them, so that you are tested on these topics less often</a:t>
            </a:r>
            <a:endParaRPr sz="2000">
              <a:solidFill>
                <a:schemeClr val="lt1"/>
              </a:solidFill>
              <a:latin typeface="Open Sans"/>
              <a:ea typeface="Open Sans"/>
              <a:cs typeface="Open Sans"/>
              <a:sym typeface="Open Sans"/>
            </a:endParaRPr>
          </a:p>
        </p:txBody>
      </p:sp>
      <p:pic>
        <p:nvPicPr>
          <p:cNvPr id="318" name="Google Shape;318;p38" descr="Connection Line"/>
          <p:cNvPicPr preferRelativeResize="0"/>
          <p:nvPr/>
        </p:nvPicPr>
        <p:blipFill rotWithShape="1">
          <a:blip>
            <a:alphaModFix/>
          </a:blip>
          <a:srcRect/>
          <a:stretch/>
        </p:blipFill>
        <p:spPr>
          <a:xfrm rot="3089927">
            <a:off x="1624110" y="1184095"/>
            <a:ext cx="621620" cy="532566"/>
          </a:xfrm>
          <a:prstGeom prst="rect">
            <a:avLst/>
          </a:prstGeom>
          <a:noFill/>
          <a:ln>
            <a:noFill/>
          </a:ln>
        </p:spPr>
      </p:pic>
      <p:grpSp>
        <p:nvGrpSpPr>
          <p:cNvPr id="319" name="Google Shape;319;p38"/>
          <p:cNvGrpSpPr/>
          <p:nvPr/>
        </p:nvGrpSpPr>
        <p:grpSpPr>
          <a:xfrm>
            <a:off x="914402" y="1549400"/>
            <a:ext cx="7396973" cy="3696174"/>
            <a:chOff x="914400" y="977900"/>
            <a:chExt cx="7396973" cy="3696174"/>
          </a:xfrm>
        </p:grpSpPr>
        <p:pic>
          <p:nvPicPr>
            <p:cNvPr id="320" name="Google Shape;320;p38"/>
            <p:cNvPicPr preferRelativeResize="0"/>
            <p:nvPr/>
          </p:nvPicPr>
          <p:blipFill rotWithShape="1">
            <a:blip r:embed="rId3">
              <a:alphaModFix/>
            </a:blip>
            <a:srcRect l="896" t="2610"/>
            <a:stretch/>
          </p:blipFill>
          <p:spPr>
            <a:xfrm>
              <a:off x="914400" y="977900"/>
              <a:ext cx="7396973" cy="3696174"/>
            </a:xfrm>
            <a:prstGeom prst="rect">
              <a:avLst/>
            </a:prstGeom>
            <a:noFill/>
            <a:ln>
              <a:noFill/>
            </a:ln>
          </p:spPr>
        </p:pic>
        <p:sp>
          <p:nvSpPr>
            <p:cNvPr id="321" name="Google Shape;321;p38"/>
            <p:cNvSpPr/>
            <p:nvPr/>
          </p:nvSpPr>
          <p:spPr>
            <a:xfrm>
              <a:off x="1727200" y="2159000"/>
              <a:ext cx="2628900" cy="647700"/>
            </a:xfrm>
            <a:prstGeom prst="rect">
              <a:avLst/>
            </a:prstGeom>
            <a:solidFill>
              <a:srgbClr val="008000">
                <a:alpha val="31764"/>
              </a:srgbClr>
            </a:solidFill>
            <a:ln>
              <a:noFill/>
            </a:ln>
          </p:spPr>
          <p:txBody>
            <a:bodyPr spcFirstLastPara="1" wrap="square" lIns="91425" tIns="45700" rIns="91425" bIns="45700" anchor="ctr" anchorCtr="0">
              <a:noAutofit/>
            </a:bodyPr>
            <a:lstStyle/>
            <a:p>
              <a:pPr algn="ctr">
                <a:spcBef>
                  <a:spcPts val="0"/>
                </a:spcBef>
                <a:spcAft>
                  <a:spcPts val="0"/>
                </a:spcAft>
              </a:pPr>
              <a:endParaRPr>
                <a:solidFill>
                  <a:schemeClr val="lt1"/>
                </a:solidFill>
                <a:latin typeface="Calibri"/>
                <a:ea typeface="Calibri"/>
                <a:cs typeface="Calibri"/>
                <a:sym typeface="Calibri"/>
              </a:endParaRPr>
            </a:p>
          </p:txBody>
        </p:sp>
        <p:pic>
          <p:nvPicPr>
            <p:cNvPr id="322" name="Google Shape;322;p38" descr="Screen Shot 2017-08-31 at 15.02.30.png"/>
            <p:cNvPicPr preferRelativeResize="0"/>
            <p:nvPr/>
          </p:nvPicPr>
          <p:blipFill rotWithShape="1">
            <a:blip r:embed="rId4">
              <a:alphaModFix/>
            </a:blip>
            <a:srcRect/>
            <a:stretch/>
          </p:blipFill>
          <p:spPr>
            <a:xfrm>
              <a:off x="7415191" y="2768600"/>
              <a:ext cx="211158" cy="901700"/>
            </a:xfrm>
            <a:prstGeom prst="rect">
              <a:avLst/>
            </a:prstGeom>
            <a:noFill/>
            <a:ln>
              <a:noFill/>
            </a:ln>
          </p:spPr>
        </p:pic>
      </p:gr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0"/>
            <a:ext cx="7315200" cy="792088"/>
          </a:xfrm>
        </p:spPr>
        <p:txBody>
          <a:bodyPr/>
          <a:lstStyle/>
          <a:p>
            <a:r>
              <a:rPr lang="en-GB" dirty="0"/>
              <a:t>How you can support your child</a:t>
            </a:r>
          </a:p>
        </p:txBody>
      </p:sp>
      <p:sp>
        <p:nvSpPr>
          <p:cNvPr id="3" name="Content Placeholder 2"/>
          <p:cNvSpPr>
            <a:spLocks noGrp="1"/>
          </p:cNvSpPr>
          <p:nvPr>
            <p:ph idx="1"/>
          </p:nvPr>
        </p:nvSpPr>
        <p:spPr>
          <a:xfrm>
            <a:off x="179512" y="819070"/>
            <a:ext cx="8576199" cy="3538537"/>
          </a:xfrm>
        </p:spPr>
        <p:txBody>
          <a:bodyPr/>
          <a:lstStyle/>
          <a:p>
            <a:r>
              <a:rPr lang="en-GB" dirty="0"/>
              <a:t>As a faculty, as already mentioned, we want to ensure the pupils can “RECALL” a lot of information without using too much brain capacity. </a:t>
            </a:r>
          </a:p>
          <a:p>
            <a:pPr marL="46037" indent="0">
              <a:buNone/>
            </a:pPr>
            <a:endParaRPr lang="en-GB" dirty="0"/>
          </a:p>
          <a:p>
            <a:r>
              <a:rPr lang="en-GB" dirty="0"/>
              <a:t>We want this so they can think with more clarity, how to apply what they know to the more difficult questions. </a:t>
            </a:r>
          </a:p>
          <a:p>
            <a:endParaRPr lang="en-GB" dirty="0"/>
          </a:p>
          <a:p>
            <a:r>
              <a:rPr lang="en-GB" dirty="0"/>
              <a:t>So, like we do in class………PRACTICE RECALL and RETRIEVAL WITH THEM. Use the yellow knowledge organisers and test what they know!</a:t>
            </a:r>
          </a:p>
          <a:p>
            <a:pPr marL="46037" indent="0">
              <a:buNone/>
            </a:pPr>
            <a:endParaRPr lang="en-GB" dirty="0"/>
          </a:p>
          <a:p>
            <a:r>
              <a:rPr lang="en-GB" dirty="0"/>
              <a:t>Ask them questions from their mastery booklets, knowledge </a:t>
            </a:r>
            <a:r>
              <a:rPr lang="en-GB" dirty="0" err="1"/>
              <a:t>organiserss</a:t>
            </a:r>
            <a:r>
              <a:rPr lang="en-GB" dirty="0"/>
              <a:t>, revision guides…..get them to think hard until you share the answer with them…the harder they think the more likely it is that they will remember the information they need</a:t>
            </a:r>
          </a:p>
          <a:p>
            <a:pPr marL="46037" indent="0">
              <a:buNone/>
            </a:pPr>
            <a:endParaRPr lang="en-GB" dirty="0"/>
          </a:p>
          <a:p>
            <a:r>
              <a:rPr lang="en-GB" dirty="0"/>
              <a:t>Test them regularly on what they can remember from last week, last month, last three months!!!</a:t>
            </a:r>
          </a:p>
          <a:p>
            <a:endParaRPr lang="en-GB" dirty="0"/>
          </a:p>
          <a:p>
            <a:r>
              <a:rPr lang="en-GB" dirty="0"/>
              <a:t>Don’t let them waste time re-writing notes- it does not help!</a:t>
            </a:r>
          </a:p>
          <a:p>
            <a:pPr marL="46037" indent="0">
              <a:buNone/>
            </a:pPr>
            <a:endParaRPr lang="en-GB" dirty="0"/>
          </a:p>
          <a:p>
            <a:r>
              <a:rPr lang="en-GB" dirty="0"/>
              <a:t>When testing them, turn the TV, any music </a:t>
            </a:r>
            <a:r>
              <a:rPr lang="en-GB" dirty="0" err="1"/>
              <a:t>etc</a:t>
            </a:r>
            <a:r>
              <a:rPr lang="en-GB" dirty="0"/>
              <a:t> off</a:t>
            </a:r>
          </a:p>
        </p:txBody>
      </p:sp>
    </p:spTree>
    <p:custDataLst>
      <p:tags r:id="rId1"/>
    </p:custDataLst>
    <p:extLst>
      <p:ext uri="{BB962C8B-B14F-4D97-AF65-F5344CB8AC3E}">
        <p14:creationId xmlns:p14="http://schemas.microsoft.com/office/powerpoint/2010/main" val="173907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CIEAG</a:t>
            </a:r>
          </a:p>
        </p:txBody>
      </p:sp>
      <p:sp>
        <p:nvSpPr>
          <p:cNvPr id="3" name="Subtitle 2"/>
          <p:cNvSpPr>
            <a:spLocks noGrp="1"/>
          </p:cNvSpPr>
          <p:nvPr>
            <p:ph type="subTitle" idx="1"/>
          </p:nvPr>
        </p:nvSpPr>
        <p:spPr/>
        <p:txBody>
          <a:bodyPr/>
          <a:lstStyle/>
          <a:p>
            <a:r>
              <a:rPr lang="en-GB" dirty="0"/>
              <a:t>Mr Knight </a:t>
            </a:r>
          </a:p>
        </p:txBody>
      </p:sp>
    </p:spTree>
    <p:extLst>
      <p:ext uri="{BB962C8B-B14F-4D97-AF65-F5344CB8AC3E}">
        <p14:creationId xmlns:p14="http://schemas.microsoft.com/office/powerpoint/2010/main" val="2279878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9A514-CDB2-4A37-BFAE-4E1BC8E58005}"/>
              </a:ext>
            </a:extLst>
          </p:cNvPr>
          <p:cNvSpPr>
            <a:spLocks noGrp="1"/>
          </p:cNvSpPr>
          <p:nvPr>
            <p:ph type="title"/>
          </p:nvPr>
        </p:nvSpPr>
        <p:spPr>
          <a:xfrm>
            <a:off x="251520" y="188640"/>
            <a:ext cx="7315200" cy="1154112"/>
          </a:xfrm>
        </p:spPr>
        <p:txBody>
          <a:bodyPr/>
          <a:lstStyle/>
          <a:p>
            <a:r>
              <a:rPr lang="en-GB" dirty="0"/>
              <a:t>What your child has to look forward to:</a:t>
            </a:r>
          </a:p>
        </p:txBody>
      </p:sp>
      <p:sp>
        <p:nvSpPr>
          <p:cNvPr id="5" name="Content Placeholder 4">
            <a:extLst>
              <a:ext uri="{FF2B5EF4-FFF2-40B4-BE49-F238E27FC236}">
                <a16:creationId xmlns:a16="http://schemas.microsoft.com/office/drawing/2014/main" id="{5B4E7408-483C-44CB-948C-D1568FE99160}"/>
              </a:ext>
            </a:extLst>
          </p:cNvPr>
          <p:cNvSpPr>
            <a:spLocks noGrp="1"/>
          </p:cNvSpPr>
          <p:nvPr>
            <p:ph idx="1"/>
          </p:nvPr>
        </p:nvSpPr>
        <p:spPr>
          <a:xfrm>
            <a:off x="251520" y="1484784"/>
            <a:ext cx="8568952" cy="5184576"/>
          </a:xfrm>
        </p:spPr>
        <p:txBody>
          <a:bodyPr/>
          <a:lstStyle/>
          <a:p>
            <a:pPr marL="0" indent="0">
              <a:buNone/>
            </a:pPr>
            <a:r>
              <a:rPr lang="en-GB" sz="2800" dirty="0"/>
              <a:t>Finishing off the new build to provide us with the leading edge in technology and resources</a:t>
            </a:r>
          </a:p>
          <a:p>
            <a:pPr marL="0" indent="0">
              <a:buNone/>
            </a:pPr>
            <a:r>
              <a:rPr lang="en-GB" sz="2800" dirty="0"/>
              <a:t>More opportunities for trips and additional learning</a:t>
            </a:r>
          </a:p>
          <a:p>
            <a:pPr marL="0" indent="0">
              <a:buNone/>
            </a:pPr>
            <a:r>
              <a:rPr lang="en-GB" sz="2800" dirty="0"/>
              <a:t>KS4 Intervention programme to support learning</a:t>
            </a:r>
          </a:p>
          <a:p>
            <a:pPr marL="0" indent="0">
              <a:buNone/>
            </a:pPr>
            <a:r>
              <a:rPr lang="en-GB" sz="2800" dirty="0"/>
              <a:t>Talks and discussions with careers and collages</a:t>
            </a:r>
          </a:p>
          <a:p>
            <a:pPr marL="0" indent="0">
              <a:buNone/>
            </a:pPr>
            <a:r>
              <a:rPr lang="en-GB" sz="2800" dirty="0"/>
              <a:t>Rewards trips</a:t>
            </a:r>
          </a:p>
          <a:p>
            <a:pPr marL="0" indent="0">
              <a:buNone/>
            </a:pPr>
            <a:r>
              <a:rPr lang="en-GB" sz="2800" dirty="0"/>
              <a:t>Dedicated form tutor and pastoral team to help support your academic successes</a:t>
            </a:r>
          </a:p>
          <a:p>
            <a:pPr marL="46037" indent="0">
              <a:buNone/>
            </a:pPr>
            <a:endParaRPr lang="en-GB" dirty="0"/>
          </a:p>
        </p:txBody>
      </p:sp>
    </p:spTree>
    <p:extLst>
      <p:ext uri="{BB962C8B-B14F-4D97-AF65-F5344CB8AC3E}">
        <p14:creationId xmlns:p14="http://schemas.microsoft.com/office/powerpoint/2010/main" val="59330544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70A5E-971D-D090-0046-E309AC6EF1DE}"/>
              </a:ext>
            </a:extLst>
          </p:cNvPr>
          <p:cNvSpPr>
            <a:spLocks noGrp="1"/>
          </p:cNvSpPr>
          <p:nvPr>
            <p:ph type="title"/>
          </p:nvPr>
        </p:nvSpPr>
        <p:spPr>
          <a:xfrm>
            <a:off x="296174" y="1544638"/>
            <a:ext cx="8350369" cy="1154112"/>
          </a:xfrm>
        </p:spPr>
        <p:txBody>
          <a:bodyPr/>
          <a:lstStyle/>
          <a:p>
            <a:r>
              <a:rPr lang="en-GB" dirty="0">
                <a:cs typeface="Arial"/>
              </a:rPr>
              <a:t>Helping Pupils to Make Informed Choices about their Futures – Careers in School CEIAG</a:t>
            </a:r>
            <a:endParaRPr lang="en-US" dirty="0"/>
          </a:p>
        </p:txBody>
      </p:sp>
      <p:sp>
        <p:nvSpPr>
          <p:cNvPr id="3" name="Content Placeholder 2">
            <a:extLst>
              <a:ext uri="{FF2B5EF4-FFF2-40B4-BE49-F238E27FC236}">
                <a16:creationId xmlns:a16="http://schemas.microsoft.com/office/drawing/2014/main" id="{6036F6F4-1A2C-22F6-8B3D-676345B72717}"/>
              </a:ext>
            </a:extLst>
          </p:cNvPr>
          <p:cNvSpPr>
            <a:spLocks noGrp="1"/>
          </p:cNvSpPr>
          <p:nvPr>
            <p:ph idx="1"/>
          </p:nvPr>
        </p:nvSpPr>
        <p:spPr>
          <a:xfrm>
            <a:off x="612476" y="2770188"/>
            <a:ext cx="7617124" cy="3538537"/>
          </a:xfrm>
        </p:spPr>
        <p:txBody>
          <a:bodyPr/>
          <a:lstStyle/>
          <a:p>
            <a:pPr indent="-182245"/>
            <a:r>
              <a:rPr lang="en-GB" dirty="0">
                <a:cs typeface="Arial"/>
              </a:rPr>
              <a:t>The careers base in the new I – MAX suite is where pupils can seek careers advice and undertake research.</a:t>
            </a:r>
          </a:p>
          <a:p>
            <a:pPr indent="-182245"/>
            <a:r>
              <a:rPr lang="en-GB" dirty="0">
                <a:cs typeface="Arial"/>
              </a:rPr>
              <a:t>School Website includes description of all CEIAG in school but also ...</a:t>
            </a:r>
          </a:p>
          <a:p>
            <a:pPr lvl="1" indent="-182245">
              <a:spcBef>
                <a:spcPts val="20"/>
              </a:spcBef>
            </a:pPr>
            <a:r>
              <a:rPr lang="en-GB" dirty="0">
                <a:cs typeface="Arial"/>
              </a:rPr>
              <a:t>USEFUL RESEARCH FOR STUDENTS/PARENTS/CARERS</a:t>
            </a:r>
          </a:p>
          <a:p>
            <a:pPr lvl="1" indent="-182245">
              <a:spcBef>
                <a:spcPts val="20"/>
              </a:spcBef>
            </a:pPr>
            <a:r>
              <a:rPr lang="en-GB" dirty="0">
                <a:cs typeface="Arial"/>
              </a:rPr>
              <a:t>CAREER RESEARCH SITES</a:t>
            </a:r>
          </a:p>
          <a:p>
            <a:pPr lvl="1" indent="-182245">
              <a:spcBef>
                <a:spcPts val="20"/>
              </a:spcBef>
            </a:pPr>
            <a:endParaRPr lang="en-GB" dirty="0">
              <a:cs typeface="Arial"/>
            </a:endParaRPr>
          </a:p>
          <a:p>
            <a:pPr marL="46355" indent="0">
              <a:buNone/>
            </a:pPr>
            <a:endParaRPr lang="en-GB" dirty="0">
              <a:cs typeface="Arial"/>
            </a:endParaRPr>
          </a:p>
          <a:p>
            <a:pPr indent="-182245"/>
            <a:endParaRPr lang="en-GB" dirty="0">
              <a:cs typeface="Arial"/>
            </a:endParaRPr>
          </a:p>
        </p:txBody>
      </p:sp>
      <p:pic>
        <p:nvPicPr>
          <p:cNvPr id="4" name="Picture 4" descr="Graphical user interface, text, email, website&#10;&#10;Description automatically generated">
            <a:extLst>
              <a:ext uri="{FF2B5EF4-FFF2-40B4-BE49-F238E27FC236}">
                <a16:creationId xmlns:a16="http://schemas.microsoft.com/office/drawing/2014/main" id="{47B03B64-95E8-7867-B8D5-79574471CA29}"/>
              </a:ext>
            </a:extLst>
          </p:cNvPr>
          <p:cNvPicPr>
            <a:picLocks noChangeAspect="1"/>
          </p:cNvPicPr>
          <p:nvPr/>
        </p:nvPicPr>
        <p:blipFill rotWithShape="1">
          <a:blip/>
          <a:srcRect l="1047" t="7290" r="523" b="926"/>
          <a:stretch/>
        </p:blipFill>
        <p:spPr>
          <a:xfrm>
            <a:off x="5004048" y="4491178"/>
            <a:ext cx="3857846" cy="2274889"/>
          </a:xfrm>
          <a:prstGeom prst="rect">
            <a:avLst/>
          </a:prstGeom>
        </p:spPr>
      </p:pic>
    </p:spTree>
    <p:extLst>
      <p:ext uri="{BB962C8B-B14F-4D97-AF65-F5344CB8AC3E}">
        <p14:creationId xmlns:p14="http://schemas.microsoft.com/office/powerpoint/2010/main" val="219254203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B5C66-8EBC-476A-8AAF-C40FCE7B6139}"/>
              </a:ext>
            </a:extLst>
          </p:cNvPr>
          <p:cNvSpPr>
            <a:spLocks noGrp="1"/>
          </p:cNvSpPr>
          <p:nvPr>
            <p:ph type="title"/>
          </p:nvPr>
        </p:nvSpPr>
        <p:spPr>
          <a:xfrm>
            <a:off x="269776" y="404664"/>
            <a:ext cx="8604448" cy="792088"/>
          </a:xfrm>
        </p:spPr>
        <p:txBody>
          <a:bodyPr/>
          <a:lstStyle/>
          <a:p>
            <a:r>
              <a:rPr lang="en-GB" sz="3600" dirty="0"/>
              <a:t>Helping Pupils to Make Informed Choices about their Futures – Career Interviews </a:t>
            </a:r>
          </a:p>
        </p:txBody>
      </p:sp>
      <p:sp>
        <p:nvSpPr>
          <p:cNvPr id="3" name="Content Placeholder 2">
            <a:extLst>
              <a:ext uri="{FF2B5EF4-FFF2-40B4-BE49-F238E27FC236}">
                <a16:creationId xmlns:a16="http://schemas.microsoft.com/office/drawing/2014/main" id="{793809E8-55B9-45FE-931C-6BF69204E345}"/>
              </a:ext>
            </a:extLst>
          </p:cNvPr>
          <p:cNvSpPr>
            <a:spLocks noGrp="1"/>
          </p:cNvSpPr>
          <p:nvPr>
            <p:ph idx="1"/>
          </p:nvPr>
        </p:nvSpPr>
        <p:spPr>
          <a:xfrm>
            <a:off x="1463096" y="3172266"/>
            <a:ext cx="6217807" cy="3509783"/>
          </a:xfrm>
        </p:spPr>
        <p:txBody>
          <a:bodyPr/>
          <a:lstStyle/>
          <a:p>
            <a:pPr indent="-182245"/>
            <a:r>
              <a:rPr lang="en-GB" sz="1800" dirty="0"/>
              <a:t>All pupils will receive a 1 to 1 careers interview predominantly during the Autumn term and the advice given will be emailed to parents/carers. </a:t>
            </a:r>
          </a:p>
          <a:p>
            <a:pPr indent="-182245"/>
            <a:r>
              <a:rPr lang="en-GB" sz="1800" dirty="0"/>
              <a:t>Careers Connect. </a:t>
            </a:r>
            <a:endParaRPr lang="en-US" sz="1800" dirty="0">
              <a:cs typeface="Arial"/>
            </a:endParaRPr>
          </a:p>
          <a:p>
            <a:pPr indent="-182245"/>
            <a:endParaRPr lang="en-GB" sz="1800" dirty="0"/>
          </a:p>
          <a:p>
            <a:pPr indent="-182245"/>
            <a:endParaRPr lang="en-GB" sz="1800" dirty="0">
              <a:cs typeface="Arial"/>
            </a:endParaRPr>
          </a:p>
          <a:p>
            <a:pPr indent="-182245"/>
            <a:endParaRPr lang="en-GB" sz="1800" dirty="0">
              <a:cs typeface="Arial"/>
            </a:endParaRPr>
          </a:p>
          <a:p>
            <a:pPr indent="-182245"/>
            <a:endParaRPr lang="en-GB" sz="1800" dirty="0">
              <a:cs typeface="Arial"/>
            </a:endParaRPr>
          </a:p>
          <a:p>
            <a:pPr indent="-182245"/>
            <a:endParaRPr lang="en-GB" sz="1800" dirty="0">
              <a:cs typeface="Arial"/>
            </a:endParaRPr>
          </a:p>
          <a:p>
            <a:pPr indent="-182245"/>
            <a:endParaRPr lang="en-GB" sz="1600" dirty="0">
              <a:cs typeface="Arial"/>
            </a:endParaRPr>
          </a:p>
        </p:txBody>
      </p:sp>
      <p:pic>
        <p:nvPicPr>
          <p:cNvPr id="4" name="Picture 4" descr="A picture containing text, clipart&#10;&#10;Description automatically generated">
            <a:extLst>
              <a:ext uri="{FF2B5EF4-FFF2-40B4-BE49-F238E27FC236}">
                <a16:creationId xmlns:a16="http://schemas.microsoft.com/office/drawing/2014/main" id="{27F8E44C-C7F2-5C33-A246-392B2F0203BB}"/>
              </a:ext>
            </a:extLst>
          </p:cNvPr>
          <p:cNvPicPr>
            <a:picLocks noChangeAspect="1"/>
          </p:cNvPicPr>
          <p:nvPr/>
        </p:nvPicPr>
        <p:blipFill>
          <a:blip/>
          <a:stretch>
            <a:fillRect/>
          </a:stretch>
        </p:blipFill>
        <p:spPr>
          <a:xfrm>
            <a:off x="3476624" y="4437112"/>
            <a:ext cx="2190750" cy="1857375"/>
          </a:xfrm>
          <a:prstGeom prst="rect">
            <a:avLst/>
          </a:prstGeom>
        </p:spPr>
      </p:pic>
      <p:pic>
        <p:nvPicPr>
          <p:cNvPr id="5" name="Picture 5" descr="Map&#10;&#10;Description automatically generated">
            <a:extLst>
              <a:ext uri="{FF2B5EF4-FFF2-40B4-BE49-F238E27FC236}">
                <a16:creationId xmlns:a16="http://schemas.microsoft.com/office/drawing/2014/main" id="{38636B72-1B9E-10E7-8965-6BE9A4E9752F}"/>
              </a:ext>
            </a:extLst>
          </p:cNvPr>
          <p:cNvPicPr>
            <a:picLocks noChangeAspect="1"/>
          </p:cNvPicPr>
          <p:nvPr/>
        </p:nvPicPr>
        <p:blipFill>
          <a:blip/>
          <a:stretch>
            <a:fillRect/>
          </a:stretch>
        </p:blipFill>
        <p:spPr>
          <a:xfrm>
            <a:off x="611560" y="1424451"/>
            <a:ext cx="2743200" cy="1536192"/>
          </a:xfrm>
          <a:prstGeom prst="rect">
            <a:avLst/>
          </a:prstGeom>
        </p:spPr>
      </p:pic>
      <p:pic>
        <p:nvPicPr>
          <p:cNvPr id="6" name="Picture 5">
            <a:extLst>
              <a:ext uri="{FF2B5EF4-FFF2-40B4-BE49-F238E27FC236}">
                <a16:creationId xmlns:a16="http://schemas.microsoft.com/office/drawing/2014/main" id="{243F9A62-4E99-4F92-A52E-43AD946C425D}"/>
              </a:ext>
            </a:extLst>
          </p:cNvPr>
          <p:cNvPicPr>
            <a:picLocks noChangeAspect="1"/>
          </p:cNvPicPr>
          <p:nvPr/>
        </p:nvPicPr>
        <p:blipFill>
          <a:blip/>
          <a:stretch>
            <a:fillRect/>
          </a:stretch>
        </p:blipFill>
        <p:spPr>
          <a:xfrm>
            <a:off x="5894809" y="1481329"/>
            <a:ext cx="2857500" cy="1600200"/>
          </a:xfrm>
          <a:prstGeom prst="rect">
            <a:avLst/>
          </a:prstGeom>
        </p:spPr>
      </p:pic>
    </p:spTree>
    <p:extLst>
      <p:ext uri="{BB962C8B-B14F-4D97-AF65-F5344CB8AC3E}">
        <p14:creationId xmlns:p14="http://schemas.microsoft.com/office/powerpoint/2010/main" val="941653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03473-279F-8470-B8E1-D23FD30FD689}"/>
              </a:ext>
            </a:extLst>
          </p:cNvPr>
          <p:cNvSpPr>
            <a:spLocks noGrp="1"/>
          </p:cNvSpPr>
          <p:nvPr>
            <p:ph type="title"/>
          </p:nvPr>
        </p:nvSpPr>
        <p:spPr>
          <a:xfrm>
            <a:off x="626853" y="927530"/>
            <a:ext cx="7602747" cy="1154112"/>
          </a:xfrm>
        </p:spPr>
        <p:txBody>
          <a:bodyPr/>
          <a:lstStyle/>
          <a:p>
            <a:r>
              <a:rPr lang="en-GB" dirty="0">
                <a:cs typeface="Arial"/>
              </a:rPr>
              <a:t>Helping Pupils to Make Informed Choices about their Futures – Post 16 providers</a:t>
            </a:r>
            <a:endParaRPr lang="en-US" dirty="0"/>
          </a:p>
        </p:txBody>
      </p:sp>
      <p:sp>
        <p:nvSpPr>
          <p:cNvPr id="3" name="Content Placeholder 2">
            <a:extLst>
              <a:ext uri="{FF2B5EF4-FFF2-40B4-BE49-F238E27FC236}">
                <a16:creationId xmlns:a16="http://schemas.microsoft.com/office/drawing/2014/main" id="{3BE25B83-DE1C-9B05-11FD-BBE144999950}"/>
              </a:ext>
            </a:extLst>
          </p:cNvPr>
          <p:cNvSpPr>
            <a:spLocks noGrp="1"/>
          </p:cNvSpPr>
          <p:nvPr>
            <p:ph idx="1"/>
          </p:nvPr>
        </p:nvSpPr>
        <p:spPr>
          <a:xfrm>
            <a:off x="626852" y="2852936"/>
            <a:ext cx="8121611" cy="3538537"/>
          </a:xfrm>
        </p:spPr>
        <p:txBody>
          <a:bodyPr/>
          <a:lstStyle/>
          <a:p>
            <a:pPr indent="-182245"/>
            <a:r>
              <a:rPr lang="en-GB" dirty="0"/>
              <a:t>All pupils will have the opportunity for a </a:t>
            </a:r>
            <a:r>
              <a:rPr lang="en-GB" b="1" dirty="0"/>
              <a:t>taster day </a:t>
            </a:r>
            <a:r>
              <a:rPr lang="en-GB" dirty="0"/>
              <a:t>to try KS5 courses at Priestly College, Warrington Vale Royal in July.</a:t>
            </a:r>
            <a:endParaRPr lang="en-GB" dirty="0">
              <a:cs typeface="Arial"/>
            </a:endParaRPr>
          </a:p>
          <a:p>
            <a:pPr indent="-182245"/>
            <a:r>
              <a:rPr lang="en-GB" dirty="0">
                <a:cs typeface="Arial"/>
              </a:rPr>
              <a:t>Access to </a:t>
            </a:r>
            <a:r>
              <a:rPr lang="en-GB" b="1" dirty="0">
                <a:cs typeface="Arial"/>
              </a:rPr>
              <a:t>drop in session</a:t>
            </a:r>
            <a:r>
              <a:rPr lang="en-GB" dirty="0">
                <a:cs typeface="Arial"/>
              </a:rPr>
              <a:t> during lunchtime from a range of post 16 Providers – e.g. Manchester College, Sir John Deans,  Skills for Security Training Providers, UTC</a:t>
            </a:r>
          </a:p>
          <a:p>
            <a:pPr indent="-182245"/>
            <a:r>
              <a:rPr lang="en-GB" b="1" dirty="0">
                <a:cs typeface="Arial"/>
              </a:rPr>
              <a:t>Providers deliver assemblies </a:t>
            </a:r>
            <a:r>
              <a:rPr lang="en-GB" dirty="0">
                <a:cs typeface="Arial"/>
              </a:rPr>
              <a:t>at the beginning of year 11</a:t>
            </a:r>
          </a:p>
          <a:p>
            <a:pPr indent="-182245">
              <a:spcBef>
                <a:spcPts val="20"/>
              </a:spcBef>
            </a:pPr>
            <a:r>
              <a:rPr lang="en-GB" dirty="0">
                <a:cs typeface="Arial"/>
              </a:rPr>
              <a:t>Pupils are advised to apply to more than one college by the end of the autumn term in Y11.</a:t>
            </a:r>
          </a:p>
          <a:p>
            <a:pPr indent="-182245"/>
            <a:r>
              <a:rPr lang="en-GB" dirty="0">
                <a:cs typeface="Arial"/>
              </a:rPr>
              <a:t>Students have the different post 16 pathways/qualifications explain to them ( A level, T Level, Apprenticeships, BTECs)</a:t>
            </a:r>
          </a:p>
        </p:txBody>
      </p:sp>
      <p:pic>
        <p:nvPicPr>
          <p:cNvPr id="5" name="Picture 4">
            <a:extLst>
              <a:ext uri="{FF2B5EF4-FFF2-40B4-BE49-F238E27FC236}">
                <a16:creationId xmlns:a16="http://schemas.microsoft.com/office/drawing/2014/main" id="{3552CC1D-EB6E-4504-A91E-E2CDF6ADB834}"/>
              </a:ext>
            </a:extLst>
          </p:cNvPr>
          <p:cNvPicPr>
            <a:picLocks noChangeAspect="1"/>
          </p:cNvPicPr>
          <p:nvPr/>
        </p:nvPicPr>
        <p:blipFill rotWithShape="1">
          <a:blip/>
          <a:srcRect l="10080" t="9999" r="2562"/>
          <a:stretch/>
        </p:blipFill>
        <p:spPr>
          <a:xfrm>
            <a:off x="7592230" y="1416769"/>
            <a:ext cx="1274740" cy="1313294"/>
          </a:xfrm>
          <a:prstGeom prst="rect">
            <a:avLst/>
          </a:prstGeom>
        </p:spPr>
      </p:pic>
    </p:spTree>
    <p:extLst>
      <p:ext uri="{BB962C8B-B14F-4D97-AF65-F5344CB8AC3E}">
        <p14:creationId xmlns:p14="http://schemas.microsoft.com/office/powerpoint/2010/main" val="156353229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9CA80-0D9E-4254-90BD-DA6109AA06E2}"/>
              </a:ext>
            </a:extLst>
          </p:cNvPr>
          <p:cNvSpPr>
            <a:spLocks noGrp="1"/>
          </p:cNvSpPr>
          <p:nvPr>
            <p:ph type="title"/>
          </p:nvPr>
        </p:nvSpPr>
        <p:spPr/>
        <p:txBody>
          <a:bodyPr/>
          <a:lstStyle/>
          <a:p>
            <a:r>
              <a:rPr lang="en-GB" dirty="0">
                <a:cs typeface="Arial"/>
              </a:rPr>
              <a:t>Helping Pupils to Make Informed Choices about their Futures – START</a:t>
            </a:r>
            <a:endParaRPr lang="en-GB" dirty="0"/>
          </a:p>
        </p:txBody>
      </p:sp>
      <p:sp>
        <p:nvSpPr>
          <p:cNvPr id="3" name="Content Placeholder 2">
            <a:extLst>
              <a:ext uri="{FF2B5EF4-FFF2-40B4-BE49-F238E27FC236}">
                <a16:creationId xmlns:a16="http://schemas.microsoft.com/office/drawing/2014/main" id="{1F657641-F7BA-46D1-B094-D1C8AED53F04}"/>
              </a:ext>
            </a:extLst>
          </p:cNvPr>
          <p:cNvSpPr>
            <a:spLocks noGrp="1"/>
          </p:cNvSpPr>
          <p:nvPr>
            <p:ph idx="1"/>
          </p:nvPr>
        </p:nvSpPr>
        <p:spPr/>
        <p:txBody>
          <a:bodyPr/>
          <a:lstStyle/>
          <a:p>
            <a:pPr indent="-182245">
              <a:spcBef>
                <a:spcPts val="20"/>
              </a:spcBef>
            </a:pPr>
            <a:r>
              <a:rPr lang="en-GB" dirty="0">
                <a:cs typeface="Arial"/>
              </a:rPr>
              <a:t>All pupils have an account on the START careers platform where there is a wealth of information to help students with their course and subject choices.</a:t>
            </a:r>
          </a:p>
          <a:p>
            <a:pPr indent="-182245">
              <a:spcBef>
                <a:spcPts val="20"/>
              </a:spcBef>
            </a:pPr>
            <a:r>
              <a:rPr lang="en-GB" dirty="0">
                <a:cs typeface="Arial"/>
              </a:rPr>
              <a:t>Access to this is through individual logins and passwords and can be accessed out of school and after students have left Bridgewater</a:t>
            </a:r>
          </a:p>
          <a:p>
            <a:pPr marL="46355" indent="0">
              <a:spcBef>
                <a:spcPts val="20"/>
              </a:spcBef>
              <a:buNone/>
            </a:pPr>
            <a:endParaRPr lang="en-GB" dirty="0">
              <a:cs typeface="Arial"/>
            </a:endParaRPr>
          </a:p>
          <a:p>
            <a:pPr indent="-182245">
              <a:spcBef>
                <a:spcPts val="20"/>
              </a:spcBef>
            </a:pPr>
            <a:r>
              <a:rPr lang="en-GB" dirty="0">
                <a:cs typeface="Arial"/>
              </a:rPr>
              <a:t>Includes:-</a:t>
            </a:r>
          </a:p>
          <a:p>
            <a:pPr marL="46355" indent="0">
              <a:spcBef>
                <a:spcPts val="20"/>
              </a:spcBef>
              <a:buNone/>
            </a:pPr>
            <a:r>
              <a:rPr lang="en-GB" dirty="0">
                <a:cs typeface="Arial"/>
              </a:rPr>
              <a:t>Personal Locker</a:t>
            </a:r>
          </a:p>
          <a:p>
            <a:pPr marL="46355" indent="0">
              <a:spcBef>
                <a:spcPts val="20"/>
              </a:spcBef>
              <a:buNone/>
            </a:pPr>
            <a:r>
              <a:rPr lang="en-GB" dirty="0">
                <a:cs typeface="Arial"/>
              </a:rPr>
              <a:t>Career Information</a:t>
            </a:r>
          </a:p>
          <a:p>
            <a:pPr marL="46355" indent="0">
              <a:spcBef>
                <a:spcPts val="20"/>
              </a:spcBef>
              <a:buNone/>
            </a:pPr>
            <a:r>
              <a:rPr lang="en-GB" dirty="0">
                <a:cs typeface="Arial"/>
              </a:rPr>
              <a:t>Career Activities</a:t>
            </a:r>
          </a:p>
          <a:p>
            <a:endParaRPr lang="en-GB" dirty="0"/>
          </a:p>
        </p:txBody>
      </p:sp>
      <p:pic>
        <p:nvPicPr>
          <p:cNvPr id="4" name="Picture 3">
            <a:extLst>
              <a:ext uri="{FF2B5EF4-FFF2-40B4-BE49-F238E27FC236}">
                <a16:creationId xmlns:a16="http://schemas.microsoft.com/office/drawing/2014/main" id="{AACB2302-8F2C-458E-BA4B-98BAB0B6DD55}"/>
              </a:ext>
            </a:extLst>
          </p:cNvPr>
          <p:cNvPicPr>
            <a:picLocks noChangeAspect="1"/>
          </p:cNvPicPr>
          <p:nvPr/>
        </p:nvPicPr>
        <p:blipFill>
          <a:blip/>
          <a:stretch>
            <a:fillRect/>
          </a:stretch>
        </p:blipFill>
        <p:spPr>
          <a:xfrm>
            <a:off x="179512" y="209423"/>
            <a:ext cx="2006744" cy="679703"/>
          </a:xfrm>
          <a:prstGeom prst="rect">
            <a:avLst/>
          </a:prstGeom>
        </p:spPr>
      </p:pic>
      <p:pic>
        <p:nvPicPr>
          <p:cNvPr id="6" name="Picture 5">
            <a:extLst>
              <a:ext uri="{FF2B5EF4-FFF2-40B4-BE49-F238E27FC236}">
                <a16:creationId xmlns:a16="http://schemas.microsoft.com/office/drawing/2014/main" id="{E8C54E50-3771-4451-93E1-8A14BBB97FF2}"/>
              </a:ext>
            </a:extLst>
          </p:cNvPr>
          <p:cNvPicPr>
            <a:picLocks noChangeAspect="1"/>
          </p:cNvPicPr>
          <p:nvPr/>
        </p:nvPicPr>
        <p:blipFill rotWithShape="1">
          <a:blip/>
          <a:srcRect t="11957"/>
          <a:stretch/>
        </p:blipFill>
        <p:spPr>
          <a:xfrm>
            <a:off x="4211960" y="4539456"/>
            <a:ext cx="4320480" cy="2138645"/>
          </a:xfrm>
          <a:prstGeom prst="rect">
            <a:avLst/>
          </a:prstGeom>
        </p:spPr>
      </p:pic>
    </p:spTree>
    <p:extLst>
      <p:ext uri="{BB962C8B-B14F-4D97-AF65-F5344CB8AC3E}">
        <p14:creationId xmlns:p14="http://schemas.microsoft.com/office/powerpoint/2010/main" val="421808650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0BDF2-2985-CFEE-0F62-06B3D44BB080}"/>
              </a:ext>
            </a:extLst>
          </p:cNvPr>
          <p:cNvSpPr>
            <a:spLocks noGrp="1"/>
          </p:cNvSpPr>
          <p:nvPr>
            <p:ph type="title"/>
          </p:nvPr>
        </p:nvSpPr>
        <p:spPr>
          <a:xfrm>
            <a:off x="539552" y="980728"/>
            <a:ext cx="7315200" cy="1154112"/>
          </a:xfrm>
        </p:spPr>
        <p:txBody>
          <a:bodyPr/>
          <a:lstStyle/>
          <a:p>
            <a:r>
              <a:rPr lang="en-GB" dirty="0">
                <a:cs typeface="Arial"/>
              </a:rPr>
              <a:t>Helping Pupils to Make Informed Choices about their Futures – Work experience</a:t>
            </a:r>
            <a:endParaRPr lang="en-US" dirty="0"/>
          </a:p>
        </p:txBody>
      </p:sp>
      <p:sp>
        <p:nvSpPr>
          <p:cNvPr id="3" name="Content Placeholder 2">
            <a:extLst>
              <a:ext uri="{FF2B5EF4-FFF2-40B4-BE49-F238E27FC236}">
                <a16:creationId xmlns:a16="http://schemas.microsoft.com/office/drawing/2014/main" id="{50252E37-D463-C158-E6C5-454F2463A167}"/>
              </a:ext>
            </a:extLst>
          </p:cNvPr>
          <p:cNvSpPr>
            <a:spLocks noGrp="1"/>
          </p:cNvSpPr>
          <p:nvPr>
            <p:ph idx="1"/>
          </p:nvPr>
        </p:nvSpPr>
        <p:spPr>
          <a:xfrm>
            <a:off x="547652" y="2304455"/>
            <a:ext cx="7912779" cy="3538537"/>
          </a:xfrm>
        </p:spPr>
        <p:txBody>
          <a:bodyPr/>
          <a:lstStyle/>
          <a:p>
            <a:pPr indent="-182245">
              <a:spcBef>
                <a:spcPts val="20"/>
              </a:spcBef>
            </a:pPr>
            <a:r>
              <a:rPr lang="en-GB" dirty="0">
                <a:cs typeface="Arial"/>
              </a:rPr>
              <a:t>Y10 pupils will also be involved in a </a:t>
            </a:r>
            <a:r>
              <a:rPr lang="en-GB" b="1" dirty="0">
                <a:cs typeface="Arial"/>
              </a:rPr>
              <a:t>Virtual Work Experience Week </a:t>
            </a:r>
            <a:r>
              <a:rPr lang="en-GB" dirty="0">
                <a:cs typeface="Arial"/>
              </a:rPr>
              <a:t>in July. </a:t>
            </a:r>
          </a:p>
          <a:p>
            <a:r>
              <a:rPr lang="en-GB" dirty="0"/>
              <a:t>Each day a company </a:t>
            </a:r>
            <a:r>
              <a:rPr lang="en-GB" b="1" dirty="0"/>
              <a:t>task</a:t>
            </a:r>
            <a:r>
              <a:rPr lang="en-GB" dirty="0"/>
              <a:t> is set. Students have to complete the task and produce a </a:t>
            </a:r>
            <a:r>
              <a:rPr lang="en-GB" b="1" dirty="0"/>
              <a:t>presentation</a:t>
            </a:r>
            <a:r>
              <a:rPr lang="en-GB" dirty="0"/>
              <a:t>. </a:t>
            </a:r>
            <a:r>
              <a:rPr lang="en-GB" b="1" dirty="0"/>
              <a:t>Feedback</a:t>
            </a:r>
            <a:r>
              <a:rPr lang="en-GB" dirty="0"/>
              <a:t> is then given. </a:t>
            </a:r>
          </a:p>
          <a:p>
            <a:r>
              <a:rPr lang="en-GB" dirty="0"/>
              <a:t>They will also be spoken to about the </a:t>
            </a:r>
            <a:r>
              <a:rPr lang="en-GB" b="1" dirty="0"/>
              <a:t>industry, roles, basic budgeting and average salary </a:t>
            </a:r>
            <a:r>
              <a:rPr lang="en-GB" dirty="0"/>
              <a:t>information. </a:t>
            </a:r>
          </a:p>
          <a:p>
            <a:r>
              <a:rPr lang="en-GB" dirty="0"/>
              <a:t>The employers last year were:</a:t>
            </a:r>
          </a:p>
          <a:p>
            <a:pPr lvl="1"/>
            <a:r>
              <a:rPr lang="en-GB" b="1" dirty="0"/>
              <a:t>United Utilities</a:t>
            </a:r>
          </a:p>
          <a:p>
            <a:pPr lvl="1"/>
            <a:r>
              <a:rPr lang="en-GB" b="1" dirty="0"/>
              <a:t>NHS</a:t>
            </a:r>
          </a:p>
          <a:p>
            <a:pPr lvl="1"/>
            <a:r>
              <a:rPr lang="en-GB" b="1" dirty="0"/>
              <a:t>Creative Hut(Robotics)</a:t>
            </a:r>
          </a:p>
          <a:p>
            <a:pPr lvl="1"/>
            <a:r>
              <a:rPr lang="en-GB" b="1" dirty="0"/>
              <a:t>Jacobs (Engineering)</a:t>
            </a:r>
          </a:p>
          <a:p>
            <a:pPr lvl="1"/>
            <a:r>
              <a:rPr lang="en-GB" b="1" dirty="0"/>
              <a:t>DWF Law</a:t>
            </a:r>
            <a:endParaRPr lang="en-GB" sz="2000" dirty="0"/>
          </a:p>
        </p:txBody>
      </p:sp>
      <p:pic>
        <p:nvPicPr>
          <p:cNvPr id="4" name="Picture 3">
            <a:extLst>
              <a:ext uri="{FF2B5EF4-FFF2-40B4-BE49-F238E27FC236}">
                <a16:creationId xmlns:a16="http://schemas.microsoft.com/office/drawing/2014/main" id="{1DD8550E-CD5D-4856-9C4E-54178AA6182C}"/>
              </a:ext>
            </a:extLst>
          </p:cNvPr>
          <p:cNvPicPr>
            <a:picLocks noChangeAspect="1"/>
          </p:cNvPicPr>
          <p:nvPr/>
        </p:nvPicPr>
        <p:blipFill>
          <a:blip r:embed="rId2"/>
          <a:stretch>
            <a:fillRect/>
          </a:stretch>
        </p:blipFill>
        <p:spPr>
          <a:xfrm>
            <a:off x="4891903" y="4437112"/>
            <a:ext cx="3686820" cy="2013198"/>
          </a:xfrm>
          <a:prstGeom prst="rect">
            <a:avLst/>
          </a:prstGeom>
        </p:spPr>
      </p:pic>
    </p:spTree>
    <p:extLst>
      <p:ext uri="{BB962C8B-B14F-4D97-AF65-F5344CB8AC3E}">
        <p14:creationId xmlns:p14="http://schemas.microsoft.com/office/powerpoint/2010/main" val="429327820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CEE97-9DF2-4DEC-AF60-04EF8E83E653}"/>
              </a:ext>
            </a:extLst>
          </p:cNvPr>
          <p:cNvSpPr>
            <a:spLocks noGrp="1"/>
          </p:cNvSpPr>
          <p:nvPr>
            <p:ph type="title"/>
          </p:nvPr>
        </p:nvSpPr>
        <p:spPr>
          <a:xfrm>
            <a:off x="904485" y="1021583"/>
            <a:ext cx="7315200" cy="1154112"/>
          </a:xfrm>
        </p:spPr>
        <p:txBody>
          <a:bodyPr/>
          <a:lstStyle/>
          <a:p>
            <a:r>
              <a:rPr lang="en-GB" dirty="0">
                <a:cs typeface="Arial"/>
              </a:rPr>
              <a:t>Helping Pupils to Make Informed Choices about their Futures – Careers Week</a:t>
            </a:r>
            <a:endParaRPr lang="en-GB" dirty="0"/>
          </a:p>
        </p:txBody>
      </p:sp>
      <p:sp>
        <p:nvSpPr>
          <p:cNvPr id="3" name="Content Placeholder 2">
            <a:extLst>
              <a:ext uri="{FF2B5EF4-FFF2-40B4-BE49-F238E27FC236}">
                <a16:creationId xmlns:a16="http://schemas.microsoft.com/office/drawing/2014/main" id="{251F1220-58C6-44C6-85BA-5982C6CFCAF1}"/>
              </a:ext>
            </a:extLst>
          </p:cNvPr>
          <p:cNvSpPr>
            <a:spLocks noGrp="1"/>
          </p:cNvSpPr>
          <p:nvPr>
            <p:ph idx="1"/>
          </p:nvPr>
        </p:nvSpPr>
        <p:spPr>
          <a:xfrm>
            <a:off x="914400" y="2318544"/>
            <a:ext cx="7315200" cy="3538537"/>
          </a:xfrm>
        </p:spPr>
        <p:txBody>
          <a:bodyPr/>
          <a:lstStyle/>
          <a:p>
            <a:r>
              <a:rPr lang="en-GB" dirty="0"/>
              <a:t>17</a:t>
            </a:r>
            <a:r>
              <a:rPr lang="en-GB" baseline="30000" dirty="0"/>
              <a:t>th</a:t>
            </a:r>
            <a:r>
              <a:rPr lang="en-GB" dirty="0"/>
              <a:t> – 21</a:t>
            </a:r>
            <a:r>
              <a:rPr lang="en-GB" baseline="30000" dirty="0"/>
              <a:t>st</a:t>
            </a:r>
            <a:r>
              <a:rPr lang="en-GB" dirty="0"/>
              <a:t> Oct 2022</a:t>
            </a:r>
          </a:p>
          <a:p>
            <a:r>
              <a:rPr lang="en-GB" dirty="0"/>
              <a:t>Post 16 providers, Employer Talks, CVs and Applications, Careers Fair, Local Employment Opportunities LMI.</a:t>
            </a:r>
          </a:p>
          <a:p>
            <a:r>
              <a:rPr lang="en-GB" dirty="0"/>
              <a:t>In year 11 all students get Mock Interview </a:t>
            </a:r>
          </a:p>
          <a:p>
            <a:r>
              <a:rPr lang="en-GB" dirty="0"/>
              <a:t>Careers Fair is Lower School Sports Hall this year – </a:t>
            </a:r>
            <a:r>
              <a:rPr lang="en-GB" b="1" dirty="0"/>
              <a:t>you are all invited to attend with your child</a:t>
            </a:r>
          </a:p>
        </p:txBody>
      </p:sp>
      <p:pic>
        <p:nvPicPr>
          <p:cNvPr id="5" name="Picture 4">
            <a:extLst>
              <a:ext uri="{FF2B5EF4-FFF2-40B4-BE49-F238E27FC236}">
                <a16:creationId xmlns:a16="http://schemas.microsoft.com/office/drawing/2014/main" id="{928AB31B-3B87-4EB7-9663-818B0F96A6A5}"/>
              </a:ext>
            </a:extLst>
          </p:cNvPr>
          <p:cNvPicPr>
            <a:picLocks noChangeAspect="1"/>
          </p:cNvPicPr>
          <p:nvPr/>
        </p:nvPicPr>
        <p:blipFill>
          <a:blip r:embed="rId2"/>
          <a:stretch>
            <a:fillRect/>
          </a:stretch>
        </p:blipFill>
        <p:spPr>
          <a:xfrm>
            <a:off x="5080783" y="4539456"/>
            <a:ext cx="3707904" cy="2076352"/>
          </a:xfrm>
          <a:prstGeom prst="rect">
            <a:avLst/>
          </a:prstGeom>
        </p:spPr>
      </p:pic>
      <p:pic>
        <p:nvPicPr>
          <p:cNvPr id="6" name="Picture 5">
            <a:extLst>
              <a:ext uri="{FF2B5EF4-FFF2-40B4-BE49-F238E27FC236}">
                <a16:creationId xmlns:a16="http://schemas.microsoft.com/office/drawing/2014/main" id="{486E089D-5F9B-4B71-84C6-A852B7D56B0D}"/>
              </a:ext>
            </a:extLst>
          </p:cNvPr>
          <p:cNvPicPr>
            <a:picLocks noChangeAspect="1"/>
          </p:cNvPicPr>
          <p:nvPr/>
        </p:nvPicPr>
        <p:blipFill>
          <a:blip r:embed="rId3"/>
          <a:stretch>
            <a:fillRect/>
          </a:stretch>
        </p:blipFill>
        <p:spPr>
          <a:xfrm>
            <a:off x="449620" y="4784048"/>
            <a:ext cx="2874508" cy="1831760"/>
          </a:xfrm>
          <a:prstGeom prst="rect">
            <a:avLst/>
          </a:prstGeom>
        </p:spPr>
      </p:pic>
      <p:sp>
        <p:nvSpPr>
          <p:cNvPr id="7" name="TextBox 6">
            <a:extLst>
              <a:ext uri="{FF2B5EF4-FFF2-40B4-BE49-F238E27FC236}">
                <a16:creationId xmlns:a16="http://schemas.microsoft.com/office/drawing/2014/main" id="{80C52767-FEA9-4709-B651-F163CC54E427}"/>
              </a:ext>
            </a:extLst>
          </p:cNvPr>
          <p:cNvSpPr txBox="1"/>
          <p:nvPr/>
        </p:nvSpPr>
        <p:spPr>
          <a:xfrm>
            <a:off x="3482375" y="5160115"/>
            <a:ext cx="1440160" cy="1200329"/>
          </a:xfrm>
          <a:prstGeom prst="rect">
            <a:avLst/>
          </a:prstGeom>
          <a:noFill/>
        </p:spPr>
        <p:txBody>
          <a:bodyPr wrap="square" rtlCol="0">
            <a:spAutoFit/>
          </a:bodyPr>
          <a:lstStyle/>
          <a:p>
            <a:r>
              <a:rPr lang="en-GB" dirty="0"/>
              <a:t>3.30 to 4.30 Thursday 20</a:t>
            </a:r>
            <a:r>
              <a:rPr lang="en-GB" baseline="30000" dirty="0"/>
              <a:t>th</a:t>
            </a:r>
            <a:r>
              <a:rPr lang="en-GB" dirty="0"/>
              <a:t> October</a:t>
            </a:r>
          </a:p>
        </p:txBody>
      </p:sp>
    </p:spTree>
    <p:extLst>
      <p:ext uri="{BB962C8B-B14F-4D97-AF65-F5344CB8AC3E}">
        <p14:creationId xmlns:p14="http://schemas.microsoft.com/office/powerpoint/2010/main" val="3947128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hought Bubble: Cloud 6">
            <a:extLst>
              <a:ext uri="{FF2B5EF4-FFF2-40B4-BE49-F238E27FC236}">
                <a16:creationId xmlns:a16="http://schemas.microsoft.com/office/drawing/2014/main" id="{DF265DAC-D5A1-4966-AF13-BAC83557B295}"/>
              </a:ext>
            </a:extLst>
          </p:cNvPr>
          <p:cNvSpPr/>
          <p:nvPr/>
        </p:nvSpPr>
        <p:spPr>
          <a:xfrm>
            <a:off x="6428836" y="988738"/>
            <a:ext cx="2285999" cy="1746849"/>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r>
              <a:rPr lang="en-US" sz="1500" dirty="0">
                <a:ea typeface="+mn-lt"/>
                <a:cs typeface="+mn-lt"/>
              </a:rPr>
              <a:t>Whenever I try to help or offer advice it just turns into a slanging match</a:t>
            </a:r>
            <a:endParaRPr lang="en-US" sz="1500" dirty="0"/>
          </a:p>
          <a:p>
            <a:pPr algn="ctr"/>
            <a:endParaRPr lang="en-US" sz="1500" dirty="0"/>
          </a:p>
        </p:txBody>
      </p:sp>
      <p:sp>
        <p:nvSpPr>
          <p:cNvPr id="8" name="Speech Bubble: Oval 7">
            <a:extLst>
              <a:ext uri="{FF2B5EF4-FFF2-40B4-BE49-F238E27FC236}">
                <a16:creationId xmlns:a16="http://schemas.microsoft.com/office/drawing/2014/main" id="{42B5DB1D-C9A8-476B-86E2-40451561A5BA}"/>
              </a:ext>
            </a:extLst>
          </p:cNvPr>
          <p:cNvSpPr/>
          <p:nvPr/>
        </p:nvSpPr>
        <p:spPr>
          <a:xfrm>
            <a:off x="5166549" y="3888697"/>
            <a:ext cx="2922197" cy="1746848"/>
          </a:xfrm>
          <a:prstGeom prst="wedgeEllipse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ea typeface="+mn-lt"/>
                <a:cs typeface="+mn-lt"/>
              </a:rPr>
              <a:t>Surely they shouldn’t be going out when they’re exams are coming up</a:t>
            </a:r>
            <a:endParaRPr lang="en-US" sz="1500" dirty="0"/>
          </a:p>
          <a:p>
            <a:pPr algn="ctr"/>
            <a:endParaRPr lang="en-US" sz="1500" dirty="0"/>
          </a:p>
        </p:txBody>
      </p:sp>
      <p:sp>
        <p:nvSpPr>
          <p:cNvPr id="9" name="Speech Bubble: Rectangle with Corners Rounded 8">
            <a:extLst>
              <a:ext uri="{FF2B5EF4-FFF2-40B4-BE49-F238E27FC236}">
                <a16:creationId xmlns:a16="http://schemas.microsoft.com/office/drawing/2014/main" id="{E9F9CF55-B3F8-4AD7-9229-C8311BFAFC17}"/>
              </a:ext>
            </a:extLst>
          </p:cNvPr>
          <p:cNvSpPr/>
          <p:nvPr/>
        </p:nvSpPr>
        <p:spPr>
          <a:xfrm>
            <a:off x="3235715" y="2000995"/>
            <a:ext cx="2598707" cy="1617452"/>
          </a:xfrm>
          <a:prstGeom prst="wedgeRoundRectCallout">
            <a:avLst/>
          </a:prstGeom>
          <a:solidFill>
            <a:srgbClr val="00B0F0"/>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r>
              <a:rPr lang="en-US" sz="2100" dirty="0">
                <a:ea typeface="+mn-lt"/>
                <a:cs typeface="+mn-lt"/>
              </a:rPr>
              <a:t>I don’t understand what they need to do. How can I help them?</a:t>
            </a:r>
            <a:endParaRPr lang="en-US" sz="2100" dirty="0"/>
          </a:p>
          <a:p>
            <a:pPr algn="ctr"/>
            <a:endParaRPr lang="en-US" sz="2100" dirty="0"/>
          </a:p>
        </p:txBody>
      </p:sp>
      <p:sp>
        <p:nvSpPr>
          <p:cNvPr id="10" name="Speech Bubble: Rectangle 9">
            <a:extLst>
              <a:ext uri="{FF2B5EF4-FFF2-40B4-BE49-F238E27FC236}">
                <a16:creationId xmlns:a16="http://schemas.microsoft.com/office/drawing/2014/main" id="{28DF2F69-66EC-4162-8D86-3E308109C4D6}"/>
              </a:ext>
            </a:extLst>
          </p:cNvPr>
          <p:cNvSpPr/>
          <p:nvPr/>
        </p:nvSpPr>
        <p:spPr>
          <a:xfrm>
            <a:off x="399107" y="4135359"/>
            <a:ext cx="2835932" cy="1358660"/>
          </a:xfrm>
          <a:prstGeom prst="wedgeRect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500" dirty="0">
                <a:ea typeface="+mn-lt"/>
                <a:cs typeface="+mn-lt"/>
              </a:rPr>
              <a:t>They always leave everything to the last minute then it’s stresses and strops when deadlines approach </a:t>
            </a:r>
            <a:endParaRPr lang="en-US" sz="1500" dirty="0"/>
          </a:p>
          <a:p>
            <a:pPr algn="ctr"/>
            <a:endParaRPr lang="en-US" sz="1500" dirty="0"/>
          </a:p>
        </p:txBody>
      </p:sp>
      <p:sp>
        <p:nvSpPr>
          <p:cNvPr id="11" name="Speech Bubble: Oval 10">
            <a:extLst>
              <a:ext uri="{FF2B5EF4-FFF2-40B4-BE49-F238E27FC236}">
                <a16:creationId xmlns:a16="http://schemas.microsoft.com/office/drawing/2014/main" id="{F349D6BB-7963-4D93-B20C-A63DEE826EB2}"/>
              </a:ext>
            </a:extLst>
          </p:cNvPr>
          <p:cNvSpPr/>
          <p:nvPr/>
        </p:nvSpPr>
        <p:spPr>
          <a:xfrm>
            <a:off x="247471" y="1050740"/>
            <a:ext cx="2415395" cy="1833113"/>
          </a:xfrm>
          <a:prstGeom prst="wedgeEllipse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ea typeface="+mn-lt"/>
                <a:cs typeface="+mn-lt"/>
              </a:rPr>
              <a:t>All they seem to be doing is working –surely there needs to be a balance?</a:t>
            </a:r>
            <a:endParaRPr lang="en-US" sz="1500" dirty="0"/>
          </a:p>
          <a:p>
            <a:pPr algn="ctr"/>
            <a:endParaRPr lang="en-US" sz="1500" dirty="0"/>
          </a:p>
        </p:txBody>
      </p:sp>
    </p:spTree>
    <p:extLst>
      <p:ext uri="{BB962C8B-B14F-4D97-AF65-F5344CB8AC3E}">
        <p14:creationId xmlns:p14="http://schemas.microsoft.com/office/powerpoint/2010/main" val="2353919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A4E04-72A5-453D-BB68-DAF993C0AB20}"/>
              </a:ext>
            </a:extLst>
          </p:cNvPr>
          <p:cNvSpPr>
            <a:spLocks noGrp="1"/>
          </p:cNvSpPr>
          <p:nvPr>
            <p:ph type="title"/>
          </p:nvPr>
        </p:nvSpPr>
        <p:spPr>
          <a:xfrm>
            <a:off x="628650" y="990915"/>
            <a:ext cx="7886700" cy="994172"/>
          </a:xfrm>
        </p:spPr>
        <p:txBody>
          <a:bodyPr/>
          <a:lstStyle/>
          <a:p>
            <a:r>
              <a:rPr lang="en-US" u="sng" dirty="0">
                <a:cs typeface="Posterama"/>
              </a:rPr>
              <a:t>How Can I Help?</a:t>
            </a:r>
            <a:endParaRPr lang="en-US" u="sng" dirty="0"/>
          </a:p>
        </p:txBody>
      </p:sp>
      <p:graphicFrame>
        <p:nvGraphicFramePr>
          <p:cNvPr id="13" name="Content Placeholder 10">
            <a:extLst>
              <a:ext uri="{FF2B5EF4-FFF2-40B4-BE49-F238E27FC236}">
                <a16:creationId xmlns:a16="http://schemas.microsoft.com/office/drawing/2014/main" id="{145700A9-B05D-44B9-8A39-6CA905BC7BC4}"/>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90878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graphicEl>
                                              <a:dgm id="{5A8B8F4D-BAB6-4250-96D3-AEC9C283CC12}"/>
                                            </p:graphicEl>
                                          </p:spTgt>
                                        </p:tgtEl>
                                        <p:attrNameLst>
                                          <p:attrName>style.visibility</p:attrName>
                                        </p:attrNameLst>
                                      </p:cBhvr>
                                      <p:to>
                                        <p:strVal val="visible"/>
                                      </p:to>
                                    </p:set>
                                    <p:anim calcmode="lin" valueType="num">
                                      <p:cBhvr additive="base">
                                        <p:cTn id="7" dur="500" fill="hold"/>
                                        <p:tgtEl>
                                          <p:spTgt spid="13">
                                            <p:graphicEl>
                                              <a:dgm id="{5A8B8F4D-BAB6-4250-96D3-AEC9C283CC12}"/>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graphicEl>
                                              <a:dgm id="{5A8B8F4D-BAB6-4250-96D3-AEC9C283CC12}"/>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graphicEl>
                                              <a:dgm id="{715D0A68-9B0C-45A5-9050-8A61F65723DA}"/>
                                            </p:graphicEl>
                                          </p:spTgt>
                                        </p:tgtEl>
                                        <p:attrNameLst>
                                          <p:attrName>style.visibility</p:attrName>
                                        </p:attrNameLst>
                                      </p:cBhvr>
                                      <p:to>
                                        <p:strVal val="visible"/>
                                      </p:to>
                                    </p:set>
                                    <p:anim calcmode="lin" valueType="num">
                                      <p:cBhvr additive="base">
                                        <p:cTn id="11" dur="500" fill="hold"/>
                                        <p:tgtEl>
                                          <p:spTgt spid="13">
                                            <p:graphicEl>
                                              <a:dgm id="{715D0A68-9B0C-45A5-9050-8A61F65723DA}"/>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13">
                                            <p:graphicEl>
                                              <a:dgm id="{715D0A68-9B0C-45A5-9050-8A61F65723DA}"/>
                                            </p:graphic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graphicEl>
                                              <a:dgm id="{A3921224-282F-4622-AB6E-29E4B64EF48B}"/>
                                            </p:graphicEl>
                                          </p:spTgt>
                                        </p:tgtEl>
                                        <p:attrNameLst>
                                          <p:attrName>style.visibility</p:attrName>
                                        </p:attrNameLst>
                                      </p:cBhvr>
                                      <p:to>
                                        <p:strVal val="visible"/>
                                      </p:to>
                                    </p:set>
                                    <p:anim calcmode="lin" valueType="num">
                                      <p:cBhvr additive="base">
                                        <p:cTn id="15" dur="500" fill="hold"/>
                                        <p:tgtEl>
                                          <p:spTgt spid="13">
                                            <p:graphicEl>
                                              <a:dgm id="{A3921224-282F-4622-AB6E-29E4B64EF48B}"/>
                                            </p:graphicEl>
                                          </p:spTgt>
                                        </p:tgtEl>
                                        <p:attrNameLst>
                                          <p:attrName>ppt_x</p:attrName>
                                        </p:attrNameLst>
                                      </p:cBhvr>
                                      <p:tavLst>
                                        <p:tav tm="0">
                                          <p:val>
                                            <p:strVal val="#ppt_x"/>
                                          </p:val>
                                        </p:tav>
                                        <p:tav tm="100000">
                                          <p:val>
                                            <p:strVal val="#ppt_x"/>
                                          </p:val>
                                        </p:tav>
                                      </p:tavLst>
                                    </p:anim>
                                    <p:anim calcmode="lin" valueType="num">
                                      <p:cBhvr additive="base">
                                        <p:cTn id="16" dur="500" fill="hold"/>
                                        <p:tgtEl>
                                          <p:spTgt spid="13">
                                            <p:graphicEl>
                                              <a:dgm id="{A3921224-282F-4622-AB6E-29E4B64EF48B}"/>
                                            </p:graphic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3">
                                            <p:graphicEl>
                                              <a:dgm id="{93210B1F-8154-4D97-96FB-EED66818146E}"/>
                                            </p:graphicEl>
                                          </p:spTgt>
                                        </p:tgtEl>
                                        <p:attrNameLst>
                                          <p:attrName>style.visibility</p:attrName>
                                        </p:attrNameLst>
                                      </p:cBhvr>
                                      <p:to>
                                        <p:strVal val="visible"/>
                                      </p:to>
                                    </p:set>
                                    <p:anim calcmode="lin" valueType="num">
                                      <p:cBhvr additive="base">
                                        <p:cTn id="21" dur="500" fill="hold"/>
                                        <p:tgtEl>
                                          <p:spTgt spid="13">
                                            <p:graphicEl>
                                              <a:dgm id="{93210B1F-8154-4D97-96FB-EED66818146E}"/>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13">
                                            <p:graphicEl>
                                              <a:dgm id="{93210B1F-8154-4D97-96FB-EED66818146E}"/>
                                            </p:graphic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3">
                                            <p:graphicEl>
                                              <a:dgm id="{56309265-1508-4913-8C07-08BFFCCA1BA7}"/>
                                            </p:graphicEl>
                                          </p:spTgt>
                                        </p:tgtEl>
                                        <p:attrNameLst>
                                          <p:attrName>style.visibility</p:attrName>
                                        </p:attrNameLst>
                                      </p:cBhvr>
                                      <p:to>
                                        <p:strVal val="visible"/>
                                      </p:to>
                                    </p:set>
                                    <p:anim calcmode="lin" valueType="num">
                                      <p:cBhvr additive="base">
                                        <p:cTn id="25" dur="500" fill="hold"/>
                                        <p:tgtEl>
                                          <p:spTgt spid="13">
                                            <p:graphicEl>
                                              <a:dgm id="{56309265-1508-4913-8C07-08BFFCCA1BA7}"/>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
                                            <p:graphicEl>
                                              <a:dgm id="{56309265-1508-4913-8C07-08BFFCCA1BA7}"/>
                                            </p:graphic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3">
                                            <p:graphicEl>
                                              <a:dgm id="{61BCD623-CE6C-4233-A9C0-EAD13FE084C4}"/>
                                            </p:graphicEl>
                                          </p:spTgt>
                                        </p:tgtEl>
                                        <p:attrNameLst>
                                          <p:attrName>style.visibility</p:attrName>
                                        </p:attrNameLst>
                                      </p:cBhvr>
                                      <p:to>
                                        <p:strVal val="visible"/>
                                      </p:to>
                                    </p:set>
                                    <p:anim calcmode="lin" valueType="num">
                                      <p:cBhvr additive="base">
                                        <p:cTn id="29" dur="500" fill="hold"/>
                                        <p:tgtEl>
                                          <p:spTgt spid="13">
                                            <p:graphicEl>
                                              <a:dgm id="{61BCD623-CE6C-4233-A9C0-EAD13FE084C4}"/>
                                            </p:graphicEl>
                                          </p:spTgt>
                                        </p:tgtEl>
                                        <p:attrNameLst>
                                          <p:attrName>ppt_x</p:attrName>
                                        </p:attrNameLst>
                                      </p:cBhvr>
                                      <p:tavLst>
                                        <p:tav tm="0">
                                          <p:val>
                                            <p:strVal val="#ppt_x"/>
                                          </p:val>
                                        </p:tav>
                                        <p:tav tm="100000">
                                          <p:val>
                                            <p:strVal val="#ppt_x"/>
                                          </p:val>
                                        </p:tav>
                                      </p:tavLst>
                                    </p:anim>
                                    <p:anim calcmode="lin" valueType="num">
                                      <p:cBhvr additive="base">
                                        <p:cTn id="30" dur="500" fill="hold"/>
                                        <p:tgtEl>
                                          <p:spTgt spid="13">
                                            <p:graphicEl>
                                              <a:dgm id="{61BCD623-CE6C-4233-A9C0-EAD13FE084C4}"/>
                                            </p:graphic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3">
                                            <p:graphicEl>
                                              <a:dgm id="{CAAFDB7A-CB3B-4963-807F-6CE3ADA111D0}"/>
                                            </p:graphicEl>
                                          </p:spTgt>
                                        </p:tgtEl>
                                        <p:attrNameLst>
                                          <p:attrName>style.visibility</p:attrName>
                                        </p:attrNameLst>
                                      </p:cBhvr>
                                      <p:to>
                                        <p:strVal val="visible"/>
                                      </p:to>
                                    </p:set>
                                    <p:anim calcmode="lin" valueType="num">
                                      <p:cBhvr additive="base">
                                        <p:cTn id="35" dur="500" fill="hold"/>
                                        <p:tgtEl>
                                          <p:spTgt spid="13">
                                            <p:graphicEl>
                                              <a:dgm id="{CAAFDB7A-CB3B-4963-807F-6CE3ADA111D0}"/>
                                            </p:graphicEl>
                                          </p:spTgt>
                                        </p:tgtEl>
                                        <p:attrNameLst>
                                          <p:attrName>ppt_x</p:attrName>
                                        </p:attrNameLst>
                                      </p:cBhvr>
                                      <p:tavLst>
                                        <p:tav tm="0">
                                          <p:val>
                                            <p:strVal val="#ppt_x"/>
                                          </p:val>
                                        </p:tav>
                                        <p:tav tm="100000">
                                          <p:val>
                                            <p:strVal val="#ppt_x"/>
                                          </p:val>
                                        </p:tav>
                                      </p:tavLst>
                                    </p:anim>
                                    <p:anim calcmode="lin" valueType="num">
                                      <p:cBhvr additive="base">
                                        <p:cTn id="36" dur="500" fill="hold"/>
                                        <p:tgtEl>
                                          <p:spTgt spid="13">
                                            <p:graphicEl>
                                              <a:dgm id="{CAAFDB7A-CB3B-4963-807F-6CE3ADA111D0}"/>
                                            </p:graphic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
                                            <p:graphicEl>
                                              <a:dgm id="{5A964772-0F83-4B6F-9AB7-CB8CEB063B2F}"/>
                                            </p:graphicEl>
                                          </p:spTgt>
                                        </p:tgtEl>
                                        <p:attrNameLst>
                                          <p:attrName>style.visibility</p:attrName>
                                        </p:attrNameLst>
                                      </p:cBhvr>
                                      <p:to>
                                        <p:strVal val="visible"/>
                                      </p:to>
                                    </p:set>
                                    <p:anim calcmode="lin" valueType="num">
                                      <p:cBhvr additive="base">
                                        <p:cTn id="39" dur="500" fill="hold"/>
                                        <p:tgtEl>
                                          <p:spTgt spid="13">
                                            <p:graphicEl>
                                              <a:dgm id="{5A964772-0F83-4B6F-9AB7-CB8CEB063B2F}"/>
                                            </p:graphicEl>
                                          </p:spTgt>
                                        </p:tgtEl>
                                        <p:attrNameLst>
                                          <p:attrName>ppt_x</p:attrName>
                                        </p:attrNameLst>
                                      </p:cBhvr>
                                      <p:tavLst>
                                        <p:tav tm="0">
                                          <p:val>
                                            <p:strVal val="#ppt_x"/>
                                          </p:val>
                                        </p:tav>
                                        <p:tav tm="100000">
                                          <p:val>
                                            <p:strVal val="#ppt_x"/>
                                          </p:val>
                                        </p:tav>
                                      </p:tavLst>
                                    </p:anim>
                                    <p:anim calcmode="lin" valueType="num">
                                      <p:cBhvr additive="base">
                                        <p:cTn id="40" dur="500" fill="hold"/>
                                        <p:tgtEl>
                                          <p:spTgt spid="13">
                                            <p:graphicEl>
                                              <a:dgm id="{5A964772-0F83-4B6F-9AB7-CB8CEB063B2F}"/>
                                            </p:graphic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
                                            <p:graphicEl>
                                              <a:dgm id="{BFC79823-F22F-4A36-815F-A39652ED77E9}"/>
                                            </p:graphicEl>
                                          </p:spTgt>
                                        </p:tgtEl>
                                        <p:attrNameLst>
                                          <p:attrName>style.visibility</p:attrName>
                                        </p:attrNameLst>
                                      </p:cBhvr>
                                      <p:to>
                                        <p:strVal val="visible"/>
                                      </p:to>
                                    </p:set>
                                    <p:anim calcmode="lin" valueType="num">
                                      <p:cBhvr additive="base">
                                        <p:cTn id="43" dur="500" fill="hold"/>
                                        <p:tgtEl>
                                          <p:spTgt spid="13">
                                            <p:graphicEl>
                                              <a:dgm id="{BFC79823-F22F-4A36-815F-A39652ED77E9}"/>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
                                            <p:graphicEl>
                                              <a:dgm id="{BFC79823-F22F-4A36-815F-A39652ED77E9}"/>
                                            </p:graphic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graphicEl>
                                              <a:dgm id="{F2D29431-D46D-45FB-95A5-9E35351D01D6}"/>
                                            </p:graphicEl>
                                          </p:spTgt>
                                        </p:tgtEl>
                                        <p:attrNameLst>
                                          <p:attrName>style.visibility</p:attrName>
                                        </p:attrNameLst>
                                      </p:cBhvr>
                                      <p:to>
                                        <p:strVal val="visible"/>
                                      </p:to>
                                    </p:set>
                                    <p:anim calcmode="lin" valueType="num">
                                      <p:cBhvr additive="base">
                                        <p:cTn id="49" dur="500" fill="hold"/>
                                        <p:tgtEl>
                                          <p:spTgt spid="13">
                                            <p:graphicEl>
                                              <a:dgm id="{F2D29431-D46D-45FB-95A5-9E35351D01D6}"/>
                                            </p:graphicEl>
                                          </p:spTgt>
                                        </p:tgtEl>
                                        <p:attrNameLst>
                                          <p:attrName>ppt_x</p:attrName>
                                        </p:attrNameLst>
                                      </p:cBhvr>
                                      <p:tavLst>
                                        <p:tav tm="0">
                                          <p:val>
                                            <p:strVal val="#ppt_x"/>
                                          </p:val>
                                        </p:tav>
                                        <p:tav tm="100000">
                                          <p:val>
                                            <p:strVal val="#ppt_x"/>
                                          </p:val>
                                        </p:tav>
                                      </p:tavLst>
                                    </p:anim>
                                    <p:anim calcmode="lin" valueType="num">
                                      <p:cBhvr additive="base">
                                        <p:cTn id="50" dur="500" fill="hold"/>
                                        <p:tgtEl>
                                          <p:spTgt spid="13">
                                            <p:graphicEl>
                                              <a:dgm id="{F2D29431-D46D-45FB-95A5-9E35351D01D6}"/>
                                            </p:graphic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3">
                                            <p:graphicEl>
                                              <a:dgm id="{15E3AE49-6238-430D-8099-3961257E381E}"/>
                                            </p:graphicEl>
                                          </p:spTgt>
                                        </p:tgtEl>
                                        <p:attrNameLst>
                                          <p:attrName>style.visibility</p:attrName>
                                        </p:attrNameLst>
                                      </p:cBhvr>
                                      <p:to>
                                        <p:strVal val="visible"/>
                                      </p:to>
                                    </p:set>
                                    <p:anim calcmode="lin" valueType="num">
                                      <p:cBhvr additive="base">
                                        <p:cTn id="53" dur="500" fill="hold"/>
                                        <p:tgtEl>
                                          <p:spTgt spid="13">
                                            <p:graphicEl>
                                              <a:dgm id="{15E3AE49-6238-430D-8099-3961257E381E}"/>
                                            </p:graphicEl>
                                          </p:spTgt>
                                        </p:tgtEl>
                                        <p:attrNameLst>
                                          <p:attrName>ppt_x</p:attrName>
                                        </p:attrNameLst>
                                      </p:cBhvr>
                                      <p:tavLst>
                                        <p:tav tm="0">
                                          <p:val>
                                            <p:strVal val="#ppt_x"/>
                                          </p:val>
                                        </p:tav>
                                        <p:tav tm="100000">
                                          <p:val>
                                            <p:strVal val="#ppt_x"/>
                                          </p:val>
                                        </p:tav>
                                      </p:tavLst>
                                    </p:anim>
                                    <p:anim calcmode="lin" valueType="num">
                                      <p:cBhvr additive="base">
                                        <p:cTn id="54" dur="500" fill="hold"/>
                                        <p:tgtEl>
                                          <p:spTgt spid="13">
                                            <p:graphicEl>
                                              <a:dgm id="{15E3AE49-6238-430D-8099-3961257E381E}"/>
                                            </p:graphic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3">
                                            <p:graphicEl>
                                              <a:dgm id="{7280E684-8640-4334-AA4C-CE6B4C75120A}"/>
                                            </p:graphicEl>
                                          </p:spTgt>
                                        </p:tgtEl>
                                        <p:attrNameLst>
                                          <p:attrName>style.visibility</p:attrName>
                                        </p:attrNameLst>
                                      </p:cBhvr>
                                      <p:to>
                                        <p:strVal val="visible"/>
                                      </p:to>
                                    </p:set>
                                    <p:anim calcmode="lin" valueType="num">
                                      <p:cBhvr additive="base">
                                        <p:cTn id="57" dur="500" fill="hold"/>
                                        <p:tgtEl>
                                          <p:spTgt spid="13">
                                            <p:graphicEl>
                                              <a:dgm id="{7280E684-8640-4334-AA4C-CE6B4C75120A}"/>
                                            </p:graphicEl>
                                          </p:spTgt>
                                        </p:tgtEl>
                                        <p:attrNameLst>
                                          <p:attrName>ppt_x</p:attrName>
                                        </p:attrNameLst>
                                      </p:cBhvr>
                                      <p:tavLst>
                                        <p:tav tm="0">
                                          <p:val>
                                            <p:strVal val="#ppt_x"/>
                                          </p:val>
                                        </p:tav>
                                        <p:tav tm="100000">
                                          <p:val>
                                            <p:strVal val="#ppt_x"/>
                                          </p:val>
                                        </p:tav>
                                      </p:tavLst>
                                    </p:anim>
                                    <p:anim calcmode="lin" valueType="num">
                                      <p:cBhvr additive="base">
                                        <p:cTn id="58" dur="500" fill="hold"/>
                                        <p:tgtEl>
                                          <p:spTgt spid="13">
                                            <p:graphicEl>
                                              <a:dgm id="{7280E684-8640-4334-AA4C-CE6B4C75120A}"/>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Sub>
          <a:bldDgm bld="one"/>
        </p:bldSub>
      </p:bldGraphic>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4|0.4|0.3|0.2|0.3|0.2|0.4|0.2"/>
</p:tagLst>
</file>

<file path=ppt/tags/tag2.xml><?xml version="1.0" encoding="utf-8"?>
<p:tagLst xmlns:a="http://schemas.openxmlformats.org/drawingml/2006/main" xmlns:r="http://schemas.openxmlformats.org/officeDocument/2006/relationships" xmlns:p="http://schemas.openxmlformats.org/presentationml/2006/main">
  <p:tag name="TIMING" val="|0.4|0.7|0.5|0.6|0.8"/>
</p:tagLst>
</file>

<file path=ppt/tags/tag3.xml><?xml version="1.0" encoding="utf-8"?>
<p:tagLst xmlns:a="http://schemas.openxmlformats.org/drawingml/2006/main" xmlns:r="http://schemas.openxmlformats.org/officeDocument/2006/relationships" xmlns:p="http://schemas.openxmlformats.org/presentationml/2006/main">
  <p:tag name="TIMING" val="|0.5|0.8|0.6|0.6|0.7"/>
</p:tagLst>
</file>

<file path=ppt/tags/tag4.xml><?xml version="1.0" encoding="utf-8"?>
<p:tagLst xmlns:a="http://schemas.openxmlformats.org/drawingml/2006/main" xmlns:r="http://schemas.openxmlformats.org/officeDocument/2006/relationships" xmlns:p="http://schemas.openxmlformats.org/presentationml/2006/main">
  <p:tag name="TIMING" val="|0.4|0.5|0.3|0.4|0.8"/>
</p:tagLst>
</file>

<file path=ppt/tags/tag5.xml><?xml version="1.0" encoding="utf-8"?>
<p:tagLst xmlns:a="http://schemas.openxmlformats.org/drawingml/2006/main" xmlns:r="http://schemas.openxmlformats.org/officeDocument/2006/relationships" xmlns:p="http://schemas.openxmlformats.org/presentationml/2006/main">
  <p:tag name="TIMING" val="|0.6|28"/>
</p:tagLst>
</file>

<file path=ppt/tags/tag6.xml><?xml version="1.0" encoding="utf-8"?>
<p:tagLst xmlns:a="http://schemas.openxmlformats.org/drawingml/2006/main" xmlns:r="http://schemas.openxmlformats.org/officeDocument/2006/relationships" xmlns:p="http://schemas.openxmlformats.org/presentationml/2006/main">
  <p:tag name="TIMING" val="|4|6|1.2"/>
</p:tagLst>
</file>

<file path=ppt/tags/tag7.xml><?xml version="1.0" encoding="utf-8"?>
<p:tagLst xmlns:a="http://schemas.openxmlformats.org/drawingml/2006/main" xmlns:r="http://schemas.openxmlformats.org/officeDocument/2006/relationships" xmlns:p="http://schemas.openxmlformats.org/presentationml/2006/main">
  <p:tag name="TIMING" val="|45.6|0.9"/>
</p:tagLst>
</file>

<file path=ppt/tags/tag8.xml><?xml version="1.0" encoding="utf-8"?>
<p:tagLst xmlns:a="http://schemas.openxmlformats.org/drawingml/2006/main" xmlns:r="http://schemas.openxmlformats.org/officeDocument/2006/relationships" xmlns:p="http://schemas.openxmlformats.org/presentationml/2006/main">
  <p:tag name="TIMING" val="|0.9|1.8|0.8|0.9|82.1|27.7|0.8"/>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3059</TotalTime>
  <Words>3784</Words>
  <Application>Microsoft Office PowerPoint</Application>
  <PresentationFormat>On-screen Show (4:3)</PresentationFormat>
  <Paragraphs>630</Paragraphs>
  <Slides>75</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75</vt:i4>
      </vt:variant>
    </vt:vector>
  </HeadingPairs>
  <TitlesOfParts>
    <vt:vector size="84" baseType="lpstr">
      <vt:lpstr>Arial</vt:lpstr>
      <vt:lpstr>Calibri</vt:lpstr>
      <vt:lpstr>Ebrima</vt:lpstr>
      <vt:lpstr>Open Sans</vt:lpstr>
      <vt:lpstr>Posterama</vt:lpstr>
      <vt:lpstr>Tassomai Different Upper and lo</vt:lpstr>
      <vt:lpstr>Times New Roman</vt:lpstr>
      <vt:lpstr>Wingdings</vt:lpstr>
      <vt:lpstr>Perspective</vt:lpstr>
      <vt:lpstr>Y10 Parents’ Information Evening</vt:lpstr>
      <vt:lpstr>Miss Betts Head of Year 10 Pastoral Support</vt:lpstr>
      <vt:lpstr>Important dates</vt:lpstr>
      <vt:lpstr>Y10 Summer Formal Assessments</vt:lpstr>
      <vt:lpstr>Important results</vt:lpstr>
      <vt:lpstr>Changes we have made to improve your child’s welfare and personal development</vt:lpstr>
      <vt:lpstr>What your child has to look forward to:</vt:lpstr>
      <vt:lpstr>PowerPoint Presentation</vt:lpstr>
      <vt:lpstr>How Can I Help?</vt:lpstr>
      <vt:lpstr>How much revision?</vt:lpstr>
      <vt:lpstr>Create a plan for revision</vt:lpstr>
      <vt:lpstr>Revision Timetables</vt:lpstr>
      <vt:lpstr>Metacognition at home</vt:lpstr>
      <vt:lpstr>Metacognition at home</vt:lpstr>
      <vt:lpstr>The Golden Three Weeks </vt:lpstr>
      <vt:lpstr>Work over time</vt:lpstr>
      <vt:lpstr>GCSE MATHEMATICS Miss Beswick</vt:lpstr>
      <vt:lpstr>A demanding GCSE</vt:lpstr>
      <vt:lpstr>Maths GCSE</vt:lpstr>
      <vt:lpstr>The 2 Tiers</vt:lpstr>
      <vt:lpstr>The 2 Tiers</vt:lpstr>
      <vt:lpstr>How to improve in maths</vt:lpstr>
      <vt:lpstr>Maths Homework</vt:lpstr>
      <vt:lpstr>100% completion</vt:lpstr>
      <vt:lpstr>What if my child is stuck?</vt:lpstr>
      <vt:lpstr>Tailored to individual need</vt:lpstr>
      <vt:lpstr>Bookwork checks</vt:lpstr>
      <vt:lpstr>Times tables</vt:lpstr>
      <vt:lpstr>Weekly emails</vt:lpstr>
      <vt:lpstr>Parent Portal</vt:lpstr>
      <vt:lpstr>What you can do to help</vt:lpstr>
      <vt:lpstr>Can my child do extra work? </vt:lpstr>
      <vt:lpstr>Final ask</vt:lpstr>
      <vt:lpstr>Support from the Maths Faculty</vt:lpstr>
      <vt:lpstr>     GCSE  English Language and English Literature </vt:lpstr>
      <vt:lpstr>2 Separate GCSEs (No tiering)</vt:lpstr>
      <vt:lpstr>Spoken Language</vt:lpstr>
      <vt:lpstr>How can you support your child as they prepare for GCSE English Language?</vt:lpstr>
      <vt:lpstr>Y10 mock exam (English Language)</vt:lpstr>
      <vt:lpstr>Revision Workbook</vt:lpstr>
      <vt:lpstr>English Literature</vt:lpstr>
      <vt:lpstr>How can you support your child as they prepare for GCSE English Literature?</vt:lpstr>
      <vt:lpstr>Anthology Poetry</vt:lpstr>
      <vt:lpstr>Romeo and Juliet</vt:lpstr>
      <vt:lpstr>Does my child need a revision guide?</vt:lpstr>
      <vt:lpstr>GCSE POD</vt:lpstr>
      <vt:lpstr>After school revision sessions</vt:lpstr>
      <vt:lpstr>Further sources of support:</vt:lpstr>
      <vt:lpstr>GCSE SCIENCE</vt:lpstr>
      <vt:lpstr>PowerPoint Presentation</vt:lpstr>
      <vt:lpstr>PowerPoint Presentation</vt:lpstr>
      <vt:lpstr>PowerPoint Presentation</vt:lpstr>
      <vt:lpstr>PowerPoint Presentation</vt:lpstr>
      <vt:lpstr>PowerPoint Presentation</vt:lpstr>
      <vt:lpstr>How are we preparing our students?</vt:lpstr>
      <vt:lpstr>PowerPoint Presentation</vt:lpstr>
      <vt:lpstr>PowerPoint Presentation</vt:lpstr>
      <vt:lpstr>PowerPoint Presentation</vt:lpstr>
      <vt:lpstr>PowerPoint Presentation</vt:lpstr>
      <vt:lpstr>PowerPoint Presentation</vt:lpstr>
      <vt:lpstr>PowerPoint Presentation</vt:lpstr>
      <vt:lpstr>The Quizzes</vt:lpstr>
      <vt:lpstr>PowerPoint Presentation</vt:lpstr>
      <vt:lpstr>PowerPoint Presentation</vt:lpstr>
      <vt:lpstr>PowerPoint Presentation</vt:lpstr>
      <vt:lpstr>PowerPoint Presentation</vt:lpstr>
      <vt:lpstr>PowerPoint Presentation</vt:lpstr>
      <vt:lpstr>How you can support your child</vt:lpstr>
      <vt:lpstr>CIEAG</vt:lpstr>
      <vt:lpstr>Helping Pupils to Make Informed Choices about their Futures – Careers in School CEIAG</vt:lpstr>
      <vt:lpstr>Helping Pupils to Make Informed Choices about their Futures – Career Interviews </vt:lpstr>
      <vt:lpstr>Helping Pupils to Make Informed Choices about their Futures – Post 16 providers</vt:lpstr>
      <vt:lpstr>Helping Pupils to Make Informed Choices about their Futures – START</vt:lpstr>
      <vt:lpstr>Helping Pupils to Make Informed Choices about their Futures – Work experience</vt:lpstr>
      <vt:lpstr>Helping Pupils to Make Informed Choices about their Futures – Careers Week</vt:lpstr>
    </vt:vector>
  </TitlesOfParts>
  <Company>Bridgewater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Day-managing behaviour</dc:title>
  <dc:creator>Tim Long</dc:creator>
  <cp:lastModifiedBy>Mr. B. McCahey</cp:lastModifiedBy>
  <cp:revision>263</cp:revision>
  <cp:lastPrinted>2022-05-25T11:14:21Z</cp:lastPrinted>
  <dcterms:created xsi:type="dcterms:W3CDTF">2014-06-23T14:23:18Z</dcterms:created>
  <dcterms:modified xsi:type="dcterms:W3CDTF">2022-10-14T13:46:23Z</dcterms:modified>
</cp:coreProperties>
</file>