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7" d="100"/>
          <a:sy n="67" d="100"/>
        </p:scale>
        <p:origin x="12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792220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3802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61392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28802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D7C7A5-14A7-4720-8453-9F404FF7A4B4}" type="datetimeFigureOut">
              <a:rPr lang="en-GB" smtClean="0"/>
              <a:t>15/12/2021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65604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7C7A5-14A7-4720-8453-9F404FF7A4B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54525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7C7A5-14A7-4720-8453-9F404FF7A4B4}" type="datetimeFigureOut">
              <a:rPr lang="en-GB" smtClean="0"/>
              <a:t>15/12/2021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51838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7C7A5-14A7-4720-8453-9F404FF7A4B4}" type="datetimeFigureOut">
              <a:rPr lang="en-GB" smtClean="0"/>
              <a:t>15/12/2021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61079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C7A5-14A7-4720-8453-9F404FF7A4B4}" type="datetimeFigureOut">
              <a:rPr lang="en-GB" smtClean="0"/>
              <a:t>15/12/2021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64180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02934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15/12/2021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41272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C7A5-14A7-4720-8453-9F404FF7A4B4}" type="datetimeFigureOut">
              <a:rPr lang="en-GB" smtClean="0"/>
              <a:t>15/12/2021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4318-275D-44C8-B2BB-D593B78C52BC}" type="slidenum">
              <a:rPr lang="en-GB" smtClean="0"/>
              <a:t>‹#›</a:t>
            </a:fld>
            <a:endParaRPr lang="en-GB"/>
          </a:p>
        </p:txBody>
      </p:sp>
    </p:spTree>
    <p:extLst>
      <p:ext uri="{BB962C8B-B14F-4D97-AF65-F5344CB8AC3E}">
        <p14:creationId xmlns:p14="http://schemas.microsoft.com/office/powerpoint/2010/main" val="3122538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18611469"/>
              </p:ext>
            </p:extLst>
          </p:nvPr>
        </p:nvGraphicFramePr>
        <p:xfrm>
          <a:off x="101181" y="77841"/>
          <a:ext cx="9633367" cy="293634"/>
        </p:xfrm>
        <a:graphic>
          <a:graphicData uri="http://schemas.openxmlformats.org/drawingml/2006/table">
            <a:tbl>
              <a:tblPr firstRow="1" firstCol="1" bandRow="1">
                <a:tableStyleId>{073A0DAA-6AF3-43AB-8588-CEC1D06C72B9}</a:tableStyleId>
              </a:tblPr>
              <a:tblGrid>
                <a:gridCol w="1389302">
                  <a:extLst>
                    <a:ext uri="{9D8B030D-6E8A-4147-A177-3AD203B41FA5}">
                      <a16:colId xmlns:a16="http://schemas.microsoft.com/office/drawing/2014/main" val="3308441868"/>
                    </a:ext>
                  </a:extLst>
                </a:gridCol>
                <a:gridCol w="2301031">
                  <a:extLst>
                    <a:ext uri="{9D8B030D-6E8A-4147-A177-3AD203B41FA5}">
                      <a16:colId xmlns:a16="http://schemas.microsoft.com/office/drawing/2014/main" val="4148508196"/>
                    </a:ext>
                  </a:extLst>
                </a:gridCol>
                <a:gridCol w="2971927">
                  <a:extLst>
                    <a:ext uri="{9D8B030D-6E8A-4147-A177-3AD203B41FA5}">
                      <a16:colId xmlns:a16="http://schemas.microsoft.com/office/drawing/2014/main" val="786811272"/>
                    </a:ext>
                  </a:extLst>
                </a:gridCol>
                <a:gridCol w="2971107">
                  <a:extLst>
                    <a:ext uri="{9D8B030D-6E8A-4147-A177-3AD203B41FA5}">
                      <a16:colId xmlns:a16="http://schemas.microsoft.com/office/drawing/2014/main" val="1491199705"/>
                    </a:ext>
                  </a:extLst>
                </a:gridCol>
              </a:tblGrid>
              <a:tr h="293634">
                <a:tc>
                  <a:txBody>
                    <a:bodyPr/>
                    <a:lstStyle/>
                    <a:p>
                      <a:pPr>
                        <a:lnSpc>
                          <a:spcPct val="107000"/>
                        </a:lnSpc>
                        <a:spcAft>
                          <a:spcPts val="0"/>
                        </a:spcAft>
                      </a:pPr>
                      <a:r>
                        <a:rPr lang="en-GB" sz="900" dirty="0">
                          <a:effectLst/>
                        </a:rPr>
                        <a:t>ART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a:effectLst/>
                          <a:latin typeface="Calibri" panose="020F0502020204030204" pitchFamily="34" charset="0"/>
                          <a:ea typeface="Calibri" panose="020F0502020204030204" pitchFamily="34" charset="0"/>
                          <a:cs typeface="Times New Roman" panose="02020603050405020304" pitchFamily="18" charset="0"/>
                        </a:rPr>
                        <a:t>Spring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Peace Poster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7885186"/>
              </p:ext>
            </p:extLst>
          </p:nvPr>
        </p:nvGraphicFramePr>
        <p:xfrm>
          <a:off x="118907" y="400102"/>
          <a:ext cx="5103034" cy="1714562"/>
        </p:xfrm>
        <a:graphic>
          <a:graphicData uri="http://schemas.openxmlformats.org/drawingml/2006/table">
            <a:tbl>
              <a:tblPr firstRow="1" firstCol="1" bandRow="1">
                <a:tableStyleId>{7E9639D4-E3E2-4D34-9284-5A2195B3D0D7}</a:tableStyleId>
              </a:tblPr>
              <a:tblGrid>
                <a:gridCol w="193992">
                  <a:extLst>
                    <a:ext uri="{9D8B030D-6E8A-4147-A177-3AD203B41FA5}">
                      <a16:colId xmlns:a16="http://schemas.microsoft.com/office/drawing/2014/main" val="3276500004"/>
                    </a:ext>
                  </a:extLst>
                </a:gridCol>
                <a:gridCol w="1013400">
                  <a:extLst>
                    <a:ext uri="{9D8B030D-6E8A-4147-A177-3AD203B41FA5}">
                      <a16:colId xmlns:a16="http://schemas.microsoft.com/office/drawing/2014/main" val="696656072"/>
                    </a:ext>
                  </a:extLst>
                </a:gridCol>
                <a:gridCol w="3895642">
                  <a:extLst>
                    <a:ext uri="{9D8B030D-6E8A-4147-A177-3AD203B41FA5}">
                      <a16:colId xmlns:a16="http://schemas.microsoft.com/office/drawing/2014/main" val="2252781272"/>
                    </a:ext>
                  </a:extLst>
                </a:gridCol>
              </a:tblGrid>
              <a:tr h="150372">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37569555"/>
                  </a:ext>
                </a:extLst>
              </a:tr>
              <a:tr h="252910">
                <a:tc>
                  <a:txBody>
                    <a:bodyPr/>
                    <a:lstStyle/>
                    <a:p>
                      <a:pPr algn="l">
                        <a:lnSpc>
                          <a:spcPct val="107000"/>
                        </a:lnSpc>
                        <a:spcAft>
                          <a:spcPts val="0"/>
                        </a:spcAft>
                      </a:pPr>
                      <a:r>
                        <a:rPr lang="en-GB" sz="900" dirty="0">
                          <a:effectLst/>
                          <a:latin typeface="+mn-lt"/>
                          <a:ea typeface="+mn-ea"/>
                          <a:cs typeface="+mn-cs"/>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Composition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rPr>
                        <a:t>The way objects,</a:t>
                      </a:r>
                      <a:r>
                        <a:rPr lang="en-GB" sz="900" baseline="0" dirty="0">
                          <a:effectLst/>
                        </a:rPr>
                        <a:t> images or items</a:t>
                      </a:r>
                      <a:r>
                        <a:rPr lang="en-GB" sz="900" dirty="0">
                          <a:effectLst/>
                        </a:rPr>
                        <a:t> are arranged within a piece of art 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6320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3</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Colour theory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900" dirty="0">
                          <a:effectLst/>
                        </a:rPr>
                        <a:t>Knowledge of colours</a:t>
                      </a:r>
                      <a:r>
                        <a:rPr lang="en-GB" sz="900" baseline="0" dirty="0">
                          <a:effectLst/>
                        </a:rPr>
                        <a:t> and how to mix them.</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81923"/>
                  </a:ext>
                </a:extLst>
              </a:tr>
              <a:tr h="16320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Typography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kern="1200" dirty="0">
                          <a:solidFill>
                            <a:schemeClr val="tx1"/>
                          </a:solidFill>
                          <a:effectLst/>
                          <a:latin typeface="+mn-lt"/>
                          <a:ea typeface="+mn-ea"/>
                          <a:cs typeface="+mn-cs"/>
                        </a:rPr>
                        <a:t>The art and technique of arranging type to make written language legible, readable, and appealing when displayed.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43069"/>
                  </a:ext>
                </a:extLst>
              </a:tr>
              <a:tr h="220947">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Pop Art</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 Art Movement that started in the 1950’s that uses images from popular culture. EG. Comic books and everyday objects.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123394"/>
                  </a:ext>
                </a:extLst>
              </a:tr>
              <a:tr h="16320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Abstract Expressionism</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20</a:t>
                      </a:r>
                      <a:r>
                        <a:rPr lang="en-GB" sz="9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900" dirty="0">
                          <a:effectLst/>
                          <a:latin typeface="Calibri" panose="020F0502020204030204" pitchFamily="34" charset="0"/>
                          <a:ea typeface="Calibri" panose="020F0502020204030204" pitchFamily="34" charset="0"/>
                          <a:cs typeface="Times New Roman" panose="02020603050405020304" pitchFamily="18" charset="0"/>
                        </a:rPr>
                        <a:t> Century Art Movement focusing on colour expressive mark making.</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1991932"/>
                  </a:ext>
                </a:extLst>
              </a:tr>
              <a:tr h="16320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Graphic Design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i="0" kern="1200">
                          <a:solidFill>
                            <a:schemeClr val="dk1"/>
                          </a:solidFill>
                          <a:effectLst/>
                          <a:latin typeface="+mn-lt"/>
                          <a:ea typeface="+mn-ea"/>
                          <a:cs typeface="+mn-cs"/>
                        </a:rPr>
                        <a:t>The art or skill of combining text and pictures in advertisements, magazines, online or books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216343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24276566"/>
              </p:ext>
            </p:extLst>
          </p:nvPr>
        </p:nvGraphicFramePr>
        <p:xfrm>
          <a:off x="144015" y="2159505"/>
          <a:ext cx="5077926" cy="1711130"/>
        </p:xfrm>
        <a:graphic>
          <a:graphicData uri="http://schemas.openxmlformats.org/drawingml/2006/table">
            <a:tbl>
              <a:tblPr firstRow="1" firstCol="1" bandRow="1">
                <a:tableStyleId>{7E9639D4-E3E2-4D34-9284-5A2195B3D0D7}</a:tableStyleId>
              </a:tblPr>
              <a:tblGrid>
                <a:gridCol w="175043">
                  <a:extLst>
                    <a:ext uri="{9D8B030D-6E8A-4147-A177-3AD203B41FA5}">
                      <a16:colId xmlns:a16="http://schemas.microsoft.com/office/drawing/2014/main" val="1135208558"/>
                    </a:ext>
                  </a:extLst>
                </a:gridCol>
                <a:gridCol w="1009650">
                  <a:extLst>
                    <a:ext uri="{9D8B030D-6E8A-4147-A177-3AD203B41FA5}">
                      <a16:colId xmlns:a16="http://schemas.microsoft.com/office/drawing/2014/main" val="3954508052"/>
                    </a:ext>
                  </a:extLst>
                </a:gridCol>
                <a:gridCol w="3893233">
                  <a:extLst>
                    <a:ext uri="{9D8B030D-6E8A-4147-A177-3AD203B41FA5}">
                      <a16:colId xmlns:a16="http://schemas.microsoft.com/office/drawing/2014/main" val="1356070023"/>
                    </a:ext>
                  </a:extLst>
                </a:gridCol>
              </a:tblGrid>
              <a:tr h="167381">
                <a:tc gridSpan="3">
                  <a:txBody>
                    <a:bodyPr/>
                    <a:lstStyle/>
                    <a:p>
                      <a:pPr marL="0" lvl="0" indent="0" algn="l">
                        <a:lnSpc>
                          <a:spcPct val="107000"/>
                        </a:lnSpc>
                        <a:spcAft>
                          <a:spcPts val="0"/>
                        </a:spcAft>
                        <a:buFont typeface="+mj-lt"/>
                        <a:buNone/>
                      </a:pPr>
                      <a:r>
                        <a:rPr lang="en-GB" sz="1050" baseline="0" dirty="0">
                          <a:effectLst/>
                        </a:rPr>
                        <a:t> Theme</a:t>
                      </a:r>
                      <a:r>
                        <a:rPr lang="en-GB" sz="1050" dirty="0">
                          <a:effectLst/>
                        </a:rPr>
                        <a:t>,</a:t>
                      </a:r>
                      <a:r>
                        <a:rPr lang="en-GB" sz="1050" baseline="0" dirty="0">
                          <a:effectLst/>
                        </a:rPr>
                        <a:t> “T</a:t>
                      </a:r>
                      <a:r>
                        <a:rPr lang="en-GB" sz="1050" dirty="0">
                          <a:effectLst/>
                        </a:rPr>
                        <a:t>he journey of peace”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151352">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Peace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kern="1200" dirty="0">
                          <a:solidFill>
                            <a:schemeClr val="tx1"/>
                          </a:solidFill>
                          <a:effectLst/>
                          <a:latin typeface="+mn-lt"/>
                          <a:ea typeface="+mn-ea"/>
                          <a:cs typeface="+mn-cs"/>
                        </a:rPr>
                        <a:t>Freedom from disturbance; tranquillity,</a:t>
                      </a:r>
                      <a:r>
                        <a:rPr lang="en-GB" sz="900" b="0" kern="1200" baseline="0" dirty="0">
                          <a:solidFill>
                            <a:schemeClr val="tx1"/>
                          </a:solidFill>
                          <a:effectLst/>
                          <a:latin typeface="+mn-lt"/>
                          <a:ea typeface="+mn-ea"/>
                          <a:cs typeface="+mn-cs"/>
                        </a:rPr>
                        <a:t> </a:t>
                      </a:r>
                      <a:r>
                        <a:rPr lang="en-GB" sz="900" b="0" kern="1200" dirty="0">
                          <a:solidFill>
                            <a:schemeClr val="tx1"/>
                          </a:solidFill>
                          <a:effectLst/>
                          <a:latin typeface="+mn-lt"/>
                          <a:ea typeface="+mn-ea"/>
                          <a:cs typeface="+mn-cs"/>
                        </a:rPr>
                        <a:t>a state or period in which there is no war or a war has ended.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151352">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Symbolism</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kern="1200" dirty="0">
                          <a:solidFill>
                            <a:schemeClr val="tx1"/>
                          </a:solidFill>
                          <a:effectLst/>
                          <a:latin typeface="+mn-lt"/>
                          <a:ea typeface="+mn-ea"/>
                          <a:cs typeface="+mn-cs"/>
                        </a:rPr>
                        <a:t>A</a:t>
                      </a:r>
                      <a:r>
                        <a:rPr lang="en-GB" sz="900" b="0" kern="1200" baseline="0" dirty="0">
                          <a:solidFill>
                            <a:schemeClr val="tx1"/>
                          </a:solidFill>
                          <a:effectLst/>
                          <a:latin typeface="+mn-lt"/>
                          <a:ea typeface="+mn-ea"/>
                          <a:cs typeface="+mn-cs"/>
                        </a:rPr>
                        <a:t> </a:t>
                      </a:r>
                      <a:r>
                        <a:rPr lang="en-GB" sz="900" b="0" kern="1200" dirty="0">
                          <a:solidFill>
                            <a:schemeClr val="tx1"/>
                          </a:solidFill>
                          <a:effectLst/>
                          <a:latin typeface="+mn-lt"/>
                          <a:ea typeface="+mn-ea"/>
                          <a:cs typeface="+mn-cs"/>
                        </a:rPr>
                        <a:t>symbol is usually a solid, recognizable thing—an animal, a plant, an object, etc.—that stands for something that would be hard to show in a picture or a sculpture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302703">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effectLst/>
                        </a:rPr>
                        <a:t>Shepherd Fairey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b="0" kern="1200" dirty="0">
                          <a:solidFill>
                            <a:schemeClr val="tx1"/>
                          </a:solidFill>
                          <a:effectLst/>
                          <a:latin typeface="+mn-lt"/>
                          <a:ea typeface="+mn-ea"/>
                          <a:cs typeface="+mn-cs"/>
                        </a:rPr>
                        <a:t>American contemporary street artist, graphic designer, activist, illustrator, and founder of </a:t>
                      </a:r>
                      <a:r>
                        <a:rPr lang="en-GB" sz="900" b="0" i="1" kern="1200" dirty="0">
                          <a:solidFill>
                            <a:schemeClr val="tx1"/>
                          </a:solidFill>
                          <a:effectLst/>
                          <a:latin typeface="+mn-lt"/>
                          <a:ea typeface="+mn-ea"/>
                          <a:cs typeface="+mn-cs"/>
                        </a:rPr>
                        <a:t>OBEY</a:t>
                      </a:r>
                      <a:r>
                        <a:rPr lang="en-GB" sz="900" b="0" kern="1200" dirty="0">
                          <a:solidFill>
                            <a:schemeClr val="tx1"/>
                          </a:solidFill>
                          <a:effectLst/>
                          <a:latin typeface="+mn-lt"/>
                          <a:ea typeface="+mn-ea"/>
                          <a:cs typeface="+mn-cs"/>
                        </a:rPr>
                        <a:t> Clothing who emerged from the skateboarding scene.</a:t>
                      </a:r>
                      <a:endParaRPr lang="en-GB" sz="9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302703">
                <a:tc>
                  <a:txBody>
                    <a:bodyPr/>
                    <a:lstStyle/>
                    <a:p>
                      <a:pPr algn="l">
                        <a:lnSpc>
                          <a:spcPct val="107000"/>
                        </a:lnSpc>
                        <a:spcAft>
                          <a:spcPts val="0"/>
                        </a:spcAft>
                      </a:pP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r>
                        <a:rPr lang="en-GB" sz="900" dirty="0"/>
                        <a:t>Jasper Johns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b="0" i="0" kern="1200" dirty="0">
                          <a:solidFill>
                            <a:schemeClr val="tx1"/>
                          </a:solidFill>
                          <a:effectLst/>
                          <a:latin typeface="+mn-lt"/>
                          <a:ea typeface="+mn-ea"/>
                          <a:cs typeface="+mn-cs"/>
                        </a:rPr>
                        <a:t>Jasper Johns is an American painter, sculptor and printmaker whose work is associated with Abstract Expressionism and Pop art. He is well known for his depictions of the American flag and other US-related topics.</a:t>
                      </a:r>
                      <a:endParaRPr lang="en-GB" sz="9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49778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56188453"/>
              </p:ext>
            </p:extLst>
          </p:nvPr>
        </p:nvGraphicFramePr>
        <p:xfrm>
          <a:off x="144015" y="3771395"/>
          <a:ext cx="5078747" cy="1274145"/>
        </p:xfrm>
        <a:graphic>
          <a:graphicData uri="http://schemas.openxmlformats.org/drawingml/2006/table">
            <a:tbl>
              <a:tblPr firstRow="1" firstCol="1" bandRow="1">
                <a:tableStyleId>{7E9639D4-E3E2-4D34-9284-5A2195B3D0D7}</a:tableStyleId>
              </a:tblPr>
              <a:tblGrid>
                <a:gridCol w="253319">
                  <a:extLst>
                    <a:ext uri="{9D8B030D-6E8A-4147-A177-3AD203B41FA5}">
                      <a16:colId xmlns:a16="http://schemas.microsoft.com/office/drawing/2014/main" val="1135208558"/>
                    </a:ext>
                  </a:extLst>
                </a:gridCol>
                <a:gridCol w="893274">
                  <a:extLst>
                    <a:ext uri="{9D8B030D-6E8A-4147-A177-3AD203B41FA5}">
                      <a16:colId xmlns:a16="http://schemas.microsoft.com/office/drawing/2014/main" val="3954508052"/>
                    </a:ext>
                  </a:extLst>
                </a:gridCol>
                <a:gridCol w="3932154">
                  <a:extLst>
                    <a:ext uri="{9D8B030D-6E8A-4147-A177-3AD203B41FA5}">
                      <a16:colId xmlns:a16="http://schemas.microsoft.com/office/drawing/2014/main" val="1356070023"/>
                    </a:ext>
                  </a:extLst>
                </a:gridCol>
              </a:tblGrid>
              <a:tr h="284329">
                <a:tc gridSpan="3">
                  <a:txBody>
                    <a:bodyPr/>
                    <a:lstStyle/>
                    <a:p>
                      <a:pPr marL="0" lvl="0" indent="0" algn="l">
                        <a:lnSpc>
                          <a:spcPct val="107000"/>
                        </a:lnSpc>
                        <a:spcAft>
                          <a:spcPts val="0"/>
                        </a:spcAft>
                        <a:buFont typeface="+mj-lt"/>
                        <a:buNone/>
                      </a:pPr>
                      <a:r>
                        <a:rPr lang="en-GB" sz="1050" dirty="0">
                          <a:effectLst/>
                          <a:latin typeface="+mn-lt"/>
                          <a:ea typeface="+mn-ea"/>
                          <a:cs typeface="+mn-cs"/>
                        </a:rPr>
                        <a:t>Techniques / Processes-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240945">
                <a:tc>
                  <a:txBody>
                    <a:bodyPr/>
                    <a:lstStyle/>
                    <a:p>
                      <a:pPr algn="l">
                        <a:lnSpc>
                          <a:spcPct val="107000"/>
                        </a:lnSpc>
                        <a:spcAft>
                          <a:spcPts val="0"/>
                        </a:spcAft>
                      </a:pPr>
                      <a:r>
                        <a:rPr lang="en-GB" sz="900" dirty="0">
                          <a:effectLst/>
                          <a:latin typeface="+mn-lt"/>
                          <a:ea typeface="+mn-ea"/>
                          <a:cs typeface="+mn-cs"/>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Painting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kern="1200" dirty="0">
                          <a:solidFill>
                            <a:schemeClr val="tx1"/>
                          </a:solidFill>
                          <a:effectLst/>
                          <a:latin typeface="+mn-lt"/>
                          <a:ea typeface="+mn-ea"/>
                          <a:cs typeface="+mn-cs"/>
                        </a:rPr>
                        <a:t>The art or activity</a:t>
                      </a:r>
                      <a:r>
                        <a:rPr lang="en-GB" sz="900" b="0" kern="1200" baseline="0" dirty="0">
                          <a:solidFill>
                            <a:schemeClr val="tx1"/>
                          </a:solidFill>
                          <a:effectLst/>
                          <a:latin typeface="+mn-lt"/>
                          <a:ea typeface="+mn-ea"/>
                          <a:cs typeface="+mn-cs"/>
                        </a:rPr>
                        <a:t> of applying paint to a surface for visual impact.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223541">
                <a:tc>
                  <a:txBody>
                    <a:bodyPr/>
                    <a:lstStyle/>
                    <a:p>
                      <a:pPr algn="l">
                        <a:lnSpc>
                          <a:spcPct val="107000"/>
                        </a:lnSpc>
                        <a:spcAft>
                          <a:spcPts val="0"/>
                        </a:spcAft>
                      </a:pPr>
                      <a:r>
                        <a:rPr lang="en-GB" sz="900" dirty="0">
                          <a:effectLst/>
                          <a:latin typeface="+mn-lt"/>
                          <a:ea typeface="+mn-ea"/>
                          <a:cs typeface="+mn-cs"/>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Refining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kern="1200" dirty="0">
                          <a:solidFill>
                            <a:schemeClr val="tx1"/>
                          </a:solidFill>
                          <a:effectLst/>
                          <a:latin typeface="+mn-lt"/>
                          <a:ea typeface="+mn-ea"/>
                          <a:cs typeface="+mn-cs"/>
                        </a:rPr>
                        <a:t>To improve 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725691"/>
                  </a:ext>
                </a:extLst>
              </a:tr>
              <a:tr h="175110">
                <a:tc>
                  <a:txBody>
                    <a:bodyPr/>
                    <a:lstStyle/>
                    <a:p>
                      <a:pPr algn="l">
                        <a:lnSpc>
                          <a:spcPct val="107000"/>
                        </a:lnSpc>
                        <a:spcAft>
                          <a:spcPts val="0"/>
                        </a:spcAft>
                      </a:pPr>
                      <a:r>
                        <a:rPr lang="en-GB" sz="900" dirty="0">
                          <a:effectLst/>
                          <a:latin typeface="+mn-lt"/>
                          <a:ea typeface="+mn-ea"/>
                          <a:cs typeface="+mn-cs"/>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rPr>
                        <a:t> Rendering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A</a:t>
                      </a:r>
                      <a:r>
                        <a:rPr lang="en-GB" sz="900" baseline="0" dirty="0">
                          <a:effectLst/>
                        </a:rPr>
                        <a:t> </a:t>
                      </a:r>
                      <a:r>
                        <a:rPr lang="en-GB" sz="900" dirty="0">
                          <a:effectLst/>
                        </a:rPr>
                        <a:t>stylised way to apply </a:t>
                      </a:r>
                      <a:r>
                        <a:rPr lang="en-GB" sz="900">
                          <a:effectLst/>
                        </a:rPr>
                        <a:t>colour which graduates </a:t>
                      </a:r>
                      <a:r>
                        <a:rPr lang="en-GB" sz="900" dirty="0">
                          <a:effectLst/>
                        </a:rPr>
                        <a:t>from light to dark.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51594"/>
                  </a:ext>
                </a:extLst>
              </a:tr>
              <a:tr h="17511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Collage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Sticking different materials or images onto a surface to create a new surface.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35949"/>
                  </a:ext>
                </a:extLst>
              </a:tr>
              <a:tr h="17511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R w="12700" cap="flat" cmpd="sng" algn="ctr">
                      <a:solidFill>
                        <a:schemeClr val="tx1"/>
                      </a:solidFill>
                      <a:prstDash val="solid"/>
                      <a:round/>
                      <a:headEnd type="none" w="med" len="med"/>
                      <a:tailEnd type="none" w="med" len="med"/>
                    </a:lnR>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Drawing</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art or activity of making a considered mark onto a surface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900" dirty="0">
                          <a:effectLst/>
                          <a:latin typeface="Calibri" panose="020F0502020204030204" pitchFamily="34" charset="0"/>
                          <a:ea typeface="Calibri" panose="020F0502020204030204" pitchFamily="34" charset="0"/>
                          <a:cs typeface="Times New Roman" panose="02020603050405020304" pitchFamily="18" charset="0"/>
                        </a:rPr>
                        <a:t>. Sketch, picture,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92152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36151424"/>
              </p:ext>
            </p:extLst>
          </p:nvPr>
        </p:nvGraphicFramePr>
        <p:xfrm>
          <a:off x="7106973" y="5045540"/>
          <a:ext cx="1979875" cy="1189612"/>
        </p:xfrm>
        <a:graphic>
          <a:graphicData uri="http://schemas.openxmlformats.org/drawingml/2006/table">
            <a:tbl>
              <a:tblPr firstRow="1" firstCol="1" bandRow="1">
                <a:tableStyleId>{7E9639D4-E3E2-4D34-9284-5A2195B3D0D7}</a:tableStyleId>
              </a:tblPr>
              <a:tblGrid>
                <a:gridCol w="278297">
                  <a:extLst>
                    <a:ext uri="{9D8B030D-6E8A-4147-A177-3AD203B41FA5}">
                      <a16:colId xmlns:a16="http://schemas.microsoft.com/office/drawing/2014/main" val="3276500004"/>
                    </a:ext>
                  </a:extLst>
                </a:gridCol>
                <a:gridCol w="1701578">
                  <a:extLst>
                    <a:ext uri="{9D8B030D-6E8A-4147-A177-3AD203B41FA5}">
                      <a16:colId xmlns:a16="http://schemas.microsoft.com/office/drawing/2014/main" val="696656072"/>
                    </a:ext>
                  </a:extLst>
                </a:gridCol>
              </a:tblGrid>
              <a:tr h="144779">
                <a:tc gridSpan="2">
                  <a:txBody>
                    <a:bodyPr/>
                    <a:lstStyle/>
                    <a:p>
                      <a:pPr marL="0" lvl="0" indent="0" algn="l">
                        <a:spcAft>
                          <a:spcPts val="0"/>
                        </a:spcAft>
                        <a:buFont typeface="+mj-lt"/>
                        <a:buNone/>
                      </a:pPr>
                      <a:r>
                        <a:rPr lang="en-GB" sz="900" dirty="0">
                          <a:effectLst/>
                          <a:latin typeface="+mn-lt"/>
                        </a:rPr>
                        <a:t>Art</a:t>
                      </a:r>
                      <a:r>
                        <a:rPr lang="en-GB" sz="900" baseline="0" dirty="0">
                          <a:effectLst/>
                          <a:latin typeface="+mn-lt"/>
                        </a:rPr>
                        <a:t> history -  Graphic Artists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137569555"/>
                  </a:ext>
                </a:extLst>
              </a:tr>
              <a:tr h="210828">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Shepherd </a:t>
                      </a:r>
                      <a:r>
                        <a:rPr lang="en-GB" sz="900" dirty="0" err="1">
                          <a:effectLst/>
                        </a:rPr>
                        <a:t>Fairey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188021">
                <a:tc>
                  <a:txBody>
                    <a:bodyPr/>
                    <a:lstStyle/>
                    <a:p>
                      <a:pPr algn="l">
                        <a:lnSpc>
                          <a:spcPct val="107000"/>
                        </a:lnSpc>
                        <a:spcAft>
                          <a:spcPts val="0"/>
                        </a:spcAft>
                      </a:pPr>
                      <a:r>
                        <a:rPr lang="en-GB" sz="900" dirty="0">
                          <a:effectLst/>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Robert Rauschenberg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82880">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Jasper Johns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166978">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Peter Blake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14806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Yoko Ono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6087255"/>
                  </a:ext>
                </a:extLst>
              </a:tr>
              <a:tr h="14806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Henry Toulouse-Lautrec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285744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13492632"/>
              </p:ext>
            </p:extLst>
          </p:nvPr>
        </p:nvGraphicFramePr>
        <p:xfrm>
          <a:off x="5715802" y="400102"/>
          <a:ext cx="4018746" cy="1752438"/>
        </p:xfrm>
        <a:graphic>
          <a:graphicData uri="http://schemas.openxmlformats.org/drawingml/2006/table">
            <a:tbl>
              <a:tblPr firstRow="1" firstCol="1" bandRow="1">
                <a:tableStyleId>{7E9639D4-E3E2-4D34-9284-5A2195B3D0D7}</a:tableStyleId>
              </a:tblPr>
              <a:tblGrid>
                <a:gridCol w="139487">
                  <a:extLst>
                    <a:ext uri="{9D8B030D-6E8A-4147-A177-3AD203B41FA5}">
                      <a16:colId xmlns:a16="http://schemas.microsoft.com/office/drawing/2014/main" val="3276500004"/>
                    </a:ext>
                  </a:extLst>
                </a:gridCol>
                <a:gridCol w="959744">
                  <a:extLst>
                    <a:ext uri="{9D8B030D-6E8A-4147-A177-3AD203B41FA5}">
                      <a16:colId xmlns:a16="http://schemas.microsoft.com/office/drawing/2014/main" val="696656072"/>
                    </a:ext>
                  </a:extLst>
                </a:gridCol>
                <a:gridCol w="2919515">
                  <a:extLst>
                    <a:ext uri="{9D8B030D-6E8A-4147-A177-3AD203B41FA5}">
                      <a16:colId xmlns:a16="http://schemas.microsoft.com/office/drawing/2014/main" val="2252781272"/>
                    </a:ext>
                  </a:extLst>
                </a:gridCol>
              </a:tblGrid>
              <a:tr h="214180">
                <a:tc gridSpan="3">
                  <a:txBody>
                    <a:bodyPr/>
                    <a:lstStyle/>
                    <a:p>
                      <a:pPr marL="0" lvl="0" indent="0" algn="l">
                        <a:spcAft>
                          <a:spcPts val="0"/>
                        </a:spcAft>
                        <a:buFont typeface="+mj-lt"/>
                        <a:buNone/>
                      </a:pPr>
                      <a:r>
                        <a:rPr lang="en-GB" sz="900" dirty="0">
                          <a:effectLst/>
                          <a:latin typeface="+mn-lt"/>
                        </a:rPr>
                        <a:t>Materials</a:t>
                      </a:r>
                      <a:r>
                        <a:rPr lang="en-GB" sz="900" baseline="0" dirty="0">
                          <a:effectLst/>
                          <a:latin typeface="+mn-lt"/>
                        </a:rPr>
                        <a:t> / Tools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37569555"/>
                  </a:ext>
                </a:extLst>
              </a:tr>
              <a:tr h="36816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Watercolour paint</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i="0" kern="1200" dirty="0">
                          <a:solidFill>
                            <a:schemeClr val="tx1"/>
                          </a:solidFill>
                          <a:effectLst/>
                          <a:latin typeface="+mn-lt"/>
                          <a:ea typeface="+mn-ea"/>
                          <a:cs typeface="+mn-cs"/>
                        </a:rPr>
                        <a:t>Paints </a:t>
                      </a:r>
                      <a:r>
                        <a:rPr lang="en-GB" sz="900" b="0" kern="1200" dirty="0">
                          <a:solidFill>
                            <a:schemeClr val="tx1"/>
                          </a:solidFill>
                          <a:effectLst/>
                          <a:latin typeface="+mn-lt"/>
                          <a:ea typeface="+mn-ea"/>
                          <a:cs typeface="+mn-cs"/>
                        </a:rPr>
                        <a:t>are made of pigments suspended in a water-based solution. </a:t>
                      </a:r>
                      <a:r>
                        <a:rPr lang="en-GB" sz="900" b="0" i="0" kern="1200" dirty="0">
                          <a:solidFill>
                            <a:schemeClr val="tx1"/>
                          </a:solidFill>
                          <a:effectLst/>
                          <a:latin typeface="+mn-lt"/>
                          <a:ea typeface="+mn-ea"/>
                          <a:cs typeface="+mn-cs"/>
                        </a:rPr>
                        <a:t>Watercolour </a:t>
                      </a:r>
                      <a:r>
                        <a:rPr lang="en-GB" sz="900" b="0" kern="1200" dirty="0">
                          <a:solidFill>
                            <a:schemeClr val="tx1"/>
                          </a:solidFill>
                          <a:effectLst/>
                          <a:latin typeface="+mn-lt"/>
                          <a:ea typeface="+mn-ea"/>
                          <a:cs typeface="+mn-cs"/>
                        </a:rPr>
                        <a:t>refers to both the medium and the resulting artwork.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368163">
                <a:tc>
                  <a:txBody>
                    <a:bodyPr/>
                    <a:lstStyle/>
                    <a:p>
                      <a:pPr algn="l">
                        <a:lnSpc>
                          <a:spcPct val="107000"/>
                        </a:lnSpc>
                        <a:spcAft>
                          <a:spcPts val="0"/>
                        </a:spcAft>
                      </a:pP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Coloured pencils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7479110"/>
                  </a:ext>
                </a:extLst>
              </a:tr>
              <a:tr h="368163">
                <a:tc>
                  <a:txBody>
                    <a:bodyPr/>
                    <a:lstStyle/>
                    <a:p>
                      <a:pPr algn="l">
                        <a:lnSpc>
                          <a:spcPct val="107000"/>
                        </a:lnSpc>
                        <a:spcAft>
                          <a:spcPts val="0"/>
                        </a:spcAft>
                      </a:pP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Mixed media</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647865"/>
                  </a:ext>
                </a:extLst>
              </a:tr>
              <a:tr h="368163">
                <a:tc>
                  <a:txBody>
                    <a:bodyPr/>
                    <a:lstStyle/>
                    <a:p>
                      <a:pPr algn="l">
                        <a:lnSpc>
                          <a:spcPct val="107000"/>
                        </a:lnSpc>
                        <a:spcAft>
                          <a:spcPts val="0"/>
                        </a:spcAft>
                      </a:pP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Fine liner</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7442607"/>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635406138"/>
              </p:ext>
            </p:extLst>
          </p:nvPr>
        </p:nvGraphicFramePr>
        <p:xfrm>
          <a:off x="101181" y="5088326"/>
          <a:ext cx="6366139" cy="1691833"/>
        </p:xfrm>
        <a:graphic>
          <a:graphicData uri="http://schemas.openxmlformats.org/drawingml/2006/table">
            <a:tbl>
              <a:tblPr firstRow="1" firstCol="1" bandRow="1">
                <a:tableStyleId>{793D81CF-94F2-401A-BA57-92F5A7B2D0C5}</a:tableStyleId>
              </a:tblPr>
              <a:tblGrid>
                <a:gridCol w="193992">
                  <a:extLst>
                    <a:ext uri="{9D8B030D-6E8A-4147-A177-3AD203B41FA5}">
                      <a16:colId xmlns:a16="http://schemas.microsoft.com/office/drawing/2014/main" val="2865856449"/>
                    </a:ext>
                  </a:extLst>
                </a:gridCol>
                <a:gridCol w="561304">
                  <a:extLst>
                    <a:ext uri="{9D8B030D-6E8A-4147-A177-3AD203B41FA5}">
                      <a16:colId xmlns:a16="http://schemas.microsoft.com/office/drawing/2014/main" val="2517117859"/>
                    </a:ext>
                  </a:extLst>
                </a:gridCol>
                <a:gridCol w="5610843">
                  <a:extLst>
                    <a:ext uri="{9D8B030D-6E8A-4147-A177-3AD203B41FA5}">
                      <a16:colId xmlns:a16="http://schemas.microsoft.com/office/drawing/2014/main" val="3393778748"/>
                    </a:ext>
                  </a:extLst>
                </a:gridCol>
              </a:tblGrid>
              <a:tr h="0">
                <a:tc gridSpan="3">
                  <a:txBody>
                    <a:bodyPr/>
                    <a:lstStyle/>
                    <a:p>
                      <a:pPr marL="342900" lvl="0" indent="-342900" algn="l">
                        <a:lnSpc>
                          <a:spcPct val="107000"/>
                        </a:lnSpc>
                        <a:spcAft>
                          <a:spcPts val="0"/>
                        </a:spcAft>
                        <a:buFont typeface="+mj-lt"/>
                        <a:buAutoNum type="arabicPeriod"/>
                      </a:pPr>
                      <a:r>
                        <a:rPr lang="en-GB" sz="900" dirty="0">
                          <a:effectLst/>
                        </a:rPr>
                        <a:t>Command Words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40518027"/>
                  </a:ext>
                </a:extLst>
              </a:tr>
              <a:tr h="183410">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0"/>
                        </a:spcAft>
                      </a:pPr>
                      <a:r>
                        <a:rPr lang="en-GB" sz="900" dirty="0">
                          <a:effectLst/>
                        </a:rPr>
                        <a:t>Name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Recall one or more pieces of information.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1308482"/>
                  </a:ext>
                </a:extLst>
              </a:tr>
              <a:tr h="197108">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Analyse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Looking at the work of other artists to see how they have created their work.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1798111"/>
                  </a:ext>
                </a:extLst>
              </a:tr>
              <a:tr h="190241">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Evaluate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To assess the successes and areas</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for improvement in work. </a:t>
                      </a: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179302"/>
                  </a:ext>
                </a:extLst>
              </a:tr>
              <a:tr h="247162">
                <a:tc>
                  <a:txBody>
                    <a:bodyPr/>
                    <a:lstStyle/>
                    <a:p>
                      <a:pPr algn="l">
                        <a:lnSpc>
                          <a:spcPct val="107000"/>
                        </a:lnSpc>
                        <a:spcAft>
                          <a:spcPts val="0"/>
                        </a:spcAft>
                      </a:pPr>
                      <a:r>
                        <a:rPr lang="en-GB" sz="900" dirty="0">
                          <a:effectLst/>
                        </a:rPr>
                        <a:t>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rPr>
                        <a:t>Describe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rPr>
                        <a:t>Give an account in words of a piece of art work</a:t>
                      </a:r>
                      <a:r>
                        <a:rPr lang="en-GB" sz="900" baseline="0" dirty="0">
                          <a:effectLst/>
                        </a:rPr>
                        <a:t> </a:t>
                      </a:r>
                      <a:r>
                        <a:rPr lang="en-GB" sz="900" baseline="0" dirty="0" err="1">
                          <a:effectLst/>
                        </a:rPr>
                        <a:t>eg</a:t>
                      </a:r>
                      <a:r>
                        <a:rPr lang="en-GB" sz="900" baseline="0" dirty="0">
                          <a:effectLst/>
                        </a:rPr>
                        <a:t>. Looking at how the artist has used colour.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753267"/>
                  </a:ext>
                </a:extLst>
              </a:tr>
              <a:tr h="183410">
                <a:tc>
                  <a:txBody>
                    <a:bodyPr/>
                    <a:lstStyle/>
                    <a:p>
                      <a:pPr algn="l">
                        <a:lnSpc>
                          <a:spcPct val="107000"/>
                        </a:lnSpc>
                        <a:spcAft>
                          <a:spcPts val="0"/>
                        </a:spcAft>
                      </a:pPr>
                      <a:r>
                        <a:rPr lang="en-GB" sz="900" dirty="0">
                          <a:effectLst/>
                        </a:rPr>
                        <a:t>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Present</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To show work in progress or a finished piece</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to a group and to talk about it.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4448607"/>
                  </a:ext>
                </a:extLst>
              </a:tr>
              <a:tr h="183410">
                <a:tc>
                  <a:txBody>
                    <a:bodyPr/>
                    <a:lstStyle/>
                    <a:p>
                      <a:pPr algn="l">
                        <a:lnSpc>
                          <a:spcPct val="107000"/>
                        </a:lnSpc>
                        <a:spcAft>
                          <a:spcPts val="0"/>
                        </a:spcAft>
                      </a:pPr>
                      <a:r>
                        <a:rPr lang="en-GB" sz="900" dirty="0">
                          <a:effectLst/>
                        </a:rPr>
                        <a:t>6</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rPr>
                        <a:t>How</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rPr>
                        <a:t>Discuss the creation of</a:t>
                      </a:r>
                      <a:r>
                        <a:rPr lang="en-GB" sz="900" baseline="0" dirty="0">
                          <a:effectLst/>
                        </a:rPr>
                        <a:t> a piece of artwork.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634339"/>
                  </a:ext>
                </a:extLst>
              </a:tr>
              <a:tr h="18341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Reflect</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Think about </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your work as it progresses in order to make improvements.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5237129"/>
                  </a:ext>
                </a:extLst>
              </a:tr>
              <a:tr h="183410">
                <a:tc>
                  <a:txBody>
                    <a:bodyPr/>
                    <a:lstStyle/>
                    <a:p>
                      <a:pPr algn="l">
                        <a:lnSpc>
                          <a:spcPct val="107000"/>
                        </a:lnSpc>
                        <a:spcAft>
                          <a:spcPts val="0"/>
                        </a:spcAft>
                      </a:pPr>
                      <a:r>
                        <a:rPr lang="en-GB" sz="900">
                          <a:effectLst/>
                          <a:latin typeface="Calibri" panose="020F0502020204030204" pitchFamily="34" charset="0"/>
                          <a:ea typeface="Calibri" panose="020F0502020204030204" pitchFamily="34" charset="0"/>
                          <a:cs typeface="Times New Roman" panose="02020603050405020304" pitchFamily="18" charset="0"/>
                        </a:rPr>
                        <a:t>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Discuss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Talk or write about a topic in detail.</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5646207"/>
                  </a:ext>
                </a:extLst>
              </a:tr>
            </a:tbl>
          </a:graphicData>
        </a:graphic>
      </p:graphicFrame>
      <p:graphicFrame>
        <p:nvGraphicFramePr>
          <p:cNvPr id="12" name="Table 11">
            <a:extLst>
              <a:ext uri="{FF2B5EF4-FFF2-40B4-BE49-F238E27FC236}">
                <a16:creationId xmlns:a16="http://schemas.microsoft.com/office/drawing/2014/main" id="{A91BA90A-1F4E-4FBA-961A-7D7F8E68495E}"/>
              </a:ext>
            </a:extLst>
          </p:cNvPr>
          <p:cNvGraphicFramePr>
            <a:graphicFrameLocks noGrp="1"/>
          </p:cNvGraphicFramePr>
          <p:nvPr>
            <p:extLst>
              <p:ext uri="{D42A27DB-BD31-4B8C-83A1-F6EECF244321}">
                <p14:modId xmlns:p14="http://schemas.microsoft.com/office/powerpoint/2010/main" val="494389389"/>
              </p:ext>
            </p:extLst>
          </p:nvPr>
        </p:nvGraphicFramePr>
        <p:xfrm>
          <a:off x="5660913" y="2457057"/>
          <a:ext cx="3978112" cy="2420930"/>
        </p:xfrm>
        <a:graphic>
          <a:graphicData uri="http://schemas.openxmlformats.org/drawingml/2006/table">
            <a:tbl>
              <a:tblPr firstRow="1" firstCol="1" bandRow="1">
                <a:tableStyleId>{7E9639D4-E3E2-4D34-9284-5A2195B3D0D7}</a:tableStyleId>
              </a:tblPr>
              <a:tblGrid>
                <a:gridCol w="193992">
                  <a:extLst>
                    <a:ext uri="{9D8B030D-6E8A-4147-A177-3AD203B41FA5}">
                      <a16:colId xmlns:a16="http://schemas.microsoft.com/office/drawing/2014/main" val="1135208558"/>
                    </a:ext>
                  </a:extLst>
                </a:gridCol>
                <a:gridCol w="1608921">
                  <a:extLst>
                    <a:ext uri="{9D8B030D-6E8A-4147-A177-3AD203B41FA5}">
                      <a16:colId xmlns:a16="http://schemas.microsoft.com/office/drawing/2014/main" val="3954508052"/>
                    </a:ext>
                  </a:extLst>
                </a:gridCol>
                <a:gridCol w="2175199">
                  <a:extLst>
                    <a:ext uri="{9D8B030D-6E8A-4147-A177-3AD203B41FA5}">
                      <a16:colId xmlns:a16="http://schemas.microsoft.com/office/drawing/2014/main" val="1356070023"/>
                    </a:ext>
                  </a:extLst>
                </a:gridCol>
              </a:tblGrid>
              <a:tr h="0">
                <a:tc gridSpan="3">
                  <a:txBody>
                    <a:bodyPr/>
                    <a:lstStyle/>
                    <a:p>
                      <a:pPr marL="0" lvl="0" indent="0" algn="l">
                        <a:lnSpc>
                          <a:spcPct val="107000"/>
                        </a:lnSpc>
                        <a:spcAft>
                          <a:spcPts val="0"/>
                        </a:spcAft>
                        <a:buFont typeface="+mj-lt"/>
                        <a:buNone/>
                      </a:pPr>
                      <a:r>
                        <a:rPr lang="en-GB" sz="900" baseline="0" dirty="0">
                          <a:effectLst/>
                        </a:rPr>
                        <a:t>     </a:t>
                      </a:r>
                      <a:r>
                        <a:rPr lang="en-GB" sz="900" dirty="0">
                          <a:effectLst/>
                        </a:rPr>
                        <a:t>Formal Elements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132014">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Colour</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Example red, blue, green, etc.</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270122">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Line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kern="1200" dirty="0">
                          <a:solidFill>
                            <a:schemeClr val="tx1"/>
                          </a:solidFill>
                          <a:effectLst/>
                          <a:latin typeface="+mn-lt"/>
                          <a:ea typeface="+mn-ea"/>
                          <a:cs typeface="+mn-cs"/>
                        </a:rPr>
                        <a:t>Lines are marks that span a distance between two points </a:t>
                      </a:r>
                      <a:endParaRPr lang="en-GB"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408231">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shape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900" dirty="0">
                          <a:effectLst/>
                        </a:rPr>
                        <a:t>A </a:t>
                      </a:r>
                      <a:r>
                        <a:rPr lang="en-GB" sz="900" b="0" kern="1200" dirty="0">
                          <a:solidFill>
                            <a:schemeClr val="tx1"/>
                          </a:solidFill>
                          <a:effectLst/>
                          <a:latin typeface="+mn-lt"/>
                          <a:ea typeface="+mn-ea"/>
                          <a:cs typeface="+mn-cs"/>
                        </a:rPr>
                        <a:t>flat, enclosed area of an artwork created through lines, textures, colours e.g.</a:t>
                      </a:r>
                      <a:r>
                        <a:rPr lang="en-GB" sz="900" b="0" kern="1200" baseline="0" dirty="0">
                          <a:solidFill>
                            <a:schemeClr val="tx1"/>
                          </a:solidFill>
                          <a:effectLst/>
                          <a:latin typeface="+mn-lt"/>
                          <a:ea typeface="+mn-ea"/>
                          <a:cs typeface="+mn-cs"/>
                        </a:rPr>
                        <a:t> </a:t>
                      </a:r>
                      <a:r>
                        <a:rPr lang="en-GB" sz="900" b="0" kern="1200" dirty="0">
                          <a:solidFill>
                            <a:schemeClr val="tx1"/>
                          </a:solidFill>
                          <a:effectLst/>
                          <a:latin typeface="+mn-lt"/>
                          <a:ea typeface="+mn-ea"/>
                          <a:cs typeface="+mn-cs"/>
                        </a:rPr>
                        <a:t>triangles, circles, and squares.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270122">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space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b="0" kern="1200" dirty="0">
                          <a:solidFill>
                            <a:schemeClr val="tx1"/>
                          </a:solidFill>
                          <a:effectLst/>
                          <a:latin typeface="+mn-lt"/>
                          <a:ea typeface="+mn-ea"/>
                          <a:cs typeface="+mn-cs"/>
                        </a:rPr>
                        <a:t>The distances or areas around, between and within components of a piece of artwork.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54634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Tone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kern="1200" dirty="0">
                          <a:solidFill>
                            <a:schemeClr val="tx1"/>
                          </a:solidFill>
                          <a:effectLst/>
                          <a:latin typeface="+mn-lt"/>
                          <a:ea typeface="+mn-ea"/>
                          <a:cs typeface="+mn-cs"/>
                        </a:rPr>
                        <a:t>The lightness or darkness of colours used, which can help to create a sense of depth or distance.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511293"/>
                  </a:ext>
                </a:extLst>
              </a:tr>
              <a:tr h="27603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texture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way something / surface feels.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825101"/>
                  </a:ext>
                </a:extLst>
              </a:tr>
              <a:tr h="27603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form</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three dimensional shape.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667034"/>
                  </a:ext>
                </a:extLst>
              </a:tr>
            </a:tbl>
          </a:graphicData>
        </a:graphic>
      </p:graphicFrame>
    </p:spTree>
    <p:extLst>
      <p:ext uri="{BB962C8B-B14F-4D97-AF65-F5344CB8AC3E}">
        <p14:creationId xmlns:p14="http://schemas.microsoft.com/office/powerpoint/2010/main" val="1030265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618</Words>
  <Application>Microsoft Office PowerPoint</Application>
  <PresentationFormat>A4 Paper (210x297 mm)</PresentationFormat>
  <Paragraphs>118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Bridgewater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 Powell</dc:creator>
  <cp:lastModifiedBy>Mrs. A. Silver</cp:lastModifiedBy>
  <cp:revision>53</cp:revision>
  <cp:lastPrinted>2019-06-19T14:35:26Z</cp:lastPrinted>
  <dcterms:created xsi:type="dcterms:W3CDTF">2019-06-10T16:10:50Z</dcterms:created>
  <dcterms:modified xsi:type="dcterms:W3CDTF">2021-12-15T14:33:08Z</dcterms:modified>
</cp:coreProperties>
</file>