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170" d="100"/>
          <a:sy n="170" d="100"/>
        </p:scale>
        <p:origin x="-4044" y="-3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220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28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929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022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048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254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386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795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806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348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726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C7A5-14A7-4720-8453-9F404FF7A4B4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538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115788"/>
              </p:ext>
            </p:extLst>
          </p:nvPr>
        </p:nvGraphicFramePr>
        <p:xfrm>
          <a:off x="161368" y="220716"/>
          <a:ext cx="9465958" cy="29363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365159">
                  <a:extLst>
                    <a:ext uri="{9D8B030D-6E8A-4147-A177-3AD203B41FA5}">
                      <a16:colId xmlns:a16="http://schemas.microsoft.com/office/drawing/2014/main" val="3308441868"/>
                    </a:ext>
                  </a:extLst>
                </a:gridCol>
                <a:gridCol w="2261043">
                  <a:extLst>
                    <a:ext uri="{9D8B030D-6E8A-4147-A177-3AD203B41FA5}">
                      <a16:colId xmlns:a16="http://schemas.microsoft.com/office/drawing/2014/main" val="4148508196"/>
                    </a:ext>
                  </a:extLst>
                </a:gridCol>
                <a:gridCol w="2920281">
                  <a:extLst>
                    <a:ext uri="{9D8B030D-6E8A-4147-A177-3AD203B41FA5}">
                      <a16:colId xmlns:a16="http://schemas.microsoft.com/office/drawing/2014/main" val="786811272"/>
                    </a:ext>
                  </a:extLst>
                </a:gridCol>
                <a:gridCol w="2919475">
                  <a:extLst>
                    <a:ext uri="{9D8B030D-6E8A-4147-A177-3AD203B41FA5}">
                      <a16:colId xmlns:a16="http://schemas.microsoft.com/office/drawing/2014/main" val="1491199705"/>
                    </a:ext>
                  </a:extLst>
                </a:gridCol>
              </a:tblGrid>
              <a:tr h="2936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ART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Year 8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SUMMER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Fantastical Architecture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extLst>
                  <a:ext uri="{0D108BD9-81ED-4DB2-BD59-A6C34878D82A}">
                    <a16:rowId xmlns:a16="http://schemas.microsoft.com/office/drawing/2014/main" val="343718602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567405"/>
              </p:ext>
            </p:extLst>
          </p:nvPr>
        </p:nvGraphicFramePr>
        <p:xfrm>
          <a:off x="161369" y="611117"/>
          <a:ext cx="5463255" cy="1022406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430645">
                  <a:extLst>
                    <a:ext uri="{9D8B030D-6E8A-4147-A177-3AD203B41FA5}">
                      <a16:colId xmlns:a16="http://schemas.microsoft.com/office/drawing/2014/main" val="3276500004"/>
                    </a:ext>
                  </a:extLst>
                </a:gridCol>
                <a:gridCol w="1622941">
                  <a:extLst>
                    <a:ext uri="{9D8B030D-6E8A-4147-A177-3AD203B41FA5}">
                      <a16:colId xmlns:a16="http://schemas.microsoft.com/office/drawing/2014/main" val="696656072"/>
                    </a:ext>
                  </a:extLst>
                </a:gridCol>
                <a:gridCol w="3409669">
                  <a:extLst>
                    <a:ext uri="{9D8B030D-6E8A-4147-A177-3AD203B41FA5}">
                      <a16:colId xmlns:a16="http://schemas.microsoft.com/office/drawing/2014/main" val="2252781272"/>
                    </a:ext>
                  </a:extLst>
                </a:gridCol>
              </a:tblGrid>
              <a:tr h="145045">
                <a:tc gridSpan="3"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900" dirty="0">
                          <a:effectLst/>
                        </a:rPr>
                        <a:t>Key Words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569555"/>
                  </a:ext>
                </a:extLst>
              </a:tr>
              <a:tr h="1551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Drawing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Making a</a:t>
                      </a:r>
                      <a:r>
                        <a:rPr lang="en-GB" sz="9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mark on paper or other surface.</a:t>
                      </a: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8282958"/>
                  </a:ext>
                </a:extLst>
              </a:tr>
              <a:tr h="1551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Design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plan, sketch, or preliminary drawing.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6610490"/>
                  </a:ext>
                </a:extLst>
              </a:tr>
              <a:tr h="26981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Imagination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act or power of forming a mental image of something not present to the senses or never before wholly perceived in reality. 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0976054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Composition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</a:rPr>
                        <a:t>The arrangement of a piece of artwork</a:t>
                      </a:r>
                      <a:r>
                        <a:rPr lang="en-GB" sz="900" baseline="0" dirty="0">
                          <a:effectLst/>
                        </a:rPr>
                        <a:t> or design</a:t>
                      </a:r>
                      <a:r>
                        <a:rPr lang="en-GB" sz="900" baseline="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8822488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605022"/>
              </p:ext>
            </p:extLst>
          </p:nvPr>
        </p:nvGraphicFramePr>
        <p:xfrm>
          <a:off x="161368" y="1726337"/>
          <a:ext cx="5463256" cy="1195323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379490">
                  <a:extLst>
                    <a:ext uri="{9D8B030D-6E8A-4147-A177-3AD203B41FA5}">
                      <a16:colId xmlns:a16="http://schemas.microsoft.com/office/drawing/2014/main" val="1135208558"/>
                    </a:ext>
                  </a:extLst>
                </a:gridCol>
                <a:gridCol w="1639437">
                  <a:extLst>
                    <a:ext uri="{9D8B030D-6E8A-4147-A177-3AD203B41FA5}">
                      <a16:colId xmlns:a16="http://schemas.microsoft.com/office/drawing/2014/main" val="3954508052"/>
                    </a:ext>
                  </a:extLst>
                </a:gridCol>
                <a:gridCol w="3444329">
                  <a:extLst>
                    <a:ext uri="{9D8B030D-6E8A-4147-A177-3AD203B41FA5}">
                      <a16:colId xmlns:a16="http://schemas.microsoft.com/office/drawing/2014/main" val="1356070023"/>
                    </a:ext>
                  </a:extLst>
                </a:gridCol>
              </a:tblGrid>
              <a:tr h="142072">
                <a:tc gridSpan="3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900" baseline="0" dirty="0">
                          <a:effectLst/>
                        </a:rPr>
                        <a:t> Theme:   Fantastical Architecture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7388798"/>
                  </a:ext>
                </a:extLst>
              </a:tr>
              <a:tr h="29372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</a:rPr>
                        <a:t>Architecture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designing of buildings and other physical structures.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5425487"/>
                  </a:ext>
                </a:extLst>
              </a:tr>
              <a:tr h="23439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Hundertwasser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Austrian artist and Architect , famous for his organic shaped buildings.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1472253"/>
                  </a:ext>
                </a:extLst>
              </a:tr>
              <a:tr h="18548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3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Gaudi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+mn-ea"/>
                          <a:cs typeface="+mn-cs"/>
                        </a:rPr>
                        <a:t>Spanish</a:t>
                      </a:r>
                      <a:r>
                        <a:rPr lang="en-GB" sz="9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artist / architect  famous for his modern organic style buildings.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7144672"/>
                  </a:ext>
                </a:extLst>
              </a:tr>
              <a:tr h="23331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4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Gehry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Canadian American </a:t>
                      </a:r>
                      <a:r>
                        <a:rPr lang="en-GB" sz="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architect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and designer whose original, sculptural, often adventurous/daring work won him worldwide renown.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361479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510015"/>
              </p:ext>
            </p:extLst>
          </p:nvPr>
        </p:nvGraphicFramePr>
        <p:xfrm>
          <a:off x="161368" y="2998661"/>
          <a:ext cx="5463256" cy="2150424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379490">
                  <a:extLst>
                    <a:ext uri="{9D8B030D-6E8A-4147-A177-3AD203B41FA5}">
                      <a16:colId xmlns:a16="http://schemas.microsoft.com/office/drawing/2014/main" val="1135208558"/>
                    </a:ext>
                  </a:extLst>
                </a:gridCol>
                <a:gridCol w="1639438">
                  <a:extLst>
                    <a:ext uri="{9D8B030D-6E8A-4147-A177-3AD203B41FA5}">
                      <a16:colId xmlns:a16="http://schemas.microsoft.com/office/drawing/2014/main" val="3954508052"/>
                    </a:ext>
                  </a:extLst>
                </a:gridCol>
                <a:gridCol w="3444328">
                  <a:extLst>
                    <a:ext uri="{9D8B030D-6E8A-4147-A177-3AD203B41FA5}">
                      <a16:colId xmlns:a16="http://schemas.microsoft.com/office/drawing/2014/main" val="1356070023"/>
                    </a:ext>
                  </a:extLst>
                </a:gridCol>
              </a:tblGrid>
              <a:tr h="144714">
                <a:tc gridSpan="3"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900">
                          <a:effectLst/>
                          <a:latin typeface="+mn-lt"/>
                          <a:ea typeface="+mn-ea"/>
                          <a:cs typeface="+mn-cs"/>
                        </a:rPr>
                        <a:t>Techniques </a:t>
                      </a:r>
                      <a:r>
                        <a:rPr lang="en-GB" sz="900" baseline="0">
                          <a:effectLst/>
                          <a:latin typeface="+mn-lt"/>
                          <a:ea typeface="+mn-ea"/>
                          <a:cs typeface="+mn-cs"/>
                        </a:rPr>
                        <a:t> /</a:t>
                      </a:r>
                      <a:r>
                        <a:rPr lang="en-GB" sz="90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+mn-lt"/>
                          <a:ea typeface="+mn-ea"/>
                          <a:cs typeface="+mn-cs"/>
                        </a:rPr>
                        <a:t>Processes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7388798"/>
                  </a:ext>
                </a:extLst>
              </a:tr>
              <a:tr h="21904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Drawing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Making a</a:t>
                      </a:r>
                      <a:r>
                        <a:rPr lang="en-GB" sz="9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mark on paper or other surface.</a:t>
                      </a: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5425487"/>
                  </a:ext>
                </a:extLst>
              </a:tr>
              <a:tr h="21904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</a:rPr>
                        <a:t> Painting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Painting is the practice of applying paint or colour to a surface. The medium is most commonly applied with a brush.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7711423"/>
                  </a:ext>
                </a:extLst>
              </a:tr>
              <a:tr h="38007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Mono printing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 </a:t>
                      </a:r>
                      <a:r>
                        <a:rPr lang="en-GB" sz="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monoprint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is a form of printmaking where the image can only be made once.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7144672"/>
                  </a:ext>
                </a:extLst>
              </a:tr>
              <a:tr h="3923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Designing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create the plans, drawings, etc., that show how (something) will be made.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5548423"/>
                  </a:ext>
                </a:extLst>
              </a:tr>
              <a:tr h="3923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One Point Perspective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drawing 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method that shows how things appear to get smaller as they get further away, converging towards a single ‘vanishing point’ on the horizon line. It is a way of drawing objects upon a flat piece of paper (or other drawing surface) so that they look three-dimensional and realistic.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633741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906416"/>
              </p:ext>
            </p:extLst>
          </p:nvPr>
        </p:nvGraphicFramePr>
        <p:xfrm>
          <a:off x="7163418" y="5459375"/>
          <a:ext cx="1886316" cy="1268099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197502">
                  <a:extLst>
                    <a:ext uri="{9D8B030D-6E8A-4147-A177-3AD203B41FA5}">
                      <a16:colId xmlns:a16="http://schemas.microsoft.com/office/drawing/2014/main" val="3276500004"/>
                    </a:ext>
                  </a:extLst>
                </a:gridCol>
                <a:gridCol w="1688814">
                  <a:extLst>
                    <a:ext uri="{9D8B030D-6E8A-4147-A177-3AD203B41FA5}">
                      <a16:colId xmlns:a16="http://schemas.microsoft.com/office/drawing/2014/main" val="696656072"/>
                    </a:ext>
                  </a:extLst>
                </a:gridCol>
              </a:tblGrid>
              <a:tr h="14959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Art History-  Fantastical</a:t>
                      </a:r>
                      <a:r>
                        <a:rPr lang="en-GB" sz="900" baseline="0" dirty="0">
                          <a:effectLst/>
                        </a:rPr>
                        <a:t> Landscape artists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8282958"/>
                  </a:ext>
                </a:extLst>
              </a:tr>
              <a:tr h="14959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err="1">
                          <a:effectLst/>
                        </a:rPr>
                        <a:t>Hundertwasser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674185"/>
                  </a:ext>
                </a:extLst>
              </a:tr>
              <a:tr h="14959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Cecil</a:t>
                      </a:r>
                      <a:r>
                        <a:rPr lang="en-GB" sz="900" baseline="0" dirty="0">
                          <a:effectLst/>
                        </a:rPr>
                        <a:t> Collins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9151911"/>
                  </a:ext>
                </a:extLst>
              </a:tr>
              <a:tr h="14959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Gustav Klimt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6610490"/>
                  </a:ext>
                </a:extLst>
              </a:tr>
              <a:tr h="14959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M C Escher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8892302"/>
                  </a:ext>
                </a:extLst>
              </a:tr>
              <a:tr h="16475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Salvador Dali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946915"/>
                  </a:ext>
                </a:extLst>
              </a:tr>
              <a:tr h="21792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Umberto Boccioni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3846657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284598"/>
              </p:ext>
            </p:extLst>
          </p:nvPr>
        </p:nvGraphicFramePr>
        <p:xfrm>
          <a:off x="5992306" y="872737"/>
          <a:ext cx="3461655" cy="1830432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249309">
                  <a:extLst>
                    <a:ext uri="{9D8B030D-6E8A-4147-A177-3AD203B41FA5}">
                      <a16:colId xmlns:a16="http://schemas.microsoft.com/office/drawing/2014/main" val="3047704916"/>
                    </a:ext>
                  </a:extLst>
                </a:gridCol>
                <a:gridCol w="766872">
                  <a:extLst>
                    <a:ext uri="{9D8B030D-6E8A-4147-A177-3AD203B41FA5}">
                      <a16:colId xmlns:a16="http://schemas.microsoft.com/office/drawing/2014/main" val="3698525897"/>
                    </a:ext>
                  </a:extLst>
                </a:gridCol>
                <a:gridCol w="2445474">
                  <a:extLst>
                    <a:ext uri="{9D8B030D-6E8A-4147-A177-3AD203B41FA5}">
                      <a16:colId xmlns:a16="http://schemas.microsoft.com/office/drawing/2014/main" val="45672397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Materials</a:t>
                      </a:r>
                      <a:r>
                        <a:rPr lang="en-GB" sz="9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Tools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2696028"/>
                  </a:ext>
                </a:extLst>
              </a:tr>
              <a:tr h="24210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Watercolour</a:t>
                      </a:r>
                      <a:r>
                        <a:rPr lang="en-GB" sz="9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Paint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Paints </a:t>
                      </a:r>
                      <a:r>
                        <a:rPr lang="en-GB" sz="9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 made of pigments suspended in a water-based solution. 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Watercolour </a:t>
                      </a:r>
                      <a:r>
                        <a:rPr lang="en-GB" sz="9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refers to both the medium and the resulting artwork.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4649562"/>
                  </a:ext>
                </a:extLst>
              </a:tr>
              <a:tr h="24210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Fine liner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Thin</a:t>
                      </a:r>
                      <a:r>
                        <a:rPr lang="en-GB" sz="9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tipped felt tip pen used to define images.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1241401"/>
                  </a:ext>
                </a:extLst>
              </a:tr>
              <a:tr h="25822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Oil pastels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 </a:t>
                      </a:r>
                      <a:r>
                        <a:rPr lang="en-GB" sz="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oil pastel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is a painting and drawing medium formed into a stick which consists of pigment mixed with a binder mixture of non-drying oil and wax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340684"/>
                  </a:ext>
                </a:extLst>
              </a:tr>
              <a:tr h="1745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Drawing Pencil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tool</a:t>
                      </a:r>
                      <a:r>
                        <a:rPr lang="en-GB" sz="9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used to create a range of lines and tones in a drawing. </a:t>
                      </a:r>
                      <a:r>
                        <a:rPr lang="en-GB" sz="900" baseline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Eg</a:t>
                      </a:r>
                      <a:r>
                        <a:rPr lang="en-GB" sz="9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2B, 4B, 6B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2944501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6023"/>
              </p:ext>
            </p:extLst>
          </p:nvPr>
        </p:nvGraphicFramePr>
        <p:xfrm>
          <a:off x="161368" y="5226087"/>
          <a:ext cx="5463256" cy="1539588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166479">
                  <a:extLst>
                    <a:ext uri="{9D8B030D-6E8A-4147-A177-3AD203B41FA5}">
                      <a16:colId xmlns:a16="http://schemas.microsoft.com/office/drawing/2014/main" val="2865856449"/>
                    </a:ext>
                  </a:extLst>
                </a:gridCol>
                <a:gridCol w="650348">
                  <a:extLst>
                    <a:ext uri="{9D8B030D-6E8A-4147-A177-3AD203B41FA5}">
                      <a16:colId xmlns:a16="http://schemas.microsoft.com/office/drawing/2014/main" val="2517117859"/>
                    </a:ext>
                  </a:extLst>
                </a:gridCol>
                <a:gridCol w="4646429">
                  <a:extLst>
                    <a:ext uri="{9D8B030D-6E8A-4147-A177-3AD203B41FA5}">
                      <a16:colId xmlns:a16="http://schemas.microsoft.com/office/drawing/2014/main" val="3393778748"/>
                    </a:ext>
                  </a:extLst>
                </a:gridCol>
              </a:tblGrid>
              <a:tr h="126508">
                <a:tc gridSpan="3"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900" dirty="0">
                          <a:effectLst/>
                        </a:rPr>
                        <a:t>Command Words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518027"/>
                  </a:ext>
                </a:extLst>
              </a:tr>
              <a:tr h="16541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Name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Recall one or more pieces of information.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1308482"/>
                  </a:ext>
                </a:extLst>
              </a:tr>
              <a:tr h="17776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Analyse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Looking at the work of other artists to see how they have created their work.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1798111"/>
                  </a:ext>
                </a:extLst>
              </a:tr>
              <a:tr h="17157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3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Evaluate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assess the successes and areas</a:t>
                      </a:r>
                      <a:r>
                        <a:rPr lang="en-GB" sz="9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for improvement in work. </a:t>
                      </a:r>
                      <a:endParaRPr lang="en-GB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6179302"/>
                  </a:ext>
                </a:extLst>
              </a:tr>
              <a:tr h="22291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4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Describe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Give an account in words of a piece of art work</a:t>
                      </a:r>
                      <a:r>
                        <a:rPr lang="en-GB" sz="900" baseline="0" dirty="0">
                          <a:effectLst/>
                        </a:rPr>
                        <a:t> </a:t>
                      </a:r>
                      <a:r>
                        <a:rPr lang="en-GB" sz="900" baseline="0" dirty="0" err="1">
                          <a:effectLst/>
                        </a:rPr>
                        <a:t>eg</a:t>
                      </a:r>
                      <a:r>
                        <a:rPr lang="en-GB" sz="900" baseline="0" dirty="0">
                          <a:effectLst/>
                        </a:rPr>
                        <a:t>. Looking at how the artist has used colour.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6753267"/>
                  </a:ext>
                </a:extLst>
              </a:tr>
              <a:tr h="16541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5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show work in progress or a finished piece</a:t>
                      </a:r>
                      <a:r>
                        <a:rPr lang="en-GB" sz="9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a group and to talk about it.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4448607"/>
                  </a:ext>
                </a:extLst>
              </a:tr>
              <a:tr h="16541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6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How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Discuss the creation of</a:t>
                      </a:r>
                      <a:r>
                        <a:rPr lang="en-GB" sz="900" baseline="0" dirty="0">
                          <a:effectLst/>
                        </a:rPr>
                        <a:t> a piece of artwork.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634339"/>
                  </a:ext>
                </a:extLst>
              </a:tr>
              <a:tr h="16541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Reflect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Think about </a:t>
                      </a:r>
                      <a:r>
                        <a:rPr lang="en-GB" sz="9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your work as it progresses in order to make improvements.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5237129"/>
                  </a:ext>
                </a:extLst>
              </a:tr>
              <a:tr h="16541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Discuss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Talk or write about a topic in</a:t>
                      </a:r>
                      <a:r>
                        <a:rPr lang="en-GB" sz="9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detail.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4942127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E80BCCEB-A33F-451D-91FB-3A0E7103E9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2966" y="2985838"/>
            <a:ext cx="3580334" cy="2240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265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285</TotalTime>
  <Words>451</Words>
  <Application>Microsoft Office PowerPoint</Application>
  <PresentationFormat>A4 Paper (210x297 mm)</PresentationFormat>
  <Paragraphs>97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Bridgewater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Mr. K. Powell</dc:creator>
  <cp:lastModifiedBy>Mrs. A. Silver</cp:lastModifiedBy>
  <cp:revision>53</cp:revision>
  <cp:lastPrinted>2019-06-19T14:35:26Z</cp:lastPrinted>
  <dcterms:created xsi:type="dcterms:W3CDTF">2019-06-10T16:10:50Z</dcterms:created>
  <dcterms:modified xsi:type="dcterms:W3CDTF">2022-03-30T13:37:32Z</dcterms:modified>
</cp:coreProperties>
</file>