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015" autoAdjust="0"/>
    <p:restoredTop sz="94622" autoAdjust="0"/>
  </p:normalViewPr>
  <p:slideViewPr>
    <p:cSldViewPr snapToGrid="0">
      <p:cViewPr varScale="1">
        <p:scale>
          <a:sx n="72" d="100"/>
          <a:sy n="72" d="100"/>
        </p:scale>
        <p:origin x="1578" y="7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DD7C7A5-14A7-4720-8453-9F404FF7A4B4}" type="datetimeFigureOut">
              <a:rPr lang="en-GB" smtClean="0"/>
              <a:t>01/11/2022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289525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D7C7A5-14A7-4720-8453-9F404FF7A4B4}" type="datetimeFigureOut">
              <a:rPr lang="en-GB" smtClean="0"/>
              <a:t>01/11/2022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3594161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D7C7A5-14A7-4720-8453-9F404FF7A4B4}" type="datetimeFigureOut">
              <a:rPr lang="en-GB" smtClean="0"/>
              <a:t>01/11/2022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945582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D7C7A5-14A7-4720-8453-9F404FF7A4B4}" type="datetimeFigureOut">
              <a:rPr lang="en-GB" smtClean="0"/>
              <a:t>01/11/2022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88326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DD7C7A5-14A7-4720-8453-9F404FF7A4B4}" type="datetimeFigureOut">
              <a:rPr lang="en-GB" smtClean="0"/>
              <a:t>01/11/2022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1449696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DD7C7A5-14A7-4720-8453-9F404FF7A4B4}" type="datetimeFigureOut">
              <a:rPr lang="en-GB" smtClean="0"/>
              <a:t>01/11/2022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2029227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DD7C7A5-14A7-4720-8453-9F404FF7A4B4}" type="datetimeFigureOut">
              <a:rPr lang="en-GB" smtClean="0"/>
              <a:t>01/11/2022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471175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DD7C7A5-14A7-4720-8453-9F404FF7A4B4}" type="datetimeFigureOut">
              <a:rPr lang="en-GB" smtClean="0"/>
              <a:t>01/11/2022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3863345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D7C7A5-14A7-4720-8453-9F404FF7A4B4}" type="datetimeFigureOut">
              <a:rPr lang="en-GB" smtClean="0"/>
              <a:t>01/11/2022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528848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DD7C7A5-14A7-4720-8453-9F404FF7A4B4}" type="datetimeFigureOut">
              <a:rPr lang="en-GB" smtClean="0"/>
              <a:t>01/11/2022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926054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DD7C7A5-14A7-4720-8453-9F404FF7A4B4}" type="datetimeFigureOut">
              <a:rPr lang="en-GB" smtClean="0"/>
              <a:t>01/11/2022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1700029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D7C7A5-14A7-4720-8453-9F404FF7A4B4}" type="datetimeFigureOut">
              <a:rPr lang="en-GB" smtClean="0"/>
              <a:t>01/11/2022</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FA4318-275D-44C8-B2BB-D593B78C52BC}" type="slidenum">
              <a:rPr lang="en-GB" smtClean="0"/>
              <a:t>‹#›</a:t>
            </a:fld>
            <a:endParaRPr lang="en-GB"/>
          </a:p>
        </p:txBody>
      </p:sp>
    </p:spTree>
    <p:extLst>
      <p:ext uri="{BB962C8B-B14F-4D97-AF65-F5344CB8AC3E}">
        <p14:creationId xmlns:p14="http://schemas.microsoft.com/office/powerpoint/2010/main" val="11437949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057222151"/>
              </p:ext>
            </p:extLst>
          </p:nvPr>
        </p:nvGraphicFramePr>
        <p:xfrm>
          <a:off x="170350" y="107039"/>
          <a:ext cx="6067424" cy="213243"/>
        </p:xfrm>
        <a:graphic>
          <a:graphicData uri="http://schemas.openxmlformats.org/drawingml/2006/table">
            <a:tbl>
              <a:tblPr firstRow="1" firstCol="1" bandRow="1">
                <a:tableStyleId>{073A0DAA-6AF3-43AB-8588-CEC1D06C72B9}</a:tableStyleId>
              </a:tblPr>
              <a:tblGrid>
                <a:gridCol w="875030">
                  <a:extLst>
                    <a:ext uri="{9D8B030D-6E8A-4147-A177-3AD203B41FA5}">
                      <a16:colId xmlns:a16="http://schemas.microsoft.com/office/drawing/2014/main" val="3308441868"/>
                    </a:ext>
                  </a:extLst>
                </a:gridCol>
                <a:gridCol w="1449268">
                  <a:extLst>
                    <a:ext uri="{9D8B030D-6E8A-4147-A177-3AD203B41FA5}">
                      <a16:colId xmlns:a16="http://schemas.microsoft.com/office/drawing/2014/main" val="4148508196"/>
                    </a:ext>
                  </a:extLst>
                </a:gridCol>
                <a:gridCol w="1871821">
                  <a:extLst>
                    <a:ext uri="{9D8B030D-6E8A-4147-A177-3AD203B41FA5}">
                      <a16:colId xmlns:a16="http://schemas.microsoft.com/office/drawing/2014/main" val="786811272"/>
                    </a:ext>
                  </a:extLst>
                </a:gridCol>
                <a:gridCol w="1871305">
                  <a:extLst>
                    <a:ext uri="{9D8B030D-6E8A-4147-A177-3AD203B41FA5}">
                      <a16:colId xmlns:a16="http://schemas.microsoft.com/office/drawing/2014/main" val="1491199705"/>
                    </a:ext>
                  </a:extLst>
                </a:gridCol>
              </a:tblGrid>
              <a:tr h="213243">
                <a:tc>
                  <a:txBody>
                    <a:bodyPr/>
                    <a:lstStyle/>
                    <a:p>
                      <a:pPr>
                        <a:lnSpc>
                          <a:spcPct val="107000"/>
                        </a:lnSpc>
                        <a:spcAft>
                          <a:spcPts val="0"/>
                        </a:spcAft>
                      </a:pPr>
                      <a:r>
                        <a:rPr lang="en-GB" sz="900" dirty="0">
                          <a:effectLst/>
                        </a:rPr>
                        <a:t>Chemistry</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a:txBody>
                    <a:bodyPr/>
                    <a:lstStyle/>
                    <a:p>
                      <a:pPr>
                        <a:lnSpc>
                          <a:spcPct val="107000"/>
                        </a:lnSpc>
                        <a:spcAft>
                          <a:spcPts val="0"/>
                        </a:spcAft>
                      </a:pPr>
                      <a:r>
                        <a:rPr lang="en-GB" sz="900" dirty="0">
                          <a:effectLst/>
                        </a:rPr>
                        <a:t>Year 9</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a:txBody>
                    <a:bodyPr/>
                    <a:lstStyle/>
                    <a:p>
                      <a:pPr>
                        <a:lnSpc>
                          <a:spcPct val="107000"/>
                        </a:lnSpc>
                        <a:spcAft>
                          <a:spcPts val="0"/>
                        </a:spcAft>
                      </a:pPr>
                      <a:r>
                        <a:rPr lang="en-GB" sz="900" dirty="0">
                          <a:effectLst/>
                        </a:rPr>
                        <a:t>Autumn Term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a:txBody>
                    <a:bodyPr/>
                    <a:lstStyle/>
                    <a:p>
                      <a:pPr>
                        <a:lnSpc>
                          <a:spcPct val="107000"/>
                        </a:lnSpc>
                        <a:spcAft>
                          <a:spcPts val="0"/>
                        </a:spcAft>
                      </a:pPr>
                      <a:r>
                        <a:rPr lang="en-GB" sz="900" dirty="0">
                          <a:effectLst/>
                          <a:latin typeface="+mn-lt"/>
                          <a:ea typeface="+mn-ea"/>
                          <a:cs typeface="+mn-cs"/>
                        </a:rPr>
                        <a:t>Chemical</a:t>
                      </a:r>
                      <a:r>
                        <a:rPr lang="en-GB" sz="900" baseline="0" dirty="0">
                          <a:effectLst/>
                          <a:latin typeface="+mn-lt"/>
                          <a:ea typeface="+mn-ea"/>
                          <a:cs typeface="+mn-cs"/>
                        </a:rPr>
                        <a:t> Reactions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extLst>
                  <a:ext uri="{0D108BD9-81ED-4DB2-BD59-A6C34878D82A}">
                    <a16:rowId xmlns:a16="http://schemas.microsoft.com/office/drawing/2014/main" val="343718602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835595439"/>
              </p:ext>
            </p:extLst>
          </p:nvPr>
        </p:nvGraphicFramePr>
        <p:xfrm>
          <a:off x="194292" y="5622866"/>
          <a:ext cx="5120658" cy="561088"/>
        </p:xfrm>
        <a:graphic>
          <a:graphicData uri="http://schemas.openxmlformats.org/drawingml/2006/table">
            <a:tbl>
              <a:tblPr firstRow="1" firstCol="1" bandRow="1">
                <a:tableStyleId>{7E9639D4-E3E2-4D34-9284-5A2195B3D0D7}</a:tableStyleId>
              </a:tblPr>
              <a:tblGrid>
                <a:gridCol w="355693">
                  <a:extLst>
                    <a:ext uri="{9D8B030D-6E8A-4147-A177-3AD203B41FA5}">
                      <a16:colId xmlns:a16="http://schemas.microsoft.com/office/drawing/2014/main" val="1135208558"/>
                    </a:ext>
                  </a:extLst>
                </a:gridCol>
                <a:gridCol w="4764965">
                  <a:extLst>
                    <a:ext uri="{9D8B030D-6E8A-4147-A177-3AD203B41FA5}">
                      <a16:colId xmlns:a16="http://schemas.microsoft.com/office/drawing/2014/main" val="3954508052"/>
                    </a:ext>
                  </a:extLst>
                </a:gridCol>
              </a:tblGrid>
              <a:tr h="139303">
                <a:tc gridSpan="2">
                  <a:txBody>
                    <a:bodyPr/>
                    <a:lstStyle/>
                    <a:p>
                      <a:pPr marL="0" lvl="0" indent="0" algn="l">
                        <a:lnSpc>
                          <a:spcPct val="107000"/>
                        </a:lnSpc>
                        <a:spcAft>
                          <a:spcPts val="0"/>
                        </a:spcAft>
                        <a:buFont typeface="+mj-lt"/>
                        <a:buNone/>
                      </a:pPr>
                      <a:r>
                        <a:rPr lang="en-GB" sz="900" dirty="0">
                          <a:effectLst/>
                          <a:latin typeface="+mn-lt"/>
                          <a:ea typeface="+mn-ea"/>
                          <a:cs typeface="+mn-cs"/>
                        </a:rPr>
                        <a:t>5.</a:t>
                      </a:r>
                      <a:r>
                        <a:rPr lang="en-GB" sz="900" baseline="0" dirty="0">
                          <a:effectLst/>
                          <a:latin typeface="+mn-lt"/>
                          <a:ea typeface="+mn-ea"/>
                          <a:cs typeface="+mn-cs"/>
                        </a:rPr>
                        <a:t> Rules for Symbol Equations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extLst>
                  <a:ext uri="{0D108BD9-81ED-4DB2-BD59-A6C34878D82A}">
                    <a16:rowId xmlns:a16="http://schemas.microsoft.com/office/drawing/2014/main" val="2107388798"/>
                  </a:ext>
                </a:extLst>
              </a:tr>
              <a:tr h="139303">
                <a:tc>
                  <a:txBody>
                    <a:bodyPr/>
                    <a:lstStyle/>
                    <a:p>
                      <a:pPr algn="l">
                        <a:lnSpc>
                          <a:spcPct val="107000"/>
                        </a:lnSpc>
                        <a:spcAft>
                          <a:spcPts val="0"/>
                        </a:spcAft>
                      </a:pPr>
                      <a:r>
                        <a:rPr lang="en-GB" sz="900">
                          <a:effectLst/>
                        </a:rPr>
                        <a:t>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en-GB" sz="900" dirty="0">
                          <a:effectLst/>
                        </a:rPr>
                        <a:t> </a:t>
                      </a:r>
                      <a:r>
                        <a:rPr lang="en-GB" sz="900" dirty="0">
                          <a:effectLst/>
                          <a:latin typeface="Calibri" panose="020F0502020204030204" pitchFamily="34" charset="0"/>
                          <a:cs typeface="Times New Roman" panose="02020603050405020304" pitchFamily="18" charset="0"/>
                        </a:rPr>
                        <a:t>Equations must balance</a:t>
                      </a:r>
                      <a:r>
                        <a:rPr lang="en-GB" sz="900" baseline="0" dirty="0">
                          <a:effectLst/>
                          <a:latin typeface="Calibri" panose="020F0502020204030204" pitchFamily="34" charset="0"/>
                          <a:cs typeface="Times New Roman" panose="02020603050405020304" pitchFamily="18" charset="0"/>
                        </a:rPr>
                        <a:t> by putting numbers in front ONLY</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25425487"/>
                  </a:ext>
                </a:extLst>
              </a:tr>
              <a:tr h="139303">
                <a:tc>
                  <a:txBody>
                    <a:bodyPr/>
                    <a:lstStyle/>
                    <a:p>
                      <a:pPr algn="l">
                        <a:lnSpc>
                          <a:spcPct val="107000"/>
                        </a:lnSpc>
                        <a:spcAft>
                          <a:spcPts val="0"/>
                        </a:spcAft>
                      </a:pPr>
                      <a:r>
                        <a:rPr lang="en-GB" sz="900">
                          <a:effectLst/>
                        </a:rPr>
                        <a:t>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en-GB" sz="900" dirty="0">
                          <a:effectLst/>
                        </a:rPr>
                        <a:t> For any type of atom,</a:t>
                      </a:r>
                      <a:r>
                        <a:rPr lang="en-GB" sz="900" baseline="0" dirty="0">
                          <a:effectLst/>
                        </a:rPr>
                        <a:t> t</a:t>
                      </a:r>
                      <a:r>
                        <a:rPr lang="en-GB" sz="900" dirty="0">
                          <a:effectLst/>
                        </a:rPr>
                        <a:t>here must be the same number of atoms on both sides of the equation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51472253"/>
                  </a:ext>
                </a:extLst>
              </a:tr>
              <a:tr h="139303">
                <a:tc>
                  <a:txBody>
                    <a:bodyPr/>
                    <a:lstStyle/>
                    <a:p>
                      <a:pPr algn="l">
                        <a:lnSpc>
                          <a:spcPct val="107000"/>
                        </a:lnSpc>
                        <a:spcAft>
                          <a:spcPts val="0"/>
                        </a:spcAft>
                      </a:pPr>
                      <a:r>
                        <a:rPr lang="en-GB" sz="900" dirty="0">
                          <a:effectLst/>
                          <a:latin typeface="+mn-lt"/>
                          <a:ea typeface="+mn-ea"/>
                          <a:cs typeface="+mn-cs"/>
                        </a:rPr>
                        <a:t>3</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en-GB" sz="900" dirty="0">
                          <a:effectLst/>
                        </a:rPr>
                        <a:t> e.g. </a:t>
                      </a:r>
                      <a:r>
                        <a:rPr lang="en-GB" sz="900" dirty="0" err="1">
                          <a:effectLst/>
                        </a:rPr>
                        <a:t>CuO</a:t>
                      </a:r>
                      <a:r>
                        <a:rPr lang="en-GB" sz="900" baseline="0" dirty="0">
                          <a:effectLst/>
                        </a:rPr>
                        <a:t> + 2HCl               CuCl</a:t>
                      </a:r>
                      <a:r>
                        <a:rPr lang="en-GB" sz="900" baseline="-25000" dirty="0">
                          <a:effectLst/>
                        </a:rPr>
                        <a:t>2</a:t>
                      </a:r>
                      <a:r>
                        <a:rPr lang="en-GB" sz="900" baseline="0" dirty="0">
                          <a:effectLst/>
                        </a:rPr>
                        <a:t> + H</a:t>
                      </a:r>
                      <a:r>
                        <a:rPr lang="en-GB" sz="900" baseline="-25000" dirty="0">
                          <a:effectLst/>
                        </a:rPr>
                        <a:t>2</a:t>
                      </a:r>
                      <a:r>
                        <a:rPr lang="en-GB" sz="900" baseline="0" dirty="0">
                          <a:effectLst/>
                        </a:rPr>
                        <a:t>O</a:t>
                      </a: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97144672"/>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255355583"/>
              </p:ext>
            </p:extLst>
          </p:nvPr>
        </p:nvGraphicFramePr>
        <p:xfrm>
          <a:off x="202445" y="4114778"/>
          <a:ext cx="3463319" cy="1415672"/>
        </p:xfrm>
        <a:graphic>
          <a:graphicData uri="http://schemas.openxmlformats.org/drawingml/2006/table">
            <a:tbl>
              <a:tblPr firstRow="1" firstCol="1" bandRow="1">
                <a:tableStyleId>{7E9639D4-E3E2-4D34-9284-5A2195B3D0D7}</a:tableStyleId>
              </a:tblPr>
              <a:tblGrid>
                <a:gridCol w="288207">
                  <a:extLst>
                    <a:ext uri="{9D8B030D-6E8A-4147-A177-3AD203B41FA5}">
                      <a16:colId xmlns:a16="http://schemas.microsoft.com/office/drawing/2014/main" val="1135208558"/>
                    </a:ext>
                  </a:extLst>
                </a:gridCol>
                <a:gridCol w="3175112">
                  <a:extLst>
                    <a:ext uri="{9D8B030D-6E8A-4147-A177-3AD203B41FA5}">
                      <a16:colId xmlns:a16="http://schemas.microsoft.com/office/drawing/2014/main" val="3954508052"/>
                    </a:ext>
                  </a:extLst>
                </a:gridCol>
              </a:tblGrid>
              <a:tr h="139303">
                <a:tc gridSpan="2">
                  <a:txBody>
                    <a:bodyPr/>
                    <a:lstStyle/>
                    <a:p>
                      <a:pPr marL="0" lvl="0" indent="0" algn="l">
                        <a:lnSpc>
                          <a:spcPct val="107000"/>
                        </a:lnSpc>
                        <a:spcAft>
                          <a:spcPts val="0"/>
                        </a:spcAft>
                        <a:buFont typeface="+mj-lt"/>
                        <a:buNone/>
                      </a:pPr>
                      <a:r>
                        <a:rPr lang="en-GB" sz="900" dirty="0">
                          <a:effectLst/>
                          <a:latin typeface="+mn-lt"/>
                          <a:ea typeface="+mn-ea"/>
                          <a:cs typeface="+mn-cs"/>
                        </a:rPr>
                        <a:t>4.</a:t>
                      </a:r>
                      <a:r>
                        <a:rPr lang="en-GB" sz="900" baseline="0" dirty="0">
                          <a:effectLst/>
                          <a:latin typeface="+mn-lt"/>
                          <a:ea typeface="+mn-ea"/>
                          <a:cs typeface="+mn-cs"/>
                        </a:rPr>
                        <a:t> Rules for Word Equations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extLst>
                  <a:ext uri="{0D108BD9-81ED-4DB2-BD59-A6C34878D82A}">
                    <a16:rowId xmlns:a16="http://schemas.microsoft.com/office/drawing/2014/main" val="2107388798"/>
                  </a:ext>
                </a:extLst>
              </a:tr>
              <a:tr h="139303">
                <a:tc>
                  <a:txBody>
                    <a:bodyPr/>
                    <a:lstStyle/>
                    <a:p>
                      <a:pPr algn="l">
                        <a:lnSpc>
                          <a:spcPct val="107000"/>
                        </a:lnSpc>
                        <a:spcAft>
                          <a:spcPts val="0"/>
                        </a:spcAft>
                      </a:pPr>
                      <a:r>
                        <a:rPr lang="en-GB" sz="900">
                          <a:effectLst/>
                        </a:rPr>
                        <a:t>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en-GB" sz="900" dirty="0">
                          <a:effectLst/>
                        </a:rPr>
                        <a:t> Reactants</a:t>
                      </a:r>
                      <a:r>
                        <a:rPr lang="en-GB" sz="900" baseline="0" dirty="0">
                          <a:effectLst/>
                        </a:rPr>
                        <a:t> are written on the left</a:t>
                      </a: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25425487"/>
                  </a:ext>
                </a:extLst>
              </a:tr>
              <a:tr h="139303">
                <a:tc>
                  <a:txBody>
                    <a:bodyPr/>
                    <a:lstStyle/>
                    <a:p>
                      <a:pPr algn="l">
                        <a:lnSpc>
                          <a:spcPct val="107000"/>
                        </a:lnSpc>
                        <a:spcAft>
                          <a:spcPts val="0"/>
                        </a:spcAft>
                      </a:pPr>
                      <a:r>
                        <a:rPr lang="en-GB" sz="900">
                          <a:effectLst/>
                        </a:rPr>
                        <a:t>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en-GB" sz="900" dirty="0">
                          <a:effectLst/>
                        </a:rPr>
                        <a:t> Products are written on the right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51472253"/>
                  </a:ext>
                </a:extLst>
              </a:tr>
              <a:tr h="139303">
                <a:tc>
                  <a:txBody>
                    <a:bodyPr/>
                    <a:lstStyle/>
                    <a:p>
                      <a:pPr algn="l">
                        <a:lnSpc>
                          <a:spcPct val="107000"/>
                        </a:lnSpc>
                        <a:spcAft>
                          <a:spcPts val="0"/>
                        </a:spcAft>
                      </a:pPr>
                      <a:r>
                        <a:rPr lang="en-GB" sz="900">
                          <a:effectLst/>
                        </a:rPr>
                        <a:t>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en-GB" sz="900" dirty="0">
                          <a:effectLst/>
                        </a:rPr>
                        <a:t> A</a:t>
                      </a:r>
                      <a:r>
                        <a:rPr lang="en-GB" sz="900" baseline="0" dirty="0">
                          <a:effectLst/>
                        </a:rPr>
                        <a:t> forward arrow is placed between reactants and products</a:t>
                      </a: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97144672"/>
                  </a:ext>
                </a:extLst>
              </a:tr>
              <a:tr h="139303">
                <a:tc>
                  <a:txBody>
                    <a:bodyPr/>
                    <a:lstStyle/>
                    <a:p>
                      <a:pPr algn="l">
                        <a:lnSpc>
                          <a:spcPct val="107000"/>
                        </a:lnSpc>
                        <a:spcAft>
                          <a:spcPts val="0"/>
                        </a:spcAft>
                      </a:pPr>
                      <a:r>
                        <a:rPr lang="en-GB" sz="900">
                          <a:effectLst/>
                        </a:rPr>
                        <a:t>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en-GB" sz="900" dirty="0">
                          <a:effectLst/>
                        </a:rPr>
                        <a:t> ONLY</a:t>
                      </a:r>
                      <a:r>
                        <a:rPr lang="en-GB" sz="900" baseline="0" dirty="0">
                          <a:effectLst/>
                        </a:rPr>
                        <a:t> chemical NAMES are written (no descriptions)</a:t>
                      </a: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43614790"/>
                  </a:ext>
                </a:extLst>
              </a:tr>
              <a:tr h="139303">
                <a:tc>
                  <a:txBody>
                    <a:bodyPr/>
                    <a:lstStyle/>
                    <a:p>
                      <a:pPr algn="l">
                        <a:lnSpc>
                          <a:spcPct val="107000"/>
                        </a:lnSpc>
                        <a:spcAft>
                          <a:spcPts val="0"/>
                        </a:spcAft>
                      </a:pPr>
                      <a:r>
                        <a:rPr lang="en-GB" sz="900">
                          <a:effectLst/>
                        </a:rPr>
                        <a:t>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en-GB" sz="900" dirty="0">
                          <a:effectLst/>
                        </a:rPr>
                        <a:t> The names used must</a:t>
                      </a:r>
                      <a:r>
                        <a:rPr lang="en-GB" sz="900" baseline="0" dirty="0">
                          <a:effectLst/>
                        </a:rPr>
                        <a:t> be full names</a:t>
                      </a: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25883578"/>
                  </a:ext>
                </a:extLst>
              </a:tr>
              <a:tr h="139303">
                <a:tc>
                  <a:txBody>
                    <a:bodyPr/>
                    <a:lstStyle/>
                    <a:p>
                      <a:pPr algn="l">
                        <a:lnSpc>
                          <a:spcPct val="107000"/>
                        </a:lnSpc>
                        <a:spcAft>
                          <a:spcPts val="0"/>
                        </a:spcAft>
                      </a:pPr>
                      <a:r>
                        <a:rPr lang="en-GB" sz="900">
                          <a:effectLst/>
                        </a:rPr>
                        <a:t>6</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en-GB" sz="900" dirty="0">
                          <a:effectLst/>
                        </a:rPr>
                        <a:t> Reactants</a:t>
                      </a:r>
                      <a:r>
                        <a:rPr lang="en-GB" sz="900" baseline="0" dirty="0">
                          <a:effectLst/>
                        </a:rPr>
                        <a:t>                               Products</a:t>
                      </a:r>
                      <a:r>
                        <a:rPr lang="en-GB" sz="900" dirty="0">
                          <a:effectLst/>
                        </a:rPr>
                        <a:t> </a:t>
                      </a:r>
                    </a:p>
                    <a:p>
                      <a:pPr algn="l">
                        <a:lnSpc>
                          <a:spcPct val="107000"/>
                        </a:lnSpc>
                        <a:spcAft>
                          <a:spcPts val="0"/>
                        </a:spcAft>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56725691"/>
                  </a:ext>
                </a:extLst>
              </a:tr>
              <a:tr h="89799">
                <a:tc>
                  <a:txBody>
                    <a:bodyPr/>
                    <a:lstStyle/>
                    <a:p>
                      <a:pPr algn="l">
                        <a:lnSpc>
                          <a:spcPct val="107000"/>
                        </a:lnSpc>
                        <a:spcAft>
                          <a:spcPts val="0"/>
                        </a:spcAft>
                      </a:pPr>
                      <a:r>
                        <a:rPr lang="en-GB" sz="900">
                          <a:effectLst/>
                        </a:rPr>
                        <a:t>7</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en-GB" sz="900" dirty="0">
                          <a:effectLst/>
                          <a:latin typeface="+mn-lt"/>
                          <a:ea typeface="+mn-ea"/>
                          <a:cs typeface="+mn-cs"/>
                        </a:rPr>
                        <a:t>e.g.</a:t>
                      </a:r>
                      <a:r>
                        <a:rPr lang="en-GB" sz="900" baseline="0" dirty="0">
                          <a:effectLst/>
                          <a:latin typeface="+mn-lt"/>
                          <a:ea typeface="+mn-ea"/>
                          <a:cs typeface="+mn-cs"/>
                        </a:rPr>
                        <a:t>  Copper oxide + sulfuric acid                  copper </a:t>
                      </a:r>
                      <a:r>
                        <a:rPr lang="en-GB" sz="900" baseline="0" dirty="0" err="1">
                          <a:effectLst/>
                          <a:latin typeface="+mn-lt"/>
                          <a:ea typeface="+mn-ea"/>
                          <a:cs typeface="+mn-cs"/>
                        </a:rPr>
                        <a:t>sulfate</a:t>
                      </a:r>
                      <a:r>
                        <a:rPr lang="en-GB" sz="900" baseline="0" dirty="0">
                          <a:effectLst/>
                          <a:latin typeface="+mn-lt"/>
                          <a:ea typeface="+mn-ea"/>
                          <a:cs typeface="+mn-cs"/>
                        </a:rPr>
                        <a:t> + water</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951594"/>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762952664"/>
              </p:ext>
            </p:extLst>
          </p:nvPr>
        </p:nvGraphicFramePr>
        <p:xfrm>
          <a:off x="7082566" y="1040139"/>
          <a:ext cx="2436257" cy="1001332"/>
        </p:xfrm>
        <a:graphic>
          <a:graphicData uri="http://schemas.openxmlformats.org/drawingml/2006/table">
            <a:tbl>
              <a:tblPr firstRow="1" firstCol="1" bandRow="1">
                <a:tableStyleId>{7E9639D4-E3E2-4D34-9284-5A2195B3D0D7}</a:tableStyleId>
              </a:tblPr>
              <a:tblGrid>
                <a:gridCol w="169228">
                  <a:extLst>
                    <a:ext uri="{9D8B030D-6E8A-4147-A177-3AD203B41FA5}">
                      <a16:colId xmlns:a16="http://schemas.microsoft.com/office/drawing/2014/main" val="1135208558"/>
                    </a:ext>
                  </a:extLst>
                </a:gridCol>
                <a:gridCol w="2267029">
                  <a:extLst>
                    <a:ext uri="{9D8B030D-6E8A-4147-A177-3AD203B41FA5}">
                      <a16:colId xmlns:a16="http://schemas.microsoft.com/office/drawing/2014/main" val="3954508052"/>
                    </a:ext>
                  </a:extLst>
                </a:gridCol>
              </a:tblGrid>
              <a:tr h="139303">
                <a:tc gridSpan="2">
                  <a:txBody>
                    <a:bodyPr/>
                    <a:lstStyle/>
                    <a:p>
                      <a:pPr marL="0" lvl="0" indent="0" algn="l">
                        <a:lnSpc>
                          <a:spcPct val="107000"/>
                        </a:lnSpc>
                        <a:spcAft>
                          <a:spcPts val="0"/>
                        </a:spcAft>
                        <a:buFont typeface="+mj-lt"/>
                        <a:buNone/>
                      </a:pPr>
                      <a:r>
                        <a:rPr lang="en-GB" sz="900" dirty="0">
                          <a:effectLst/>
                          <a:latin typeface="+mn-lt"/>
                          <a:ea typeface="+mn-ea"/>
                          <a:cs typeface="+mn-cs"/>
                        </a:rPr>
                        <a:t>3.</a:t>
                      </a:r>
                      <a:r>
                        <a:rPr lang="en-GB" sz="900" baseline="0" dirty="0">
                          <a:effectLst/>
                          <a:latin typeface="+mn-lt"/>
                          <a:ea typeface="+mn-ea"/>
                          <a:cs typeface="+mn-cs"/>
                        </a:rPr>
                        <a:t> Conservation of Mass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extLst>
                  <a:ext uri="{0D108BD9-81ED-4DB2-BD59-A6C34878D82A}">
                    <a16:rowId xmlns:a16="http://schemas.microsoft.com/office/drawing/2014/main" val="2107388798"/>
                  </a:ext>
                </a:extLst>
              </a:tr>
              <a:tr h="139303">
                <a:tc>
                  <a:txBody>
                    <a:bodyPr/>
                    <a:lstStyle/>
                    <a:p>
                      <a:pPr algn="l">
                        <a:lnSpc>
                          <a:spcPct val="107000"/>
                        </a:lnSpc>
                        <a:spcAft>
                          <a:spcPts val="0"/>
                        </a:spcAft>
                      </a:pPr>
                      <a:r>
                        <a:rPr lang="en-GB" sz="900" dirty="0">
                          <a:effectLst/>
                        </a:rPr>
                        <a:t>1</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en-GB" sz="900" dirty="0">
                          <a:effectLst/>
                          <a:latin typeface="+mn-lt"/>
                        </a:rPr>
                        <a:t>During chemical reaction no atoms are lost or gained</a:t>
                      </a:r>
                      <a:endParaRPr lang="en-GB" sz="900" dirty="0">
                        <a:effectLst/>
                        <a:latin typeface="+mn-lt"/>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25425487"/>
                  </a:ext>
                </a:extLst>
              </a:tr>
              <a:tr h="139303">
                <a:tc>
                  <a:txBody>
                    <a:bodyPr/>
                    <a:lstStyle/>
                    <a:p>
                      <a:pPr algn="l">
                        <a:lnSpc>
                          <a:spcPct val="107000"/>
                        </a:lnSpc>
                        <a:spcAft>
                          <a:spcPts val="0"/>
                        </a:spcAft>
                      </a:pPr>
                      <a:r>
                        <a:rPr lang="en-GB" sz="900">
                          <a:effectLst/>
                        </a:rPr>
                        <a:t>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en-GB" sz="900" dirty="0">
                          <a:effectLst/>
                        </a:rPr>
                        <a:t> The total</a:t>
                      </a:r>
                      <a:r>
                        <a:rPr lang="en-GB" sz="900" baseline="0" dirty="0">
                          <a:effectLst/>
                        </a:rPr>
                        <a:t> mass of the reactants is equal to the total mass of the products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51472253"/>
                  </a:ext>
                </a:extLst>
              </a:tr>
              <a:tr h="139303">
                <a:tc>
                  <a:txBody>
                    <a:bodyPr/>
                    <a:lstStyle/>
                    <a:p>
                      <a:pPr algn="l">
                        <a:lnSpc>
                          <a:spcPct val="107000"/>
                        </a:lnSpc>
                        <a:spcAft>
                          <a:spcPts val="0"/>
                        </a:spcAft>
                      </a:pPr>
                      <a:r>
                        <a:rPr lang="en-GB" sz="900" dirty="0">
                          <a:effectLst/>
                        </a:rPr>
                        <a:t>3</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en-GB" sz="900" dirty="0">
                          <a:effectLst/>
                        </a:rPr>
                        <a:t>Gas has mass</a:t>
                      </a:r>
                      <a:r>
                        <a:rPr lang="en-GB" sz="900" baseline="0" dirty="0">
                          <a:effectLst/>
                        </a:rPr>
                        <a:t>, so if gas is gained or lost during a reaction then total mass APPEARS to change</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97144672"/>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630403273"/>
              </p:ext>
            </p:extLst>
          </p:nvPr>
        </p:nvGraphicFramePr>
        <p:xfrm>
          <a:off x="215348" y="396322"/>
          <a:ext cx="6642652" cy="3539180"/>
        </p:xfrm>
        <a:graphic>
          <a:graphicData uri="http://schemas.openxmlformats.org/drawingml/2006/table">
            <a:tbl>
              <a:tblPr firstRow="1" firstCol="1" bandRow="1">
                <a:tableStyleId>{7E9639D4-E3E2-4D34-9284-5A2195B3D0D7}</a:tableStyleId>
              </a:tblPr>
              <a:tblGrid>
                <a:gridCol w="385610">
                  <a:extLst>
                    <a:ext uri="{9D8B030D-6E8A-4147-A177-3AD203B41FA5}">
                      <a16:colId xmlns:a16="http://schemas.microsoft.com/office/drawing/2014/main" val="1135208558"/>
                    </a:ext>
                  </a:extLst>
                </a:gridCol>
                <a:gridCol w="1414454">
                  <a:extLst>
                    <a:ext uri="{9D8B030D-6E8A-4147-A177-3AD203B41FA5}">
                      <a16:colId xmlns:a16="http://schemas.microsoft.com/office/drawing/2014/main" val="3954508052"/>
                    </a:ext>
                  </a:extLst>
                </a:gridCol>
                <a:gridCol w="4842588">
                  <a:extLst>
                    <a:ext uri="{9D8B030D-6E8A-4147-A177-3AD203B41FA5}">
                      <a16:colId xmlns:a16="http://schemas.microsoft.com/office/drawing/2014/main" val="1356070023"/>
                    </a:ext>
                  </a:extLst>
                </a:gridCol>
              </a:tblGrid>
              <a:tr h="139303">
                <a:tc gridSpan="3">
                  <a:txBody>
                    <a:bodyPr/>
                    <a:lstStyle/>
                    <a:p>
                      <a:pPr marL="0" lvl="0" indent="0" algn="l">
                        <a:lnSpc>
                          <a:spcPct val="107000"/>
                        </a:lnSpc>
                        <a:spcAft>
                          <a:spcPts val="0"/>
                        </a:spcAft>
                        <a:buFont typeface="+mj-lt"/>
                        <a:buNone/>
                      </a:pPr>
                      <a:r>
                        <a:rPr lang="en-GB" sz="900" dirty="0">
                          <a:effectLst/>
                        </a:rPr>
                        <a:t>1. Key terms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07388798"/>
                  </a:ext>
                </a:extLst>
              </a:tr>
              <a:tr h="139303">
                <a:tc>
                  <a:txBody>
                    <a:bodyPr/>
                    <a:lstStyle/>
                    <a:p>
                      <a:pPr algn="l">
                        <a:lnSpc>
                          <a:spcPct val="107000"/>
                        </a:lnSpc>
                        <a:spcAft>
                          <a:spcPts val="0"/>
                        </a:spcAft>
                      </a:pPr>
                      <a:r>
                        <a:rPr lang="en-GB" sz="900" dirty="0">
                          <a:effectLst/>
                        </a:rPr>
                        <a:t>1</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900" dirty="0">
                          <a:effectLst/>
                        </a:rPr>
                        <a:t>acid</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rPr>
                        <a:t>Corrosive substance which has a pH lower than 7. Acidity is caused by a high concentration of hydrogen ions.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5425487"/>
                  </a:ext>
                </a:extLst>
              </a:tr>
              <a:tr h="139303">
                <a:tc>
                  <a:txBody>
                    <a:bodyPr/>
                    <a:lstStyle/>
                    <a:p>
                      <a:pPr algn="l">
                        <a:lnSpc>
                          <a:spcPct val="107000"/>
                        </a:lnSpc>
                        <a:spcAft>
                          <a:spcPts val="0"/>
                        </a:spcAft>
                      </a:pPr>
                      <a:r>
                        <a:rPr lang="en-GB" sz="900" dirty="0">
                          <a:effectLst/>
                        </a:rPr>
                        <a:t>2</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900" dirty="0">
                          <a:effectLst/>
                        </a:rPr>
                        <a:t>acidic</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rPr>
                        <a:t>Having a pH lower than 7.</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1472253"/>
                  </a:ext>
                </a:extLst>
              </a:tr>
              <a:tr h="139303">
                <a:tc>
                  <a:txBody>
                    <a:bodyPr/>
                    <a:lstStyle/>
                    <a:p>
                      <a:pPr algn="l">
                        <a:lnSpc>
                          <a:spcPct val="107000"/>
                        </a:lnSpc>
                        <a:spcAft>
                          <a:spcPts val="0"/>
                        </a:spcAft>
                      </a:pPr>
                      <a:r>
                        <a:rPr lang="en-GB" sz="900" dirty="0">
                          <a:effectLst/>
                        </a:rPr>
                        <a:t>3</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900" dirty="0">
                          <a:effectLst/>
                        </a:rPr>
                        <a:t>alkaline</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rPr>
                        <a:t>Having a pH greater than 7.</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7144672"/>
                  </a:ext>
                </a:extLst>
              </a:tr>
              <a:tr h="139303">
                <a:tc>
                  <a:txBody>
                    <a:bodyPr/>
                    <a:lstStyle/>
                    <a:p>
                      <a:pPr algn="l">
                        <a:lnSpc>
                          <a:spcPct val="107000"/>
                        </a:lnSpc>
                        <a:spcAft>
                          <a:spcPts val="0"/>
                        </a:spcAft>
                      </a:pPr>
                      <a:r>
                        <a:rPr lang="en-GB" sz="900" dirty="0">
                          <a:effectLst/>
                        </a:rPr>
                        <a:t>4</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900" dirty="0">
                          <a:effectLst/>
                        </a:rPr>
                        <a:t>balanced</a:t>
                      </a:r>
                      <a:r>
                        <a:rPr lang="en-GB" sz="900" baseline="0" dirty="0">
                          <a:effectLst/>
                        </a:rPr>
                        <a:t> chemical equation</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rPr>
                        <a:t> chemical equation written using the symbols and formulae of the reactants and products, so that the number of units of each element present is the same on both sides of the arrow.</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3614790"/>
                  </a:ext>
                </a:extLst>
              </a:tr>
              <a:tr h="139303">
                <a:tc>
                  <a:txBody>
                    <a:bodyPr/>
                    <a:lstStyle/>
                    <a:p>
                      <a:pPr algn="l">
                        <a:lnSpc>
                          <a:spcPct val="107000"/>
                        </a:lnSpc>
                        <a:spcAft>
                          <a:spcPts val="0"/>
                        </a:spcAft>
                      </a:pPr>
                      <a:r>
                        <a:rPr lang="en-GB" sz="900" dirty="0">
                          <a:effectLst/>
                        </a:rPr>
                        <a:t>5</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900" dirty="0">
                          <a:effectLst/>
                        </a:rPr>
                        <a:t>base</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rPr>
                        <a:t>A substance that reacts with an acid to neutralise it and produce a salt.</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5883578"/>
                  </a:ext>
                </a:extLst>
              </a:tr>
              <a:tr h="139303">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6</a:t>
                      </a: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combustion</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The process of burning by heat.</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139303">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7</a:t>
                      </a: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complete combustion</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Burning in a plentiful supply of oxygen or air. Complete combustion of a hydrocarbon produces water vapour and carbon dioxide.</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139303">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8</a:t>
                      </a: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endothermic</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Reaction in which energy is taken in.</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139303">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9</a:t>
                      </a: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exothermic</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Reaction in which energy is given out to the surroundings. The surroundings then have more energy than they started with so the temperature increases.</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139303">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10</a:t>
                      </a: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fuel</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Material that is used to produce heat, like coal, oil or gas.</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139303">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11</a:t>
                      </a: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hydrocarbon</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A compound that contains hydrogen and carbon only.</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139303">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12</a:t>
                      </a: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incomplete combustion</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Burning when there is a limited supply of air or oxygen.</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139303">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13</a:t>
                      </a: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limewater</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Calcium hydroxide solution. It turns milky in the presence of carbon dioxide.</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106304">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14</a:t>
                      </a: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neutralise</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To be made neutral by removing any acidic or alkaline nature.</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r h="139303">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15</a:t>
                      </a: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oxidation</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The gain of oxygen, or loss of electrons, by a substance during a chemical reaction.</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r h="139303">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16</a:t>
                      </a: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900" dirty="0">
                          <a:effectLst/>
                        </a:rPr>
                        <a:t>product</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rPr>
                        <a:t>A substance formed in a chemical reaction.</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6725691"/>
                  </a:ext>
                </a:extLst>
              </a:tr>
              <a:tr h="139303">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17</a:t>
                      </a: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900" dirty="0">
                          <a:effectLst/>
                        </a:rPr>
                        <a:t>reactants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rPr>
                        <a:t>Substances present at the start of a chemical reaction.</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951594"/>
                  </a:ext>
                </a:extLst>
              </a:tr>
              <a:tr h="139303">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18</a:t>
                      </a: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thermal</a:t>
                      </a:r>
                      <a:r>
                        <a:rPr lang="en-GB" sz="900" baseline="0" dirty="0">
                          <a:effectLst/>
                          <a:latin typeface="Calibri" panose="020F0502020204030204" pitchFamily="34" charset="0"/>
                          <a:ea typeface="Calibri" panose="020F0502020204030204" pitchFamily="34" charset="0"/>
                          <a:cs typeface="Times New Roman" panose="02020603050405020304" pitchFamily="18" charset="0"/>
                        </a:rPr>
                        <a:t> decomposition</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Type of reaction in which a compound breaks down to form two or more substances when it is heated.</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8"/>
                  </a:ext>
                </a:extLst>
              </a:tr>
              <a:tr h="139303">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19</a:t>
                      </a: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word</a:t>
                      </a:r>
                      <a:r>
                        <a:rPr lang="en-GB" sz="900" baseline="0" dirty="0">
                          <a:effectLst/>
                          <a:latin typeface="Calibri" panose="020F0502020204030204" pitchFamily="34" charset="0"/>
                          <a:ea typeface="Calibri" panose="020F0502020204030204" pitchFamily="34" charset="0"/>
                          <a:cs typeface="Times New Roman" panose="02020603050405020304" pitchFamily="18" charset="0"/>
                        </a:rPr>
                        <a:t> equation</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An equation in which only the names of the reactants and products are used to model a reaction.</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9"/>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816618377"/>
              </p:ext>
            </p:extLst>
          </p:nvPr>
        </p:nvGraphicFramePr>
        <p:xfrm>
          <a:off x="7032846" y="166408"/>
          <a:ext cx="2717644" cy="701360"/>
        </p:xfrm>
        <a:graphic>
          <a:graphicData uri="http://schemas.openxmlformats.org/drawingml/2006/table">
            <a:tbl>
              <a:tblPr firstRow="1" firstCol="1" bandRow="1">
                <a:tableStyleId>{7E9639D4-E3E2-4D34-9284-5A2195B3D0D7}</a:tableStyleId>
              </a:tblPr>
              <a:tblGrid>
                <a:gridCol w="1261223">
                  <a:extLst>
                    <a:ext uri="{9D8B030D-6E8A-4147-A177-3AD203B41FA5}">
                      <a16:colId xmlns:a16="http://schemas.microsoft.com/office/drawing/2014/main" val="1659075403"/>
                    </a:ext>
                  </a:extLst>
                </a:gridCol>
                <a:gridCol w="1456421">
                  <a:extLst>
                    <a:ext uri="{9D8B030D-6E8A-4147-A177-3AD203B41FA5}">
                      <a16:colId xmlns:a16="http://schemas.microsoft.com/office/drawing/2014/main" val="1356070023"/>
                    </a:ext>
                  </a:extLst>
                </a:gridCol>
              </a:tblGrid>
              <a:tr h="139303">
                <a:tc gridSpan="2">
                  <a:txBody>
                    <a:bodyPr/>
                    <a:lstStyle/>
                    <a:p>
                      <a:pPr marL="0" lvl="0" indent="0" algn="l">
                        <a:lnSpc>
                          <a:spcPct val="107000"/>
                        </a:lnSpc>
                        <a:spcAft>
                          <a:spcPts val="0"/>
                        </a:spcAft>
                        <a:buFont typeface="+mj-lt"/>
                        <a:buNone/>
                      </a:pPr>
                      <a:r>
                        <a:rPr lang="en-GB" sz="900" dirty="0">
                          <a:effectLst/>
                        </a:rPr>
                        <a:t>2. Physical and chemical changes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2107388798"/>
                  </a:ext>
                </a:extLst>
              </a:tr>
              <a:tr h="139303">
                <a:tc>
                  <a:txBody>
                    <a:bodyPr/>
                    <a:lstStyle/>
                    <a:p>
                      <a:pPr algn="l">
                        <a:lnSpc>
                          <a:spcPct val="107000"/>
                        </a:lnSpc>
                        <a:spcAft>
                          <a:spcPts val="0"/>
                        </a:spcAft>
                      </a:pPr>
                      <a:r>
                        <a:rPr lang="en-GB" sz="900" dirty="0">
                          <a:effectLst/>
                        </a:rPr>
                        <a:t> Physical changes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lnSpc>
                          <a:spcPct val="107000"/>
                        </a:lnSpc>
                        <a:spcAft>
                          <a:spcPts val="0"/>
                        </a:spcAft>
                      </a:pPr>
                      <a:r>
                        <a:rPr lang="en-GB" sz="900" b="1" dirty="0">
                          <a:effectLst/>
                        </a:rPr>
                        <a:t> Chemical changes</a:t>
                      </a:r>
                      <a:endParaRPr lang="en-GB"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56805624"/>
                  </a:ext>
                </a:extLst>
              </a:tr>
              <a:tr h="139303">
                <a:tc>
                  <a:txBody>
                    <a:bodyPr/>
                    <a:lstStyle/>
                    <a:p>
                      <a:pPr algn="l">
                        <a:lnSpc>
                          <a:spcPct val="107000"/>
                        </a:lnSpc>
                        <a:spcAft>
                          <a:spcPts val="0"/>
                        </a:spcAft>
                      </a:pPr>
                      <a:r>
                        <a:rPr lang="en-GB" sz="900" b="0" dirty="0">
                          <a:effectLst/>
                          <a:latin typeface="Calibri" panose="020F0502020204030204" pitchFamily="34" charset="0"/>
                          <a:ea typeface="Calibri" panose="020F0502020204030204" pitchFamily="34" charset="0"/>
                          <a:cs typeface="Times New Roman" panose="02020603050405020304" pitchFamily="18" charset="0"/>
                        </a:rPr>
                        <a:t>Reversible</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b="0" dirty="0">
                          <a:effectLst/>
                          <a:latin typeface="Calibri" panose="020F0502020204030204" pitchFamily="34" charset="0"/>
                          <a:ea typeface="Calibri" panose="020F0502020204030204" pitchFamily="34" charset="0"/>
                          <a:cs typeface="Times New Roman" panose="02020603050405020304" pitchFamily="18" charset="0"/>
                        </a:rPr>
                        <a:t>Irreversible</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67843049"/>
                  </a:ext>
                </a:extLst>
              </a:tr>
              <a:tr h="139303">
                <a:tc>
                  <a:txBody>
                    <a:bodyPr/>
                    <a:lstStyle/>
                    <a:p>
                      <a:pPr algn="l">
                        <a:lnSpc>
                          <a:spcPct val="107000"/>
                        </a:lnSpc>
                        <a:spcAft>
                          <a:spcPts val="0"/>
                        </a:spcAft>
                      </a:pPr>
                      <a:endParaRPr lang="en-GB"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b="0" dirty="0">
                          <a:effectLst/>
                          <a:latin typeface="Calibri" panose="020F0502020204030204" pitchFamily="34" charset="0"/>
                          <a:ea typeface="Calibri" panose="020F0502020204030204" pitchFamily="34" charset="0"/>
                          <a:cs typeface="Times New Roman" panose="02020603050405020304" pitchFamily="18" charset="0"/>
                        </a:rPr>
                        <a:t>New substance</a:t>
                      </a:r>
                      <a:r>
                        <a:rPr lang="en-GB" sz="900" b="0" baseline="0" dirty="0">
                          <a:effectLst/>
                          <a:latin typeface="Calibri" panose="020F0502020204030204" pitchFamily="34" charset="0"/>
                          <a:ea typeface="Calibri" panose="020F0502020204030204" pitchFamily="34" charset="0"/>
                          <a:cs typeface="Times New Roman" panose="02020603050405020304" pitchFamily="18" charset="0"/>
                        </a:rPr>
                        <a:t> made</a:t>
                      </a:r>
                      <a:endParaRPr lang="en-GB"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97046450"/>
                  </a:ext>
                </a:extLst>
              </a:tr>
              <a:tr h="139303">
                <a:tc>
                  <a:txBody>
                    <a:bodyPr/>
                    <a:lstStyle/>
                    <a:p>
                      <a:pPr algn="l">
                        <a:lnSpc>
                          <a:spcPct val="107000"/>
                        </a:lnSpc>
                        <a:spcAft>
                          <a:spcPts val="0"/>
                        </a:spcAft>
                      </a:pPr>
                      <a:endParaRPr lang="en-GB"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endParaRPr lang="en-GB"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10332345"/>
                  </a:ext>
                </a:extLst>
              </a:tr>
            </a:tbl>
          </a:graphicData>
        </a:graphic>
      </p:graphicFrame>
      <p:cxnSp>
        <p:nvCxnSpPr>
          <p:cNvPr id="3" name="Straight Arrow Connector 2"/>
          <p:cNvCxnSpPr/>
          <p:nvPr/>
        </p:nvCxnSpPr>
        <p:spPr>
          <a:xfrm>
            <a:off x="1085851" y="5053693"/>
            <a:ext cx="653142" cy="816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103666" y="5361214"/>
            <a:ext cx="321127" cy="204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1357992" y="6142265"/>
            <a:ext cx="321127" cy="204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9" name="Table 18"/>
          <p:cNvGraphicFramePr>
            <a:graphicFrameLocks noGrp="1"/>
          </p:cNvGraphicFramePr>
          <p:nvPr>
            <p:extLst>
              <p:ext uri="{D42A27DB-BD31-4B8C-83A1-F6EECF244321}">
                <p14:modId xmlns:p14="http://schemas.microsoft.com/office/powerpoint/2010/main" val="4208560186"/>
              </p:ext>
            </p:extLst>
          </p:nvPr>
        </p:nvGraphicFramePr>
        <p:xfrm>
          <a:off x="3943223" y="4210879"/>
          <a:ext cx="1375256" cy="701360"/>
        </p:xfrm>
        <a:graphic>
          <a:graphicData uri="http://schemas.openxmlformats.org/drawingml/2006/table">
            <a:tbl>
              <a:tblPr firstRow="1" firstCol="1" bandRow="1">
                <a:tableStyleId>{7E9639D4-E3E2-4D34-9284-5A2195B3D0D7}</a:tableStyleId>
              </a:tblPr>
              <a:tblGrid>
                <a:gridCol w="136842">
                  <a:extLst>
                    <a:ext uri="{9D8B030D-6E8A-4147-A177-3AD203B41FA5}">
                      <a16:colId xmlns:a16="http://schemas.microsoft.com/office/drawing/2014/main" val="1135208558"/>
                    </a:ext>
                  </a:extLst>
                </a:gridCol>
                <a:gridCol w="900101">
                  <a:extLst>
                    <a:ext uri="{9D8B030D-6E8A-4147-A177-3AD203B41FA5}">
                      <a16:colId xmlns:a16="http://schemas.microsoft.com/office/drawing/2014/main" val="3954508052"/>
                    </a:ext>
                  </a:extLst>
                </a:gridCol>
                <a:gridCol w="338313">
                  <a:extLst>
                    <a:ext uri="{9D8B030D-6E8A-4147-A177-3AD203B41FA5}">
                      <a16:colId xmlns:a16="http://schemas.microsoft.com/office/drawing/2014/main" val="1356070023"/>
                    </a:ext>
                  </a:extLst>
                </a:gridCol>
              </a:tblGrid>
              <a:tr h="139303">
                <a:tc gridSpan="3">
                  <a:txBody>
                    <a:bodyPr/>
                    <a:lstStyle/>
                    <a:p>
                      <a:pPr marL="0" lvl="0" indent="0" algn="l">
                        <a:lnSpc>
                          <a:spcPct val="107000"/>
                        </a:lnSpc>
                        <a:spcAft>
                          <a:spcPts val="0"/>
                        </a:spcAft>
                        <a:buFont typeface="+mj-lt"/>
                        <a:buNone/>
                      </a:pPr>
                      <a:r>
                        <a:rPr lang="en-GB" sz="900" dirty="0">
                          <a:effectLst/>
                        </a:rPr>
                        <a:t>6. State Symbols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07388798"/>
                  </a:ext>
                </a:extLst>
              </a:tr>
              <a:tr h="139303">
                <a:tc>
                  <a:txBody>
                    <a:bodyPr/>
                    <a:lstStyle/>
                    <a:p>
                      <a:pPr algn="l">
                        <a:lnSpc>
                          <a:spcPct val="107000"/>
                        </a:lnSpc>
                        <a:spcAft>
                          <a:spcPts val="0"/>
                        </a:spcAft>
                      </a:pPr>
                      <a:r>
                        <a:rPr lang="en-GB" sz="900">
                          <a:effectLst/>
                        </a:rPr>
                        <a:t>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900" dirty="0">
                          <a:effectLst/>
                        </a:rPr>
                        <a:t> Solid</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rPr>
                        <a:t> 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5425487"/>
                  </a:ext>
                </a:extLst>
              </a:tr>
              <a:tr h="139303">
                <a:tc>
                  <a:txBody>
                    <a:bodyPr/>
                    <a:lstStyle/>
                    <a:p>
                      <a:pPr algn="l">
                        <a:lnSpc>
                          <a:spcPct val="107000"/>
                        </a:lnSpc>
                        <a:spcAft>
                          <a:spcPts val="0"/>
                        </a:spcAft>
                      </a:pPr>
                      <a:r>
                        <a:rPr lang="en-GB" sz="900">
                          <a:effectLst/>
                        </a:rPr>
                        <a:t>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900" dirty="0">
                          <a:effectLst/>
                        </a:rPr>
                        <a:t> Liquid</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rPr>
                        <a:t> l</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1472253"/>
                  </a:ext>
                </a:extLst>
              </a:tr>
              <a:tr h="139303">
                <a:tc>
                  <a:txBody>
                    <a:bodyPr/>
                    <a:lstStyle/>
                    <a:p>
                      <a:pPr algn="l">
                        <a:lnSpc>
                          <a:spcPct val="107000"/>
                        </a:lnSpc>
                        <a:spcAft>
                          <a:spcPts val="0"/>
                        </a:spcAft>
                      </a:pPr>
                      <a:r>
                        <a:rPr lang="en-GB" sz="900">
                          <a:effectLst/>
                        </a:rPr>
                        <a:t>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900" dirty="0">
                          <a:effectLst/>
                        </a:rPr>
                        <a:t> Gas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rPr>
                        <a:t> g</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7144672"/>
                  </a:ext>
                </a:extLst>
              </a:tr>
              <a:tr h="139303">
                <a:tc>
                  <a:txBody>
                    <a:bodyPr/>
                    <a:lstStyle/>
                    <a:p>
                      <a:pPr algn="l">
                        <a:lnSpc>
                          <a:spcPct val="107000"/>
                        </a:lnSpc>
                        <a:spcAft>
                          <a:spcPts val="0"/>
                        </a:spcAft>
                      </a:pPr>
                      <a:r>
                        <a:rPr lang="en-GB" sz="900">
                          <a:effectLst/>
                        </a:rPr>
                        <a:t>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900" dirty="0">
                          <a:effectLst/>
                        </a:rPr>
                        <a:t> Aqueous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rPr>
                        <a:t> </a:t>
                      </a:r>
                      <a:r>
                        <a:rPr lang="en-GB" sz="900" dirty="0" err="1">
                          <a:effectLst/>
                        </a:rPr>
                        <a:t>aq</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3614790"/>
                  </a:ext>
                </a:extLst>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1563820119"/>
              </p:ext>
            </p:extLst>
          </p:nvPr>
        </p:nvGraphicFramePr>
        <p:xfrm>
          <a:off x="7053841" y="2168121"/>
          <a:ext cx="2612673" cy="3042857"/>
        </p:xfrm>
        <a:graphic>
          <a:graphicData uri="http://schemas.openxmlformats.org/drawingml/2006/table">
            <a:tbl>
              <a:tblPr firstRow="1" firstCol="1" bandRow="1">
                <a:tableStyleId>{7E9639D4-E3E2-4D34-9284-5A2195B3D0D7}</a:tableStyleId>
              </a:tblPr>
              <a:tblGrid>
                <a:gridCol w="308613">
                  <a:extLst>
                    <a:ext uri="{9D8B030D-6E8A-4147-A177-3AD203B41FA5}">
                      <a16:colId xmlns:a16="http://schemas.microsoft.com/office/drawing/2014/main" val="20000"/>
                    </a:ext>
                  </a:extLst>
                </a:gridCol>
                <a:gridCol w="1361668">
                  <a:extLst>
                    <a:ext uri="{9D8B030D-6E8A-4147-A177-3AD203B41FA5}">
                      <a16:colId xmlns:a16="http://schemas.microsoft.com/office/drawing/2014/main" val="1135208558"/>
                    </a:ext>
                  </a:extLst>
                </a:gridCol>
                <a:gridCol w="942392">
                  <a:extLst>
                    <a:ext uri="{9D8B030D-6E8A-4147-A177-3AD203B41FA5}">
                      <a16:colId xmlns:a16="http://schemas.microsoft.com/office/drawing/2014/main" val="1356070023"/>
                    </a:ext>
                  </a:extLst>
                </a:gridCol>
              </a:tblGrid>
              <a:tr h="94782">
                <a:tc gridSpan="3">
                  <a:txBody>
                    <a:bodyPr/>
                    <a:lstStyle/>
                    <a:p>
                      <a:pPr marL="0" lvl="0" indent="0" algn="l">
                        <a:lnSpc>
                          <a:spcPct val="107000"/>
                        </a:lnSpc>
                        <a:spcAft>
                          <a:spcPts val="0"/>
                        </a:spcAft>
                        <a:buFont typeface="+mj-lt"/>
                        <a:buNone/>
                      </a:pPr>
                      <a:r>
                        <a:rPr lang="en-GB" sz="900" dirty="0">
                          <a:effectLst/>
                        </a:rPr>
                        <a:t>7. Signs of chemical changes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hMerge="1">
                  <a:txBody>
                    <a:bodyPr/>
                    <a:lstStyle/>
                    <a:p>
                      <a:pPr marL="0" lvl="0" indent="0" algn="l">
                        <a:lnSpc>
                          <a:spcPct val="107000"/>
                        </a:lnSpc>
                        <a:spcAft>
                          <a:spcPts val="0"/>
                        </a:spcAft>
                        <a:buFont typeface="+mj-lt"/>
                        <a:buNone/>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hMerge="1">
                  <a:txBody>
                    <a:bodyPr/>
                    <a:lstStyle/>
                    <a:p>
                      <a:endParaRPr lang="en-GB"/>
                    </a:p>
                  </a:txBody>
                  <a:tcPr/>
                </a:tc>
                <a:extLst>
                  <a:ext uri="{0D108BD9-81ED-4DB2-BD59-A6C34878D82A}">
                    <a16:rowId xmlns:a16="http://schemas.microsoft.com/office/drawing/2014/main" val="2107388798"/>
                  </a:ext>
                </a:extLst>
              </a:tr>
              <a:tr h="391600">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1</a:t>
                      </a: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900" dirty="0">
                          <a:effectLst/>
                        </a:rPr>
                        <a:t> Fizzing</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900" dirty="0">
                          <a:effectLst/>
                        </a:rPr>
                        <a:t> </a:t>
                      </a:r>
                    </a:p>
                    <a:p>
                      <a:pPr algn="l">
                        <a:lnSpc>
                          <a:spcPct val="107000"/>
                        </a:lnSpc>
                        <a:spcAft>
                          <a:spcPts val="0"/>
                        </a:spcAft>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5425487"/>
                  </a:ext>
                </a:extLst>
              </a:tr>
              <a:tr h="379129">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2</a:t>
                      </a: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900" dirty="0">
                          <a:effectLst/>
                        </a:rPr>
                        <a:t> Colour</a:t>
                      </a:r>
                      <a:r>
                        <a:rPr lang="en-GB" sz="900" baseline="0" dirty="0">
                          <a:effectLst/>
                        </a:rPr>
                        <a:t> change</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endParaRPr lang="en-GB" sz="900" dirty="0">
                        <a:effectLst/>
                      </a:endParaRPr>
                    </a:p>
                    <a:p>
                      <a:pPr algn="l">
                        <a:lnSpc>
                          <a:spcPct val="107000"/>
                        </a:lnSpc>
                        <a:spcAft>
                          <a:spcPts val="0"/>
                        </a:spcAft>
                      </a:pPr>
                      <a:r>
                        <a:rPr lang="en-GB" sz="900" dirty="0">
                          <a:effectLst/>
                        </a:rPr>
                        <a:t> </a:t>
                      </a:r>
                    </a:p>
                    <a:p>
                      <a:pPr algn="l">
                        <a:lnSpc>
                          <a:spcPct val="107000"/>
                        </a:lnSpc>
                        <a:spcAft>
                          <a:spcPts val="0"/>
                        </a:spcAft>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1472253"/>
                  </a:ext>
                </a:extLst>
              </a:tr>
              <a:tr h="379129">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3</a:t>
                      </a: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900" dirty="0">
                          <a:effectLst/>
                        </a:rPr>
                        <a:t> Temperature   change</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endParaRPr lang="en-GB" sz="900" dirty="0">
                        <a:effectLst/>
                      </a:endParaRPr>
                    </a:p>
                    <a:p>
                      <a:pPr algn="l">
                        <a:lnSpc>
                          <a:spcPct val="107000"/>
                        </a:lnSpc>
                        <a:spcAft>
                          <a:spcPts val="0"/>
                        </a:spcAft>
                      </a:pPr>
                      <a:endParaRPr lang="en-GB" sz="900" dirty="0">
                        <a:effectLst/>
                      </a:endParaRPr>
                    </a:p>
                    <a:p>
                      <a:pPr algn="l">
                        <a:lnSpc>
                          <a:spcPct val="107000"/>
                        </a:lnSpc>
                        <a:spcAft>
                          <a:spcPts val="0"/>
                        </a:spcAft>
                      </a:pPr>
                      <a:endParaRPr lang="en-GB" sz="900" dirty="0">
                        <a:effectLst/>
                      </a:endParaRPr>
                    </a:p>
                    <a:p>
                      <a:pPr algn="l">
                        <a:lnSpc>
                          <a:spcPct val="107000"/>
                        </a:lnSpc>
                        <a:spcAft>
                          <a:spcPts val="0"/>
                        </a:spcAft>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7144672"/>
                  </a:ext>
                </a:extLst>
              </a:tr>
              <a:tr h="379129">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4</a:t>
                      </a: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900" dirty="0">
                          <a:effectLst/>
                        </a:rPr>
                        <a:t> Smell</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endParaRPr lang="en-GB" sz="900" dirty="0">
                        <a:effectLst/>
                      </a:endParaRPr>
                    </a:p>
                    <a:p>
                      <a:pPr algn="l">
                        <a:lnSpc>
                          <a:spcPct val="107000"/>
                        </a:lnSpc>
                        <a:spcAft>
                          <a:spcPts val="0"/>
                        </a:spcAft>
                      </a:pPr>
                      <a:endParaRPr lang="en-GB" sz="900" dirty="0">
                        <a:effectLst/>
                      </a:endParaRPr>
                    </a:p>
                    <a:p>
                      <a:pPr algn="l">
                        <a:lnSpc>
                          <a:spcPct val="107000"/>
                        </a:lnSpc>
                        <a:spcAft>
                          <a:spcPts val="0"/>
                        </a:spcAft>
                      </a:pPr>
                      <a:endParaRPr lang="en-GB" sz="900" dirty="0">
                        <a:effectLst/>
                      </a:endParaRPr>
                    </a:p>
                    <a:p>
                      <a:pPr algn="l">
                        <a:lnSpc>
                          <a:spcPct val="107000"/>
                        </a:lnSpc>
                        <a:spcAft>
                          <a:spcPts val="0"/>
                        </a:spcAft>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3614790"/>
                  </a:ext>
                </a:extLst>
              </a:tr>
              <a:tr h="379129">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5</a:t>
                      </a: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900" dirty="0">
                          <a:effectLst/>
                        </a:rPr>
                        <a:t> New chemical is  made</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endParaRPr lang="en-GB" sz="900" dirty="0">
                        <a:effectLst/>
                      </a:endParaRPr>
                    </a:p>
                    <a:p>
                      <a:pPr algn="l">
                        <a:lnSpc>
                          <a:spcPct val="107000"/>
                        </a:lnSpc>
                        <a:spcAft>
                          <a:spcPts val="0"/>
                        </a:spcAft>
                      </a:pPr>
                      <a:endParaRPr lang="en-GB" sz="900" dirty="0">
                        <a:effectLst/>
                      </a:endParaRPr>
                    </a:p>
                    <a:p>
                      <a:pPr algn="l">
                        <a:lnSpc>
                          <a:spcPct val="107000"/>
                        </a:lnSpc>
                        <a:spcAft>
                          <a:spcPts val="0"/>
                        </a:spcAft>
                      </a:pPr>
                      <a:endParaRPr lang="en-GB" sz="900" dirty="0">
                        <a:effectLst/>
                      </a:endParaRPr>
                    </a:p>
                    <a:p>
                      <a:pPr algn="l">
                        <a:lnSpc>
                          <a:spcPct val="107000"/>
                        </a:lnSpc>
                        <a:spcAft>
                          <a:spcPts val="0"/>
                        </a:spcAft>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5883578"/>
                  </a:ext>
                </a:extLst>
              </a:tr>
            </a:tbl>
          </a:graphicData>
        </a:graphic>
      </p:graphicFrame>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79094" y="2476403"/>
            <a:ext cx="156313" cy="345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43952" y="3114059"/>
            <a:ext cx="266567" cy="366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48608" y="3708981"/>
            <a:ext cx="364290" cy="331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22443" y="4249010"/>
            <a:ext cx="309583" cy="328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869008" y="4971329"/>
            <a:ext cx="532798" cy="164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8" name="Table 27"/>
          <p:cNvGraphicFramePr>
            <a:graphicFrameLocks noGrp="1"/>
          </p:cNvGraphicFramePr>
          <p:nvPr>
            <p:extLst>
              <p:ext uri="{D42A27DB-BD31-4B8C-83A1-F6EECF244321}">
                <p14:modId xmlns:p14="http://schemas.microsoft.com/office/powerpoint/2010/main" val="4253020825"/>
              </p:ext>
            </p:extLst>
          </p:nvPr>
        </p:nvGraphicFramePr>
        <p:xfrm>
          <a:off x="5573607" y="5363255"/>
          <a:ext cx="4041601" cy="1278764"/>
        </p:xfrm>
        <a:graphic>
          <a:graphicData uri="http://schemas.openxmlformats.org/drawingml/2006/table">
            <a:tbl>
              <a:tblPr firstRow="1" firstCol="1" bandRow="1">
                <a:tableStyleId>{7E9639D4-E3E2-4D34-9284-5A2195B3D0D7}</a:tableStyleId>
              </a:tblPr>
              <a:tblGrid>
                <a:gridCol w="160267">
                  <a:extLst>
                    <a:ext uri="{9D8B030D-6E8A-4147-A177-3AD203B41FA5}">
                      <a16:colId xmlns:a16="http://schemas.microsoft.com/office/drawing/2014/main" val="3276500004"/>
                    </a:ext>
                  </a:extLst>
                </a:gridCol>
                <a:gridCol w="951345">
                  <a:extLst>
                    <a:ext uri="{9D8B030D-6E8A-4147-A177-3AD203B41FA5}">
                      <a16:colId xmlns:a16="http://schemas.microsoft.com/office/drawing/2014/main" val="696656072"/>
                    </a:ext>
                  </a:extLst>
                </a:gridCol>
                <a:gridCol w="2929989">
                  <a:extLst>
                    <a:ext uri="{9D8B030D-6E8A-4147-A177-3AD203B41FA5}">
                      <a16:colId xmlns:a16="http://schemas.microsoft.com/office/drawing/2014/main" val="2252781272"/>
                    </a:ext>
                  </a:extLst>
                </a:gridCol>
              </a:tblGrid>
              <a:tr h="136208">
                <a:tc gridSpan="3">
                  <a:txBody>
                    <a:bodyPr/>
                    <a:lstStyle/>
                    <a:p>
                      <a:pPr marL="0" lvl="0" indent="0" algn="l">
                        <a:spcAft>
                          <a:spcPts val="0"/>
                        </a:spcAft>
                        <a:buFont typeface="+mj-lt"/>
                        <a:buNone/>
                      </a:pPr>
                      <a:r>
                        <a:rPr lang="en-GB" sz="900" dirty="0">
                          <a:effectLst/>
                        </a:rPr>
                        <a:t>8. Types of Reactions</a:t>
                      </a:r>
                      <a:endParaRPr lang="en-GB" sz="900" dirty="0">
                        <a:effectLst/>
                        <a:latin typeface="Calibri" panose="020F0502020204030204" pitchFamily="34"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137569555"/>
                  </a:ext>
                </a:extLst>
              </a:tr>
              <a:tr h="139303">
                <a:tc>
                  <a:txBody>
                    <a:bodyPr/>
                    <a:lstStyle/>
                    <a:p>
                      <a:pPr algn="l">
                        <a:lnSpc>
                          <a:spcPct val="107000"/>
                        </a:lnSpc>
                        <a:spcAft>
                          <a:spcPts val="0"/>
                        </a:spcAft>
                      </a:pPr>
                      <a:r>
                        <a:rPr lang="en-GB" sz="900" dirty="0">
                          <a:effectLst/>
                        </a:rPr>
                        <a:t>1</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rPr>
                        <a:t> Oxidation</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rPr>
                        <a:t>The gain of oxygen</a:t>
                      </a:r>
                      <a:r>
                        <a:rPr lang="en-GB" sz="900" baseline="0" dirty="0">
                          <a:effectLst/>
                        </a:rPr>
                        <a:t> during a chemical reaction</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8282958"/>
                  </a:ext>
                </a:extLst>
              </a:tr>
              <a:tr h="139303">
                <a:tc>
                  <a:txBody>
                    <a:bodyPr/>
                    <a:lstStyle/>
                    <a:p>
                      <a:pPr algn="l">
                        <a:lnSpc>
                          <a:spcPct val="107000"/>
                        </a:lnSpc>
                        <a:spcAft>
                          <a:spcPts val="0"/>
                        </a:spcAft>
                      </a:pPr>
                      <a:r>
                        <a:rPr lang="en-GB" sz="900" dirty="0">
                          <a:effectLst/>
                        </a:rPr>
                        <a:t>2</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rPr>
                        <a:t> Neutralisation</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rPr>
                        <a:t>To be made neutral by removing any acidic or alkaline nature.</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674185"/>
                  </a:ext>
                </a:extLst>
              </a:tr>
              <a:tr h="139303">
                <a:tc>
                  <a:txBody>
                    <a:bodyPr/>
                    <a:lstStyle/>
                    <a:p>
                      <a:pPr algn="l">
                        <a:lnSpc>
                          <a:spcPct val="107000"/>
                        </a:lnSpc>
                        <a:spcAft>
                          <a:spcPts val="0"/>
                        </a:spcAft>
                      </a:pPr>
                      <a:r>
                        <a:rPr lang="en-GB" sz="900" dirty="0">
                          <a:effectLst/>
                        </a:rPr>
                        <a:t>3</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rPr>
                        <a:t> Combustion</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rPr>
                        <a:t>The process of burning by heat.</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9151911"/>
                  </a:ext>
                </a:extLst>
              </a:tr>
              <a:tr h="139303">
                <a:tc>
                  <a:txBody>
                    <a:bodyPr/>
                    <a:lstStyle/>
                    <a:p>
                      <a:pPr algn="l">
                        <a:lnSpc>
                          <a:spcPct val="107000"/>
                        </a:lnSpc>
                        <a:spcAft>
                          <a:spcPts val="0"/>
                        </a:spcAft>
                      </a:pPr>
                      <a:r>
                        <a:rPr lang="en-GB" sz="900" dirty="0">
                          <a:effectLst/>
                        </a:rPr>
                        <a:t>4</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rPr>
                        <a:t> Thermal</a:t>
                      </a:r>
                      <a:r>
                        <a:rPr lang="en-GB" sz="900" baseline="0" dirty="0">
                          <a:effectLst/>
                        </a:rPr>
                        <a:t> Decomposition</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rPr>
                        <a:t>Reaction in which a compound breaks down to form two or more substances when it is heated.</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6610490"/>
                  </a:ext>
                </a:extLst>
              </a:tr>
              <a:tr h="139303">
                <a:tc>
                  <a:txBody>
                    <a:bodyPr/>
                    <a:lstStyle/>
                    <a:p>
                      <a:pPr algn="l">
                        <a:lnSpc>
                          <a:spcPct val="107000"/>
                        </a:lnSpc>
                        <a:spcAft>
                          <a:spcPts val="0"/>
                        </a:spcAft>
                      </a:pPr>
                      <a:r>
                        <a:rPr lang="en-GB" sz="900" dirty="0">
                          <a:effectLst/>
                        </a:rPr>
                        <a:t>5</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rPr>
                        <a:t> Displacement</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rPr>
                        <a:t> Reaction in which an element or group is displaced from a chemical compound by another element or group.</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28892302"/>
                  </a:ext>
                </a:extLst>
              </a:tr>
            </a:tbl>
          </a:graphicData>
        </a:graphic>
      </p:graphicFrame>
    </p:spTree>
    <p:extLst>
      <p:ext uri="{BB962C8B-B14F-4D97-AF65-F5344CB8AC3E}">
        <p14:creationId xmlns:p14="http://schemas.microsoft.com/office/powerpoint/2010/main" val="1030265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356537320"/>
              </p:ext>
            </p:extLst>
          </p:nvPr>
        </p:nvGraphicFramePr>
        <p:xfrm>
          <a:off x="391468" y="241430"/>
          <a:ext cx="2436257" cy="1001332"/>
        </p:xfrm>
        <a:graphic>
          <a:graphicData uri="http://schemas.openxmlformats.org/drawingml/2006/table">
            <a:tbl>
              <a:tblPr firstRow="1" firstCol="1" bandRow="1">
                <a:tableStyleId>{7E9639D4-E3E2-4D34-9284-5A2195B3D0D7}</a:tableStyleId>
              </a:tblPr>
              <a:tblGrid>
                <a:gridCol w="169228">
                  <a:extLst>
                    <a:ext uri="{9D8B030D-6E8A-4147-A177-3AD203B41FA5}">
                      <a16:colId xmlns:a16="http://schemas.microsoft.com/office/drawing/2014/main" val="1135208558"/>
                    </a:ext>
                  </a:extLst>
                </a:gridCol>
                <a:gridCol w="2267029">
                  <a:extLst>
                    <a:ext uri="{9D8B030D-6E8A-4147-A177-3AD203B41FA5}">
                      <a16:colId xmlns:a16="http://schemas.microsoft.com/office/drawing/2014/main" val="3954508052"/>
                    </a:ext>
                  </a:extLst>
                </a:gridCol>
              </a:tblGrid>
              <a:tr h="139303">
                <a:tc gridSpan="2">
                  <a:txBody>
                    <a:bodyPr/>
                    <a:lstStyle/>
                    <a:p>
                      <a:pPr marL="0" lvl="0" indent="0" algn="l">
                        <a:lnSpc>
                          <a:spcPct val="107000"/>
                        </a:lnSpc>
                        <a:spcAft>
                          <a:spcPts val="0"/>
                        </a:spcAft>
                        <a:buFont typeface="+mj-lt"/>
                        <a:buNone/>
                      </a:pPr>
                      <a:r>
                        <a:rPr lang="en-GB" sz="900" dirty="0">
                          <a:effectLst/>
                        </a:rPr>
                        <a:t>9. Oxidation</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extLst>
                  <a:ext uri="{0D108BD9-81ED-4DB2-BD59-A6C34878D82A}">
                    <a16:rowId xmlns:a16="http://schemas.microsoft.com/office/drawing/2014/main" val="2107388798"/>
                  </a:ext>
                </a:extLst>
              </a:tr>
              <a:tr h="139303">
                <a:tc>
                  <a:txBody>
                    <a:bodyPr/>
                    <a:lstStyle/>
                    <a:p>
                      <a:pPr algn="l">
                        <a:lnSpc>
                          <a:spcPct val="107000"/>
                        </a:lnSpc>
                        <a:spcAft>
                          <a:spcPts val="0"/>
                        </a:spcAft>
                      </a:pPr>
                      <a:r>
                        <a:rPr lang="en-GB" sz="900">
                          <a:effectLst/>
                        </a:rPr>
                        <a:t>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en-GB" sz="900" dirty="0">
                          <a:effectLst/>
                        </a:rPr>
                        <a:t>A chemical reaction that adds oxygen to a chemical, e.g. rusting</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25425487"/>
                  </a:ext>
                </a:extLst>
              </a:tr>
              <a:tr h="139303">
                <a:tc>
                  <a:txBody>
                    <a:bodyPr/>
                    <a:lstStyle/>
                    <a:p>
                      <a:pPr algn="l">
                        <a:lnSpc>
                          <a:spcPct val="107000"/>
                        </a:lnSpc>
                        <a:spcAft>
                          <a:spcPts val="0"/>
                        </a:spcAft>
                      </a:pPr>
                      <a:r>
                        <a:rPr lang="en-GB" sz="900">
                          <a:effectLst/>
                        </a:rPr>
                        <a:t>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en-GB" sz="900" dirty="0">
                          <a:effectLst/>
                        </a:rPr>
                        <a:t> </a:t>
                      </a:r>
                      <a:r>
                        <a:rPr lang="en-GB" sz="900" dirty="0">
                          <a:effectLst/>
                          <a:latin typeface="Calibri" panose="020F0502020204030204" pitchFamily="34" charset="0"/>
                          <a:cs typeface="Times New Roman" panose="02020603050405020304" pitchFamily="18" charset="0"/>
                        </a:rPr>
                        <a:t>Iron</a:t>
                      </a:r>
                      <a:r>
                        <a:rPr lang="en-GB" sz="900" baseline="0" dirty="0">
                          <a:effectLst/>
                          <a:latin typeface="Calibri" panose="020F0502020204030204" pitchFamily="34" charset="0"/>
                          <a:cs typeface="Times New Roman" panose="02020603050405020304" pitchFamily="18" charset="0"/>
                        </a:rPr>
                        <a:t> + Oxygen               Iron Oxide</a:t>
                      </a:r>
                    </a:p>
                    <a:p>
                      <a:pPr algn="l">
                        <a:lnSpc>
                          <a:spcPct val="107000"/>
                        </a:lnSpc>
                        <a:spcAft>
                          <a:spcPts val="0"/>
                        </a:spcAft>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51472253"/>
                  </a:ext>
                </a:extLst>
              </a:tr>
              <a:tr h="139303">
                <a:tc>
                  <a:txBody>
                    <a:bodyPr/>
                    <a:lstStyle/>
                    <a:p>
                      <a:pPr algn="l">
                        <a:lnSpc>
                          <a:spcPct val="107000"/>
                        </a:lnSpc>
                        <a:spcAft>
                          <a:spcPts val="0"/>
                        </a:spcAft>
                      </a:pPr>
                      <a:r>
                        <a:rPr lang="en-GB" sz="900">
                          <a:effectLst/>
                        </a:rPr>
                        <a:t>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en-GB" sz="900" dirty="0">
                          <a:effectLst/>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4Fe +3 O</a:t>
                      </a:r>
                      <a:r>
                        <a:rPr lang="en-GB" sz="9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GB" sz="900" dirty="0">
                          <a:effectLst/>
                          <a:latin typeface="Calibri" panose="020F0502020204030204" pitchFamily="34" charset="0"/>
                          <a:ea typeface="Calibri" panose="020F0502020204030204" pitchFamily="34" charset="0"/>
                          <a:cs typeface="Times New Roman" panose="02020603050405020304" pitchFamily="18" charset="0"/>
                        </a:rPr>
                        <a:t>                    2Fe</a:t>
                      </a:r>
                      <a:r>
                        <a:rPr lang="en-GB" sz="9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GB" sz="900" dirty="0">
                          <a:effectLst/>
                          <a:latin typeface="Calibri" panose="020F0502020204030204" pitchFamily="34" charset="0"/>
                          <a:ea typeface="Calibri" panose="020F0502020204030204" pitchFamily="34" charset="0"/>
                          <a:cs typeface="Times New Roman" panose="02020603050405020304" pitchFamily="18" charset="0"/>
                        </a:rPr>
                        <a:t>O</a:t>
                      </a:r>
                      <a:r>
                        <a:rPr lang="en-GB" sz="9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GB" sz="900" dirty="0">
                          <a:effectLst/>
                        </a:rPr>
                        <a:t> </a:t>
                      </a:r>
                    </a:p>
                    <a:p>
                      <a:pPr algn="l">
                        <a:lnSpc>
                          <a:spcPct val="107000"/>
                        </a:lnSpc>
                        <a:spcAft>
                          <a:spcPts val="0"/>
                        </a:spcAft>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9714467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789307293"/>
              </p:ext>
            </p:extLst>
          </p:nvPr>
        </p:nvGraphicFramePr>
        <p:xfrm>
          <a:off x="3239934" y="261855"/>
          <a:ext cx="3113731" cy="1001332"/>
        </p:xfrm>
        <a:graphic>
          <a:graphicData uri="http://schemas.openxmlformats.org/drawingml/2006/table">
            <a:tbl>
              <a:tblPr firstRow="1" firstCol="1" bandRow="1">
                <a:tableStyleId>{7E9639D4-E3E2-4D34-9284-5A2195B3D0D7}</a:tableStyleId>
              </a:tblPr>
              <a:tblGrid>
                <a:gridCol w="216287">
                  <a:extLst>
                    <a:ext uri="{9D8B030D-6E8A-4147-A177-3AD203B41FA5}">
                      <a16:colId xmlns:a16="http://schemas.microsoft.com/office/drawing/2014/main" val="1135208558"/>
                    </a:ext>
                  </a:extLst>
                </a:gridCol>
                <a:gridCol w="2897444">
                  <a:extLst>
                    <a:ext uri="{9D8B030D-6E8A-4147-A177-3AD203B41FA5}">
                      <a16:colId xmlns:a16="http://schemas.microsoft.com/office/drawing/2014/main" val="3954508052"/>
                    </a:ext>
                  </a:extLst>
                </a:gridCol>
              </a:tblGrid>
              <a:tr h="139303">
                <a:tc gridSpan="2">
                  <a:txBody>
                    <a:bodyPr/>
                    <a:lstStyle/>
                    <a:p>
                      <a:pPr marL="0" lvl="0" indent="0" algn="l">
                        <a:lnSpc>
                          <a:spcPct val="107000"/>
                        </a:lnSpc>
                        <a:spcAft>
                          <a:spcPts val="0"/>
                        </a:spcAft>
                        <a:buFont typeface="+mj-lt"/>
                        <a:buNone/>
                      </a:pPr>
                      <a:r>
                        <a:rPr lang="en-GB" sz="900" dirty="0">
                          <a:effectLst/>
                          <a:latin typeface="+mn-lt"/>
                          <a:ea typeface="+mn-ea"/>
                          <a:cs typeface="+mn-cs"/>
                        </a:rPr>
                        <a:t>10.</a:t>
                      </a:r>
                      <a:r>
                        <a:rPr lang="en-GB" sz="900" baseline="0" dirty="0">
                          <a:effectLst/>
                          <a:latin typeface="+mn-lt"/>
                          <a:ea typeface="+mn-ea"/>
                          <a:cs typeface="+mn-cs"/>
                        </a:rPr>
                        <a:t> Displacement</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extLst>
                  <a:ext uri="{0D108BD9-81ED-4DB2-BD59-A6C34878D82A}">
                    <a16:rowId xmlns:a16="http://schemas.microsoft.com/office/drawing/2014/main" val="2107388798"/>
                  </a:ext>
                </a:extLst>
              </a:tr>
              <a:tr h="139303">
                <a:tc>
                  <a:txBody>
                    <a:bodyPr/>
                    <a:lstStyle/>
                    <a:p>
                      <a:pPr algn="l">
                        <a:lnSpc>
                          <a:spcPct val="107000"/>
                        </a:lnSpc>
                        <a:spcAft>
                          <a:spcPts val="0"/>
                        </a:spcAft>
                      </a:pPr>
                      <a:r>
                        <a:rPr lang="en-GB" sz="900">
                          <a:effectLst/>
                        </a:rPr>
                        <a:t>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en-GB" sz="900" dirty="0">
                          <a:effectLst/>
                        </a:rPr>
                        <a:t> A less reactive</a:t>
                      </a:r>
                      <a:r>
                        <a:rPr lang="en-GB" sz="900" baseline="0" dirty="0">
                          <a:effectLst/>
                        </a:rPr>
                        <a:t> chemical is pushed out of its compound by a more reactive one, e.g. Thermite</a:t>
                      </a: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25425487"/>
                  </a:ext>
                </a:extLst>
              </a:tr>
              <a:tr h="139303">
                <a:tc>
                  <a:txBody>
                    <a:bodyPr/>
                    <a:lstStyle/>
                    <a:p>
                      <a:pPr algn="l">
                        <a:lnSpc>
                          <a:spcPct val="107000"/>
                        </a:lnSpc>
                        <a:spcAft>
                          <a:spcPts val="0"/>
                        </a:spcAft>
                      </a:pPr>
                      <a:r>
                        <a:rPr lang="en-GB" sz="900">
                          <a:effectLst/>
                        </a:rPr>
                        <a:t>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en-GB" sz="900" dirty="0">
                          <a:effectLst/>
                        </a:rPr>
                        <a:t> Iron Oxide</a:t>
                      </a:r>
                      <a:r>
                        <a:rPr lang="en-GB" sz="900" baseline="0" dirty="0">
                          <a:effectLst/>
                        </a:rPr>
                        <a:t> + Aluminium          Iron + Aluminium Oxide</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51472253"/>
                  </a:ext>
                </a:extLst>
              </a:tr>
              <a:tr h="139303">
                <a:tc>
                  <a:txBody>
                    <a:bodyPr/>
                    <a:lstStyle/>
                    <a:p>
                      <a:pPr algn="l">
                        <a:lnSpc>
                          <a:spcPct val="107000"/>
                        </a:lnSpc>
                        <a:spcAft>
                          <a:spcPts val="0"/>
                        </a:spcAft>
                      </a:pPr>
                      <a:r>
                        <a:rPr lang="en-GB" sz="900">
                          <a:effectLst/>
                        </a:rPr>
                        <a:t>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en-GB" sz="900" dirty="0">
                          <a:effectLst/>
                        </a:rPr>
                        <a:t> Fe</a:t>
                      </a:r>
                      <a:r>
                        <a:rPr lang="en-GB" sz="900" baseline="-25000" dirty="0">
                          <a:effectLst/>
                        </a:rPr>
                        <a:t>2</a:t>
                      </a:r>
                      <a:r>
                        <a:rPr lang="en-GB" sz="900" dirty="0">
                          <a:effectLst/>
                        </a:rPr>
                        <a:t>O</a:t>
                      </a:r>
                      <a:r>
                        <a:rPr lang="en-GB" sz="900" baseline="-25000" dirty="0">
                          <a:effectLst/>
                        </a:rPr>
                        <a:t>3</a:t>
                      </a:r>
                      <a:r>
                        <a:rPr lang="en-GB" sz="900" dirty="0">
                          <a:effectLst/>
                        </a:rPr>
                        <a:t> +2 Al                     2Fe + Al</a:t>
                      </a:r>
                      <a:r>
                        <a:rPr lang="en-GB" sz="900" baseline="-25000" dirty="0">
                          <a:effectLst/>
                        </a:rPr>
                        <a:t>2</a:t>
                      </a:r>
                      <a:r>
                        <a:rPr lang="en-GB" sz="900" dirty="0">
                          <a:effectLst/>
                        </a:rPr>
                        <a:t>O</a:t>
                      </a:r>
                      <a:r>
                        <a:rPr lang="en-GB" sz="900" baseline="-25000" dirty="0">
                          <a:effectLst/>
                        </a:rPr>
                        <a:t>3</a:t>
                      </a:r>
                      <a:endParaRPr lang="en-GB" sz="900" baseline="-250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9714467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657120589"/>
              </p:ext>
            </p:extLst>
          </p:nvPr>
        </p:nvGraphicFramePr>
        <p:xfrm>
          <a:off x="403282" y="1505777"/>
          <a:ext cx="4592924" cy="869200"/>
        </p:xfrm>
        <a:graphic>
          <a:graphicData uri="http://schemas.openxmlformats.org/drawingml/2006/table">
            <a:tbl>
              <a:tblPr firstRow="1" firstCol="1" bandRow="1">
                <a:tableStyleId>{7E9639D4-E3E2-4D34-9284-5A2195B3D0D7}</a:tableStyleId>
              </a:tblPr>
              <a:tblGrid>
                <a:gridCol w="198572">
                  <a:extLst>
                    <a:ext uri="{9D8B030D-6E8A-4147-A177-3AD203B41FA5}">
                      <a16:colId xmlns:a16="http://schemas.microsoft.com/office/drawing/2014/main" val="1135208558"/>
                    </a:ext>
                  </a:extLst>
                </a:gridCol>
                <a:gridCol w="4394352">
                  <a:extLst>
                    <a:ext uri="{9D8B030D-6E8A-4147-A177-3AD203B41FA5}">
                      <a16:colId xmlns:a16="http://schemas.microsoft.com/office/drawing/2014/main" val="3954508052"/>
                    </a:ext>
                  </a:extLst>
                </a:gridCol>
              </a:tblGrid>
              <a:tr h="139303">
                <a:tc gridSpan="2">
                  <a:txBody>
                    <a:bodyPr/>
                    <a:lstStyle/>
                    <a:p>
                      <a:pPr marL="0" lvl="0" indent="0" algn="l">
                        <a:lnSpc>
                          <a:spcPct val="107000"/>
                        </a:lnSpc>
                        <a:spcAft>
                          <a:spcPts val="0"/>
                        </a:spcAft>
                        <a:buFont typeface="+mj-lt"/>
                        <a:buNone/>
                      </a:pPr>
                      <a:r>
                        <a:rPr lang="en-GB" sz="900" dirty="0">
                          <a:effectLst/>
                          <a:latin typeface="+mn-lt"/>
                          <a:ea typeface="+mn-ea"/>
                          <a:cs typeface="+mn-cs"/>
                        </a:rPr>
                        <a:t>11.</a:t>
                      </a:r>
                      <a:r>
                        <a:rPr lang="en-GB" sz="900" baseline="0" dirty="0">
                          <a:effectLst/>
                          <a:latin typeface="+mn-lt"/>
                          <a:ea typeface="+mn-ea"/>
                          <a:cs typeface="+mn-cs"/>
                        </a:rPr>
                        <a:t> Thermal Decomposition</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extLst>
                  <a:ext uri="{0D108BD9-81ED-4DB2-BD59-A6C34878D82A}">
                    <a16:rowId xmlns:a16="http://schemas.microsoft.com/office/drawing/2014/main" val="2107388798"/>
                  </a:ext>
                </a:extLst>
              </a:tr>
              <a:tr h="139303">
                <a:tc>
                  <a:txBody>
                    <a:bodyPr/>
                    <a:lstStyle/>
                    <a:p>
                      <a:pPr algn="l">
                        <a:lnSpc>
                          <a:spcPct val="107000"/>
                        </a:lnSpc>
                        <a:spcAft>
                          <a:spcPts val="0"/>
                        </a:spcAft>
                      </a:pPr>
                      <a:r>
                        <a:rPr lang="en-GB" sz="900">
                          <a:effectLst/>
                        </a:rPr>
                        <a:t>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en-GB" sz="900" dirty="0">
                          <a:effectLst/>
                        </a:rPr>
                        <a:t> </a:t>
                      </a:r>
                      <a:r>
                        <a:rPr lang="en-GB" sz="900" dirty="0">
                          <a:effectLst/>
                          <a:latin typeface="Calibri" panose="020F0502020204030204" pitchFamily="34" charset="0"/>
                          <a:cs typeface="Times New Roman" panose="02020603050405020304" pitchFamily="18" charset="0"/>
                        </a:rPr>
                        <a:t>A</a:t>
                      </a:r>
                      <a:r>
                        <a:rPr lang="en-GB" sz="900" baseline="0" dirty="0">
                          <a:effectLst/>
                          <a:latin typeface="Calibri" panose="020F0502020204030204" pitchFamily="34" charset="0"/>
                          <a:cs typeface="Times New Roman" panose="02020603050405020304" pitchFamily="18" charset="0"/>
                        </a:rPr>
                        <a:t> chemical reaction that breaks down a compound using heat, e.g. baking powder in a cake</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25425487"/>
                  </a:ext>
                </a:extLst>
              </a:tr>
              <a:tr h="139303">
                <a:tc>
                  <a:txBody>
                    <a:bodyPr/>
                    <a:lstStyle/>
                    <a:p>
                      <a:pPr algn="l">
                        <a:lnSpc>
                          <a:spcPct val="107000"/>
                        </a:lnSpc>
                        <a:spcAft>
                          <a:spcPts val="0"/>
                        </a:spcAft>
                      </a:pPr>
                      <a:r>
                        <a:rPr lang="en-GB" sz="900">
                          <a:effectLst/>
                        </a:rPr>
                        <a:t>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en-GB" sz="900" dirty="0">
                          <a:effectLst/>
                        </a:rPr>
                        <a:t> Sodium</a:t>
                      </a:r>
                      <a:r>
                        <a:rPr lang="en-GB" sz="900" baseline="0" dirty="0">
                          <a:effectLst/>
                        </a:rPr>
                        <a:t> hydrogen carbonate                     Sodium carbonate + Carbon Dioxide + Water</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51472253"/>
                  </a:ext>
                </a:extLst>
              </a:tr>
              <a:tr h="301636">
                <a:tc>
                  <a:txBody>
                    <a:bodyPr/>
                    <a:lstStyle/>
                    <a:p>
                      <a:pPr algn="l">
                        <a:lnSpc>
                          <a:spcPct val="107000"/>
                        </a:lnSpc>
                        <a:spcAft>
                          <a:spcPts val="0"/>
                        </a:spcAft>
                      </a:pPr>
                      <a:r>
                        <a:rPr lang="en-GB" sz="900">
                          <a:effectLst/>
                        </a:rPr>
                        <a:t>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en-GB" sz="900" dirty="0">
                          <a:effectLst/>
                        </a:rPr>
                        <a:t> 2NaHCO</a:t>
                      </a:r>
                      <a:r>
                        <a:rPr lang="en-GB" sz="900" baseline="-25000" dirty="0">
                          <a:effectLst/>
                        </a:rPr>
                        <a:t>3</a:t>
                      </a:r>
                      <a:r>
                        <a:rPr lang="en-GB" sz="900" baseline="0" dirty="0">
                          <a:effectLst/>
                        </a:rPr>
                        <a:t>                               Na</a:t>
                      </a:r>
                      <a:r>
                        <a:rPr lang="en-GB" sz="900" baseline="-25000" dirty="0">
                          <a:effectLst/>
                        </a:rPr>
                        <a:t>2</a:t>
                      </a:r>
                      <a:r>
                        <a:rPr lang="en-GB" sz="900" baseline="0" dirty="0">
                          <a:effectLst/>
                        </a:rPr>
                        <a:t>CO</a:t>
                      </a:r>
                      <a:r>
                        <a:rPr lang="en-GB" sz="900" baseline="-25000" dirty="0">
                          <a:effectLst/>
                        </a:rPr>
                        <a:t>3</a:t>
                      </a:r>
                      <a:r>
                        <a:rPr lang="en-GB" sz="900" baseline="0" dirty="0">
                          <a:effectLst/>
                        </a:rPr>
                        <a:t> + CO</a:t>
                      </a:r>
                      <a:r>
                        <a:rPr lang="en-GB" sz="900" baseline="-25000" dirty="0">
                          <a:effectLst/>
                        </a:rPr>
                        <a:t>2</a:t>
                      </a:r>
                      <a:r>
                        <a:rPr lang="en-GB" sz="900" baseline="0" dirty="0">
                          <a:effectLst/>
                        </a:rPr>
                        <a:t> + H</a:t>
                      </a:r>
                      <a:r>
                        <a:rPr lang="en-GB" sz="900" baseline="-25000" dirty="0">
                          <a:effectLst/>
                        </a:rPr>
                        <a:t>2</a:t>
                      </a:r>
                      <a:r>
                        <a:rPr lang="en-GB" sz="900" baseline="0" dirty="0">
                          <a:effectLst/>
                        </a:rPr>
                        <a:t>0</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97144672"/>
                  </a:ext>
                </a:extLst>
              </a:tr>
            </a:tbl>
          </a:graphicData>
        </a:graphic>
      </p:graphicFrame>
      <p:cxnSp>
        <p:nvCxnSpPr>
          <p:cNvPr id="10" name="Straight Arrow Connector 9"/>
          <p:cNvCxnSpPr/>
          <p:nvPr/>
        </p:nvCxnSpPr>
        <p:spPr>
          <a:xfrm flipV="1">
            <a:off x="1357460" y="754144"/>
            <a:ext cx="263950" cy="942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1217629" y="1057373"/>
            <a:ext cx="263950" cy="942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4226351" y="1066800"/>
            <a:ext cx="263950" cy="942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4" name="Table 13"/>
          <p:cNvGraphicFramePr>
            <a:graphicFrameLocks noGrp="1"/>
          </p:cNvGraphicFramePr>
          <p:nvPr>
            <p:extLst>
              <p:ext uri="{D42A27DB-BD31-4B8C-83A1-F6EECF244321}">
                <p14:modId xmlns:p14="http://schemas.microsoft.com/office/powerpoint/2010/main" val="3115135491"/>
              </p:ext>
            </p:extLst>
          </p:nvPr>
        </p:nvGraphicFramePr>
        <p:xfrm>
          <a:off x="403281" y="2534870"/>
          <a:ext cx="5356496" cy="2182714"/>
        </p:xfrm>
        <a:graphic>
          <a:graphicData uri="http://schemas.openxmlformats.org/drawingml/2006/table">
            <a:tbl>
              <a:tblPr firstRow="1" firstCol="1" bandRow="1">
                <a:tableStyleId>{7E9639D4-E3E2-4D34-9284-5A2195B3D0D7}</a:tableStyleId>
              </a:tblPr>
              <a:tblGrid>
                <a:gridCol w="372074">
                  <a:extLst>
                    <a:ext uri="{9D8B030D-6E8A-4147-A177-3AD203B41FA5}">
                      <a16:colId xmlns:a16="http://schemas.microsoft.com/office/drawing/2014/main" val="1135208558"/>
                    </a:ext>
                  </a:extLst>
                </a:gridCol>
                <a:gridCol w="4984422">
                  <a:extLst>
                    <a:ext uri="{9D8B030D-6E8A-4147-A177-3AD203B41FA5}">
                      <a16:colId xmlns:a16="http://schemas.microsoft.com/office/drawing/2014/main" val="3954508052"/>
                    </a:ext>
                  </a:extLst>
                </a:gridCol>
              </a:tblGrid>
              <a:tr h="180050">
                <a:tc gridSpan="2">
                  <a:txBody>
                    <a:bodyPr/>
                    <a:lstStyle/>
                    <a:p>
                      <a:pPr marL="0" lvl="0" indent="0" algn="l">
                        <a:lnSpc>
                          <a:spcPct val="107000"/>
                        </a:lnSpc>
                        <a:spcAft>
                          <a:spcPts val="0"/>
                        </a:spcAft>
                        <a:buFont typeface="+mj-lt"/>
                        <a:buNone/>
                      </a:pPr>
                      <a:r>
                        <a:rPr lang="en-GB" sz="900" dirty="0">
                          <a:effectLst/>
                          <a:latin typeface="Calibri" panose="020F0502020204030204" pitchFamily="34" charset="0"/>
                          <a:ea typeface="Calibri" panose="020F0502020204030204" pitchFamily="34" charset="0"/>
                          <a:cs typeface="Times New Roman" panose="02020603050405020304" pitchFamily="18" charset="0"/>
                        </a:rPr>
                        <a:t>12.</a:t>
                      </a:r>
                      <a:r>
                        <a:rPr lang="en-GB" sz="900" baseline="0" dirty="0">
                          <a:effectLst/>
                          <a:latin typeface="Calibri" panose="020F0502020204030204" pitchFamily="34" charset="0"/>
                          <a:ea typeface="Calibri" panose="020F0502020204030204" pitchFamily="34" charset="0"/>
                          <a:cs typeface="Times New Roman" panose="02020603050405020304" pitchFamily="18" charset="0"/>
                        </a:rPr>
                        <a:t> Neutralisation</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extLst>
                  <a:ext uri="{0D108BD9-81ED-4DB2-BD59-A6C34878D82A}">
                    <a16:rowId xmlns:a16="http://schemas.microsoft.com/office/drawing/2014/main" val="2107388798"/>
                  </a:ext>
                </a:extLst>
              </a:tr>
              <a:tr h="139303">
                <a:tc>
                  <a:txBody>
                    <a:bodyPr/>
                    <a:lstStyle/>
                    <a:p>
                      <a:pPr algn="l">
                        <a:lnSpc>
                          <a:spcPct val="107000"/>
                        </a:lnSpc>
                        <a:spcAft>
                          <a:spcPts val="0"/>
                        </a:spcAft>
                      </a:pPr>
                      <a:r>
                        <a:rPr lang="en-GB" sz="900">
                          <a:effectLst/>
                        </a:rPr>
                        <a:t>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en-GB" sz="900" dirty="0">
                          <a:effectLst/>
                        </a:rPr>
                        <a:t> A chemical</a:t>
                      </a:r>
                      <a:r>
                        <a:rPr lang="en-GB" sz="900" baseline="0" dirty="0">
                          <a:effectLst/>
                        </a:rPr>
                        <a:t> reaction between an acid and an alkali, e.g. antacid tablets for indigestion</a:t>
                      </a: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25425487"/>
                  </a:ext>
                </a:extLst>
              </a:tr>
              <a:tr h="139303">
                <a:tc>
                  <a:txBody>
                    <a:bodyPr/>
                    <a:lstStyle/>
                    <a:p>
                      <a:pPr algn="l">
                        <a:lnSpc>
                          <a:spcPct val="107000"/>
                        </a:lnSpc>
                        <a:spcAft>
                          <a:spcPts val="0"/>
                        </a:spcAft>
                      </a:pPr>
                      <a:r>
                        <a:rPr lang="en-GB" sz="900">
                          <a:effectLst/>
                        </a:rPr>
                        <a:t>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en-GB" sz="900" dirty="0">
                          <a:effectLst/>
                        </a:rPr>
                        <a:t> Hydrochloric</a:t>
                      </a:r>
                      <a:r>
                        <a:rPr lang="en-GB" sz="900" baseline="0" dirty="0">
                          <a:effectLst/>
                        </a:rPr>
                        <a:t> acid + Sodium </a:t>
                      </a:r>
                      <a:r>
                        <a:rPr lang="en-GB" sz="900" baseline="0" dirty="0" err="1">
                          <a:effectLst/>
                        </a:rPr>
                        <a:t>hydrogencarbonate</a:t>
                      </a:r>
                      <a:r>
                        <a:rPr lang="en-GB" sz="900" baseline="0" dirty="0">
                          <a:effectLst/>
                        </a:rPr>
                        <a:t>              Sodium chloride + Water + Carbon Dioxide</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51472253"/>
                  </a:ext>
                </a:extLst>
              </a:tr>
              <a:tr h="139303">
                <a:tc>
                  <a:txBody>
                    <a:bodyPr/>
                    <a:lstStyle/>
                    <a:p>
                      <a:pPr algn="l">
                        <a:lnSpc>
                          <a:spcPct val="107000"/>
                        </a:lnSpc>
                        <a:spcAft>
                          <a:spcPts val="0"/>
                        </a:spcAft>
                      </a:pPr>
                      <a:r>
                        <a:rPr lang="en-GB" sz="900">
                          <a:effectLst/>
                        </a:rPr>
                        <a:t>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en-GB" sz="900" dirty="0">
                          <a:effectLst/>
                        </a:rPr>
                        <a:t> </a:t>
                      </a:r>
                      <a:r>
                        <a:rPr lang="en-GB" sz="900" dirty="0" err="1">
                          <a:effectLst/>
                        </a:rPr>
                        <a:t>HCl</a:t>
                      </a:r>
                      <a:r>
                        <a:rPr lang="en-GB" sz="900" dirty="0">
                          <a:effectLst/>
                        </a:rPr>
                        <a:t> + NaHCO</a:t>
                      </a:r>
                      <a:r>
                        <a:rPr lang="en-GB" sz="900" baseline="-25000" dirty="0">
                          <a:effectLst/>
                        </a:rPr>
                        <a:t>3</a:t>
                      </a:r>
                      <a:r>
                        <a:rPr lang="en-GB" sz="900" baseline="0" dirty="0">
                          <a:effectLst/>
                        </a:rPr>
                        <a:t>                   </a:t>
                      </a:r>
                      <a:r>
                        <a:rPr lang="en-GB" sz="900" baseline="0" dirty="0" err="1">
                          <a:effectLst/>
                        </a:rPr>
                        <a:t>NaCl</a:t>
                      </a:r>
                      <a:r>
                        <a:rPr lang="en-GB" sz="900" baseline="0" dirty="0">
                          <a:effectLst/>
                        </a:rPr>
                        <a:t> + H</a:t>
                      </a:r>
                      <a:r>
                        <a:rPr lang="en-GB" sz="900" baseline="-25000" dirty="0">
                          <a:effectLst/>
                        </a:rPr>
                        <a:t>2</a:t>
                      </a:r>
                      <a:r>
                        <a:rPr lang="en-GB" sz="900" baseline="0" dirty="0">
                          <a:effectLst/>
                        </a:rPr>
                        <a:t>O + CO</a:t>
                      </a:r>
                      <a:r>
                        <a:rPr lang="en-GB" sz="900" baseline="-25000" dirty="0">
                          <a:effectLst/>
                        </a:rPr>
                        <a:t>2</a:t>
                      </a:r>
                      <a:endParaRPr lang="en-GB" sz="900" baseline="-250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97144672"/>
                  </a:ext>
                </a:extLst>
              </a:tr>
              <a:tr h="139303">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4</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Acid</a:t>
                      </a:r>
                      <a:r>
                        <a:rPr lang="en-GB" sz="900" baseline="0" dirty="0">
                          <a:effectLst/>
                          <a:latin typeface="Calibri" panose="020F0502020204030204" pitchFamily="34" charset="0"/>
                          <a:ea typeface="Calibri" panose="020F0502020204030204" pitchFamily="34" charset="0"/>
                          <a:cs typeface="Times New Roman" panose="02020603050405020304" pitchFamily="18" charset="0"/>
                        </a:rPr>
                        <a:t> + Base                Salt + Water     </a:t>
                      </a:r>
                    </a:p>
                    <a:p>
                      <a:pPr algn="l">
                        <a:lnSpc>
                          <a:spcPct val="107000"/>
                        </a:lnSpc>
                        <a:spcAft>
                          <a:spcPts val="0"/>
                        </a:spcAft>
                      </a:pPr>
                      <a:r>
                        <a:rPr lang="en-GB" sz="900" baseline="0" dirty="0">
                          <a:effectLst/>
                          <a:latin typeface="Calibri" panose="020F0502020204030204" pitchFamily="34" charset="0"/>
                          <a:ea typeface="Calibri" panose="020F0502020204030204" pitchFamily="34" charset="0"/>
                          <a:cs typeface="Times New Roman" panose="02020603050405020304" pitchFamily="18" charset="0"/>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139303">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5</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Hydrochloric acid</a:t>
                      </a:r>
                      <a:r>
                        <a:rPr lang="en-GB" sz="900" baseline="0" dirty="0">
                          <a:effectLst/>
                          <a:latin typeface="Calibri" panose="020F0502020204030204" pitchFamily="34" charset="0"/>
                          <a:ea typeface="Calibri" panose="020F0502020204030204" pitchFamily="34" charset="0"/>
                          <a:cs typeface="Times New Roman" panose="02020603050405020304" pitchFamily="18" charset="0"/>
                        </a:rPr>
                        <a:t> + Sodium Hydroxide              Sodium Chloride + Water</a:t>
                      </a:r>
                    </a:p>
                    <a:p>
                      <a:pPr algn="l">
                        <a:lnSpc>
                          <a:spcPct val="107000"/>
                        </a:lnSpc>
                        <a:spcAft>
                          <a:spcPts val="0"/>
                        </a:spcAft>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139303">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6</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en-GB" sz="900" dirty="0" err="1">
                          <a:effectLst/>
                          <a:latin typeface="Calibri" panose="020F0502020204030204" pitchFamily="34" charset="0"/>
                          <a:ea typeface="Calibri" panose="020F0502020204030204" pitchFamily="34" charset="0"/>
                          <a:cs typeface="Times New Roman" panose="02020603050405020304" pitchFamily="18" charset="0"/>
                        </a:rPr>
                        <a:t>HCl</a:t>
                      </a:r>
                      <a:r>
                        <a:rPr lang="en-GB" sz="900" dirty="0">
                          <a:effectLst/>
                          <a:latin typeface="Calibri" panose="020F0502020204030204" pitchFamily="34" charset="0"/>
                          <a:ea typeface="Calibri" panose="020F0502020204030204" pitchFamily="34" charset="0"/>
                          <a:cs typeface="Times New Roman" panose="02020603050405020304" pitchFamily="18" charset="0"/>
                        </a:rPr>
                        <a:t> +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NaOH</a:t>
                      </a:r>
                      <a:r>
                        <a:rPr lang="en-GB" sz="900"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NaCl</a:t>
                      </a:r>
                      <a:r>
                        <a:rPr lang="en-GB" sz="900" dirty="0">
                          <a:effectLst/>
                          <a:latin typeface="Calibri" panose="020F0502020204030204" pitchFamily="34" charset="0"/>
                          <a:ea typeface="Calibri" panose="020F0502020204030204" pitchFamily="34" charset="0"/>
                          <a:cs typeface="Times New Roman" panose="02020603050405020304" pitchFamily="18" charset="0"/>
                        </a:rPr>
                        <a:t> +</a:t>
                      </a:r>
                      <a:r>
                        <a:rPr lang="en-GB" sz="900" baseline="0" dirty="0">
                          <a:effectLst/>
                          <a:latin typeface="Calibri" panose="020F0502020204030204" pitchFamily="34" charset="0"/>
                          <a:ea typeface="Calibri" panose="020F0502020204030204" pitchFamily="34" charset="0"/>
                          <a:cs typeface="Times New Roman" panose="02020603050405020304" pitchFamily="18" charset="0"/>
                        </a:rPr>
                        <a:t>  </a:t>
                      </a:r>
                      <a:r>
                        <a:rPr lang="en-GB" sz="900" baseline="0" dirty="0">
                          <a:effectLst/>
                        </a:rPr>
                        <a:t>H</a:t>
                      </a:r>
                      <a:r>
                        <a:rPr lang="en-GB" sz="900" baseline="-25000" dirty="0">
                          <a:effectLst/>
                        </a:rPr>
                        <a:t>2</a:t>
                      </a:r>
                      <a:r>
                        <a:rPr lang="en-GB" sz="900" baseline="0" dirty="0">
                          <a:effectLst/>
                        </a:rPr>
                        <a:t>O</a:t>
                      </a:r>
                    </a:p>
                    <a:p>
                      <a:pPr algn="l">
                        <a:lnSpc>
                          <a:spcPct val="107000"/>
                        </a:lnSpc>
                        <a:spcAft>
                          <a:spcPts val="0"/>
                        </a:spcAft>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139303">
                <a:tc>
                  <a:txBody>
                    <a:bodyPr/>
                    <a:lstStyle/>
                    <a:p>
                      <a:pPr algn="l">
                        <a:lnSpc>
                          <a:spcPct val="107000"/>
                        </a:lnSpc>
                        <a:spcAft>
                          <a:spcPts val="0"/>
                        </a:spcAft>
                      </a:pPr>
                      <a:r>
                        <a:rPr lang="en-GB" sz="900" dirty="0">
                          <a:effectLst/>
                          <a:latin typeface="+mn-lt"/>
                          <a:ea typeface="+mn-ea"/>
                          <a:cs typeface="+mn-cs"/>
                        </a:rPr>
                        <a:t>7</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en-GB" sz="900" dirty="0">
                          <a:effectLst/>
                        </a:rPr>
                        <a:t> Salts are a</a:t>
                      </a:r>
                      <a:r>
                        <a:rPr lang="en-GB" sz="900" baseline="0" dirty="0">
                          <a:effectLst/>
                        </a:rPr>
                        <a:t> group of compounds with their name made up of two parts, the first part comes from the base and the second part comes from the acid.</a:t>
                      </a: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43614790"/>
                  </a:ext>
                </a:extLst>
              </a:tr>
              <a:tr h="139303">
                <a:tc>
                  <a:txBody>
                    <a:bodyPr/>
                    <a:lstStyle/>
                    <a:p>
                      <a:pPr algn="l">
                        <a:lnSpc>
                          <a:spcPct val="107000"/>
                        </a:lnSpc>
                        <a:spcAft>
                          <a:spcPts val="0"/>
                        </a:spcAft>
                      </a:pPr>
                      <a:r>
                        <a:rPr lang="en-GB" sz="900" dirty="0">
                          <a:effectLst/>
                          <a:latin typeface="+mn-lt"/>
                          <a:ea typeface="+mn-ea"/>
                          <a:cs typeface="+mn-cs"/>
                        </a:rPr>
                        <a:t>8</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en-GB" sz="900" dirty="0">
                          <a:effectLst/>
                          <a:latin typeface="+mn-lt"/>
                          <a:ea typeface="+mn-ea"/>
                          <a:cs typeface="+mn-cs"/>
                        </a:rPr>
                        <a:t>For</a:t>
                      </a:r>
                      <a:r>
                        <a:rPr lang="en-GB" sz="900" baseline="0" dirty="0">
                          <a:effectLst/>
                          <a:latin typeface="+mn-lt"/>
                          <a:ea typeface="+mn-ea"/>
                          <a:cs typeface="+mn-cs"/>
                        </a:rPr>
                        <a:t> example, </a:t>
                      </a:r>
                      <a:r>
                        <a:rPr lang="en-GB" sz="900" b="1" baseline="0" dirty="0">
                          <a:effectLst/>
                          <a:latin typeface="+mn-lt"/>
                          <a:ea typeface="+mn-ea"/>
                          <a:cs typeface="+mn-cs"/>
                        </a:rPr>
                        <a:t>copper</a:t>
                      </a:r>
                      <a:r>
                        <a:rPr lang="en-GB" sz="900" baseline="0" dirty="0">
                          <a:effectLst/>
                          <a:latin typeface="+mn-lt"/>
                          <a:ea typeface="+mn-ea"/>
                          <a:cs typeface="+mn-cs"/>
                        </a:rPr>
                        <a:t> oxide and </a:t>
                      </a:r>
                      <a:r>
                        <a:rPr lang="en-GB" sz="900" b="1" baseline="0" dirty="0">
                          <a:effectLst/>
                          <a:latin typeface="+mn-lt"/>
                          <a:ea typeface="+mn-ea"/>
                          <a:cs typeface="+mn-cs"/>
                        </a:rPr>
                        <a:t>sulfuric </a:t>
                      </a:r>
                      <a:r>
                        <a:rPr lang="en-GB" sz="900" baseline="0" dirty="0">
                          <a:effectLst/>
                          <a:latin typeface="+mn-lt"/>
                          <a:ea typeface="+mn-ea"/>
                          <a:cs typeface="+mn-cs"/>
                        </a:rPr>
                        <a:t>acid form </a:t>
                      </a:r>
                      <a:r>
                        <a:rPr lang="en-GB" sz="900" b="1" baseline="0" dirty="0">
                          <a:effectLst/>
                          <a:latin typeface="+mn-lt"/>
                          <a:ea typeface="+mn-ea"/>
                          <a:cs typeface="+mn-cs"/>
                        </a:rPr>
                        <a:t>copper </a:t>
                      </a:r>
                      <a:r>
                        <a:rPr lang="en-GB" sz="900" b="1" baseline="0" dirty="0" err="1">
                          <a:effectLst/>
                          <a:latin typeface="+mn-lt"/>
                          <a:ea typeface="+mn-ea"/>
                          <a:cs typeface="+mn-cs"/>
                        </a:rPr>
                        <a:t>sulfate</a:t>
                      </a:r>
                      <a:endParaRPr lang="en-GB"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25883578"/>
                  </a:ext>
                </a:extLst>
              </a:tr>
            </a:tbl>
          </a:graphicData>
        </a:graphic>
      </p:graphicFrame>
      <p:cxnSp>
        <p:nvCxnSpPr>
          <p:cNvPr id="15" name="Straight Arrow Connector 14"/>
          <p:cNvCxnSpPr/>
          <p:nvPr/>
        </p:nvCxnSpPr>
        <p:spPr>
          <a:xfrm flipV="1">
            <a:off x="2160309" y="1886932"/>
            <a:ext cx="263950" cy="942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1217629" y="2188590"/>
            <a:ext cx="677159"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0" name="Table 19"/>
          <p:cNvGraphicFramePr>
            <a:graphicFrameLocks noGrp="1"/>
          </p:cNvGraphicFramePr>
          <p:nvPr>
            <p:extLst>
              <p:ext uri="{D42A27DB-BD31-4B8C-83A1-F6EECF244321}">
                <p14:modId xmlns:p14="http://schemas.microsoft.com/office/powerpoint/2010/main" val="2035107968"/>
              </p:ext>
            </p:extLst>
          </p:nvPr>
        </p:nvGraphicFramePr>
        <p:xfrm>
          <a:off x="393854" y="4866610"/>
          <a:ext cx="4988851" cy="1428624"/>
        </p:xfrm>
        <a:graphic>
          <a:graphicData uri="http://schemas.openxmlformats.org/drawingml/2006/table">
            <a:tbl>
              <a:tblPr firstRow="1" firstCol="1" bandRow="1">
                <a:tableStyleId>{7E9639D4-E3E2-4D34-9284-5A2195B3D0D7}</a:tableStyleId>
              </a:tblPr>
              <a:tblGrid>
                <a:gridCol w="346537">
                  <a:extLst>
                    <a:ext uri="{9D8B030D-6E8A-4147-A177-3AD203B41FA5}">
                      <a16:colId xmlns:a16="http://schemas.microsoft.com/office/drawing/2014/main" val="1135208558"/>
                    </a:ext>
                  </a:extLst>
                </a:gridCol>
                <a:gridCol w="4642314">
                  <a:extLst>
                    <a:ext uri="{9D8B030D-6E8A-4147-A177-3AD203B41FA5}">
                      <a16:colId xmlns:a16="http://schemas.microsoft.com/office/drawing/2014/main" val="3954508052"/>
                    </a:ext>
                  </a:extLst>
                </a:gridCol>
              </a:tblGrid>
              <a:tr h="139303">
                <a:tc gridSpan="2">
                  <a:txBody>
                    <a:bodyPr/>
                    <a:lstStyle/>
                    <a:p>
                      <a:pPr marL="0" lvl="0" indent="0" algn="l">
                        <a:lnSpc>
                          <a:spcPct val="107000"/>
                        </a:lnSpc>
                        <a:spcAft>
                          <a:spcPts val="0"/>
                        </a:spcAft>
                        <a:buFont typeface="+mj-lt"/>
                        <a:buNone/>
                      </a:pPr>
                      <a:r>
                        <a:rPr lang="en-GB" sz="900">
                          <a:effectLst/>
                          <a:latin typeface="Calibri" panose="020F0502020204030204" pitchFamily="34" charset="0"/>
                          <a:ea typeface="Calibri" panose="020F0502020204030204" pitchFamily="34" charset="0"/>
                          <a:cs typeface="Times New Roman" panose="02020603050405020304" pitchFamily="18" charset="0"/>
                        </a:rPr>
                        <a:t>14. </a:t>
                      </a:r>
                      <a:r>
                        <a:rPr lang="en-GB" sz="900" dirty="0">
                          <a:effectLst/>
                          <a:latin typeface="Calibri" panose="020F0502020204030204" pitchFamily="34" charset="0"/>
                          <a:ea typeface="Calibri" panose="020F0502020204030204" pitchFamily="34" charset="0"/>
                          <a:cs typeface="Times New Roman" panose="02020603050405020304" pitchFamily="18" charset="0"/>
                        </a:rPr>
                        <a:t>Combustion</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extLst>
                  <a:ext uri="{0D108BD9-81ED-4DB2-BD59-A6C34878D82A}">
                    <a16:rowId xmlns:a16="http://schemas.microsoft.com/office/drawing/2014/main" val="2107388798"/>
                  </a:ext>
                </a:extLst>
              </a:tr>
              <a:tr h="139303">
                <a:tc>
                  <a:txBody>
                    <a:bodyPr/>
                    <a:lstStyle/>
                    <a:p>
                      <a:pPr algn="l">
                        <a:lnSpc>
                          <a:spcPct val="107000"/>
                        </a:lnSpc>
                        <a:spcAft>
                          <a:spcPts val="0"/>
                        </a:spcAft>
                      </a:pPr>
                      <a:r>
                        <a:rPr lang="en-GB" sz="900">
                          <a:effectLst/>
                        </a:rPr>
                        <a:t>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en-GB" sz="900" dirty="0">
                          <a:effectLst/>
                        </a:rPr>
                        <a:t> A chemical</a:t>
                      </a:r>
                      <a:r>
                        <a:rPr lang="en-GB" sz="900" baseline="0" dirty="0">
                          <a:effectLst/>
                        </a:rPr>
                        <a:t> reaction that burns fuel in oxygen to release energy.</a:t>
                      </a: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25425487"/>
                  </a:ext>
                </a:extLst>
              </a:tr>
              <a:tr h="139303">
                <a:tc>
                  <a:txBody>
                    <a:bodyPr/>
                    <a:lstStyle/>
                    <a:p>
                      <a:pPr algn="l">
                        <a:lnSpc>
                          <a:spcPct val="107000"/>
                        </a:lnSpc>
                        <a:spcAft>
                          <a:spcPts val="0"/>
                        </a:spcAft>
                      </a:pPr>
                      <a:r>
                        <a:rPr lang="en-GB" sz="900">
                          <a:effectLst/>
                        </a:rPr>
                        <a:t>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en-GB" sz="900" dirty="0">
                          <a:effectLst/>
                        </a:rPr>
                        <a:t> Lots</a:t>
                      </a:r>
                      <a:r>
                        <a:rPr lang="en-GB" sz="900" baseline="0" dirty="0">
                          <a:effectLst/>
                        </a:rPr>
                        <a:t> of oxygen (complete combustion): fuel + oxygen                    carbon dioxide + water</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51472253"/>
                  </a:ext>
                </a:extLst>
              </a:tr>
              <a:tr h="139303">
                <a:tc>
                  <a:txBody>
                    <a:bodyPr/>
                    <a:lstStyle/>
                    <a:p>
                      <a:pPr algn="l">
                        <a:lnSpc>
                          <a:spcPct val="107000"/>
                        </a:lnSpc>
                        <a:spcAft>
                          <a:spcPts val="0"/>
                        </a:spcAft>
                      </a:pPr>
                      <a:r>
                        <a:rPr lang="en-GB" sz="900">
                          <a:effectLst/>
                        </a:rPr>
                        <a:t>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en-GB" sz="900" dirty="0">
                          <a:effectLst/>
                        </a:rPr>
                        <a:t> Not enough</a:t>
                      </a:r>
                      <a:r>
                        <a:rPr lang="en-GB" sz="900" baseline="0" dirty="0">
                          <a:effectLst/>
                        </a:rPr>
                        <a:t> oxygen (incomplete combustion: fuel + oxygen            carbon monoxide + water</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97144672"/>
                  </a:ext>
                </a:extLst>
              </a:tr>
              <a:tr h="139303">
                <a:tc>
                  <a:txBody>
                    <a:bodyPr/>
                    <a:lstStyle/>
                    <a:p>
                      <a:pPr algn="l">
                        <a:lnSpc>
                          <a:spcPct val="107000"/>
                        </a:lnSpc>
                        <a:spcAft>
                          <a:spcPts val="0"/>
                        </a:spcAft>
                      </a:pPr>
                      <a:r>
                        <a:rPr lang="en-GB" sz="900">
                          <a:effectLst/>
                        </a:rPr>
                        <a:t>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en-GB" sz="900" dirty="0">
                          <a:effectLst/>
                        </a:rPr>
                        <a:t> When a reaction</a:t>
                      </a:r>
                      <a:r>
                        <a:rPr lang="en-GB" sz="900" baseline="0" dirty="0">
                          <a:effectLst/>
                        </a:rPr>
                        <a:t> releases heat it is known as an exothermic reaction. Heat is released and the surroundings get hotter.</a:t>
                      </a: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43614790"/>
                  </a:ext>
                </a:extLst>
              </a:tr>
              <a:tr h="139303">
                <a:tc>
                  <a:txBody>
                    <a:bodyPr/>
                    <a:lstStyle/>
                    <a:p>
                      <a:pPr algn="l">
                        <a:lnSpc>
                          <a:spcPct val="107000"/>
                        </a:lnSpc>
                        <a:spcAft>
                          <a:spcPts val="0"/>
                        </a:spcAft>
                      </a:pPr>
                      <a:r>
                        <a:rPr lang="en-GB" sz="900" dirty="0">
                          <a:effectLst/>
                        </a:rPr>
                        <a:t>5</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en-GB" sz="900" dirty="0">
                          <a:effectLst/>
                        </a:rPr>
                        <a:t> When</a:t>
                      </a:r>
                      <a:r>
                        <a:rPr lang="en-GB" sz="900" baseline="0" dirty="0">
                          <a:effectLst/>
                        </a:rPr>
                        <a:t> a reaction absorbs heat it is known as an endothermic reaction. Heat is taken in and the surroundings get cooler.</a:t>
                      </a: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25883578"/>
                  </a:ext>
                </a:extLst>
              </a:tr>
            </a:tbl>
          </a:graphicData>
        </a:graphic>
      </p:graphicFrame>
      <p:cxnSp>
        <p:nvCxnSpPr>
          <p:cNvPr id="22" name="Straight Arrow Connector 21"/>
          <p:cNvCxnSpPr/>
          <p:nvPr/>
        </p:nvCxnSpPr>
        <p:spPr>
          <a:xfrm flipV="1">
            <a:off x="3161121" y="2963159"/>
            <a:ext cx="263950" cy="942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1643406" y="3247534"/>
            <a:ext cx="263950" cy="942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4" name="Table 23"/>
          <p:cNvGraphicFramePr>
            <a:graphicFrameLocks noGrp="1"/>
          </p:cNvGraphicFramePr>
          <p:nvPr>
            <p:extLst>
              <p:ext uri="{D42A27DB-BD31-4B8C-83A1-F6EECF244321}">
                <p14:modId xmlns:p14="http://schemas.microsoft.com/office/powerpoint/2010/main" val="3750381991"/>
              </p:ext>
            </p:extLst>
          </p:nvPr>
        </p:nvGraphicFramePr>
        <p:xfrm>
          <a:off x="6386856" y="1485742"/>
          <a:ext cx="2985448" cy="701360"/>
        </p:xfrm>
        <a:graphic>
          <a:graphicData uri="http://schemas.openxmlformats.org/drawingml/2006/table">
            <a:tbl>
              <a:tblPr firstRow="1" firstCol="1" bandRow="1">
                <a:tableStyleId>{7E9639D4-E3E2-4D34-9284-5A2195B3D0D7}</a:tableStyleId>
              </a:tblPr>
              <a:tblGrid>
                <a:gridCol w="1148484">
                  <a:extLst>
                    <a:ext uri="{9D8B030D-6E8A-4147-A177-3AD203B41FA5}">
                      <a16:colId xmlns:a16="http://schemas.microsoft.com/office/drawing/2014/main" val="3954508052"/>
                    </a:ext>
                  </a:extLst>
                </a:gridCol>
                <a:gridCol w="620485">
                  <a:extLst>
                    <a:ext uri="{9D8B030D-6E8A-4147-A177-3AD203B41FA5}">
                      <a16:colId xmlns:a16="http://schemas.microsoft.com/office/drawing/2014/main" val="1356070023"/>
                    </a:ext>
                  </a:extLst>
                </a:gridCol>
                <a:gridCol w="1216479">
                  <a:extLst>
                    <a:ext uri="{9D8B030D-6E8A-4147-A177-3AD203B41FA5}">
                      <a16:colId xmlns:a16="http://schemas.microsoft.com/office/drawing/2014/main" val="20002"/>
                    </a:ext>
                  </a:extLst>
                </a:gridCol>
              </a:tblGrid>
              <a:tr h="0">
                <a:tc gridSpan="2">
                  <a:txBody>
                    <a:bodyPr/>
                    <a:lstStyle/>
                    <a:p>
                      <a:pPr marL="0" lvl="0" indent="0" algn="l">
                        <a:lnSpc>
                          <a:spcPct val="107000"/>
                        </a:lnSpc>
                        <a:spcAft>
                          <a:spcPts val="0"/>
                        </a:spcAft>
                        <a:buFont typeface="+mj-lt"/>
                        <a:buNone/>
                      </a:pPr>
                      <a:r>
                        <a:rPr lang="en-GB" sz="900" dirty="0">
                          <a:effectLst/>
                        </a:rPr>
                        <a:t>13. Common Acids and their salts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B w="12700" cap="flat" cmpd="sng" algn="ctr">
                      <a:solidFill>
                        <a:schemeClr val="tx1"/>
                      </a:solidFill>
                      <a:prstDash val="solid"/>
                      <a:round/>
                      <a:headEnd type="none" w="med" len="med"/>
                      <a:tailEnd type="none" w="med" len="med"/>
                    </a:lnB>
                  </a:tcPr>
                </a:tc>
                <a:tc hMerge="1">
                  <a:txBody>
                    <a:bodyPr/>
                    <a:lstStyle/>
                    <a:p>
                      <a:endParaRPr lang="en-GB"/>
                    </a:p>
                  </a:txBody>
                  <a:tcPr/>
                </a:tc>
                <a:tc>
                  <a:txBody>
                    <a:bodyPr/>
                    <a:lstStyle/>
                    <a:p>
                      <a:pPr marL="0" lvl="0" indent="0" algn="l">
                        <a:lnSpc>
                          <a:spcPct val="107000"/>
                        </a:lnSpc>
                        <a:spcAft>
                          <a:spcPts val="0"/>
                        </a:spcAft>
                        <a:buFont typeface="+mj-lt"/>
                        <a:buNone/>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7388798"/>
                  </a:ext>
                </a:extLst>
              </a:tr>
              <a:tr h="139303">
                <a:tc>
                  <a:txBody>
                    <a:bodyPr/>
                    <a:lstStyle/>
                    <a:p>
                      <a:pPr algn="l">
                        <a:lnSpc>
                          <a:spcPct val="107000"/>
                        </a:lnSpc>
                        <a:spcAft>
                          <a:spcPts val="0"/>
                        </a:spcAft>
                      </a:pPr>
                      <a:r>
                        <a:rPr lang="en-GB" sz="900" b="1" dirty="0">
                          <a:effectLst/>
                        </a:rPr>
                        <a:t> Name</a:t>
                      </a:r>
                      <a:endParaRPr lang="en-GB"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a:lnSpc>
                          <a:spcPct val="107000"/>
                        </a:lnSpc>
                        <a:spcAft>
                          <a:spcPts val="0"/>
                        </a:spcAft>
                      </a:pPr>
                      <a:r>
                        <a:rPr lang="en-GB" sz="900" b="1" dirty="0">
                          <a:effectLst/>
                        </a:rPr>
                        <a:t>Formulae </a:t>
                      </a:r>
                      <a:endParaRPr lang="en-GB"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a:lnSpc>
                          <a:spcPct val="107000"/>
                        </a:lnSpc>
                        <a:spcAft>
                          <a:spcPts val="0"/>
                        </a:spcAft>
                      </a:pPr>
                      <a:r>
                        <a:rPr lang="en-GB" sz="900" b="1" dirty="0">
                          <a:effectLst/>
                          <a:latin typeface="Calibri" panose="020F0502020204030204" pitchFamily="34" charset="0"/>
                          <a:ea typeface="Calibri" panose="020F0502020204030204" pitchFamily="34" charset="0"/>
                          <a:cs typeface="Times New Roman" panose="02020603050405020304" pitchFamily="18" charset="0"/>
                        </a:rPr>
                        <a:t>Name of Salt formed</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725425487"/>
                  </a:ext>
                </a:extLst>
              </a:tr>
              <a:tr h="139303">
                <a:tc>
                  <a:txBody>
                    <a:bodyPr/>
                    <a:lstStyle/>
                    <a:p>
                      <a:pPr algn="l">
                        <a:lnSpc>
                          <a:spcPct val="107000"/>
                        </a:lnSpc>
                        <a:spcAft>
                          <a:spcPts val="0"/>
                        </a:spcAft>
                      </a:pPr>
                      <a:r>
                        <a:rPr lang="en-GB" sz="900" dirty="0">
                          <a:effectLst/>
                        </a:rPr>
                        <a:t> Hydrochloric</a:t>
                      </a:r>
                      <a:r>
                        <a:rPr lang="en-GB" sz="900" baseline="0" dirty="0">
                          <a:effectLst/>
                        </a:rPr>
                        <a:t> Acid</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rPr>
                        <a:t> </a:t>
                      </a:r>
                      <a:r>
                        <a:rPr lang="en-GB" sz="900" dirty="0" err="1">
                          <a:effectLst/>
                        </a:rPr>
                        <a:t>HCl</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Chloride</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1472253"/>
                  </a:ext>
                </a:extLst>
              </a:tr>
              <a:tr h="139303">
                <a:tc>
                  <a:txBody>
                    <a:bodyPr/>
                    <a:lstStyle/>
                    <a:p>
                      <a:pPr algn="l">
                        <a:lnSpc>
                          <a:spcPct val="107000"/>
                        </a:lnSpc>
                        <a:spcAft>
                          <a:spcPts val="0"/>
                        </a:spcAft>
                      </a:pPr>
                      <a:r>
                        <a:rPr lang="en-GB" sz="900" dirty="0">
                          <a:effectLst/>
                        </a:rPr>
                        <a:t> Sulfuric</a:t>
                      </a:r>
                      <a:r>
                        <a:rPr lang="en-GB" sz="900" baseline="0" dirty="0">
                          <a:effectLst/>
                        </a:rPr>
                        <a:t> Acid</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rPr>
                        <a:t> H</a:t>
                      </a:r>
                      <a:r>
                        <a:rPr lang="en-GB" sz="900" baseline="-25000" dirty="0">
                          <a:effectLst/>
                        </a:rPr>
                        <a:t>2</a:t>
                      </a:r>
                      <a:r>
                        <a:rPr lang="en-GB" sz="900" dirty="0">
                          <a:effectLst/>
                        </a:rPr>
                        <a:t>SO</a:t>
                      </a:r>
                      <a:r>
                        <a:rPr lang="en-GB" sz="900" baseline="-25000" dirty="0">
                          <a:effectLst/>
                        </a:rPr>
                        <a:t>4</a:t>
                      </a:r>
                      <a:endParaRPr lang="en-GB" sz="900" baseline="-25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baseline="0" dirty="0" err="1">
                          <a:effectLst/>
                          <a:latin typeface="Calibri" panose="020F0502020204030204" pitchFamily="34" charset="0"/>
                          <a:ea typeface="Calibri" panose="020F0502020204030204" pitchFamily="34" charset="0"/>
                          <a:cs typeface="Times New Roman" panose="02020603050405020304" pitchFamily="18" charset="0"/>
                        </a:rPr>
                        <a:t>Sulfate</a:t>
                      </a:r>
                      <a:endParaRPr lang="en-GB" sz="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7144672"/>
                  </a:ext>
                </a:extLst>
              </a:tr>
              <a:tr h="139303">
                <a:tc>
                  <a:txBody>
                    <a:bodyPr/>
                    <a:lstStyle/>
                    <a:p>
                      <a:pPr algn="l">
                        <a:lnSpc>
                          <a:spcPct val="107000"/>
                        </a:lnSpc>
                        <a:spcAft>
                          <a:spcPts val="0"/>
                        </a:spcAft>
                      </a:pPr>
                      <a:r>
                        <a:rPr lang="en-GB" sz="900" dirty="0">
                          <a:effectLst/>
                        </a:rPr>
                        <a:t> Nitric Acid</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rPr>
                        <a:t> HNO</a:t>
                      </a:r>
                      <a:r>
                        <a:rPr lang="en-GB" sz="900" baseline="-25000" dirty="0">
                          <a:effectLst/>
                        </a:rPr>
                        <a:t>3</a:t>
                      </a:r>
                      <a:endParaRPr lang="en-GB" sz="900" baseline="-25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baseline="0" dirty="0">
                          <a:effectLst/>
                          <a:latin typeface="Calibri" panose="020F0502020204030204" pitchFamily="34" charset="0"/>
                          <a:ea typeface="Calibri" panose="020F0502020204030204" pitchFamily="34" charset="0"/>
                          <a:cs typeface="Times New Roman" panose="02020603050405020304" pitchFamily="18" charset="0"/>
                        </a:rPr>
                        <a:t>Nitrate</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3614790"/>
                  </a:ext>
                </a:extLst>
              </a:tr>
            </a:tbl>
          </a:graphicData>
        </a:graphic>
      </p:graphicFrame>
      <p:pic>
        <p:nvPicPr>
          <p:cNvPr id="28" name="Picture 27">
            <a:extLst>
              <a:ext uri="{FF2B5EF4-FFF2-40B4-BE49-F238E27FC236}">
                <a16:creationId xmlns:a16="http://schemas.microsoft.com/office/drawing/2014/main" id="{B9EC70BA-85CC-4665-8BCF-1AD5216BCFBE}"/>
              </a:ext>
            </a:extLst>
          </p:cNvPr>
          <p:cNvPicPr>
            <a:picLocks noChangeAspect="1"/>
          </p:cNvPicPr>
          <p:nvPr/>
        </p:nvPicPr>
        <p:blipFill rotWithShape="1">
          <a:blip r:embed="rId2"/>
          <a:srcRect t="8169" b="17833"/>
          <a:stretch/>
        </p:blipFill>
        <p:spPr>
          <a:xfrm>
            <a:off x="6182911" y="2434315"/>
            <a:ext cx="3344814" cy="1650060"/>
          </a:xfrm>
          <a:prstGeom prst="rect">
            <a:avLst/>
          </a:prstGeom>
        </p:spPr>
      </p:pic>
      <p:sp>
        <p:nvSpPr>
          <p:cNvPr id="26" name="TextBox 25"/>
          <p:cNvSpPr txBox="1"/>
          <p:nvPr/>
        </p:nvSpPr>
        <p:spPr>
          <a:xfrm>
            <a:off x="6455769" y="2315370"/>
            <a:ext cx="2847622" cy="1792500"/>
          </a:xfrm>
          <a:prstGeom prst="rect">
            <a:avLst/>
          </a:prstGeom>
          <a:noFill/>
          <a:ln>
            <a:solidFill>
              <a:schemeClr val="tx1"/>
            </a:solidFill>
          </a:ln>
        </p:spPr>
        <p:txBody>
          <a:bodyPr wrap="square" rtlCol="0">
            <a:spAutoFit/>
          </a:bodyPr>
          <a:lstStyle/>
          <a:p>
            <a:endParaRPr lang="en-GB" dirty="0"/>
          </a:p>
        </p:txBody>
      </p:sp>
      <p:sp>
        <p:nvSpPr>
          <p:cNvPr id="31" name="TextBox 30"/>
          <p:cNvSpPr txBox="1"/>
          <p:nvPr/>
        </p:nvSpPr>
        <p:spPr>
          <a:xfrm>
            <a:off x="6397065" y="4565850"/>
            <a:ext cx="1510393" cy="1477328"/>
          </a:xfrm>
          <a:prstGeom prst="rect">
            <a:avLst/>
          </a:prstGeom>
          <a:noFill/>
          <a:ln w="19050">
            <a:solidFill>
              <a:schemeClr val="tx1"/>
            </a:solidFill>
          </a:ln>
        </p:spPr>
        <p:txBody>
          <a:bodyPr wrap="square" rtlCol="0">
            <a:spAutoFit/>
          </a:bodyPr>
          <a:lstStyle/>
          <a:p>
            <a:r>
              <a:rPr lang="en-GB" sz="1000" dirty="0"/>
              <a:t>  </a:t>
            </a:r>
            <a:r>
              <a:rPr lang="en-GB" sz="1000" b="1" dirty="0"/>
              <a:t>Test for Carbon Dioxide </a:t>
            </a:r>
            <a:r>
              <a:rPr lang="en-GB" sz="1000" dirty="0"/>
              <a:t>             (CO</a:t>
            </a:r>
            <a:r>
              <a:rPr lang="en-GB" sz="1000" baseline="-25000" dirty="0"/>
              <a:t>2</a:t>
            </a:r>
            <a:r>
              <a:rPr lang="en-GB" sz="1000" dirty="0"/>
              <a:t>) – Limewater turns</a:t>
            </a:r>
          </a:p>
          <a:p>
            <a:r>
              <a:rPr lang="en-GB" sz="1000" dirty="0"/>
              <a:t>       colourless to milky</a:t>
            </a:r>
          </a:p>
          <a:p>
            <a:endParaRPr lang="en-GB" sz="1000" dirty="0"/>
          </a:p>
          <a:p>
            <a:endParaRPr lang="en-GB" sz="1000" dirty="0"/>
          </a:p>
          <a:p>
            <a:endParaRPr lang="en-GB" sz="1000" dirty="0"/>
          </a:p>
          <a:p>
            <a:endParaRPr lang="en-GB" sz="1000" dirty="0"/>
          </a:p>
          <a:p>
            <a:endParaRPr lang="en-GB" sz="1000" dirty="0"/>
          </a:p>
          <a:p>
            <a:endParaRPr lang="en-GB" sz="1000" dirty="0"/>
          </a:p>
        </p:txBody>
      </p:sp>
      <p:pic>
        <p:nvPicPr>
          <p:cNvPr id="3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l="2000" t="2341" r="69501" b="7358"/>
          <a:stretch>
            <a:fillRect/>
          </a:stretch>
        </p:blipFill>
        <p:spPr bwMode="auto">
          <a:xfrm>
            <a:off x="6501872" y="5120960"/>
            <a:ext cx="366019" cy="69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l="35001" t="2341" r="35001" b="7358"/>
          <a:stretch>
            <a:fillRect/>
          </a:stretch>
        </p:blipFill>
        <p:spPr bwMode="auto">
          <a:xfrm>
            <a:off x="7305503" y="5120961"/>
            <a:ext cx="385543" cy="69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4" name="Straight Arrow Connector 33"/>
          <p:cNvCxnSpPr/>
          <p:nvPr/>
        </p:nvCxnSpPr>
        <p:spPr>
          <a:xfrm flipV="1">
            <a:off x="3386577" y="5267220"/>
            <a:ext cx="340937" cy="471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V="1">
            <a:off x="3595539" y="5538340"/>
            <a:ext cx="263950" cy="942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8095996" y="4565851"/>
            <a:ext cx="1510393" cy="1477328"/>
          </a:xfrm>
          <a:prstGeom prst="rect">
            <a:avLst/>
          </a:prstGeom>
          <a:noFill/>
          <a:ln w="19050">
            <a:solidFill>
              <a:schemeClr val="tx1"/>
            </a:solidFill>
          </a:ln>
        </p:spPr>
        <p:txBody>
          <a:bodyPr wrap="square" rtlCol="0">
            <a:spAutoFit/>
          </a:bodyPr>
          <a:lstStyle/>
          <a:p>
            <a:r>
              <a:rPr lang="en-GB" sz="1000" dirty="0"/>
              <a:t>  </a:t>
            </a:r>
            <a:r>
              <a:rPr lang="en-GB" sz="1000" b="1" dirty="0"/>
              <a:t>Test for  Water (H</a:t>
            </a:r>
            <a:r>
              <a:rPr lang="en-GB" sz="1000" b="1" baseline="-25000" dirty="0"/>
              <a:t>2</a:t>
            </a:r>
            <a:r>
              <a:rPr lang="en-GB" sz="1000" b="1" dirty="0"/>
              <a:t>O)</a:t>
            </a:r>
            <a:r>
              <a:rPr lang="en-GB" sz="1000" dirty="0"/>
              <a:t> –</a:t>
            </a:r>
          </a:p>
          <a:p>
            <a:r>
              <a:rPr lang="en-GB" sz="1000" dirty="0"/>
              <a:t>Cobalt chloride paper turns from blue to pink </a:t>
            </a:r>
          </a:p>
          <a:p>
            <a:endParaRPr lang="en-GB" sz="1000" dirty="0"/>
          </a:p>
          <a:p>
            <a:endParaRPr lang="en-GB" sz="1000" dirty="0"/>
          </a:p>
          <a:p>
            <a:endParaRPr lang="en-GB" sz="1000" dirty="0"/>
          </a:p>
          <a:p>
            <a:endParaRPr lang="en-GB" sz="1000" dirty="0"/>
          </a:p>
          <a:p>
            <a:endParaRPr lang="en-GB" sz="1000" dirty="0"/>
          </a:p>
          <a:p>
            <a:endParaRPr lang="en-GB" sz="1000" dirty="0"/>
          </a:p>
        </p:txBody>
      </p:sp>
      <p:pic>
        <p:nvPicPr>
          <p:cNvPr id="2053"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321940" y="5120969"/>
            <a:ext cx="801042" cy="5916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9" name="Straight Arrow Connector 38"/>
          <p:cNvCxnSpPr/>
          <p:nvPr/>
        </p:nvCxnSpPr>
        <p:spPr>
          <a:xfrm flipV="1">
            <a:off x="1481579" y="3524053"/>
            <a:ext cx="263950" cy="942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V="1">
            <a:off x="2674069" y="3817855"/>
            <a:ext cx="263950" cy="942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1481579" y="4107870"/>
            <a:ext cx="535757"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53886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136</TotalTime>
  <Words>594</Words>
  <Application>Microsoft Office PowerPoint</Application>
  <PresentationFormat>A4 Paper (210x297 mm)</PresentationFormat>
  <Paragraphs>237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PowerPoint Presentation</vt:lpstr>
      <vt:lpstr>PowerPoint Presentation</vt:lpstr>
    </vt:vector>
  </TitlesOfParts>
  <Company>Bridgewater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K. Powell</dc:creator>
  <cp:lastModifiedBy>Mr. T. Lambrianides</cp:lastModifiedBy>
  <cp:revision>23</cp:revision>
  <dcterms:created xsi:type="dcterms:W3CDTF">2019-06-10T16:10:50Z</dcterms:created>
  <dcterms:modified xsi:type="dcterms:W3CDTF">2022-11-01T10:44:17Z</dcterms:modified>
</cp:coreProperties>
</file>