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89" d="100"/>
          <a:sy n="89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71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90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82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63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4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8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2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72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03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66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7A5-14A7-4720-8453-9F404FF7A4B4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5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01231"/>
              </p:ext>
            </p:extLst>
          </p:nvPr>
        </p:nvGraphicFramePr>
        <p:xfrm>
          <a:off x="96145" y="144482"/>
          <a:ext cx="9429197" cy="14027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59857">
                  <a:extLst>
                    <a:ext uri="{9D8B030D-6E8A-4147-A177-3AD203B41FA5}">
                      <a16:colId xmlns:a16="http://schemas.microsoft.com/office/drawing/2014/main" val="3308441868"/>
                    </a:ext>
                  </a:extLst>
                </a:gridCol>
                <a:gridCol w="2252263">
                  <a:extLst>
                    <a:ext uri="{9D8B030D-6E8A-4147-A177-3AD203B41FA5}">
                      <a16:colId xmlns:a16="http://schemas.microsoft.com/office/drawing/2014/main" val="4148508196"/>
                    </a:ext>
                  </a:extLst>
                </a:gridCol>
                <a:gridCol w="2908939">
                  <a:extLst>
                    <a:ext uri="{9D8B030D-6E8A-4147-A177-3AD203B41FA5}">
                      <a16:colId xmlns:a16="http://schemas.microsoft.com/office/drawing/2014/main" val="786811272"/>
                    </a:ext>
                  </a:extLst>
                </a:gridCol>
                <a:gridCol w="2908138">
                  <a:extLst>
                    <a:ext uri="{9D8B030D-6E8A-4147-A177-3AD203B41FA5}">
                      <a16:colId xmlns:a16="http://schemas.microsoft.com/office/drawing/2014/main" val="1491199705"/>
                    </a:ext>
                  </a:extLst>
                </a:gridCol>
              </a:tblGrid>
              <a:tr h="139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Art</a:t>
                      </a:r>
                      <a:r>
                        <a:rPr lang="en-GB" sz="900" baseline="0" dirty="0">
                          <a:effectLst/>
                        </a:rPr>
                        <a:t> and Design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Year 7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Autumn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Taste of the Lion king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extLst>
                  <a:ext uri="{0D108BD9-81ED-4DB2-BD59-A6C34878D82A}">
                    <a16:rowId xmlns:a16="http://schemas.microsoft.com/office/drawing/2014/main" val="343718602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672990"/>
              </p:ext>
            </p:extLst>
          </p:nvPr>
        </p:nvGraphicFramePr>
        <p:xfrm>
          <a:off x="96146" y="382326"/>
          <a:ext cx="4858348" cy="1119064"/>
        </p:xfrm>
        <a:graphic>
          <a:graphicData uri="http://schemas.openxmlformats.org/drawingml/2006/table">
            <a:tbl>
              <a:tblPr firstRow="1" firstCol="1" bandRow="1" bandCol="1">
                <a:tableStyleId>{793D81CF-94F2-401A-BA57-92F5A7B2D0C5}</a:tableStyleId>
              </a:tblPr>
              <a:tblGrid>
                <a:gridCol w="266061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1145370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  <a:gridCol w="3446917">
                  <a:extLst>
                    <a:ext uri="{9D8B030D-6E8A-4147-A177-3AD203B41FA5}">
                      <a16:colId xmlns:a16="http://schemas.microsoft.com/office/drawing/2014/main" val="2252781272"/>
                    </a:ext>
                  </a:extLst>
                </a:gridCol>
              </a:tblGrid>
              <a:tr h="134639">
                <a:tc gridSpan="3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>
                          <a:effectLst/>
                        </a:rPr>
                        <a:t>     Key Words- Art</a:t>
                      </a:r>
                      <a:r>
                        <a:rPr lang="en-GB" sz="900" baseline="0" dirty="0">
                          <a:effectLst/>
                        </a:rPr>
                        <a:t> and Design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1376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Formal elements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The parts</a:t>
                      </a:r>
                      <a:r>
                        <a:rPr lang="en-GB" sz="900" baseline="0" dirty="0">
                          <a:effectLst/>
                        </a:rPr>
                        <a:t> used to make a piece of artwork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282958"/>
                  </a:ext>
                </a:extLst>
              </a:tr>
              <a:tr h="1376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Textiles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A type of cloth or fabric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74185"/>
                  </a:ext>
                </a:extLst>
              </a:tr>
              <a:tr h="1376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3</a:t>
                      </a:r>
                      <a:r>
                        <a:rPr lang="en-GB" sz="900" baseline="0" dirty="0">
                          <a:effectLst/>
                        </a:rPr>
                        <a:t> D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A form that has height, width and</a:t>
                      </a:r>
                      <a:r>
                        <a:rPr lang="en-GB" sz="900" baseline="0" dirty="0">
                          <a:effectLst/>
                        </a:rPr>
                        <a:t> depth.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151911"/>
                  </a:ext>
                </a:extLst>
              </a:tr>
              <a:tr h="1376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Design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A plan or drawing that is produced before</a:t>
                      </a:r>
                      <a:r>
                        <a:rPr lang="en-GB" sz="900" baseline="0" dirty="0">
                          <a:effectLst/>
                        </a:rPr>
                        <a:t> something is made.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610490"/>
                  </a:ext>
                </a:extLst>
              </a:tr>
              <a:tr h="1376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Research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An investigation into a theme or topic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8892302"/>
                  </a:ext>
                </a:extLst>
              </a:tr>
              <a:tr h="1376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Making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Creating something.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946915"/>
                  </a:ext>
                </a:extLst>
              </a:tr>
              <a:tr h="1376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 Pattern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 A repeated decorative design.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33403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713861"/>
              </p:ext>
            </p:extLst>
          </p:nvPr>
        </p:nvGraphicFramePr>
        <p:xfrm>
          <a:off x="94652" y="1812156"/>
          <a:ext cx="4858348" cy="890854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51233">
                  <a:extLst>
                    <a:ext uri="{9D8B030D-6E8A-4147-A177-3AD203B41FA5}">
                      <a16:colId xmlns:a16="http://schemas.microsoft.com/office/drawing/2014/main" val="1135208558"/>
                    </a:ext>
                  </a:extLst>
                </a:gridCol>
                <a:gridCol w="1169812">
                  <a:extLst>
                    <a:ext uri="{9D8B030D-6E8A-4147-A177-3AD203B41FA5}">
                      <a16:colId xmlns:a16="http://schemas.microsoft.com/office/drawing/2014/main" val="3954508052"/>
                    </a:ext>
                  </a:extLst>
                </a:gridCol>
                <a:gridCol w="3437303">
                  <a:extLst>
                    <a:ext uri="{9D8B030D-6E8A-4147-A177-3AD203B41FA5}">
                      <a16:colId xmlns:a16="http://schemas.microsoft.com/office/drawing/2014/main" val="1356070023"/>
                    </a:ext>
                  </a:extLst>
                </a:gridCol>
              </a:tblGrid>
              <a:tr h="178114"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baseline="0" dirty="0">
                          <a:effectLst/>
                        </a:rPr>
                        <a:t>     Theme- </a:t>
                      </a:r>
                      <a:r>
                        <a:rPr lang="en-GB" sz="900" dirty="0">
                          <a:effectLst/>
                        </a:rPr>
                        <a:t>Taste of the Lion king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388798"/>
                  </a:ext>
                </a:extLst>
              </a:tr>
              <a:tr h="1425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 continent.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331833"/>
                  </a:ext>
                </a:extLst>
              </a:tr>
              <a:tr h="1425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Tanzania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country in East Africa 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425487"/>
                  </a:ext>
                </a:extLst>
              </a:tr>
              <a:tr h="1425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Tanzanian Textiles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Bold, colourful repeated patterns.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472253"/>
                  </a:ext>
                </a:extLst>
              </a:tr>
              <a:tr h="1425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 Earthy tones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Colours associated with the earth </a:t>
                      </a:r>
                      <a:r>
                        <a:rPr lang="en-GB" sz="900" dirty="0" err="1">
                          <a:effectLst/>
                        </a:rPr>
                        <a:t>eg</a:t>
                      </a:r>
                      <a:r>
                        <a:rPr lang="en-GB" sz="900" dirty="0">
                          <a:effectLst/>
                        </a:rPr>
                        <a:t>, brown, rust, green.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144672"/>
                  </a:ext>
                </a:extLst>
              </a:tr>
              <a:tr h="1425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r>
                        <a:rPr lang="en-GB" sz="900" dirty="0" err="1">
                          <a:effectLst/>
                        </a:rPr>
                        <a:t>Maasai</a:t>
                      </a:r>
                      <a:r>
                        <a:rPr lang="en-GB" sz="900" baseline="0" dirty="0">
                          <a:effectLst/>
                        </a:rPr>
                        <a:t> Tribe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group of people living in northern Tanzania.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61479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826537"/>
              </p:ext>
            </p:extLst>
          </p:nvPr>
        </p:nvGraphicFramePr>
        <p:xfrm>
          <a:off x="94652" y="3044802"/>
          <a:ext cx="4940131" cy="1068145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93992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1163116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  <a:gridCol w="3583023">
                  <a:extLst>
                    <a:ext uri="{9D8B030D-6E8A-4147-A177-3AD203B41FA5}">
                      <a16:colId xmlns:a16="http://schemas.microsoft.com/office/drawing/2014/main" val="2252781272"/>
                    </a:ext>
                  </a:extLst>
                </a:gridCol>
              </a:tblGrid>
              <a:tr h="112497">
                <a:tc gridSpan="3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</a:rPr>
                        <a:t>Techniques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</a:rPr>
                        <a:t> / processes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1150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Embellishment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 decorative detail or feature added to something to make it more attractive.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282958"/>
                  </a:ext>
                </a:extLst>
              </a:tr>
              <a:tr h="1150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>
                          <a:effectLst/>
                        </a:rPr>
                        <a:t> Wax </a:t>
                      </a:r>
                      <a:r>
                        <a:rPr lang="en-GB" sz="900" dirty="0">
                          <a:effectLst/>
                        </a:rPr>
                        <a:t>resist / Batik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 Using wax and dye to create patterns.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74185"/>
                  </a:ext>
                </a:extLst>
              </a:tr>
              <a:tr h="2231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Dye/watercolour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coloured  liquid  which changes the colour of fabric or paper.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610490"/>
                  </a:ext>
                </a:extLst>
              </a:tr>
              <a:tr h="1150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 Blending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 Merging two colours to create a gradual transition</a:t>
                      </a:r>
                      <a:r>
                        <a:rPr lang="en-GB" sz="900" baseline="0" dirty="0">
                          <a:effectLst/>
                        </a:rPr>
                        <a:t> or to soften lines.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946915"/>
                  </a:ext>
                </a:extLst>
              </a:tr>
              <a:tr h="1150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 Rendering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 A stylised way to apply colour which graduates</a:t>
                      </a:r>
                      <a:r>
                        <a:rPr lang="en-GB" sz="900" baseline="0" dirty="0">
                          <a:effectLst/>
                        </a:rPr>
                        <a:t> from light to dark.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334036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504942"/>
              </p:ext>
            </p:extLst>
          </p:nvPr>
        </p:nvGraphicFramePr>
        <p:xfrm>
          <a:off x="5553008" y="366262"/>
          <a:ext cx="3762188" cy="1135128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194549">
                  <a:extLst>
                    <a:ext uri="{9D8B030D-6E8A-4147-A177-3AD203B41FA5}">
                      <a16:colId xmlns:a16="http://schemas.microsoft.com/office/drawing/2014/main" val="1135208558"/>
                    </a:ext>
                  </a:extLst>
                </a:gridCol>
                <a:gridCol w="905874">
                  <a:extLst>
                    <a:ext uri="{9D8B030D-6E8A-4147-A177-3AD203B41FA5}">
                      <a16:colId xmlns:a16="http://schemas.microsoft.com/office/drawing/2014/main" val="3954508052"/>
                    </a:ext>
                  </a:extLst>
                </a:gridCol>
                <a:gridCol w="2661765">
                  <a:extLst>
                    <a:ext uri="{9D8B030D-6E8A-4147-A177-3AD203B41FA5}">
                      <a16:colId xmlns:a16="http://schemas.microsoft.com/office/drawing/2014/main" val="1356070023"/>
                    </a:ext>
                  </a:extLst>
                </a:gridCol>
              </a:tblGrid>
              <a:tr h="132937"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baseline="0" dirty="0">
                          <a:effectLst/>
                        </a:rPr>
                        <a:t>     </a:t>
                      </a:r>
                      <a:r>
                        <a:rPr lang="en-GB" sz="900" dirty="0">
                          <a:effectLst/>
                        </a:rPr>
                        <a:t>Materials / Tools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388798"/>
                  </a:ext>
                </a:extLst>
              </a:tr>
              <a:tr h="1329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Needle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very thin piece of metal with a point at one end and a hole or eye for thread at the other, used in sewing.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425487"/>
                  </a:ext>
                </a:extLst>
              </a:tr>
              <a:tr h="1329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err="1">
                          <a:effectLst/>
                        </a:rPr>
                        <a:t>Tjanting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A</a:t>
                      </a:r>
                      <a:r>
                        <a:rPr lang="en-GB" sz="900" baseline="0" dirty="0">
                          <a:effectLst/>
                        </a:rPr>
                        <a:t> </a:t>
                      </a:r>
                      <a:r>
                        <a:rPr lang="en-GB" sz="900" dirty="0">
                          <a:effectLst/>
                        </a:rPr>
                        <a:t>tool to pour melted</a:t>
                      </a:r>
                      <a:r>
                        <a:rPr lang="en-GB" sz="900" baseline="0" dirty="0">
                          <a:effectLst/>
                        </a:rPr>
                        <a:t> wax onto fabric or paper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472253"/>
                  </a:ext>
                </a:extLst>
              </a:tr>
              <a:tr h="1329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Palette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 A flat container to mix paint</a:t>
                      </a:r>
                      <a:r>
                        <a:rPr lang="en-GB" sz="900" baseline="0" dirty="0">
                          <a:effectLst/>
                        </a:rPr>
                        <a:t> on.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144672"/>
                  </a:ext>
                </a:extLst>
              </a:tr>
              <a:tr h="1329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Wax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Substance used to resist dye </a:t>
                      </a:r>
                      <a:r>
                        <a:rPr lang="en-GB" sz="900">
                          <a:effectLst/>
                        </a:rPr>
                        <a:t>in Batik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614790"/>
                  </a:ext>
                </a:extLst>
              </a:tr>
              <a:tr h="1329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Thread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long, thin strand of cotton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other fibres used in sewing.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72569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43935"/>
              </p:ext>
            </p:extLst>
          </p:nvPr>
        </p:nvGraphicFramePr>
        <p:xfrm>
          <a:off x="5744909" y="4702157"/>
          <a:ext cx="1619567" cy="1752821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375112">
                  <a:extLst>
                    <a:ext uri="{9D8B030D-6E8A-4147-A177-3AD203B41FA5}">
                      <a16:colId xmlns:a16="http://schemas.microsoft.com/office/drawing/2014/main" val="1135208558"/>
                    </a:ext>
                  </a:extLst>
                </a:gridCol>
                <a:gridCol w="1244455">
                  <a:extLst>
                    <a:ext uri="{9D8B030D-6E8A-4147-A177-3AD203B41FA5}">
                      <a16:colId xmlns:a16="http://schemas.microsoft.com/office/drawing/2014/main" val="3954508052"/>
                    </a:ext>
                  </a:extLst>
                </a:gridCol>
              </a:tblGrid>
              <a:tr h="196068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baseline="0" dirty="0">
                          <a:effectLst/>
                        </a:rPr>
                        <a:t>Art History  - Decorative Artists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388798"/>
                  </a:ext>
                </a:extLst>
              </a:tr>
              <a:tr h="2130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Yayoi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Kusama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285934"/>
                  </a:ext>
                </a:extLst>
              </a:tr>
              <a:tr h="2130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Edward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Sadidi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Tinga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Tinga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472253"/>
                  </a:ext>
                </a:extLst>
              </a:tr>
              <a:tr h="2408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Yinka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Shonibare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144672"/>
                  </a:ext>
                </a:extLst>
              </a:tr>
              <a:tr h="2224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Chimwanda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614790"/>
                  </a:ext>
                </a:extLst>
              </a:tr>
              <a:tr h="1891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Ofili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963339"/>
                  </a:ext>
                </a:extLst>
              </a:tr>
              <a:tr h="2150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Angela Franklin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570492"/>
                  </a:ext>
                </a:extLst>
              </a:tr>
              <a:tr h="1891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Mjema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24750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706560"/>
              </p:ext>
            </p:extLst>
          </p:nvPr>
        </p:nvGraphicFramePr>
        <p:xfrm>
          <a:off x="94652" y="4769632"/>
          <a:ext cx="5531085" cy="1685346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68546">
                  <a:extLst>
                    <a:ext uri="{9D8B030D-6E8A-4147-A177-3AD203B41FA5}">
                      <a16:colId xmlns:a16="http://schemas.microsoft.com/office/drawing/2014/main" val="2865856449"/>
                    </a:ext>
                  </a:extLst>
                </a:gridCol>
                <a:gridCol w="590243">
                  <a:extLst>
                    <a:ext uri="{9D8B030D-6E8A-4147-A177-3AD203B41FA5}">
                      <a16:colId xmlns:a16="http://schemas.microsoft.com/office/drawing/2014/main" val="2517117859"/>
                    </a:ext>
                  </a:extLst>
                </a:gridCol>
                <a:gridCol w="4772296">
                  <a:extLst>
                    <a:ext uri="{9D8B030D-6E8A-4147-A177-3AD203B41FA5}">
                      <a16:colId xmlns:a16="http://schemas.microsoft.com/office/drawing/2014/main" val="3393778748"/>
                    </a:ext>
                  </a:extLst>
                </a:gridCol>
              </a:tblGrid>
              <a:tr h="139686">
                <a:tc gridSpan="3"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</a:rPr>
                        <a:t>Command Words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518027"/>
                  </a:ext>
                </a:extLst>
              </a:tr>
              <a:tr h="182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Name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Recall one or more pieces of information.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308482"/>
                  </a:ext>
                </a:extLst>
              </a:tr>
              <a:tr h="1962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Looking at the work of other artists to see how they have created their work.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798111"/>
                  </a:ext>
                </a:extLst>
              </a:tr>
              <a:tr h="1894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assess the successes and areas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improvement in work. </a:t>
                      </a:r>
                      <a:endParaRPr lang="en-GB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179302"/>
                  </a:ext>
                </a:extLst>
              </a:tr>
              <a:tr h="2461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Describe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Give an account in words of a piece of art work</a:t>
                      </a:r>
                      <a:r>
                        <a:rPr lang="en-GB" sz="900" baseline="0" dirty="0">
                          <a:effectLst/>
                        </a:rPr>
                        <a:t> </a:t>
                      </a:r>
                      <a:r>
                        <a:rPr lang="en-GB" sz="900" baseline="0" dirty="0" err="1">
                          <a:effectLst/>
                        </a:rPr>
                        <a:t>eg</a:t>
                      </a:r>
                      <a:r>
                        <a:rPr lang="en-GB" sz="900" baseline="0" dirty="0">
                          <a:effectLst/>
                        </a:rPr>
                        <a:t>. Looking at how the artist has used colour.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753267"/>
                  </a:ext>
                </a:extLst>
              </a:tr>
              <a:tr h="182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show work in progress or a finished piece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a group and to talk about it.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448607"/>
                  </a:ext>
                </a:extLst>
              </a:tr>
              <a:tr h="182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6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How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Discuss the creation of</a:t>
                      </a:r>
                      <a:r>
                        <a:rPr lang="en-GB" sz="900" baseline="0" dirty="0">
                          <a:effectLst/>
                        </a:rPr>
                        <a:t> a piece of artwork.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634339"/>
                  </a:ext>
                </a:extLst>
              </a:tr>
              <a:tr h="182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Reflect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Think about 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 work as it progresses in order to make improvements.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237129"/>
                  </a:ext>
                </a:extLst>
              </a:tr>
              <a:tr h="182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Discuss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Talk or write about a topic in detail.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26058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CBD31BE-BC2B-4251-9FF9-2C21B5973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83741"/>
              </p:ext>
            </p:extLst>
          </p:nvPr>
        </p:nvGraphicFramePr>
        <p:xfrm>
          <a:off x="7846188" y="5003579"/>
          <a:ext cx="1469008" cy="1451399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44648">
                  <a:extLst>
                    <a:ext uri="{9D8B030D-6E8A-4147-A177-3AD203B41FA5}">
                      <a16:colId xmlns:a16="http://schemas.microsoft.com/office/drawing/2014/main" val="1135208558"/>
                    </a:ext>
                  </a:extLst>
                </a:gridCol>
                <a:gridCol w="1224360">
                  <a:extLst>
                    <a:ext uri="{9D8B030D-6E8A-4147-A177-3AD203B41FA5}">
                      <a16:colId xmlns:a16="http://schemas.microsoft.com/office/drawing/2014/main" val="3954508052"/>
                    </a:ext>
                  </a:extLst>
                </a:gridCol>
              </a:tblGrid>
              <a:tr h="152304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baseline="0" dirty="0">
                          <a:effectLst/>
                        </a:rPr>
                        <a:t>    Embroidery  </a:t>
                      </a:r>
                      <a:r>
                        <a:rPr lang="en-GB" sz="900" dirty="0">
                          <a:effectLst/>
                        </a:rPr>
                        <a:t>Stitches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388798"/>
                  </a:ext>
                </a:extLst>
              </a:tr>
              <a:tr h="185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Running Stitch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425487"/>
                  </a:ext>
                </a:extLst>
              </a:tr>
              <a:tr h="185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Back stitch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144672"/>
                  </a:ext>
                </a:extLst>
              </a:tr>
              <a:tr h="185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French Knot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069263"/>
                  </a:ext>
                </a:extLst>
              </a:tr>
              <a:tr h="185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Chain Stitch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596705"/>
                  </a:ext>
                </a:extLst>
              </a:tr>
              <a:tr h="185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Satin Stitch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676379"/>
                  </a:ext>
                </a:extLst>
              </a:tr>
              <a:tr h="185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Whip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stitch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270241"/>
                  </a:ext>
                </a:extLst>
              </a:tr>
              <a:tr h="185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Cross stitch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00399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10C2857-A272-47E2-81D4-61D2B6F0C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407917"/>
              </p:ext>
            </p:extLst>
          </p:nvPr>
        </p:nvGraphicFramePr>
        <p:xfrm>
          <a:off x="5445046" y="1840303"/>
          <a:ext cx="3978112" cy="2455466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193992">
                  <a:extLst>
                    <a:ext uri="{9D8B030D-6E8A-4147-A177-3AD203B41FA5}">
                      <a16:colId xmlns:a16="http://schemas.microsoft.com/office/drawing/2014/main" val="1135208558"/>
                    </a:ext>
                  </a:extLst>
                </a:gridCol>
                <a:gridCol w="1608921">
                  <a:extLst>
                    <a:ext uri="{9D8B030D-6E8A-4147-A177-3AD203B41FA5}">
                      <a16:colId xmlns:a16="http://schemas.microsoft.com/office/drawing/2014/main" val="3954508052"/>
                    </a:ext>
                  </a:extLst>
                </a:gridCol>
                <a:gridCol w="2175199">
                  <a:extLst>
                    <a:ext uri="{9D8B030D-6E8A-4147-A177-3AD203B41FA5}">
                      <a16:colId xmlns:a16="http://schemas.microsoft.com/office/drawing/2014/main" val="1356070023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baseline="0" dirty="0">
                          <a:effectLst/>
                        </a:rPr>
                        <a:t>     </a:t>
                      </a:r>
                      <a:r>
                        <a:rPr lang="en-GB" sz="900" dirty="0">
                          <a:effectLst/>
                        </a:rPr>
                        <a:t>Formal Elements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388798"/>
                  </a:ext>
                </a:extLst>
              </a:tr>
              <a:tr h="1315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Colour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 red, blue, green, etc.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425487"/>
                  </a:ext>
                </a:extLst>
              </a:tr>
              <a:tr h="1315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Lines are marks that span a distance between two points </a:t>
                      </a:r>
                      <a:endParaRPr lang="en-GB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472253"/>
                  </a:ext>
                </a:extLst>
              </a:tr>
              <a:tr h="2691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shape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A 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flat, enclosed area of an artwork created through lines, textures, colours e.g.</a:t>
                      </a: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triangles, circles, and squares.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144672"/>
                  </a:ext>
                </a:extLst>
              </a:tr>
              <a:tr h="2691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space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distances or areas around, between and within components of a piece of artwork.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614790"/>
                  </a:ext>
                </a:extLst>
              </a:tr>
              <a:tr h="4068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lightness or darkness of colours used, which can help to create a sense of depth or distance.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511293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texture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way something / surface feels. 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25101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three dimensional shape.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667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265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444</Words>
  <Application>Microsoft Office PowerPoint</Application>
  <PresentationFormat>A4 Paper (210x297 mm)</PresentationFormat>
  <Paragraphs>151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Bridgewater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K. Powell</dc:creator>
  <cp:lastModifiedBy>Dr. E. Letheren</cp:lastModifiedBy>
  <cp:revision>57</cp:revision>
  <cp:lastPrinted>2019-07-08T13:42:55Z</cp:lastPrinted>
  <dcterms:created xsi:type="dcterms:W3CDTF">2019-06-10T16:10:50Z</dcterms:created>
  <dcterms:modified xsi:type="dcterms:W3CDTF">2022-12-15T08:31:19Z</dcterms:modified>
</cp:coreProperties>
</file>