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4D894-240D-4EBE-9032-AB5EF16910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B098C2-6692-40FC-A4B8-D13AEC61E1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A09E1-9045-4E28-AF62-447CB3A23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F8B9E-3C69-44A5-B35A-AD623F0A3D7F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FDB2D-1500-41E6-8BC1-9638BC088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92704-1C43-46ED-8603-FA7AA5381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E094E-DCCC-448A-A736-3EDCC324C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053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6E0B4-754F-4EB6-9F95-A27ED17C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8A41B6-614D-44E7-8F80-46F89C9BCB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B0969-4A05-4B53-855A-70DBCD6C4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F8B9E-3C69-44A5-B35A-AD623F0A3D7F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CE7B3-A05E-47A0-8381-86C6AF22A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D91ADB-E4D4-4E25-AE1F-874A42A38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E094E-DCCC-448A-A736-3EDCC324C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481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7C463A-6E5F-4428-8A18-5B4CCC8DB5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9851E7-C36B-4F5B-B821-50A71BB0CB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86ED9B-0629-4EDB-912B-73F5DB7FC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F8B9E-3C69-44A5-B35A-AD623F0A3D7F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24B48-EF03-4A45-877B-3B683E16F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D8A64-DBA7-4F94-B368-1A2BD6613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E094E-DCCC-448A-A736-3EDCC324C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14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E3B01-185E-44F3-BEA4-69F7F43B2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42810-6048-455E-BEED-8249FA2C9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628B7-ED6E-4AAC-BCE1-0A64BC334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F8B9E-3C69-44A5-B35A-AD623F0A3D7F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641A74-2F0E-45E5-AB69-4FC2BC0EA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30065-A488-4052-A277-15B9F7AE4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E094E-DCCC-448A-A736-3EDCC324C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547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0603C-CE9C-42F2-A466-DE5FB9ECD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C96D2A-D4CD-4BEF-9AA1-554946DB3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9EACE-C4A8-46B3-87E3-4AB9085D1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F8B9E-3C69-44A5-B35A-AD623F0A3D7F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BE3C1-3ADF-4DCA-BBE5-22A658D40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B1EA0A-5E36-45E0-ACE6-BF0CDF33E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E094E-DCCC-448A-A736-3EDCC324C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72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0CC5D-43F6-41E4-B6C0-0AD9758E1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17573-08FB-4BFE-A501-25C5543658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6F45DD-8776-4C9A-B169-F5916343A1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80566D-4871-4DD0-A2E1-D860684FC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F8B9E-3C69-44A5-B35A-AD623F0A3D7F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C532BC-4672-4EDF-9232-66B6FFD8E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9BC55-0BDC-4AE2-875B-E27611DC0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E094E-DCCC-448A-A736-3EDCC324C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546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9D998-6E34-4DD0-AA3F-21D5EDF40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797CEC-065B-498F-9562-D868C7582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F1F41F-DEF2-4A0D-9E53-94A4D04F24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AA2196-4AC8-44F9-9AF2-2B7FB1A440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7130AC-155C-42D7-8254-B137049B1D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A313CA-1F19-40CB-9EC6-CE1273335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F8B9E-3C69-44A5-B35A-AD623F0A3D7F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2FEE04-77C3-4CB1-AB62-95EF9EDC3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25A631-AEAB-4B79-B7C4-C01779C17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E094E-DCCC-448A-A736-3EDCC324C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666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27B6F-1F2D-4EEF-955A-6D3897F2E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30CD55-1E43-4107-9C9D-E88868831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F8B9E-3C69-44A5-B35A-AD623F0A3D7F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8418BC-8C49-41CB-8038-6CE844CE9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4E94BE-FA73-40D1-9A77-73D84DBD4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E094E-DCCC-448A-A736-3EDCC324C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256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ACEEB9-8791-475C-9450-E3B3FD974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F8B9E-3C69-44A5-B35A-AD623F0A3D7F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F9E899-DCE6-4A9A-AC2B-0D620D93E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0956D6-74F8-4879-A5D4-46FFF7D0D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E094E-DCCC-448A-A736-3EDCC324C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403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063CC-DD69-4D38-A75F-F3819ECAF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AB474-28B0-4F2C-BA11-97391F0B1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E294AE-9A59-4624-9004-8FD6353F67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A11373-2585-49EB-8B0D-43C526FE1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F8B9E-3C69-44A5-B35A-AD623F0A3D7F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E95149-27E4-47CD-BFD6-12294E2C9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020ECB-F815-471A-864E-582808F1D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E094E-DCCC-448A-A736-3EDCC324C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495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10EA8-E63F-424F-8E20-195E4BE7D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58295F-698D-4397-8447-EA7F656B2E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220341-F2EA-402E-907F-C39D3655B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87B9D3-4C8B-4C50-AFDE-F99DFD6FF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F8B9E-3C69-44A5-B35A-AD623F0A3D7F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A1C2EA-9C42-414A-A269-D8F482CE5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7347A7-DCEA-4791-9007-32DC60119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E094E-DCCC-448A-A736-3EDCC324C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78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ED900B-5588-4FCA-9113-0B4430FAA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1B3054-CB52-4838-A00F-0416AD0C6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5021D1-FBEC-4673-8E03-48BAA14D87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F8B9E-3C69-44A5-B35A-AD623F0A3D7F}" type="datetimeFigureOut">
              <a:rPr lang="en-GB" smtClean="0"/>
              <a:t>09/12/2022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A1B57A-5441-4FED-816B-A69E271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BA8A49-3C9F-42DD-8ACA-8DEA9B7902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E094E-DCCC-448A-A736-3EDCC324C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38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396AD-B8D6-4DCA-8DC4-19B60CDFC7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Y8 Module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CEFD75-4989-48D1-8FE7-C1BDE6D7C5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Music, TV and Film Sentence Builders</a:t>
            </a:r>
          </a:p>
        </p:txBody>
      </p:sp>
    </p:spTree>
    <p:extLst>
      <p:ext uri="{BB962C8B-B14F-4D97-AF65-F5344CB8AC3E}">
        <p14:creationId xmlns:p14="http://schemas.microsoft.com/office/powerpoint/2010/main" val="4186637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64FA6FA-0411-4C15-88A2-D0465B39E2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909976"/>
              </p:ext>
            </p:extLst>
          </p:nvPr>
        </p:nvGraphicFramePr>
        <p:xfrm>
          <a:off x="472966" y="472966"/>
          <a:ext cx="11288108" cy="6442959"/>
        </p:xfrm>
        <a:graphic>
          <a:graphicData uri="http://schemas.openxmlformats.org/drawingml/2006/table">
            <a:tbl>
              <a:tblPr/>
              <a:tblGrid>
                <a:gridCol w="2454640">
                  <a:extLst>
                    <a:ext uri="{9D8B030D-6E8A-4147-A177-3AD203B41FA5}">
                      <a16:colId xmlns:a16="http://schemas.microsoft.com/office/drawing/2014/main" val="639575288"/>
                    </a:ext>
                  </a:extLst>
                </a:gridCol>
                <a:gridCol w="2497702">
                  <a:extLst>
                    <a:ext uri="{9D8B030D-6E8A-4147-A177-3AD203B41FA5}">
                      <a16:colId xmlns:a16="http://schemas.microsoft.com/office/drawing/2014/main" val="702416146"/>
                    </a:ext>
                  </a:extLst>
                </a:gridCol>
                <a:gridCol w="1378041">
                  <a:extLst>
                    <a:ext uri="{9D8B030D-6E8A-4147-A177-3AD203B41FA5}">
                      <a16:colId xmlns:a16="http://schemas.microsoft.com/office/drawing/2014/main" val="2110489636"/>
                    </a:ext>
                  </a:extLst>
                </a:gridCol>
                <a:gridCol w="1571831">
                  <a:extLst>
                    <a:ext uri="{9D8B030D-6E8A-4147-A177-3AD203B41FA5}">
                      <a16:colId xmlns:a16="http://schemas.microsoft.com/office/drawing/2014/main" val="2499081506"/>
                    </a:ext>
                  </a:extLst>
                </a:gridCol>
                <a:gridCol w="1270384">
                  <a:extLst>
                    <a:ext uri="{9D8B030D-6E8A-4147-A177-3AD203B41FA5}">
                      <a16:colId xmlns:a16="http://schemas.microsoft.com/office/drawing/2014/main" val="2106371009"/>
                    </a:ext>
                  </a:extLst>
                </a:gridCol>
                <a:gridCol w="2115510">
                  <a:extLst>
                    <a:ext uri="{9D8B030D-6E8A-4147-A177-3AD203B41FA5}">
                      <a16:colId xmlns:a16="http://schemas.microsoft.com/office/drawing/2014/main" val="1128458602"/>
                    </a:ext>
                  </a:extLst>
                </a:gridCol>
              </a:tblGrid>
              <a:tr h="22217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lent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1313979"/>
                  </a:ext>
                </a:extLst>
              </a:tr>
              <a:tr h="222171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(slow)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6068434"/>
                  </a:ext>
                </a:extLst>
              </a:tr>
              <a:tr h="22217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6999958"/>
                  </a:ext>
                </a:extLst>
              </a:tr>
              <a:tr h="22217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J'adore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émouvant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623965"/>
                  </a:ext>
                </a:extLst>
              </a:tr>
              <a:tr h="22217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 love)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musique pop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(moving)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7817198"/>
                  </a:ext>
                </a:extLst>
              </a:tr>
              <a:tr h="22217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(the pop music)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3390496"/>
                  </a:ext>
                </a:extLst>
              </a:tr>
              <a:tr h="22217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J'aime beaucoup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vraiment</a:t>
                      </a: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entraînant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639940"/>
                  </a:ext>
                </a:extLst>
              </a:tr>
              <a:tr h="22217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 really like) 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musique rap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(really)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(catchy)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8062538"/>
                  </a:ext>
                </a:extLst>
              </a:tr>
              <a:tr h="222171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(the rap music)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8151563"/>
                  </a:ext>
                </a:extLst>
              </a:tr>
              <a:tr h="22217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J'aime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très</a:t>
                      </a: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nul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1015875"/>
                  </a:ext>
                </a:extLst>
              </a:tr>
              <a:tr h="22217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 like) 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musique classique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c'est 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(very)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(rubbish)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1412462"/>
                  </a:ext>
                </a:extLst>
              </a:tr>
              <a:tr h="22217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(the classical music)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(as)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(it is) 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624164"/>
                  </a:ext>
                </a:extLst>
              </a:tr>
              <a:tr h="22217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J'aime assez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assez</a:t>
                      </a: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barbant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1911900"/>
                  </a:ext>
                </a:extLst>
              </a:tr>
              <a:tr h="22217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 quite like) 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musique RnB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parce que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n'est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pas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(quite)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(boring)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3710288"/>
                  </a:ext>
                </a:extLst>
              </a:tr>
              <a:tr h="22217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(the R&amp;B music)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(because) 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(it is not) 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3348136"/>
                  </a:ext>
                </a:extLst>
              </a:tr>
              <a:tr h="22217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 n'aime pas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peu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énervant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8808349"/>
                  </a:ext>
                </a:extLst>
              </a:tr>
              <a:tr h="22217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 don't like) 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musique rock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 bit)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(annoying)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565639"/>
                  </a:ext>
                </a:extLst>
              </a:tr>
              <a:tr h="22217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(the rock music)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0645209"/>
                  </a:ext>
                </a:extLst>
              </a:tr>
              <a:tr h="22217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 n'aime pas du tout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trop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mélodique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814209"/>
                  </a:ext>
                </a:extLst>
              </a:tr>
              <a:tr h="22217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 don't like at all)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musique indé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(too) 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(melodic)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073108"/>
                  </a:ext>
                </a:extLst>
              </a:tr>
              <a:tr h="22217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(the indie music)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5536475"/>
                  </a:ext>
                </a:extLst>
              </a:tr>
              <a:tr h="22217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 ne supporte pas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rapide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4465867"/>
                  </a:ext>
                </a:extLst>
              </a:tr>
              <a:tr h="22217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 can't stand) 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cette chanson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(fast)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0020343"/>
                  </a:ext>
                </a:extLst>
              </a:tr>
              <a:tr h="22217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(this song) 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0166277"/>
                  </a:ext>
                </a:extLst>
              </a:tr>
              <a:tr h="22217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 déteste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bizarre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5016399"/>
                  </a:ext>
                </a:extLst>
              </a:tr>
              <a:tr h="22217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 hate) 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(strange)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5453559"/>
                  </a:ext>
                </a:extLst>
              </a:tr>
              <a:tr h="22217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0004373"/>
                  </a:ext>
                </a:extLst>
              </a:tr>
              <a:tr h="22217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chouette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6928967"/>
                  </a:ext>
                </a:extLst>
              </a:tr>
              <a:tr h="22217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(cool)</a:t>
                      </a:r>
                    </a:p>
                  </a:txBody>
                  <a:tcPr marL="7180" marR="7180" marT="71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3450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9643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80C974A-FE4A-4598-986D-E330268385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820355"/>
              </p:ext>
            </p:extLst>
          </p:nvPr>
        </p:nvGraphicFramePr>
        <p:xfrm>
          <a:off x="394138" y="536028"/>
          <a:ext cx="11366939" cy="6038197"/>
        </p:xfrm>
        <a:graphic>
          <a:graphicData uri="http://schemas.openxmlformats.org/drawingml/2006/table">
            <a:tbl>
              <a:tblPr/>
              <a:tblGrid>
                <a:gridCol w="1124584">
                  <a:extLst>
                    <a:ext uri="{9D8B030D-6E8A-4147-A177-3AD203B41FA5}">
                      <a16:colId xmlns:a16="http://schemas.microsoft.com/office/drawing/2014/main" val="3447524014"/>
                    </a:ext>
                  </a:extLst>
                </a:gridCol>
                <a:gridCol w="2063177">
                  <a:extLst>
                    <a:ext uri="{9D8B030D-6E8A-4147-A177-3AD203B41FA5}">
                      <a16:colId xmlns:a16="http://schemas.microsoft.com/office/drawing/2014/main" val="3856577410"/>
                    </a:ext>
                  </a:extLst>
                </a:gridCol>
                <a:gridCol w="986173">
                  <a:extLst>
                    <a:ext uri="{9D8B030D-6E8A-4147-A177-3AD203B41FA5}">
                      <a16:colId xmlns:a16="http://schemas.microsoft.com/office/drawing/2014/main" val="2423484659"/>
                    </a:ext>
                  </a:extLst>
                </a:gridCol>
                <a:gridCol w="1388428">
                  <a:extLst>
                    <a:ext uri="{9D8B030D-6E8A-4147-A177-3AD203B41FA5}">
                      <a16:colId xmlns:a16="http://schemas.microsoft.com/office/drawing/2014/main" val="2015142511"/>
                    </a:ext>
                  </a:extLst>
                </a:gridCol>
                <a:gridCol w="1077006">
                  <a:extLst>
                    <a:ext uri="{9D8B030D-6E8A-4147-A177-3AD203B41FA5}">
                      <a16:colId xmlns:a16="http://schemas.microsoft.com/office/drawing/2014/main" val="2561766821"/>
                    </a:ext>
                  </a:extLst>
                </a:gridCol>
                <a:gridCol w="830460">
                  <a:extLst>
                    <a:ext uri="{9D8B030D-6E8A-4147-A177-3AD203B41FA5}">
                      <a16:colId xmlns:a16="http://schemas.microsoft.com/office/drawing/2014/main" val="3973378044"/>
                    </a:ext>
                  </a:extLst>
                </a:gridCol>
                <a:gridCol w="1003474">
                  <a:extLst>
                    <a:ext uri="{9D8B030D-6E8A-4147-A177-3AD203B41FA5}">
                      <a16:colId xmlns:a16="http://schemas.microsoft.com/office/drawing/2014/main" val="2186870136"/>
                    </a:ext>
                  </a:extLst>
                </a:gridCol>
                <a:gridCol w="830460">
                  <a:extLst>
                    <a:ext uri="{9D8B030D-6E8A-4147-A177-3AD203B41FA5}">
                      <a16:colId xmlns:a16="http://schemas.microsoft.com/office/drawing/2014/main" val="3660063858"/>
                    </a:ext>
                  </a:extLst>
                </a:gridCol>
                <a:gridCol w="2063177">
                  <a:extLst>
                    <a:ext uri="{9D8B030D-6E8A-4147-A177-3AD203B41FA5}">
                      <a16:colId xmlns:a16="http://schemas.microsoft.com/office/drawing/2014/main" val="2104590792"/>
                    </a:ext>
                  </a:extLst>
                </a:gridCol>
              </a:tblGrid>
              <a:tr h="26307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lent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0592851"/>
                  </a:ext>
                </a:extLst>
              </a:tr>
              <a:tr h="26307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(slow)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1825661"/>
                  </a:ext>
                </a:extLst>
              </a:tr>
              <a:tr h="26307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musique pop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musique pop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1144307"/>
                  </a:ext>
                </a:extLst>
              </a:tr>
              <a:tr h="26307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(the pop music)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à mon avis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émouvant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(the pop music)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0203427"/>
                  </a:ext>
                </a:extLst>
              </a:tr>
              <a:tr h="26307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(in my opinion)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(moving)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6213694"/>
                  </a:ext>
                </a:extLst>
              </a:tr>
              <a:tr h="26307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musique rap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plus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musique rap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6247717"/>
                  </a:ext>
                </a:extLst>
              </a:tr>
              <a:tr h="26307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(the rap music)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(more)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entraînant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(the rap music)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2316928"/>
                  </a:ext>
                </a:extLst>
              </a:tr>
              <a:tr h="26307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 préfère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pense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que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c'est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(catchy)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6792095"/>
                  </a:ext>
                </a:extLst>
              </a:tr>
              <a:tr h="26307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 prefer)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musique classique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(as)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 think that)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(it is)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moins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(than)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musique classique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1864273"/>
                  </a:ext>
                </a:extLst>
              </a:tr>
              <a:tr h="26307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(the classical music)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(less)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barbant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(the classical music)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4944671"/>
                  </a:ext>
                </a:extLst>
              </a:tr>
              <a:tr h="26307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parce que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(boring)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161557"/>
                  </a:ext>
                </a:extLst>
              </a:tr>
              <a:tr h="26307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musique RnB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(because)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 trouve que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musique RnB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4015914"/>
                  </a:ext>
                </a:extLst>
              </a:tr>
              <a:tr h="26307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(the R&amp;B music)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 find that)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énervant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(the R&amp;B music)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0263743"/>
                  </a:ext>
                </a:extLst>
              </a:tr>
              <a:tr h="26307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(annoying)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2188518"/>
                  </a:ext>
                </a:extLst>
              </a:tr>
              <a:tr h="26307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musique rock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musique rock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9626275"/>
                  </a:ext>
                </a:extLst>
              </a:tr>
              <a:tr h="26307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(the rock music)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 dirais que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mélodique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(the rock music)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2791430"/>
                  </a:ext>
                </a:extLst>
              </a:tr>
              <a:tr h="26307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(I'd say that)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(melodic)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9673671"/>
                  </a:ext>
                </a:extLst>
              </a:tr>
              <a:tr h="26307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musique indé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musique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indé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4023959"/>
                  </a:ext>
                </a:extLst>
              </a:tr>
              <a:tr h="26307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(the indie music)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bizarre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(the indie music)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6440222"/>
                  </a:ext>
                </a:extLst>
              </a:tr>
              <a:tr h="26307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(strange)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3027099"/>
                  </a:ext>
                </a:extLst>
              </a:tr>
              <a:tr h="26307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musique de Stromae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musique de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Stromae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3190840"/>
                  </a:ext>
                </a:extLst>
              </a:tr>
              <a:tr h="26307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(Stromae's music)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chouette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GB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Stromae's</a:t>
                      </a:r>
                      <a:r>
                        <a:rPr lang="en-GB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music)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0574976"/>
                  </a:ext>
                </a:extLst>
              </a:tr>
              <a:tr h="2505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(cool)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371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2471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BEDE323-FD65-4A65-8674-366B8FD26E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023919"/>
              </p:ext>
            </p:extLst>
          </p:nvPr>
        </p:nvGraphicFramePr>
        <p:xfrm>
          <a:off x="381001" y="119820"/>
          <a:ext cx="11429998" cy="6618360"/>
        </p:xfrm>
        <a:graphic>
          <a:graphicData uri="http://schemas.openxmlformats.org/drawingml/2006/table">
            <a:tbl>
              <a:tblPr/>
              <a:tblGrid>
                <a:gridCol w="1876568">
                  <a:extLst>
                    <a:ext uri="{9D8B030D-6E8A-4147-A177-3AD203B41FA5}">
                      <a16:colId xmlns:a16="http://schemas.microsoft.com/office/drawing/2014/main" val="1573166050"/>
                    </a:ext>
                  </a:extLst>
                </a:gridCol>
                <a:gridCol w="1953503">
                  <a:extLst>
                    <a:ext uri="{9D8B030D-6E8A-4147-A177-3AD203B41FA5}">
                      <a16:colId xmlns:a16="http://schemas.microsoft.com/office/drawing/2014/main" val="3681902744"/>
                    </a:ext>
                  </a:extLst>
                </a:gridCol>
                <a:gridCol w="1672519">
                  <a:extLst>
                    <a:ext uri="{9D8B030D-6E8A-4147-A177-3AD203B41FA5}">
                      <a16:colId xmlns:a16="http://schemas.microsoft.com/office/drawing/2014/main" val="4270641271"/>
                    </a:ext>
                  </a:extLst>
                </a:gridCol>
                <a:gridCol w="1204214">
                  <a:extLst>
                    <a:ext uri="{9D8B030D-6E8A-4147-A177-3AD203B41FA5}">
                      <a16:colId xmlns:a16="http://schemas.microsoft.com/office/drawing/2014/main" val="1146713606"/>
                    </a:ext>
                  </a:extLst>
                </a:gridCol>
                <a:gridCol w="1712660">
                  <a:extLst>
                    <a:ext uri="{9D8B030D-6E8A-4147-A177-3AD203B41FA5}">
                      <a16:colId xmlns:a16="http://schemas.microsoft.com/office/drawing/2014/main" val="595532148"/>
                    </a:ext>
                  </a:extLst>
                </a:gridCol>
                <a:gridCol w="1726040">
                  <a:extLst>
                    <a:ext uri="{9D8B030D-6E8A-4147-A177-3AD203B41FA5}">
                      <a16:colId xmlns:a16="http://schemas.microsoft.com/office/drawing/2014/main" val="3821627851"/>
                    </a:ext>
                  </a:extLst>
                </a:gridCol>
                <a:gridCol w="1284494">
                  <a:extLst>
                    <a:ext uri="{9D8B030D-6E8A-4147-A177-3AD203B41FA5}">
                      <a16:colId xmlns:a16="http://schemas.microsoft.com/office/drawing/2014/main" val="578122606"/>
                    </a:ext>
                  </a:extLst>
                </a:gridCol>
              </a:tblGrid>
              <a:tr h="18017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d'action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drôles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3124645"/>
                  </a:ext>
                </a:extLst>
              </a:tr>
              <a:tr h="18017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(of action)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(funny)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6700372"/>
                  </a:ext>
                </a:extLst>
              </a:tr>
              <a:tr h="18017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d'horreur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amusants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655154"/>
                  </a:ext>
                </a:extLst>
              </a:tr>
              <a:tr h="18017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dans mon temps libre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les films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(of horror)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(fun)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8727039"/>
                  </a:ext>
                </a:extLst>
              </a:tr>
              <a:tr h="18017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(in my free time)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(the films)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d'amour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passionnants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3568013"/>
                  </a:ext>
                </a:extLst>
              </a:tr>
              <a:tr h="18017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(of love)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(exciting)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898541"/>
                  </a:ext>
                </a:extLst>
              </a:tr>
              <a:tr h="18017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d'habitude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d'aventure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intéressants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6771777"/>
                  </a:ext>
                </a:extLst>
              </a:tr>
              <a:tr h="18017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(usually)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 regarde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(of adventure)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ça me plaît 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 ils sont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(interesting)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8108316"/>
                  </a:ext>
                </a:extLst>
              </a:tr>
              <a:tr h="18017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 watch)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(it pleases me)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(as they are)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fascinants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9651595"/>
                  </a:ext>
                </a:extLst>
              </a:tr>
              <a:tr h="18017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normalement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les jeux télévisés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(fascinating)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9127114"/>
                  </a:ext>
                </a:extLst>
              </a:tr>
              <a:tr h="18017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(normally)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 ne regarde pas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(the gameshows)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ça me détend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parce qu'ils sont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nuls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1515212"/>
                  </a:ext>
                </a:extLst>
              </a:tr>
              <a:tr h="18017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 I don't watch)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les infos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(it relaxes me)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(because they are)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(rubbish)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6562904"/>
                  </a:ext>
                </a:extLst>
              </a:tr>
              <a:tr h="18017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 weekend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(the news)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barbants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8794317"/>
                  </a:ext>
                </a:extLst>
              </a:tr>
              <a:tr h="18017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(at the weekend)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 ne regarde jamais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les documentaires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ça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m'intéresse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(boring)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5696470"/>
                  </a:ext>
                </a:extLst>
              </a:tr>
              <a:tr h="18017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 never watch)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(the documentaries)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(it interests me)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effrayants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5784905"/>
                  </a:ext>
                </a:extLst>
              </a:tr>
              <a:tr h="18017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temps en temps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les feuilletons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(scary)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4210980"/>
                  </a:ext>
                </a:extLst>
              </a:tr>
              <a:tr h="18017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(from time to time)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(the soaps)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ça m'énèrve 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2055158"/>
                  </a:ext>
                </a:extLst>
              </a:tr>
              <a:tr h="18017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les dessins animés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(it annoys me)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8720867"/>
                  </a:ext>
                </a:extLst>
              </a:tr>
              <a:tr h="18017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quelquefois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j'aime regarder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(the cartoons)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4095287"/>
                  </a:ext>
                </a:extLst>
              </a:tr>
              <a:tr h="18017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(sometimes)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 like to watch)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ça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m'agace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drôles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4513502"/>
                  </a:ext>
                </a:extLst>
              </a:tr>
              <a:tr h="18017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(it annoys me)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(funny)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8082037"/>
                  </a:ext>
                </a:extLst>
              </a:tr>
              <a:tr h="18017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parfois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 n'aime pas regarder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sport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amusantes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4070098"/>
                  </a:ext>
                </a:extLst>
              </a:tr>
              <a:tr h="18017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(sometimes)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 don't like to watch)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(of sport)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ça ne me plaît pas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(fun)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4503848"/>
                  </a:ext>
                </a:extLst>
              </a:tr>
              <a:tr h="18017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les émissions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musicales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(it doesn't please me)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 elles sont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passionnantes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1325896"/>
                  </a:ext>
                </a:extLst>
              </a:tr>
              <a:tr h="18017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après l'école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(the programmes)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(musical)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(as they are)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(exciting)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5801298"/>
                  </a:ext>
                </a:extLst>
              </a:tr>
              <a:tr h="18017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(after school)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télé-réalité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ça m'ennuie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intéressantes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83653"/>
                  </a:ext>
                </a:extLst>
              </a:tr>
              <a:tr h="18017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(of reality tv)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(it bores me)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parce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qu'elles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sont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(interesting)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3381716"/>
                  </a:ext>
                </a:extLst>
              </a:tr>
              <a:tr h="18017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 soir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(because they are)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fascinantes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3465453"/>
                  </a:ext>
                </a:extLst>
              </a:tr>
              <a:tr h="18017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(in the evening)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les actualités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(fascinating)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3156938"/>
                  </a:ext>
                </a:extLst>
              </a:tr>
              <a:tr h="18017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(the news)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nulles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533275"/>
                  </a:ext>
                </a:extLst>
              </a:tr>
              <a:tr h="18017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tous les jours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les comédies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(rubbish)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6668409"/>
                  </a:ext>
                </a:extLst>
              </a:tr>
              <a:tr h="18017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(everyday)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(the comedies)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barbantes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4418001"/>
                  </a:ext>
                </a:extLst>
              </a:tr>
              <a:tr h="180177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(boring)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0394682"/>
                  </a:ext>
                </a:extLst>
              </a:tr>
              <a:tr h="18017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effrayantes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7271157"/>
                  </a:ext>
                </a:extLst>
              </a:tr>
              <a:tr h="18017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(scary)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5261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522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518455A-5179-4254-86D0-C226171FB1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639655"/>
              </p:ext>
            </p:extLst>
          </p:nvPr>
        </p:nvGraphicFramePr>
        <p:xfrm>
          <a:off x="649013" y="119820"/>
          <a:ext cx="10893973" cy="6618360"/>
        </p:xfrm>
        <a:graphic>
          <a:graphicData uri="http://schemas.openxmlformats.org/drawingml/2006/table">
            <a:tbl>
              <a:tblPr/>
              <a:tblGrid>
                <a:gridCol w="2710003">
                  <a:extLst>
                    <a:ext uri="{9D8B030D-6E8A-4147-A177-3AD203B41FA5}">
                      <a16:colId xmlns:a16="http://schemas.microsoft.com/office/drawing/2014/main" val="266827576"/>
                    </a:ext>
                  </a:extLst>
                </a:gridCol>
                <a:gridCol w="2212369">
                  <a:extLst>
                    <a:ext uri="{9D8B030D-6E8A-4147-A177-3AD203B41FA5}">
                      <a16:colId xmlns:a16="http://schemas.microsoft.com/office/drawing/2014/main" val="4125254841"/>
                    </a:ext>
                  </a:extLst>
                </a:gridCol>
                <a:gridCol w="2062480">
                  <a:extLst>
                    <a:ext uri="{9D8B030D-6E8A-4147-A177-3AD203B41FA5}">
                      <a16:colId xmlns:a16="http://schemas.microsoft.com/office/drawing/2014/main" val="4270651180"/>
                    </a:ext>
                  </a:extLst>
                </a:gridCol>
                <a:gridCol w="2254339">
                  <a:extLst>
                    <a:ext uri="{9D8B030D-6E8A-4147-A177-3AD203B41FA5}">
                      <a16:colId xmlns:a16="http://schemas.microsoft.com/office/drawing/2014/main" val="81624415"/>
                    </a:ext>
                  </a:extLst>
                </a:gridCol>
                <a:gridCol w="1654782">
                  <a:extLst>
                    <a:ext uri="{9D8B030D-6E8A-4147-A177-3AD203B41FA5}">
                      <a16:colId xmlns:a16="http://schemas.microsoft.com/office/drawing/2014/main" val="2576770098"/>
                    </a:ext>
                  </a:extLst>
                </a:gridCol>
              </a:tblGrid>
              <a:tr h="168466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d'action</a:t>
                      </a:r>
                    </a:p>
                  </a:txBody>
                  <a:tcPr marL="6216" marR="6216" marT="62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drôles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6186448"/>
                  </a:ext>
                </a:extLst>
              </a:tr>
              <a:tr h="168466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(of action) </a:t>
                      </a:r>
                    </a:p>
                  </a:txBody>
                  <a:tcPr marL="6216" marR="6216" marT="62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(funny) 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1408010"/>
                  </a:ext>
                </a:extLst>
              </a:tr>
              <a:tr h="168466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d'horreur</a:t>
                      </a:r>
                    </a:p>
                  </a:txBody>
                  <a:tcPr marL="6216" marR="6216" marT="62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amusants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027768"/>
                  </a:ext>
                </a:extLst>
              </a:tr>
              <a:tr h="168466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les films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(of horror)</a:t>
                      </a:r>
                    </a:p>
                  </a:txBody>
                  <a:tcPr marL="6216" marR="6216" marT="62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(fun)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7697968"/>
                  </a:ext>
                </a:extLst>
              </a:tr>
              <a:tr h="16846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 </a:t>
                      </a:r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préfère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(the films)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d'amour</a:t>
                      </a:r>
                    </a:p>
                  </a:txBody>
                  <a:tcPr marL="6216" marR="6216" marT="62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passionnants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0369010"/>
                  </a:ext>
                </a:extLst>
              </a:tr>
              <a:tr h="16846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 prefer)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(of love)</a:t>
                      </a:r>
                    </a:p>
                  </a:txBody>
                  <a:tcPr marL="6216" marR="6216" marT="62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(exciting)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830990"/>
                  </a:ext>
                </a:extLst>
              </a:tr>
              <a:tr h="168466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d'aventure</a:t>
                      </a:r>
                    </a:p>
                  </a:txBody>
                  <a:tcPr marL="6216" marR="6216" marT="62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intéressants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0413243"/>
                  </a:ext>
                </a:extLst>
              </a:tr>
              <a:tr h="16846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J'adore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(of adventure)</a:t>
                      </a:r>
                    </a:p>
                  </a:txBody>
                  <a:tcPr marL="6216" marR="6216" marT="62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 ils sont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(interesting) 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1505365"/>
                  </a:ext>
                </a:extLst>
              </a:tr>
              <a:tr h="16846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 love)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(as they are)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fascinants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7581089"/>
                  </a:ext>
                </a:extLst>
              </a:tr>
              <a:tr h="16846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les jeux télévisés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(fascinating) 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7737300"/>
                  </a:ext>
                </a:extLst>
              </a:tr>
              <a:tr h="16846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J'aime beaucoup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(the gameshows)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parce qu'ils sont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nuls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952656"/>
                  </a:ext>
                </a:extLst>
              </a:tr>
              <a:tr h="16846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 really like)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les infos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(because they are)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(rubbish) 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1723958"/>
                  </a:ext>
                </a:extLst>
              </a:tr>
              <a:tr h="168466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(the news)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barbants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5133583"/>
                  </a:ext>
                </a:extLst>
              </a:tr>
              <a:tr h="16846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J'aime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les documentaires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(boring) 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1732174"/>
                  </a:ext>
                </a:extLst>
              </a:tr>
              <a:tr h="16846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 like)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(the documentaries)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effrayants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6049961"/>
                  </a:ext>
                </a:extLst>
              </a:tr>
              <a:tr h="16846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les feuilletons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(scary) 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9008114"/>
                  </a:ext>
                </a:extLst>
              </a:tr>
              <a:tr h="16846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J'aime assez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(the soaps)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0745994"/>
                  </a:ext>
                </a:extLst>
              </a:tr>
              <a:tr h="16846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 quite like)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les dessins animés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2681928"/>
                  </a:ext>
                </a:extLst>
              </a:tr>
              <a:tr h="16846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(the cartoons)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7721277"/>
                  </a:ext>
                </a:extLst>
              </a:tr>
              <a:tr h="16846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 n'aime pas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drôles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6498071"/>
                  </a:ext>
                </a:extLst>
              </a:tr>
              <a:tr h="16846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 don't like)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(funny) 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2783584"/>
                  </a:ext>
                </a:extLst>
              </a:tr>
              <a:tr h="16846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sport</a:t>
                      </a:r>
                    </a:p>
                  </a:txBody>
                  <a:tcPr marL="6216" marR="6216" marT="62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amusantes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9922883"/>
                  </a:ext>
                </a:extLst>
              </a:tr>
              <a:tr h="16846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 n'aime pas du tout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(of sport)</a:t>
                      </a:r>
                    </a:p>
                  </a:txBody>
                  <a:tcPr marL="6216" marR="6216" marT="62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(fun)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2395057"/>
                  </a:ext>
                </a:extLst>
              </a:tr>
              <a:tr h="16846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 don't like at all)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les émissions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musicales</a:t>
                      </a:r>
                    </a:p>
                  </a:txBody>
                  <a:tcPr marL="6216" marR="6216" marT="62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 elles sont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passionnantes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8967928"/>
                  </a:ext>
                </a:extLst>
              </a:tr>
              <a:tr h="16846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(the programmes)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(musical)</a:t>
                      </a:r>
                    </a:p>
                  </a:txBody>
                  <a:tcPr marL="6216" marR="6216" marT="62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(as they are)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(exciting)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837166"/>
                  </a:ext>
                </a:extLst>
              </a:tr>
              <a:tr h="16846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 ne supporte pas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télé-réalité</a:t>
                      </a:r>
                    </a:p>
                  </a:txBody>
                  <a:tcPr marL="6216" marR="6216" marT="62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intéressantes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6036510"/>
                  </a:ext>
                </a:extLst>
              </a:tr>
              <a:tr h="16846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 can't stand)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(of reality tv)</a:t>
                      </a:r>
                    </a:p>
                  </a:txBody>
                  <a:tcPr marL="6216" marR="6216" marT="62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parce qu'elles sont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(interesting) 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0881874"/>
                  </a:ext>
                </a:extLst>
              </a:tr>
              <a:tr h="16846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(because they are)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fascinantes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8713410"/>
                  </a:ext>
                </a:extLst>
              </a:tr>
              <a:tr h="16846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 déteste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les actualités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(fascinating) 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7480922"/>
                  </a:ext>
                </a:extLst>
              </a:tr>
              <a:tr h="16846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 hate)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(the news)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nulles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2178572"/>
                  </a:ext>
                </a:extLst>
              </a:tr>
              <a:tr h="168466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les comédies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(rubbish) 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9462565"/>
                  </a:ext>
                </a:extLst>
              </a:tr>
              <a:tr h="168466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(the comedies) 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barbantes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8131954"/>
                  </a:ext>
                </a:extLst>
              </a:tr>
              <a:tr h="168466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(boring) 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9673872"/>
                  </a:ext>
                </a:extLst>
              </a:tr>
              <a:tr h="168466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effrayantes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459707"/>
                  </a:ext>
                </a:extLst>
              </a:tr>
              <a:tr h="168466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(scary) 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1110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61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1483</Words>
  <Application>Microsoft Office PowerPoint</Application>
  <PresentationFormat>Widescreen</PresentationFormat>
  <Paragraphs>801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Y8 Module 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Y8 Module 1</dc:title>
  <dc:creator>Mr. R. Glew</dc:creator>
  <cp:lastModifiedBy>Mr. R. Glew</cp:lastModifiedBy>
  <cp:revision>1</cp:revision>
  <dcterms:created xsi:type="dcterms:W3CDTF">2022-12-09T12:03:23Z</dcterms:created>
  <dcterms:modified xsi:type="dcterms:W3CDTF">2022-12-09T12:07:33Z</dcterms:modified>
</cp:coreProperties>
</file>