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4" autoAdjust="0"/>
    <p:restoredTop sz="94660"/>
  </p:normalViewPr>
  <p:slideViewPr>
    <p:cSldViewPr snapToGrid="0">
      <p:cViewPr>
        <p:scale>
          <a:sx n="80" d="100"/>
          <a:sy n="80" d="100"/>
        </p:scale>
        <p:origin x="15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220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28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929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022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048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254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386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795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806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348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726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C7A5-14A7-4720-8453-9F404FF7A4B4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538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541476"/>
              </p:ext>
            </p:extLst>
          </p:nvPr>
        </p:nvGraphicFramePr>
        <p:xfrm>
          <a:off x="91657" y="64511"/>
          <a:ext cx="9732827" cy="20443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148665">
                  <a:extLst>
                    <a:ext uri="{9D8B030D-6E8A-4147-A177-3AD203B41FA5}">
                      <a16:colId xmlns:a16="http://schemas.microsoft.com/office/drawing/2014/main" val="3308441868"/>
                    </a:ext>
                  </a:extLst>
                </a:gridCol>
                <a:gridCol w="1579770">
                  <a:extLst>
                    <a:ext uri="{9D8B030D-6E8A-4147-A177-3AD203B41FA5}">
                      <a16:colId xmlns:a16="http://schemas.microsoft.com/office/drawing/2014/main" val="4148508196"/>
                    </a:ext>
                  </a:extLst>
                </a:gridCol>
                <a:gridCol w="3002610">
                  <a:extLst>
                    <a:ext uri="{9D8B030D-6E8A-4147-A177-3AD203B41FA5}">
                      <a16:colId xmlns:a16="http://schemas.microsoft.com/office/drawing/2014/main" val="786811272"/>
                    </a:ext>
                  </a:extLst>
                </a:gridCol>
                <a:gridCol w="3001782">
                  <a:extLst>
                    <a:ext uri="{9D8B030D-6E8A-4147-A177-3AD203B41FA5}">
                      <a16:colId xmlns:a16="http://schemas.microsoft.com/office/drawing/2014/main" val="1491199705"/>
                    </a:ext>
                  </a:extLst>
                </a:gridCol>
              </a:tblGrid>
              <a:tr h="2044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Subject: Food Technology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Year 8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Term:</a:t>
                      </a:r>
                      <a:r>
                        <a:rPr lang="en-GB" sz="800" baseline="0" dirty="0" smtClean="0">
                          <a:effectLst/>
                        </a:rPr>
                        <a:t> One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Topic: Nutrition, Diet and Health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extLst>
                  <a:ext uri="{0D108BD9-81ED-4DB2-BD59-A6C34878D82A}">
                    <a16:rowId xmlns:a16="http://schemas.microsoft.com/office/drawing/2014/main" val="343718602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189116"/>
              </p:ext>
            </p:extLst>
          </p:nvPr>
        </p:nvGraphicFramePr>
        <p:xfrm>
          <a:off x="0" y="5382327"/>
          <a:ext cx="9906000" cy="1475673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212309">
                  <a:extLst>
                    <a:ext uri="{9D8B030D-6E8A-4147-A177-3AD203B41FA5}">
                      <a16:colId xmlns:a16="http://schemas.microsoft.com/office/drawing/2014/main" val="162903367"/>
                    </a:ext>
                  </a:extLst>
                </a:gridCol>
                <a:gridCol w="649083">
                  <a:extLst>
                    <a:ext uri="{9D8B030D-6E8A-4147-A177-3AD203B41FA5}">
                      <a16:colId xmlns:a16="http://schemas.microsoft.com/office/drawing/2014/main" val="128745657"/>
                    </a:ext>
                  </a:extLst>
                </a:gridCol>
                <a:gridCol w="9044608">
                  <a:extLst>
                    <a:ext uri="{9D8B030D-6E8A-4147-A177-3AD203B41FA5}">
                      <a16:colId xmlns:a16="http://schemas.microsoft.com/office/drawing/2014/main" val="1533877816"/>
                    </a:ext>
                  </a:extLst>
                </a:gridCol>
              </a:tblGrid>
              <a:tr h="182753">
                <a:tc gridSpan="3"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900" dirty="0">
                          <a:effectLst/>
                        </a:rPr>
                        <a:t>Command Words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83870"/>
                  </a:ext>
                </a:extLst>
              </a:tr>
              <a:tr h="18275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1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Define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State or describe exactly the nature, scope, or meaning of </a:t>
                      </a:r>
                      <a:r>
                        <a:rPr lang="en-GB" sz="900" dirty="0" smtClean="0">
                          <a:effectLst/>
                        </a:rPr>
                        <a:t>something / </a:t>
                      </a:r>
                      <a:r>
                        <a:rPr lang="en-GB" sz="900" dirty="0">
                          <a:effectLst/>
                        </a:rPr>
                        <a:t>establish the character of something; mark out the boundary or limits of something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45454131"/>
                  </a:ext>
                </a:extLst>
              </a:tr>
              <a:tr h="19640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Summarise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Give a brief statement of the main points of something.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4586631"/>
                  </a:ext>
                </a:extLst>
              </a:tr>
              <a:tr h="18275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3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Suggest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Used </a:t>
                      </a:r>
                      <a:r>
                        <a:rPr lang="en-GB" sz="900" dirty="0">
                          <a:effectLst/>
                        </a:rPr>
                        <a:t>with another command word, e.g. Suggest an explanation. Suggest tells you that you need to apply your knowledge to a new situation, and in this case to give a possible explanation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16549400"/>
                  </a:ext>
                </a:extLst>
              </a:tr>
              <a:tr h="18275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4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Which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Asking for information specifying one or more people or things from a definite set.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9315453"/>
                  </a:ext>
                </a:extLst>
              </a:tr>
              <a:tr h="18275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5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Why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Giving a reason or explanation to support the answer of the question.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04751525"/>
                  </a:ext>
                </a:extLst>
              </a:tr>
              <a:tr h="18275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6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Interpret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Ascribe meaning.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20818256"/>
                  </a:ext>
                </a:extLst>
              </a:tr>
              <a:tr h="18275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7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Evaluate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Look at the information in the question and bring it together to make a decision and come to </a:t>
                      </a:r>
                      <a:r>
                        <a:rPr lang="en-GB" sz="900" dirty="0" smtClean="0">
                          <a:effectLst/>
                        </a:rPr>
                        <a:t>a conclusion </a:t>
                      </a:r>
                      <a:r>
                        <a:rPr lang="en-GB" sz="900" dirty="0">
                          <a:effectLst/>
                        </a:rPr>
                        <a:t>with evidence from the question. You may be asked to give a personal response.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41202645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84534"/>
              </p:ext>
            </p:extLst>
          </p:nvPr>
        </p:nvGraphicFramePr>
        <p:xfrm>
          <a:off x="0" y="201448"/>
          <a:ext cx="3999407" cy="5156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684">
                  <a:extLst>
                    <a:ext uri="{9D8B030D-6E8A-4147-A177-3AD203B41FA5}">
                      <a16:colId xmlns:a16="http://schemas.microsoft.com/office/drawing/2014/main" val="1436119084"/>
                    </a:ext>
                  </a:extLst>
                </a:gridCol>
                <a:gridCol w="907327">
                  <a:extLst>
                    <a:ext uri="{9D8B030D-6E8A-4147-A177-3AD203B41FA5}">
                      <a16:colId xmlns:a16="http://schemas.microsoft.com/office/drawing/2014/main" val="762637808"/>
                    </a:ext>
                  </a:extLst>
                </a:gridCol>
                <a:gridCol w="2471396">
                  <a:extLst>
                    <a:ext uri="{9D8B030D-6E8A-4147-A177-3AD203B41FA5}">
                      <a16:colId xmlns:a16="http://schemas.microsoft.com/office/drawing/2014/main" val="36097796"/>
                    </a:ext>
                  </a:extLst>
                </a:gridCol>
              </a:tblGrid>
              <a:tr h="292379"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KeyWords</a:t>
                      </a:r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586031"/>
                  </a:ext>
                </a:extLst>
              </a:tr>
              <a:tr h="449268">
                <a:tc>
                  <a:txBody>
                    <a:bodyPr/>
                    <a:lstStyle/>
                    <a:p>
                      <a:pPr algn="just"/>
                      <a:r>
                        <a:rPr lang="en-GB" sz="800" dirty="0" smtClean="0"/>
                        <a:t>1</a:t>
                      </a:r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800" dirty="0" smtClean="0">
                          <a:latin typeface="+mn-lt"/>
                        </a:rPr>
                        <a:t>Protein</a:t>
                      </a:r>
                      <a:endParaRPr lang="en-GB" sz="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800" dirty="0" smtClean="0">
                          <a:latin typeface="+mn-lt"/>
                        </a:rPr>
                        <a:t>Needed for growth and repair of body tissue and to maintain and build cells.</a:t>
                      </a:r>
                    </a:p>
                    <a:p>
                      <a:pPr algn="just"/>
                      <a:endParaRPr lang="en-GB" sz="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324453"/>
                  </a:ext>
                </a:extLst>
              </a:tr>
              <a:tr h="505017">
                <a:tc>
                  <a:txBody>
                    <a:bodyPr/>
                    <a:lstStyle/>
                    <a:p>
                      <a:pPr algn="just"/>
                      <a:r>
                        <a:rPr lang="en-GB" sz="800" dirty="0" smtClean="0"/>
                        <a:t>2</a:t>
                      </a:r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800" dirty="0" smtClean="0">
                          <a:latin typeface="+mn-lt"/>
                        </a:rPr>
                        <a:t>Carbohydrates</a:t>
                      </a:r>
                      <a:endParaRPr lang="en-GB" sz="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800" dirty="0" smtClean="0">
                          <a:latin typeface="+mn-lt"/>
                        </a:rPr>
                        <a:t>It provides the body with instant and slow releases of energy. </a:t>
                      </a:r>
                      <a:r>
                        <a:rPr lang="en-GB" sz="800" baseline="0" dirty="0" smtClean="0">
                          <a:latin typeface="+mn-lt"/>
                        </a:rPr>
                        <a:t> </a:t>
                      </a:r>
                      <a:r>
                        <a:rPr lang="en-GB" sz="800" dirty="0" smtClean="0">
                          <a:latin typeface="+mn-lt"/>
                        </a:rPr>
                        <a:t>Also helps the digestive system. </a:t>
                      </a:r>
                    </a:p>
                    <a:p>
                      <a:pPr algn="just"/>
                      <a:endParaRPr lang="en-GB" sz="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707475"/>
                  </a:ext>
                </a:extLst>
              </a:tr>
              <a:tr h="569073">
                <a:tc>
                  <a:txBody>
                    <a:bodyPr/>
                    <a:lstStyle/>
                    <a:p>
                      <a:pPr algn="just"/>
                      <a:r>
                        <a:rPr lang="en-GB" sz="800" dirty="0" smtClean="0"/>
                        <a:t>3</a:t>
                      </a:r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800" dirty="0" smtClean="0">
                          <a:latin typeface="+mn-lt"/>
                        </a:rPr>
                        <a:t>Fat</a:t>
                      </a:r>
                      <a:endParaRPr lang="en-GB" sz="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800" dirty="0" smtClean="0">
                          <a:latin typeface="+mn-lt"/>
                        </a:rPr>
                        <a:t>Needed in small amounts to keep us warm protect our vital organs and our skeletal system. Acts as an energy reserve</a:t>
                      </a:r>
                    </a:p>
                    <a:p>
                      <a:pPr algn="just"/>
                      <a:endParaRPr lang="en-GB" sz="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6105"/>
                  </a:ext>
                </a:extLst>
              </a:tr>
              <a:tr h="449268">
                <a:tc>
                  <a:txBody>
                    <a:bodyPr/>
                    <a:lstStyle/>
                    <a:p>
                      <a:pPr algn="just"/>
                      <a:r>
                        <a:rPr lang="en-GB" sz="800" dirty="0" smtClean="0"/>
                        <a:t>4</a:t>
                      </a:r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800" dirty="0" smtClean="0">
                          <a:latin typeface="+mn-lt"/>
                        </a:rPr>
                        <a:t>Vitamins</a:t>
                      </a:r>
                      <a:endParaRPr lang="en-GB" sz="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800" dirty="0" smtClean="0">
                          <a:latin typeface="+mn-lt"/>
                        </a:rPr>
                        <a:t>Needed to stay healthy. They help to heal wounds, keep skin healthy and for growth in children.</a:t>
                      </a:r>
                    </a:p>
                    <a:p>
                      <a:pPr algn="just"/>
                      <a:endParaRPr lang="en-GB" sz="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446173"/>
                  </a:ext>
                </a:extLst>
              </a:tr>
              <a:tr h="569073">
                <a:tc>
                  <a:txBody>
                    <a:bodyPr/>
                    <a:lstStyle/>
                    <a:p>
                      <a:pPr algn="just"/>
                      <a:r>
                        <a:rPr lang="en-GB" sz="800" dirty="0" smtClean="0"/>
                        <a:t>5</a:t>
                      </a:r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800" dirty="0" smtClean="0">
                          <a:latin typeface="+mn-lt"/>
                        </a:rPr>
                        <a:t>Minerals</a:t>
                      </a:r>
                      <a:endParaRPr lang="en-GB" sz="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800" dirty="0" smtClean="0">
                          <a:latin typeface="+mn-lt"/>
                        </a:rPr>
                        <a:t>Many different needs in the body. Includes formation of bones &amp; teeth, helps the nervous system and the forming of red blood cells.</a:t>
                      </a:r>
                    </a:p>
                    <a:p>
                      <a:pPr algn="just"/>
                      <a:endParaRPr lang="en-GB" sz="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828073"/>
                  </a:ext>
                </a:extLst>
              </a:tr>
              <a:tr h="449268">
                <a:tc>
                  <a:txBody>
                    <a:bodyPr/>
                    <a:lstStyle/>
                    <a:p>
                      <a:pPr algn="just"/>
                      <a:r>
                        <a:rPr lang="en-GB" sz="800" dirty="0" smtClean="0"/>
                        <a:t>6</a:t>
                      </a:r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Fibre and NSP (non-starch polysaccharides) 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>
                          <a:latin typeface="+mn-lt"/>
                        </a:rPr>
                        <a:t>To rid the body of waste and prevent constipation</a:t>
                      </a:r>
                    </a:p>
                    <a:p>
                      <a:pPr algn="just"/>
                      <a:endParaRPr lang="en-GB" sz="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389269"/>
                  </a:ext>
                </a:extLst>
              </a:tr>
              <a:tr h="449268">
                <a:tc>
                  <a:txBody>
                    <a:bodyPr/>
                    <a:lstStyle/>
                    <a:p>
                      <a:pPr algn="just"/>
                      <a:r>
                        <a:rPr lang="en-GB" sz="800" dirty="0" smtClean="0"/>
                        <a:t>7</a:t>
                      </a:r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Water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>
                          <a:latin typeface="+mn-lt"/>
                        </a:rPr>
                        <a:t>To maintain body temperature, help digestion,</a:t>
                      </a:r>
                      <a:r>
                        <a:rPr lang="en-GB" sz="800" baseline="0" dirty="0" smtClean="0">
                          <a:latin typeface="+mn-lt"/>
                        </a:rPr>
                        <a:t> </a:t>
                      </a:r>
                      <a:r>
                        <a:rPr lang="en-GB" sz="800" dirty="0" smtClean="0">
                          <a:latin typeface="+mn-lt"/>
                        </a:rPr>
                        <a:t>lubricate joints and help remove waste from the body.</a:t>
                      </a:r>
                    </a:p>
                    <a:p>
                      <a:pPr algn="just"/>
                      <a:endParaRPr lang="en-GB" sz="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64224"/>
                  </a:ext>
                </a:extLst>
              </a:tr>
              <a:tr h="329463">
                <a:tc>
                  <a:txBody>
                    <a:bodyPr/>
                    <a:lstStyle/>
                    <a:p>
                      <a:pPr algn="just"/>
                      <a:r>
                        <a:rPr lang="en-GB" sz="800" dirty="0" smtClean="0"/>
                        <a:t>8</a:t>
                      </a:r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Macronutrients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800" baseline="0" dirty="0" smtClean="0">
                          <a:latin typeface="+mn-lt"/>
                        </a:rPr>
                        <a:t>The three main big nutrients which give us energy. They are fat, carbohydrates and protein. </a:t>
                      </a:r>
                      <a:endParaRPr lang="en-GB" sz="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722542"/>
                  </a:ext>
                </a:extLst>
              </a:tr>
              <a:tr h="329463">
                <a:tc>
                  <a:txBody>
                    <a:bodyPr/>
                    <a:lstStyle/>
                    <a:p>
                      <a:pPr algn="just"/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Micronutrients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800" dirty="0" smtClean="0">
                          <a:latin typeface="+mn-lt"/>
                        </a:rPr>
                        <a:t>The four small</a:t>
                      </a:r>
                      <a:r>
                        <a:rPr lang="en-GB" sz="800" baseline="0" dirty="0" smtClean="0">
                          <a:latin typeface="+mn-lt"/>
                        </a:rPr>
                        <a:t> nutrients. They are vitamins and minerals. </a:t>
                      </a:r>
                      <a:endParaRPr lang="en-GB" sz="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760112"/>
                  </a:ext>
                </a:extLst>
              </a:tr>
              <a:tr h="688877">
                <a:tc>
                  <a:txBody>
                    <a:bodyPr/>
                    <a:lstStyle/>
                    <a:p>
                      <a:pPr algn="just"/>
                      <a:r>
                        <a:rPr lang="en-GB" sz="800" dirty="0" smtClean="0"/>
                        <a:t>9</a:t>
                      </a:r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Basal Metabolic Rate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eaLnBrk="1" hangingPunct="1">
                        <a:spcBef>
                          <a:spcPct val="0"/>
                        </a:spcBef>
                      </a:pPr>
                      <a:r>
                        <a:rPr lang="en-GB" sz="800" dirty="0" smtClean="0"/>
                        <a:t>The rate at which a person uses energy to maintain the basic functions of the body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dirty="0" smtClean="0"/>
                        <a:t>when it is at complete rest, such as:</a:t>
                      </a:r>
                      <a:r>
                        <a:rPr lang="en-GB" sz="800" baseline="0" dirty="0" smtClean="0"/>
                        <a:t> b</a:t>
                      </a:r>
                      <a:r>
                        <a:rPr lang="en-GB" sz="800" dirty="0" smtClean="0"/>
                        <a:t>reathing; keeping warm;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dirty="0" smtClean="0"/>
                        <a:t>keeping the heart beating.</a:t>
                      </a:r>
                    </a:p>
                    <a:p>
                      <a:pPr algn="just"/>
                      <a:endParaRPr lang="en-GB" sz="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994731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7488"/>
              </p:ext>
            </p:extLst>
          </p:nvPr>
        </p:nvGraphicFramePr>
        <p:xfrm>
          <a:off x="3999407" y="241217"/>
          <a:ext cx="2180455" cy="2826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455">
                  <a:extLst>
                    <a:ext uri="{9D8B030D-6E8A-4147-A177-3AD203B41FA5}">
                      <a16:colId xmlns:a16="http://schemas.microsoft.com/office/drawing/2014/main" val="1738311048"/>
                    </a:ext>
                  </a:extLst>
                </a:gridCol>
              </a:tblGrid>
              <a:tr h="280978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Protein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419799"/>
                  </a:ext>
                </a:extLst>
              </a:tr>
              <a:tr h="41158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900" dirty="0" smtClean="0"/>
                        <a:t>Also be used to provide the body with energy once it has been used for its primary function</a:t>
                      </a:r>
                    </a:p>
                    <a:p>
                      <a:pPr algn="just"/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70446"/>
                  </a:ext>
                </a:extLst>
              </a:tr>
              <a:tr h="52479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900" dirty="0" smtClean="0"/>
                        <a:t>Everyone needs protein in their diets but needs vary at certain times of our lives: Children, babies, pregnant women, nursing mothers</a:t>
                      </a:r>
                    </a:p>
                    <a:p>
                      <a:pPr algn="just"/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942658"/>
                  </a:ext>
                </a:extLst>
              </a:tr>
              <a:tr h="368041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latin typeface="+mn-lt"/>
                        </a:rPr>
                        <a:t>High biological value proteins contain all the amino acids that our bodies cannot make. </a:t>
                      </a:r>
                    </a:p>
                    <a:p>
                      <a:pPr algn="just"/>
                      <a:endParaRPr lang="en-GB" sz="9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458506"/>
                  </a:ext>
                </a:extLst>
              </a:tr>
              <a:tr h="36151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latin typeface="+mn-lt"/>
                        </a:rPr>
                        <a:t>Low biological value proteins are missing one or more of the essential amino acids.</a:t>
                      </a:r>
                    </a:p>
                    <a:p>
                      <a:pPr algn="just"/>
                      <a:endParaRPr lang="en-GB" sz="9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0046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98656"/>
              </p:ext>
            </p:extLst>
          </p:nvPr>
        </p:nvGraphicFramePr>
        <p:xfrm>
          <a:off x="7518318" y="3400722"/>
          <a:ext cx="2397823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7823">
                  <a:extLst>
                    <a:ext uri="{9D8B030D-6E8A-4147-A177-3AD203B41FA5}">
                      <a16:colId xmlns:a16="http://schemas.microsoft.com/office/drawing/2014/main" val="2659810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Carbohydrates</a:t>
                      </a:r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543189"/>
                  </a:ext>
                </a:extLst>
              </a:tr>
              <a:tr h="202413">
                <a:tc>
                  <a:txBody>
                    <a:bodyPr/>
                    <a:lstStyle/>
                    <a:p>
                      <a:pPr algn="just"/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Carbohydrates can be divided into three main groups. 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894723"/>
                  </a:ext>
                </a:extLst>
              </a:tr>
              <a:tr h="46822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SUGAR: This gives food a sweet taste and provides the body with instant energy that does not last very long. </a:t>
                      </a:r>
                    </a:p>
                    <a:p>
                      <a:pPr algn="just"/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465992"/>
                  </a:ext>
                </a:extLst>
              </a:tr>
              <a:tr h="34630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STARCH: This gives us slow release energy over a long period of time. </a:t>
                      </a:r>
                    </a:p>
                    <a:p>
                      <a:pPr algn="just"/>
                      <a:endParaRPr lang="en-GB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42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DIETARY FIBRE: this is also known as ‘roughage’. It helps our digestive system to work properly to avoid constipation and other more serious diseases. </a:t>
                      </a:r>
                    </a:p>
                    <a:p>
                      <a:pPr algn="just"/>
                      <a:endParaRPr lang="en-GB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635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392472"/>
              </p:ext>
            </p:extLst>
          </p:nvPr>
        </p:nvGraphicFramePr>
        <p:xfrm>
          <a:off x="3999407" y="2875348"/>
          <a:ext cx="3508770" cy="2505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266">
                  <a:extLst>
                    <a:ext uri="{9D8B030D-6E8A-4147-A177-3AD203B41FA5}">
                      <a16:colId xmlns:a16="http://schemas.microsoft.com/office/drawing/2014/main" val="1469145161"/>
                    </a:ext>
                  </a:extLst>
                </a:gridCol>
                <a:gridCol w="2918504">
                  <a:extLst>
                    <a:ext uri="{9D8B030D-6E8A-4147-A177-3AD203B41FA5}">
                      <a16:colId xmlns:a16="http://schemas.microsoft.com/office/drawing/2014/main" val="44555209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Vitamins</a:t>
                      </a:r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302337"/>
                  </a:ext>
                </a:extLst>
              </a:tr>
              <a:tr h="202413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Vitamin A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</a:pPr>
                      <a:r>
                        <a:rPr lang="en-GB" sz="800" dirty="0" smtClean="0">
                          <a:latin typeface="+mn-lt"/>
                        </a:rPr>
                        <a:t>Helps form and maintain healthy teeth, skeletal,</a:t>
                      </a:r>
                      <a:r>
                        <a:rPr lang="en-GB" sz="800" baseline="0" dirty="0" smtClean="0">
                          <a:latin typeface="+mn-lt"/>
                        </a:rPr>
                        <a:t> </a:t>
                      </a:r>
                      <a:r>
                        <a:rPr lang="en-GB" sz="800" dirty="0" smtClean="0">
                          <a:latin typeface="+mn-lt"/>
                        </a:rPr>
                        <a:t>soft tissue and skin.</a:t>
                      </a:r>
                      <a:r>
                        <a:rPr lang="en-GB" sz="800" baseline="0" dirty="0" smtClean="0">
                          <a:latin typeface="+mn-lt"/>
                        </a:rPr>
                        <a:t> </a:t>
                      </a:r>
                      <a:r>
                        <a:rPr lang="en-GB" sz="800" dirty="0" smtClean="0">
                          <a:latin typeface="+mn-lt"/>
                        </a:rPr>
                        <a:t>Helps eyesight &amp; night vision.</a:t>
                      </a:r>
                      <a:r>
                        <a:rPr lang="en-GB" sz="800" baseline="0" dirty="0" smtClean="0">
                          <a:latin typeface="+mn-lt"/>
                        </a:rPr>
                        <a:t> </a:t>
                      </a:r>
                      <a:r>
                        <a:rPr lang="en-GB" sz="800" dirty="0" smtClean="0">
                          <a:latin typeface="+mn-lt"/>
                        </a:rPr>
                        <a:t>comes from animal sources, such as eggs, meat, milk, cheese, cream, liver, kidney, cod, and halibut fish oil.</a:t>
                      </a:r>
                      <a:endParaRPr lang="en-GB" sz="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30723"/>
                  </a:ext>
                </a:extLst>
              </a:tr>
              <a:tr h="251323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Vitamin B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</a:pPr>
                      <a:r>
                        <a:rPr lang="en-GB" sz="800" dirty="0" smtClean="0">
                          <a:latin typeface="+mn-lt"/>
                        </a:rPr>
                        <a:t>Allows the body to use and store energy from protein and carbohydrates in food.</a:t>
                      </a:r>
                      <a:r>
                        <a:rPr lang="en-GB" sz="800" baseline="0" dirty="0" smtClean="0">
                          <a:latin typeface="+mn-lt"/>
                        </a:rPr>
                        <a:t> </a:t>
                      </a:r>
                      <a:r>
                        <a:rPr lang="en-GB" sz="800" dirty="0" smtClean="0">
                          <a:latin typeface="+mn-lt"/>
                        </a:rPr>
                        <a:t>Helps form haemoglobin, the substance that carries oxygen around the body.</a:t>
                      </a:r>
                      <a:r>
                        <a:rPr lang="en-GB" sz="800" baseline="0" dirty="0" smtClean="0">
                          <a:latin typeface="+mn-lt"/>
                        </a:rPr>
                        <a:t> F</a:t>
                      </a:r>
                      <a:r>
                        <a:rPr lang="en-GB" sz="800" dirty="0" smtClean="0">
                          <a:latin typeface="+mn-lt"/>
                        </a:rPr>
                        <a:t>ound in a wide variety of foods including meat, poultry, bread, cereals, egg, vegetables and potatoes.</a:t>
                      </a:r>
                    </a:p>
                    <a:p>
                      <a:pPr algn="just"/>
                      <a:endParaRPr lang="en-GB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548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Vitamin C</a:t>
                      </a:r>
                      <a:endParaRPr lang="en-GB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</a:pPr>
                      <a:r>
                        <a:rPr lang="en-GB" sz="800" dirty="0" smtClean="0">
                          <a:latin typeface="+mn-lt"/>
                        </a:rPr>
                        <a:t>Good for maintaining healthy skin and gums. Deficiency in vitamin C leads to a disease called scurvy.</a:t>
                      </a:r>
                      <a:r>
                        <a:rPr lang="en-GB" sz="800" baseline="0" dirty="0" smtClean="0">
                          <a:latin typeface="+mn-lt"/>
                        </a:rPr>
                        <a:t> V</a:t>
                      </a:r>
                      <a:r>
                        <a:rPr lang="en-GB" sz="800" dirty="0" smtClean="0">
                          <a:latin typeface="+mn-lt"/>
                        </a:rPr>
                        <a:t>ital in supporting immune function and protecting against illness.</a:t>
                      </a:r>
                      <a:r>
                        <a:rPr lang="en-GB" sz="800" baseline="0" dirty="0" smtClean="0">
                          <a:latin typeface="+mn-lt"/>
                        </a:rPr>
                        <a:t> F</a:t>
                      </a:r>
                      <a:r>
                        <a:rPr lang="en-GB" sz="800" dirty="0" smtClean="0">
                          <a:latin typeface="+mn-lt"/>
                        </a:rPr>
                        <a:t>ound in many fruits and vegetables. </a:t>
                      </a:r>
                    </a:p>
                    <a:p>
                      <a:pPr algn="just"/>
                      <a:endParaRPr lang="en-GB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028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Vitamin D</a:t>
                      </a:r>
                      <a:endParaRPr lang="en-GB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</a:pPr>
                      <a:r>
                        <a:rPr lang="en-GB" sz="800" dirty="0" smtClean="0">
                          <a:latin typeface="+mn-lt"/>
                        </a:rPr>
                        <a:t>Helps the absorption of calcium. Mainly found in meats but is also created by the body naturally with exposure to sunlight.</a:t>
                      </a:r>
                      <a:r>
                        <a:rPr lang="en-GB" sz="800" baseline="0" dirty="0" smtClean="0">
                          <a:latin typeface="+mn-lt"/>
                        </a:rPr>
                        <a:t> </a:t>
                      </a:r>
                      <a:r>
                        <a:rPr lang="en-GB" sz="800" dirty="0" smtClean="0">
                          <a:latin typeface="+mn-lt"/>
                        </a:rPr>
                        <a:t>A lack of this can lead to Rickets. </a:t>
                      </a:r>
                    </a:p>
                    <a:p>
                      <a:pPr algn="just"/>
                      <a:endParaRPr lang="en-GB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880281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062113"/>
              </p:ext>
            </p:extLst>
          </p:nvPr>
        </p:nvGraphicFramePr>
        <p:xfrm>
          <a:off x="7508178" y="242589"/>
          <a:ext cx="2407964" cy="3158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851">
                  <a:extLst>
                    <a:ext uri="{9D8B030D-6E8A-4147-A177-3AD203B41FA5}">
                      <a16:colId xmlns:a16="http://schemas.microsoft.com/office/drawing/2014/main" val="998836653"/>
                    </a:ext>
                  </a:extLst>
                </a:gridCol>
                <a:gridCol w="1725113">
                  <a:extLst>
                    <a:ext uri="{9D8B030D-6E8A-4147-A177-3AD203B41FA5}">
                      <a16:colId xmlns:a16="http://schemas.microsoft.com/office/drawing/2014/main" val="975472062"/>
                    </a:ext>
                  </a:extLst>
                </a:gridCol>
              </a:tblGrid>
              <a:tr h="232053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Minerals</a:t>
                      </a:r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974190"/>
                  </a:ext>
                </a:extLst>
              </a:tr>
              <a:tr h="563089">
                <a:tc>
                  <a:txBody>
                    <a:bodyPr/>
                    <a:lstStyle/>
                    <a:p>
                      <a:pPr algn="just"/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Calcium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800" dirty="0" smtClean="0"/>
                        <a:t>For healthy bones and teeth.  Also nerves, muscles and involved in blood clotting.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dirty="0" smtClean="0"/>
                        <a:t>Sources:</a:t>
                      </a:r>
                      <a:r>
                        <a:rPr lang="en-GB" sz="800" baseline="0" dirty="0" smtClean="0"/>
                        <a:t> m</a:t>
                      </a:r>
                      <a:r>
                        <a:rPr lang="en-GB" sz="800" dirty="0" smtClean="0"/>
                        <a:t>ilk,</a:t>
                      </a:r>
                      <a:r>
                        <a:rPr lang="en-GB" sz="800" baseline="0" dirty="0" smtClean="0"/>
                        <a:t> c</a:t>
                      </a:r>
                      <a:r>
                        <a:rPr lang="en-GB" sz="800" dirty="0" smtClean="0"/>
                        <a:t>heese,</a:t>
                      </a:r>
                      <a:r>
                        <a:rPr lang="en-GB" sz="800" baseline="0" dirty="0" smtClean="0"/>
                        <a:t> o</a:t>
                      </a:r>
                      <a:r>
                        <a:rPr lang="en-GB" sz="800" dirty="0" smtClean="0"/>
                        <a:t>ther dairy foods,</a:t>
                      </a:r>
                      <a:r>
                        <a:rPr lang="en-GB" sz="800" baseline="0" dirty="0" smtClean="0"/>
                        <a:t> g</a:t>
                      </a:r>
                      <a:r>
                        <a:rPr lang="en-GB" sz="800" dirty="0" smtClean="0"/>
                        <a:t>reen leafy vegetables,</a:t>
                      </a:r>
                      <a:r>
                        <a:rPr lang="en-GB" sz="800" baseline="0" dirty="0" smtClean="0"/>
                        <a:t> s</a:t>
                      </a:r>
                      <a:r>
                        <a:rPr lang="en-GB" sz="800" dirty="0" smtClean="0"/>
                        <a:t>oya,</a:t>
                      </a:r>
                      <a:r>
                        <a:rPr lang="en-GB" sz="800" baseline="0" dirty="0" smtClean="0"/>
                        <a:t> b</a:t>
                      </a:r>
                      <a:r>
                        <a:rPr lang="en-GB" sz="800" dirty="0" smtClean="0"/>
                        <a:t>read.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636122"/>
                  </a:ext>
                </a:extLst>
              </a:tr>
              <a:tr h="681634">
                <a:tc>
                  <a:txBody>
                    <a:bodyPr/>
                    <a:lstStyle/>
                    <a:p>
                      <a:pPr algn="just"/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Iron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800" dirty="0" smtClean="0"/>
                        <a:t>Red blood cells, normal metabolism, excretion and a healthy immune system.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dirty="0" smtClean="0"/>
                        <a:t>Sources:</a:t>
                      </a:r>
                      <a:r>
                        <a:rPr lang="en-GB" sz="800" baseline="0" dirty="0" smtClean="0"/>
                        <a:t> l</a:t>
                      </a:r>
                      <a:r>
                        <a:rPr lang="en-GB" sz="800" dirty="0" smtClean="0"/>
                        <a:t>iver,</a:t>
                      </a:r>
                      <a:r>
                        <a:rPr lang="en-GB" sz="800" baseline="0" dirty="0" smtClean="0"/>
                        <a:t> m</a:t>
                      </a:r>
                      <a:r>
                        <a:rPr lang="en-GB" sz="800" dirty="0" smtClean="0"/>
                        <a:t>eat,</a:t>
                      </a:r>
                      <a:r>
                        <a:rPr lang="en-GB" sz="800" baseline="0" dirty="0" smtClean="0"/>
                        <a:t> p</a:t>
                      </a:r>
                      <a:r>
                        <a:rPr lang="en-GB" sz="800" dirty="0" smtClean="0"/>
                        <a:t>oultry,</a:t>
                      </a:r>
                      <a:r>
                        <a:rPr lang="en-GB" sz="800" baseline="0" dirty="0" smtClean="0"/>
                        <a:t> n</a:t>
                      </a:r>
                      <a:r>
                        <a:rPr lang="en-GB" sz="800" dirty="0" smtClean="0"/>
                        <a:t>uts,</a:t>
                      </a:r>
                      <a:r>
                        <a:rPr lang="en-GB" sz="800" baseline="0" dirty="0" smtClean="0"/>
                        <a:t> d</a:t>
                      </a:r>
                      <a:r>
                        <a:rPr lang="en-GB" sz="800" dirty="0" smtClean="0"/>
                        <a:t>ried fruit,</a:t>
                      </a:r>
                      <a:r>
                        <a:rPr lang="en-GB" sz="800" baseline="0" dirty="0" smtClean="0"/>
                        <a:t> d</a:t>
                      </a:r>
                      <a:r>
                        <a:rPr lang="en-GB" sz="800" dirty="0" smtClean="0"/>
                        <a:t>ark green leafy vegetables.</a:t>
                      </a:r>
                    </a:p>
                    <a:p>
                      <a:pPr algn="just"/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127067"/>
                  </a:ext>
                </a:extLst>
              </a:tr>
              <a:tr h="563089">
                <a:tc>
                  <a:txBody>
                    <a:bodyPr/>
                    <a:lstStyle/>
                    <a:p>
                      <a:pPr algn="just"/>
                      <a:r>
                        <a:rPr lang="en-GB" sz="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Potassium</a:t>
                      </a:r>
                      <a:endParaRPr lang="en-GB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800" dirty="0" smtClean="0"/>
                        <a:t>Essential for water balance and for nerves to work properly</a:t>
                      </a:r>
                    </a:p>
                    <a:p>
                      <a:pPr algn="just"/>
                      <a:r>
                        <a:rPr lang="en-GB" sz="800" dirty="0" smtClean="0"/>
                        <a:t>Source:</a:t>
                      </a:r>
                      <a:r>
                        <a:rPr lang="en-GB" sz="800" baseline="0" dirty="0" smtClean="0"/>
                        <a:t> m</a:t>
                      </a:r>
                      <a:r>
                        <a:rPr lang="en-GB" sz="800" dirty="0" smtClean="0"/>
                        <a:t>ilk,</a:t>
                      </a:r>
                      <a:r>
                        <a:rPr lang="en-GB" sz="800" baseline="0" dirty="0" smtClean="0"/>
                        <a:t> f</a:t>
                      </a:r>
                      <a:r>
                        <a:rPr lang="en-GB" sz="800" dirty="0" smtClean="0"/>
                        <a:t>ish,</a:t>
                      </a:r>
                      <a:r>
                        <a:rPr lang="en-GB" sz="800" baseline="0" dirty="0" smtClean="0"/>
                        <a:t> s</a:t>
                      </a:r>
                      <a:r>
                        <a:rPr lang="en-GB" sz="800" dirty="0" smtClean="0"/>
                        <a:t>hellfish,</a:t>
                      </a:r>
                      <a:r>
                        <a:rPr lang="en-GB" sz="800" baseline="0" dirty="0" smtClean="0"/>
                        <a:t> f</a:t>
                      </a:r>
                      <a:r>
                        <a:rPr lang="en-GB" sz="800" dirty="0" smtClean="0"/>
                        <a:t>ruit – BANANAS.</a:t>
                      </a:r>
                    </a:p>
                    <a:p>
                      <a:pPr algn="just"/>
                      <a:endParaRPr lang="en-GB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252820"/>
                  </a:ext>
                </a:extLst>
              </a:tr>
              <a:tr h="563089">
                <a:tc>
                  <a:txBody>
                    <a:bodyPr/>
                    <a:lstStyle/>
                    <a:p>
                      <a:pPr algn="just"/>
                      <a:r>
                        <a:rPr lang="en-GB" sz="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Fluoride</a:t>
                      </a:r>
                      <a:endParaRPr lang="en-GB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800" dirty="0" smtClean="0"/>
                        <a:t>Healthy bones and teeth.  Fluoride works with the other vitamins.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dirty="0" smtClean="0"/>
                        <a:t>Sources:</a:t>
                      </a:r>
                      <a:r>
                        <a:rPr lang="en-GB" sz="800" baseline="0" dirty="0" smtClean="0"/>
                        <a:t> f</a:t>
                      </a:r>
                      <a:r>
                        <a:rPr lang="en-GB" sz="800" dirty="0" smtClean="0"/>
                        <a:t>luorinated water,</a:t>
                      </a:r>
                      <a:r>
                        <a:rPr lang="en-GB" sz="800" baseline="0" dirty="0" smtClean="0"/>
                        <a:t> t</a:t>
                      </a:r>
                      <a:r>
                        <a:rPr lang="en-GB" sz="800" dirty="0" smtClean="0"/>
                        <a:t>ea,</a:t>
                      </a:r>
                      <a:r>
                        <a:rPr lang="en-GB" sz="800" baseline="0" dirty="0" smtClean="0"/>
                        <a:t> f</a:t>
                      </a:r>
                      <a:r>
                        <a:rPr lang="en-GB" sz="800" dirty="0" smtClean="0"/>
                        <a:t>ish,</a:t>
                      </a:r>
                      <a:r>
                        <a:rPr lang="en-GB" sz="800" baseline="0" dirty="0" smtClean="0"/>
                        <a:t> t</a:t>
                      </a:r>
                      <a:r>
                        <a:rPr lang="en-GB" sz="800" dirty="0" smtClean="0"/>
                        <a:t>oothpaste.</a:t>
                      </a:r>
                    </a:p>
                    <a:p>
                      <a:pPr algn="just"/>
                      <a:endParaRPr lang="en-GB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740814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451516"/>
              </p:ext>
            </p:extLst>
          </p:nvPr>
        </p:nvGraphicFramePr>
        <p:xfrm>
          <a:off x="6179862" y="259696"/>
          <a:ext cx="1333966" cy="2847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1310700459"/>
                    </a:ext>
                  </a:extLst>
                </a:gridCol>
                <a:gridCol w="1125686">
                  <a:extLst>
                    <a:ext uri="{9D8B030D-6E8A-4147-A177-3AD203B41FA5}">
                      <a16:colId xmlns:a16="http://schemas.microsoft.com/office/drawing/2014/main" val="265981018"/>
                    </a:ext>
                  </a:extLst>
                </a:gridCol>
              </a:tblGrid>
              <a:tr h="263762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Fat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543189"/>
                  </a:ext>
                </a:extLst>
              </a:tr>
              <a:tr h="811070">
                <a:tc>
                  <a:txBody>
                    <a:bodyPr/>
                    <a:lstStyle/>
                    <a:p>
                      <a:pPr algn="just" eaLnBrk="1" hangingPunct="1"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en-GB" altLang="en-US" sz="900" dirty="0" smtClean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eaLnBrk="1" hangingPunct="1"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en-GB" altLang="en-US" sz="900" dirty="0" smtClean="0"/>
                        <a:t>It</a:t>
                      </a:r>
                      <a:r>
                        <a:rPr lang="en-GB" altLang="en-US" sz="900" baseline="0" dirty="0" smtClean="0"/>
                        <a:t> is important in our diets as  it helps t</a:t>
                      </a:r>
                      <a:r>
                        <a:rPr lang="en-GB" altLang="en-US" sz="900" dirty="0" smtClean="0"/>
                        <a:t>o protect the vital organs,</a:t>
                      </a:r>
                      <a:r>
                        <a:rPr lang="en-GB" altLang="en-US" sz="900" baseline="0" dirty="0" smtClean="0"/>
                        <a:t> p</a:t>
                      </a:r>
                      <a:r>
                        <a:rPr lang="en-GB" altLang="en-US" sz="900" dirty="0" smtClean="0"/>
                        <a:t>rotects the skeletal system,</a:t>
                      </a:r>
                      <a:r>
                        <a:rPr lang="en-GB" altLang="en-US" sz="900" baseline="0" dirty="0" smtClean="0"/>
                        <a:t> t</a:t>
                      </a:r>
                      <a:r>
                        <a:rPr lang="en-GB" altLang="en-US" sz="900" dirty="0" smtClean="0"/>
                        <a:t>o keep us warm.</a:t>
                      </a:r>
                      <a:r>
                        <a:rPr lang="en-GB" altLang="en-US" sz="900" baseline="0" dirty="0" smtClean="0"/>
                        <a:t> </a:t>
                      </a:r>
                      <a:endParaRPr lang="en-GB" altLang="en-US" sz="9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894723"/>
                  </a:ext>
                </a:extLst>
              </a:tr>
              <a:tr h="999398">
                <a:tc>
                  <a:txBody>
                    <a:bodyPr/>
                    <a:lstStyle/>
                    <a:p>
                      <a:pPr algn="just"/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eaLnBrk="1" hangingPunct="1"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en-GB" altLang="en-US" sz="900" dirty="0" smtClean="0"/>
                        <a:t>There are two types of fat. Animal which usually contain more saturated fats. Plant which</a:t>
                      </a:r>
                      <a:r>
                        <a:rPr lang="en-GB" altLang="en-US" sz="900" baseline="0" dirty="0" smtClean="0"/>
                        <a:t> u</a:t>
                      </a:r>
                      <a:r>
                        <a:rPr lang="en-GB" altLang="en-US" sz="900" dirty="0" smtClean="0"/>
                        <a:t>sually contain more unsaturated fats.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465992"/>
                  </a:ext>
                </a:extLst>
              </a:tr>
              <a:tr h="773120">
                <a:tc>
                  <a:txBody>
                    <a:bodyPr/>
                    <a:lstStyle/>
                    <a:p>
                      <a:pPr algn="just"/>
                      <a:r>
                        <a:rPr lang="en-GB" sz="9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lang="en-GB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eaLnBrk="1" hangingPunct="1"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en-GB" altLang="en-US" sz="900" dirty="0" smtClean="0"/>
                        <a:t>Reducing fat helps to lower the risk of obesity,</a:t>
                      </a:r>
                      <a:r>
                        <a:rPr lang="en-GB" altLang="en-US" sz="900" baseline="0" dirty="0" smtClean="0"/>
                        <a:t> </a:t>
                      </a:r>
                      <a:r>
                        <a:rPr lang="en-GB" altLang="en-US" sz="900" dirty="0" smtClean="0"/>
                        <a:t>lower the risk of heart disease,</a:t>
                      </a:r>
                      <a:r>
                        <a:rPr lang="en-GB" altLang="en-US" sz="900" baseline="0" dirty="0" smtClean="0"/>
                        <a:t> lower</a:t>
                      </a:r>
                      <a:r>
                        <a:rPr lang="en-GB" altLang="en-US" sz="900" dirty="0" smtClean="0"/>
                        <a:t> cholesterol.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42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026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296</TotalTime>
  <Words>907</Words>
  <Application>Microsoft Office PowerPoint</Application>
  <PresentationFormat>A4 Paper (210x297 mm)</PresentationFormat>
  <Paragraphs>92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Bridgewater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Mr. K. Powell</dc:creator>
  <cp:lastModifiedBy>User</cp:lastModifiedBy>
  <cp:revision>38</cp:revision>
  <dcterms:created xsi:type="dcterms:W3CDTF">2019-06-10T16:10:50Z</dcterms:created>
  <dcterms:modified xsi:type="dcterms:W3CDTF">2019-07-17T10:39:46Z</dcterms:modified>
</cp:coreProperties>
</file>