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12"/>
  </p:notesMasterIdLst>
  <p:sldIdLst>
    <p:sldId id="260" r:id="rId3"/>
    <p:sldId id="261" r:id="rId4"/>
    <p:sldId id="262" r:id="rId5"/>
    <p:sldId id="264" r:id="rId6"/>
    <p:sldId id="276" r:id="rId7"/>
    <p:sldId id="277" r:id="rId8"/>
    <p:sldId id="278" r:id="rId9"/>
    <p:sldId id="280"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124"/>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49AD3-15C1-AAE3-E643-ADFA30F0C491}" v="5" dt="2023-06-19T16:19:33.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p:restoredTop sz="94694"/>
  </p:normalViewPr>
  <p:slideViewPr>
    <p:cSldViewPr snapToGrid="0">
      <p:cViewPr varScale="1">
        <p:scale>
          <a:sx n="121" d="100"/>
          <a:sy n="121"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 Eden" userId="S::eden@bridgewaterhigh.com::f197e6ae-446d-4df4-964d-3ec35815900f" providerId="AD" clId="Web-{A4549AD3-15C1-AAE3-E643-ADFA30F0C491}"/>
    <pc:docChg chg="modSld">
      <pc:chgData name="Mr. T. Eden" userId="S::eden@bridgewaterhigh.com::f197e6ae-446d-4df4-964d-3ec35815900f" providerId="AD" clId="Web-{A4549AD3-15C1-AAE3-E643-ADFA30F0C491}" dt="2023-06-19T16:19:33.133" v="4" actId="20577"/>
      <pc:docMkLst>
        <pc:docMk/>
      </pc:docMkLst>
      <pc:sldChg chg="modSp">
        <pc:chgData name="Mr. T. Eden" userId="S::eden@bridgewaterhigh.com::f197e6ae-446d-4df4-964d-3ec35815900f" providerId="AD" clId="Web-{A4549AD3-15C1-AAE3-E643-ADFA30F0C491}" dt="2023-06-19T16:19:33.133" v="4" actId="20577"/>
        <pc:sldMkLst>
          <pc:docMk/>
          <pc:sldMk cId="4084440601" sldId="278"/>
        </pc:sldMkLst>
        <pc:spChg chg="mod">
          <ac:chgData name="Mr. T. Eden" userId="S::eden@bridgewaterhigh.com::f197e6ae-446d-4df4-964d-3ec35815900f" providerId="AD" clId="Web-{A4549AD3-15C1-AAE3-E643-ADFA30F0C491}" dt="2023-06-19T16:19:33.133" v="4" actId="20577"/>
          <ac:spMkLst>
            <pc:docMk/>
            <pc:sldMk cId="4084440601" sldId="278"/>
            <ac:spMk id="4" creationId="{B5C67C4D-FC50-4B8E-A430-45928D070D73}"/>
          </ac:spMkLst>
        </pc:spChg>
      </pc:sldChg>
    </pc:docChg>
  </pc:docChgLst>
  <pc:docChgLst>
    <pc:chgData name="Mr. T. Eden" userId="f197e6ae-446d-4df4-964d-3ec35815900f" providerId="ADAL" clId="{DB39CADD-DA72-D246-8BBB-A7D66CA75282}"/>
    <pc:docChg chg="modSld">
      <pc:chgData name="Mr. T. Eden" userId="f197e6ae-446d-4df4-964d-3ec35815900f" providerId="ADAL" clId="{DB39CADD-DA72-D246-8BBB-A7D66CA75282}" dt="2023-05-09T17:17:27.820" v="16" actId="1076"/>
      <pc:docMkLst>
        <pc:docMk/>
      </pc:docMkLst>
      <pc:sldChg chg="modSp mod">
        <pc:chgData name="Mr. T. Eden" userId="f197e6ae-446d-4df4-964d-3ec35815900f" providerId="ADAL" clId="{DB39CADD-DA72-D246-8BBB-A7D66CA75282}" dt="2023-05-09T17:16:06.751" v="4" actId="114"/>
        <pc:sldMkLst>
          <pc:docMk/>
          <pc:sldMk cId="1328925079" sldId="276"/>
        </pc:sldMkLst>
        <pc:spChg chg="mod">
          <ac:chgData name="Mr. T. Eden" userId="f197e6ae-446d-4df4-964d-3ec35815900f" providerId="ADAL" clId="{DB39CADD-DA72-D246-8BBB-A7D66CA75282}" dt="2023-05-09T17:16:06.751" v="4" actId="114"/>
          <ac:spMkLst>
            <pc:docMk/>
            <pc:sldMk cId="1328925079" sldId="276"/>
            <ac:spMk id="3" creationId="{161A6FCA-F2BA-1475-770A-330F7388E545}"/>
          </ac:spMkLst>
        </pc:spChg>
      </pc:sldChg>
      <pc:sldChg chg="modSp mod">
        <pc:chgData name="Mr. T. Eden" userId="f197e6ae-446d-4df4-964d-3ec35815900f" providerId="ADAL" clId="{DB39CADD-DA72-D246-8BBB-A7D66CA75282}" dt="2023-05-09T17:16:32.664" v="8" actId="114"/>
        <pc:sldMkLst>
          <pc:docMk/>
          <pc:sldMk cId="2345863909" sldId="277"/>
        </pc:sldMkLst>
        <pc:spChg chg="mod">
          <ac:chgData name="Mr. T. Eden" userId="f197e6ae-446d-4df4-964d-3ec35815900f" providerId="ADAL" clId="{DB39CADD-DA72-D246-8BBB-A7D66CA75282}" dt="2023-05-09T17:16:32.664" v="8" actId="114"/>
          <ac:spMkLst>
            <pc:docMk/>
            <pc:sldMk cId="2345863909" sldId="277"/>
            <ac:spMk id="3" creationId="{161A6FCA-F2BA-1475-770A-330F7388E545}"/>
          </ac:spMkLst>
        </pc:spChg>
      </pc:sldChg>
      <pc:sldChg chg="modSp mod">
        <pc:chgData name="Mr. T. Eden" userId="f197e6ae-446d-4df4-964d-3ec35815900f" providerId="ADAL" clId="{DB39CADD-DA72-D246-8BBB-A7D66CA75282}" dt="2023-05-09T17:17:08.112" v="12" actId="115"/>
        <pc:sldMkLst>
          <pc:docMk/>
          <pc:sldMk cId="4084440601" sldId="278"/>
        </pc:sldMkLst>
        <pc:spChg chg="mod">
          <ac:chgData name="Mr. T. Eden" userId="f197e6ae-446d-4df4-964d-3ec35815900f" providerId="ADAL" clId="{DB39CADD-DA72-D246-8BBB-A7D66CA75282}" dt="2023-05-09T17:16:47.413" v="9" actId="115"/>
          <ac:spMkLst>
            <pc:docMk/>
            <pc:sldMk cId="4084440601" sldId="278"/>
            <ac:spMk id="2" creationId="{AA197A07-6534-EF5D-C3DA-BD863544331C}"/>
          </ac:spMkLst>
        </pc:spChg>
        <pc:spChg chg="mod">
          <ac:chgData name="Mr. T. Eden" userId="f197e6ae-446d-4df4-964d-3ec35815900f" providerId="ADAL" clId="{DB39CADD-DA72-D246-8BBB-A7D66CA75282}" dt="2023-05-09T17:17:08.112" v="12" actId="115"/>
          <ac:spMkLst>
            <pc:docMk/>
            <pc:sldMk cId="4084440601" sldId="278"/>
            <ac:spMk id="4" creationId="{B5C67C4D-FC50-4B8E-A430-45928D070D73}"/>
          </ac:spMkLst>
        </pc:spChg>
        <pc:spChg chg="mod">
          <ac:chgData name="Mr. T. Eden" userId="f197e6ae-446d-4df4-964d-3ec35815900f" providerId="ADAL" clId="{DB39CADD-DA72-D246-8BBB-A7D66CA75282}" dt="2023-05-09T17:17:04.283" v="11" actId="20577"/>
          <ac:spMkLst>
            <pc:docMk/>
            <pc:sldMk cId="4084440601" sldId="278"/>
            <ac:spMk id="5" creationId="{B2E67380-8470-454C-8C32-1EAC5B14D992}"/>
          </ac:spMkLst>
        </pc:spChg>
      </pc:sldChg>
      <pc:sldChg chg="modSp mod">
        <pc:chgData name="Mr. T. Eden" userId="f197e6ae-446d-4df4-964d-3ec35815900f" providerId="ADAL" clId="{DB39CADD-DA72-D246-8BBB-A7D66CA75282}" dt="2023-05-09T17:17:27.820" v="16" actId="1076"/>
        <pc:sldMkLst>
          <pc:docMk/>
          <pc:sldMk cId="3600263760" sldId="280"/>
        </pc:sldMkLst>
        <pc:spChg chg="mod">
          <ac:chgData name="Mr. T. Eden" userId="f197e6ae-446d-4df4-964d-3ec35815900f" providerId="ADAL" clId="{DB39CADD-DA72-D246-8BBB-A7D66CA75282}" dt="2023-05-09T17:17:14.492" v="14" actId="114"/>
          <ac:spMkLst>
            <pc:docMk/>
            <pc:sldMk cId="3600263760" sldId="280"/>
            <ac:spMk id="13" creationId="{19DFC6CA-D723-45DB-BFE3-66BD46ADEF09}"/>
          </ac:spMkLst>
        </pc:spChg>
        <pc:graphicFrameChg chg="mod modGraphic">
          <ac:chgData name="Mr. T. Eden" userId="f197e6ae-446d-4df4-964d-3ec35815900f" providerId="ADAL" clId="{DB39CADD-DA72-D246-8BBB-A7D66CA75282}" dt="2023-05-09T17:17:27.820" v="16" actId="1076"/>
          <ac:graphicFrameMkLst>
            <pc:docMk/>
            <pc:sldMk cId="3600263760" sldId="280"/>
            <ac:graphicFrameMk id="3" creationId="{70813B5B-3FB1-802F-999E-BE3F1EAF78BD}"/>
          </ac:graphicFrameMkLst>
        </pc:graphicFrameChg>
      </pc:sldChg>
    </pc:docChg>
  </pc:docChgLst>
  <pc:docChgLst>
    <pc:chgData name="Mr. T. Eden" userId="f197e6ae-446d-4df4-964d-3ec35815900f" providerId="ADAL" clId="{A69A3119-175A-8945-8E0F-C2E0C3E9E318}"/>
    <pc:docChg chg="modSld">
      <pc:chgData name="Mr. T. Eden" userId="f197e6ae-446d-4df4-964d-3ec35815900f" providerId="ADAL" clId="{A69A3119-175A-8945-8E0F-C2E0C3E9E318}" dt="2023-06-19T16:18:26.414" v="2" actId="20577"/>
      <pc:docMkLst>
        <pc:docMk/>
      </pc:docMkLst>
      <pc:sldChg chg="modSp mod">
        <pc:chgData name="Mr. T. Eden" userId="f197e6ae-446d-4df4-964d-3ec35815900f" providerId="ADAL" clId="{A69A3119-175A-8945-8E0F-C2E0C3E9E318}" dt="2023-06-19T16:18:26.414" v="2" actId="20577"/>
        <pc:sldMkLst>
          <pc:docMk/>
          <pc:sldMk cId="4084440601" sldId="278"/>
        </pc:sldMkLst>
        <pc:spChg chg="mod">
          <ac:chgData name="Mr. T. Eden" userId="f197e6ae-446d-4df4-964d-3ec35815900f" providerId="ADAL" clId="{A69A3119-175A-8945-8E0F-C2E0C3E9E318}" dt="2023-06-19T16:18:26.414" v="2" actId="20577"/>
          <ac:spMkLst>
            <pc:docMk/>
            <pc:sldMk cId="4084440601" sldId="278"/>
            <ac:spMk id="4" creationId="{B5C67C4D-FC50-4B8E-A430-45928D070D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80CDC-3597-A540-B960-E1F4D0A4F88A}"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6CD9B-E480-994A-9E06-93C887D2EA64}" type="slidenum">
              <a:rPr lang="en-US" smtClean="0"/>
              <a:t>‹#›</a:t>
            </a:fld>
            <a:endParaRPr lang="en-US"/>
          </a:p>
        </p:txBody>
      </p:sp>
    </p:spTree>
    <p:extLst>
      <p:ext uri="{BB962C8B-B14F-4D97-AF65-F5344CB8AC3E}">
        <p14:creationId xmlns:p14="http://schemas.microsoft.com/office/powerpoint/2010/main" val="97102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6</a:t>
            </a:fld>
            <a:endParaRPr lang="en-US"/>
          </a:p>
        </p:txBody>
      </p:sp>
    </p:spTree>
    <p:extLst>
      <p:ext uri="{BB962C8B-B14F-4D97-AF65-F5344CB8AC3E}">
        <p14:creationId xmlns:p14="http://schemas.microsoft.com/office/powerpoint/2010/main" val="381504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8</a:t>
            </a:fld>
            <a:endParaRPr lang="en-US"/>
          </a:p>
        </p:txBody>
      </p:sp>
    </p:spTree>
    <p:extLst>
      <p:ext uri="{BB962C8B-B14F-4D97-AF65-F5344CB8AC3E}">
        <p14:creationId xmlns:p14="http://schemas.microsoft.com/office/powerpoint/2010/main" val="95705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CD9B-E480-994A-9E06-93C887D2EA64}" type="slidenum">
              <a:rPr lang="en-US" smtClean="0"/>
              <a:t>9</a:t>
            </a:fld>
            <a:endParaRPr lang="en-US"/>
          </a:p>
        </p:txBody>
      </p:sp>
    </p:spTree>
    <p:extLst>
      <p:ext uri="{BB962C8B-B14F-4D97-AF65-F5344CB8AC3E}">
        <p14:creationId xmlns:p14="http://schemas.microsoft.com/office/powerpoint/2010/main" val="96714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6/19/2023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32999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6/19/2023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6/19/2023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6/19/2023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6/19/2023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6/19/2023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6/19/2023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6/19/2023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1" r:id="rId1"/>
    <p:sldLayoutId id="2147483667" r:id="rId2"/>
    <p:sldLayoutId id="2147483674" r:id="rId3"/>
    <p:sldLayoutId id="2147483680" r:id="rId4"/>
    <p:sldLayoutId id="2147483682" r:id="rId5"/>
    <p:sldLayoutId id="214748368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6/19/2023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bridgewaterhigh.org/key-stage-3-subject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a.swaffield@bridgewaterhigh.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1715908" y="4420918"/>
            <a:ext cx="9144000" cy="1505239"/>
          </a:xfrm>
        </p:spPr>
        <p:txBody>
          <a:bodyPr/>
          <a:lstStyle/>
          <a:p>
            <a:pPr algn="ctr"/>
            <a:r>
              <a:rPr lang="en-US" dirty="0"/>
              <a:t>THE BRIDGEWATER BATON</a:t>
            </a:r>
          </a:p>
        </p:txBody>
      </p:sp>
      <p:pic>
        <p:nvPicPr>
          <p:cNvPr id="6" name="Picture 5" descr="Icon&#10;&#10;Description automatically generated">
            <a:extLst>
              <a:ext uri="{FF2B5EF4-FFF2-40B4-BE49-F238E27FC236}">
                <a16:creationId xmlns:a16="http://schemas.microsoft.com/office/drawing/2014/main" id="{87711CA8-87C8-48EA-A405-3A1C92B462CC}"/>
              </a:ext>
            </a:extLst>
          </p:cNvPr>
          <p:cNvPicPr>
            <a:picLocks noChangeAspect="1"/>
          </p:cNvPicPr>
          <p:nvPr/>
        </p:nvPicPr>
        <p:blipFill rotWithShape="1">
          <a:blip r:embed="rId2"/>
          <a:srcRect l="1514" t="7003" r="545" b="3184"/>
          <a:stretch/>
        </p:blipFill>
        <p:spPr>
          <a:xfrm>
            <a:off x="3234265" y="442622"/>
            <a:ext cx="6084711" cy="4380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20091434-10D8-9EDB-7BC5-DFCA773EBC58}"/>
              </a:ext>
            </a:extLst>
          </p:cNvPr>
          <p:cNvSpPr txBox="1"/>
          <p:nvPr/>
        </p:nvSpPr>
        <p:spPr>
          <a:xfrm>
            <a:off x="3448752" y="5785468"/>
            <a:ext cx="5678313" cy="778611"/>
          </a:xfrm>
          <a:prstGeom prst="rect">
            <a:avLst/>
          </a:prstGeom>
          <a:noFill/>
        </p:spPr>
        <p:txBody>
          <a:bodyPr wrap="square" rtlCol="0">
            <a:spAutoFit/>
          </a:bodyPr>
          <a:lstStyle/>
          <a:p>
            <a:pPr algn="ctr">
              <a:lnSpc>
                <a:spcPct val="107000"/>
              </a:lnSpc>
            </a:pPr>
            <a:r>
              <a:rPr lang="en-GB" sz="4400" b="1" dirty="0">
                <a:solidFill>
                  <a:srgbClr val="81642F"/>
                </a:solidFill>
                <a:latin typeface="Lato Light" panose="020F0502020204030203" pitchFamily="34" charset="0"/>
                <a:ea typeface="Times New Roman" panose="02020603050405020304" pitchFamily="18" charset="0"/>
                <a:cs typeface="Lato Light" panose="020F0502020204030203" pitchFamily="34" charset="0"/>
              </a:rPr>
              <a:t>DRAMA</a:t>
            </a:r>
            <a:endParaRPr lang="en-GB" sz="4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descr="Logo&#10;&#10;Description automatically generated with medium confidence">
            <a:extLst>
              <a:ext uri="{FF2B5EF4-FFF2-40B4-BE49-F238E27FC236}">
                <a16:creationId xmlns:a16="http://schemas.microsoft.com/office/drawing/2014/main" id="{B47ADE89-3B56-E35B-E137-2BDF509F46C9}"/>
              </a:ext>
            </a:extLst>
          </p:cNvPr>
          <p:cNvPicPr>
            <a:picLocks noChangeAspect="1"/>
          </p:cNvPicPr>
          <p:nvPr/>
        </p:nvPicPr>
        <p:blipFill rotWithShape="1">
          <a:blip r:embed="rId3"/>
          <a:srcRect l="12937" t="14175" r="12419" b="13390"/>
          <a:stretch/>
        </p:blipFill>
        <p:spPr>
          <a:xfrm>
            <a:off x="8046155" y="2055790"/>
            <a:ext cx="691444" cy="751960"/>
          </a:xfrm>
          <a:prstGeom prst="rect">
            <a:avLst/>
          </a:prstGeom>
        </p:spPr>
      </p:pic>
    </p:spTree>
    <p:extLst>
      <p:ext uri="{BB962C8B-B14F-4D97-AF65-F5344CB8AC3E}">
        <p14:creationId xmlns:p14="http://schemas.microsoft.com/office/powerpoint/2010/main" val="342584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5" y="2481199"/>
            <a:ext cx="5339576" cy="1505239"/>
          </a:xfrm>
        </p:spPr>
        <p:txBody>
          <a:bodyPr/>
          <a:lstStyle/>
          <a:p>
            <a:r>
              <a:rPr lang="en-US" dirty="0"/>
              <a:t>The Bridgewater journey in </a:t>
            </a:r>
            <a:r>
              <a:rPr lang="en-US" dirty="0">
                <a:solidFill>
                  <a:srgbClr val="977124"/>
                </a:solidFill>
              </a:rPr>
              <a:t>Drama</a:t>
            </a:r>
          </a:p>
        </p:txBody>
      </p:sp>
      <p:sp>
        <p:nvSpPr>
          <p:cNvPr id="3" name="Subtitle 2">
            <a:extLst>
              <a:ext uri="{FF2B5EF4-FFF2-40B4-BE49-F238E27FC236}">
                <a16:creationId xmlns:a16="http://schemas.microsoft.com/office/drawing/2014/main" id="{1025EE31-6B25-08C9-97EE-2C6A161285BD}"/>
              </a:ext>
            </a:extLst>
          </p:cNvPr>
          <p:cNvSpPr>
            <a:spLocks noGrp="1"/>
          </p:cNvSpPr>
          <p:nvPr>
            <p:ph type="subTitle" idx="1"/>
          </p:nvPr>
        </p:nvSpPr>
        <p:spPr>
          <a:xfrm>
            <a:off x="514815" y="4229038"/>
            <a:ext cx="9144000" cy="1505238"/>
          </a:xfrm>
        </p:spPr>
        <p:txBody>
          <a:bodyPr/>
          <a:lstStyle/>
          <a:p>
            <a:r>
              <a:rPr lang="en-US" dirty="0"/>
              <a:t>Our “Roadmap” for this subject:</a:t>
            </a:r>
          </a:p>
        </p:txBody>
      </p:sp>
      <p:pic>
        <p:nvPicPr>
          <p:cNvPr id="6" name="Picture 5">
            <a:extLst>
              <a:ext uri="{FF2B5EF4-FFF2-40B4-BE49-F238E27FC236}">
                <a16:creationId xmlns:a16="http://schemas.microsoft.com/office/drawing/2014/main" id="{945D81DC-E2B3-1BD6-6A8A-31F74CA83001}"/>
              </a:ext>
            </a:extLst>
          </p:cNvPr>
          <p:cNvPicPr>
            <a:picLocks noChangeAspect="1"/>
          </p:cNvPicPr>
          <p:nvPr/>
        </p:nvPicPr>
        <p:blipFill>
          <a:blip r:embed="rId2"/>
          <a:stretch>
            <a:fillRect/>
          </a:stretch>
        </p:blipFill>
        <p:spPr>
          <a:xfrm>
            <a:off x="6719747" y="90311"/>
            <a:ext cx="5339576" cy="6637867"/>
          </a:xfrm>
          <a:prstGeom prst="rect">
            <a:avLst/>
          </a:prstGeom>
        </p:spPr>
      </p:pic>
    </p:spTree>
    <p:extLst>
      <p:ext uri="{BB962C8B-B14F-4D97-AF65-F5344CB8AC3E}">
        <p14:creationId xmlns:p14="http://schemas.microsoft.com/office/powerpoint/2010/main" val="11859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60D9-64B9-6FFC-29C5-5ADA93BC4590}"/>
              </a:ext>
            </a:extLst>
          </p:cNvPr>
          <p:cNvSpPr>
            <a:spLocks noGrp="1"/>
          </p:cNvSpPr>
          <p:nvPr>
            <p:ph type="ctrTitle"/>
          </p:nvPr>
        </p:nvSpPr>
        <p:spPr>
          <a:xfrm>
            <a:off x="514815" y="3429000"/>
            <a:ext cx="5339576" cy="1505239"/>
          </a:xfrm>
        </p:spPr>
        <p:txBody>
          <a:bodyPr/>
          <a:lstStyle/>
          <a:p>
            <a:r>
              <a:rPr lang="en-US" dirty="0"/>
              <a:t>The </a:t>
            </a:r>
            <a:br>
              <a:rPr lang="en-US" dirty="0"/>
            </a:br>
            <a:r>
              <a:rPr lang="en-US" dirty="0"/>
              <a:t>Bridgewater journey </a:t>
            </a:r>
            <a:br>
              <a:rPr lang="en-US" dirty="0"/>
            </a:br>
            <a:r>
              <a:rPr lang="en-US" dirty="0"/>
              <a:t>in </a:t>
            </a:r>
            <a:r>
              <a:rPr lang="en-US" dirty="0">
                <a:solidFill>
                  <a:srgbClr val="977124"/>
                </a:solidFill>
              </a:rPr>
              <a:t>Drama</a:t>
            </a:r>
          </a:p>
        </p:txBody>
      </p:sp>
      <p:sp>
        <p:nvSpPr>
          <p:cNvPr id="3" name="Subtitle 2">
            <a:extLst>
              <a:ext uri="{FF2B5EF4-FFF2-40B4-BE49-F238E27FC236}">
                <a16:creationId xmlns:a16="http://schemas.microsoft.com/office/drawing/2014/main" id="{1025EE31-6B25-08C9-97EE-2C6A161285BD}"/>
              </a:ext>
            </a:extLst>
          </p:cNvPr>
          <p:cNvSpPr>
            <a:spLocks noGrp="1"/>
          </p:cNvSpPr>
          <p:nvPr>
            <p:ph type="subTitle" idx="1"/>
          </p:nvPr>
        </p:nvSpPr>
        <p:spPr>
          <a:xfrm>
            <a:off x="514815" y="5152128"/>
            <a:ext cx="9144000" cy="1505238"/>
          </a:xfrm>
        </p:spPr>
        <p:txBody>
          <a:bodyPr/>
          <a:lstStyle/>
          <a:p>
            <a:r>
              <a:rPr lang="en-US" dirty="0"/>
              <a:t>KS3 in particular:</a:t>
            </a:r>
          </a:p>
        </p:txBody>
      </p:sp>
      <p:pic>
        <p:nvPicPr>
          <p:cNvPr id="4" name="Picture 3">
            <a:extLst>
              <a:ext uri="{FF2B5EF4-FFF2-40B4-BE49-F238E27FC236}">
                <a16:creationId xmlns:a16="http://schemas.microsoft.com/office/drawing/2014/main" id="{2A9739CE-A6EA-376C-A914-F7AA36F3EE07}"/>
              </a:ext>
            </a:extLst>
          </p:cNvPr>
          <p:cNvPicPr>
            <a:picLocks noChangeAspect="1"/>
          </p:cNvPicPr>
          <p:nvPr/>
        </p:nvPicPr>
        <p:blipFill rotWithShape="1">
          <a:blip r:embed="rId2"/>
          <a:srcRect t="33070" b="-1"/>
          <a:stretch/>
        </p:blipFill>
        <p:spPr>
          <a:xfrm>
            <a:off x="4797777" y="200633"/>
            <a:ext cx="7202312" cy="6456733"/>
          </a:xfrm>
          <a:prstGeom prst="rect">
            <a:avLst/>
          </a:prstGeom>
        </p:spPr>
      </p:pic>
    </p:spTree>
    <p:extLst>
      <p:ext uri="{BB962C8B-B14F-4D97-AF65-F5344CB8AC3E}">
        <p14:creationId xmlns:p14="http://schemas.microsoft.com/office/powerpoint/2010/main" val="41843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838200" y="3585169"/>
            <a:ext cx="5105400" cy="1505239"/>
          </a:xfrm>
        </p:spPr>
        <p:txBody>
          <a:bodyPr/>
          <a:lstStyle/>
          <a:p>
            <a:r>
              <a:rPr lang="en-US" dirty="0"/>
              <a:t>Further information for </a:t>
            </a:r>
            <a:r>
              <a:rPr lang="en-US" dirty="0">
                <a:solidFill>
                  <a:srgbClr val="977124"/>
                </a:solidFill>
              </a:rPr>
              <a:t>Drama</a:t>
            </a:r>
            <a:r>
              <a:rPr lang="en-US" dirty="0"/>
              <a:t> can be found at:</a:t>
            </a:r>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838200" y="5467388"/>
            <a:ext cx="5105400" cy="365125"/>
          </a:xfrm>
        </p:spPr>
        <p:txBody>
          <a:bodyPr/>
          <a:lstStyle/>
          <a:p>
            <a:r>
              <a:rPr lang="en-US" sz="1600" dirty="0">
                <a:hlinkClick r:id="rId2"/>
              </a:rPr>
              <a:t>https://bridgewaterhigh.org/key-stage-3-subjects/</a:t>
            </a:r>
            <a:endParaRPr lang="en-US" sz="1600" dirty="0"/>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p:txBody>
          <a:bodyPr/>
          <a:lstStyle/>
          <a:p>
            <a:pPr marL="0" indent="0">
              <a:buNone/>
            </a:pPr>
            <a:r>
              <a:rPr lang="en-US" b="1" dirty="0"/>
              <a:t>Within the CURRICULUM INFORMATION table there are links to each subject’s:</a:t>
            </a:r>
          </a:p>
          <a:p>
            <a:pPr marL="0" indent="0">
              <a:buNone/>
            </a:pPr>
            <a:endParaRPr lang="en-US" dirty="0"/>
          </a:p>
          <a:p>
            <a:r>
              <a:rPr lang="en-US" dirty="0"/>
              <a:t>Curriculum Intent statement</a:t>
            </a:r>
          </a:p>
          <a:p>
            <a:r>
              <a:rPr lang="en-US" dirty="0"/>
              <a:t>Curriculum map</a:t>
            </a:r>
          </a:p>
          <a:p>
            <a:r>
              <a:rPr lang="en-US" dirty="0"/>
              <a:t>Road map</a:t>
            </a:r>
          </a:p>
          <a:p>
            <a:r>
              <a:rPr lang="en-US" dirty="0"/>
              <a:t>Assessment statements</a:t>
            </a:r>
          </a:p>
        </p:txBody>
      </p:sp>
    </p:spTree>
    <p:extLst>
      <p:ext uri="{BB962C8B-B14F-4D97-AF65-F5344CB8AC3E}">
        <p14:creationId xmlns:p14="http://schemas.microsoft.com/office/powerpoint/2010/main" val="24029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788287" y="198057"/>
            <a:ext cx="9144000" cy="1505239"/>
          </a:xfrm>
        </p:spPr>
        <p:txBody>
          <a:bodyPr/>
          <a:lstStyle/>
          <a:p>
            <a:r>
              <a:rPr lang="en-US" sz="4400" dirty="0"/>
              <a:t>At KS1 &amp; 2, </a:t>
            </a:r>
            <a:r>
              <a:rPr lang="en-US" sz="4400" dirty="0">
                <a:solidFill>
                  <a:srgbClr val="977124"/>
                </a:solidFill>
              </a:rPr>
              <a:t>Drama </a:t>
            </a:r>
            <a:r>
              <a:rPr lang="en-US" sz="4400" dirty="0">
                <a:solidFill>
                  <a:schemeClr val="tx1"/>
                </a:solidFill>
              </a:rPr>
              <a:t>is taught through the English </a:t>
            </a:r>
            <a:r>
              <a:rPr lang="en-US" sz="4400" dirty="0"/>
              <a:t>National Curriculum:</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487866" y="1967645"/>
            <a:ext cx="11216268" cy="4374077"/>
          </a:xfrm>
        </p:spPr>
        <p:txBody>
          <a:bodyPr/>
          <a:lstStyle/>
          <a:p>
            <a:r>
              <a:rPr lang="en-GB" sz="1800" b="0" dirty="0"/>
              <a:t>Pupils should be able to read aloud by the beginning of Year 5, with accuracy and at a reasonable speaking pace. They should be able to prepare readings, with appropriate intonation to show their understanding. In years 5 and 6, pupils’ confidence, enjoyment and mastery of language should be extended through public speaking, performance and debate. </a:t>
            </a:r>
          </a:p>
          <a:p>
            <a:endParaRPr lang="en-GB" sz="300" b="0" dirty="0"/>
          </a:p>
          <a:p>
            <a:r>
              <a:rPr lang="en-GB" sz="1800" b="0" dirty="0"/>
              <a:t>Pupils should be taught to: </a:t>
            </a:r>
          </a:p>
          <a:p>
            <a:pPr marL="285750" indent="-285750">
              <a:buFont typeface="Wingdings" panose="05000000000000000000" pitchFamily="2" charset="2"/>
              <a:buChar char="q"/>
            </a:pPr>
            <a:r>
              <a:rPr lang="en-GB" sz="1600" b="0" dirty="0"/>
              <a:t>Prepare poems and plays to read aloud and to perform, showing understanding through intonation, tone and volume so that the meaning is clear to audience.</a:t>
            </a:r>
          </a:p>
          <a:p>
            <a:pPr marL="285750" indent="-285750">
              <a:buFont typeface="Wingdings" panose="05000000000000000000" pitchFamily="2" charset="2"/>
              <a:buChar char="q"/>
            </a:pPr>
            <a:r>
              <a:rPr lang="en-GB" sz="1600" b="0" dirty="0"/>
              <a:t>Participate in discussions about books that are read to them and those they can read for themselves, building on their own and others’ ideas and challenging views courteously.</a:t>
            </a:r>
          </a:p>
          <a:p>
            <a:pPr marL="285750" indent="-285750">
              <a:buFont typeface="Wingdings" panose="05000000000000000000" pitchFamily="2" charset="2"/>
              <a:buChar char="q"/>
            </a:pPr>
            <a:r>
              <a:rPr lang="en-GB" sz="1600" b="0" dirty="0"/>
              <a:t>Explain and discuss their understanding of what they have read, including through formal presentations and debates.</a:t>
            </a:r>
          </a:p>
          <a:p>
            <a:pPr marL="285750" indent="-285750">
              <a:buFont typeface="Wingdings" panose="05000000000000000000" pitchFamily="2" charset="2"/>
              <a:buChar char="q"/>
            </a:pPr>
            <a:r>
              <a:rPr lang="en-GB" sz="1600" b="0" dirty="0"/>
              <a:t>Perform their own compositions, using appropriate intonation, volume, and movement so that meaning is clear. </a:t>
            </a:r>
          </a:p>
          <a:p>
            <a:pPr marL="285750" indent="-285750">
              <a:buFont typeface="Wingdings" panose="05000000000000000000" pitchFamily="2" charset="2"/>
              <a:buChar char="q"/>
            </a:pPr>
            <a:r>
              <a:rPr lang="en-GB" sz="1600" b="0" dirty="0"/>
              <a:t>Read aloud and to understand the meaning of new words that they meet.</a:t>
            </a:r>
          </a:p>
          <a:p>
            <a:pPr algn="ctr"/>
            <a:endParaRPr lang="en-GB" sz="400" i="1" dirty="0"/>
          </a:p>
          <a:p>
            <a:pPr algn="ctr"/>
            <a:r>
              <a:rPr lang="en-GB" sz="1600" i="1" dirty="0"/>
              <a:t>Bridgewater High School KS3 Drama curriculum is programmed to extend upon the English National Curriculum targets and aims, as it is taught as a bespoke, independent subject within the Expressive &amp; Performing Arts Faculty. </a:t>
            </a:r>
          </a:p>
          <a:p>
            <a:pPr marL="285750" indent="-285750">
              <a:buFont typeface="Wingdings" panose="05000000000000000000" pitchFamily="2" charset="2"/>
              <a:buChar char="q"/>
            </a:pPr>
            <a:endParaRPr lang="en-US" sz="1600" b="0" dirty="0"/>
          </a:p>
        </p:txBody>
      </p:sp>
    </p:spTree>
    <p:extLst>
      <p:ext uri="{BB962C8B-B14F-4D97-AF65-F5344CB8AC3E}">
        <p14:creationId xmlns:p14="http://schemas.microsoft.com/office/powerpoint/2010/main" val="13289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901175" y="295559"/>
            <a:ext cx="9144000" cy="1505239"/>
          </a:xfrm>
        </p:spPr>
        <p:txBody>
          <a:bodyPr/>
          <a:lstStyle/>
          <a:p>
            <a:r>
              <a:rPr lang="en-US" sz="4400" dirty="0"/>
              <a:t>At KS3, the English National Curriculum states that</a:t>
            </a:r>
            <a:r>
              <a:rPr lang="en-US" sz="4400" dirty="0">
                <a:solidFill>
                  <a:schemeClr val="tx1"/>
                </a:solidFill>
              </a:rPr>
              <a:t> through </a:t>
            </a:r>
            <a:r>
              <a:rPr lang="en-US" sz="4400" dirty="0">
                <a:solidFill>
                  <a:srgbClr val="977124"/>
                </a:solidFill>
              </a:rPr>
              <a:t>Drama</a:t>
            </a:r>
            <a:r>
              <a:rPr lang="en-US" sz="4400" dirty="0"/>
              <a:t>:</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487866" y="1940007"/>
            <a:ext cx="11216268" cy="4374077"/>
          </a:xfrm>
        </p:spPr>
        <p:txBody>
          <a:bodyPr/>
          <a:lstStyle/>
          <a:p>
            <a:r>
              <a:rPr lang="en-GB" sz="1600" b="0" dirty="0"/>
              <a:t>Pupils should build on their previous knowledge and skills and become competent in the arts of speaking and listening, making formal presentations, demonstrating to others and participating in debate. Spoken language continues to underpin the development of pupils’ reading and writing during key stage 3, allowing pupils’ confidence and competence in this area continue to develop.</a:t>
            </a:r>
          </a:p>
          <a:p>
            <a:endParaRPr lang="en-GB" sz="500" b="0" dirty="0"/>
          </a:p>
          <a:p>
            <a:r>
              <a:rPr lang="en-GB" sz="1600" b="0" dirty="0"/>
              <a:t>Pupils should be taught to: </a:t>
            </a:r>
          </a:p>
          <a:p>
            <a:pPr marL="285750" indent="-285750">
              <a:buFont typeface="Wingdings" panose="05000000000000000000" pitchFamily="2" charset="2"/>
              <a:buChar char="q"/>
            </a:pPr>
            <a:r>
              <a:rPr lang="en-GB" sz="1600" b="0" dirty="0"/>
              <a:t>Speak confidently and effectively, using Standard English confidently in a range of formal and informal contexts, including classroom discussion.</a:t>
            </a:r>
          </a:p>
          <a:p>
            <a:pPr marL="285750" indent="-285750">
              <a:buFont typeface="Wingdings" panose="05000000000000000000" pitchFamily="2" charset="2"/>
              <a:buChar char="q"/>
            </a:pPr>
            <a:r>
              <a:rPr lang="en-GB" sz="1600" b="0" dirty="0"/>
              <a:t>Understand how the work of dramatists is communicated effectively through performance and how alternative staging allows for different interpretations of a play. </a:t>
            </a:r>
          </a:p>
          <a:p>
            <a:pPr marL="285750" indent="-285750">
              <a:buFont typeface="Wingdings" panose="05000000000000000000" pitchFamily="2" charset="2"/>
              <a:buChar char="q"/>
            </a:pPr>
            <a:r>
              <a:rPr lang="en-GB" sz="1600" b="0" dirty="0"/>
              <a:t>Give short speeches and presentations, expressing their own ideas and keeping to the point.</a:t>
            </a:r>
          </a:p>
          <a:p>
            <a:pPr marL="285750" indent="-285750">
              <a:buFont typeface="Wingdings" panose="05000000000000000000" pitchFamily="2" charset="2"/>
              <a:buChar char="q"/>
            </a:pPr>
            <a:r>
              <a:rPr lang="en-GB" sz="1600" b="0" dirty="0"/>
              <a:t>Improvise, rehearse and perform play scripts and poetry in order to generate language and discuss language use and meaning, using role, intonation, tone, volume, mood, silence, stillness and action to add impact.</a:t>
            </a:r>
          </a:p>
          <a:p>
            <a:endParaRPr lang="en-GB" sz="500" b="0" dirty="0"/>
          </a:p>
          <a:p>
            <a:pPr algn="ctr"/>
            <a:r>
              <a:rPr lang="en-GB" sz="1600" b="1" i="1" dirty="0">
                <a:solidFill>
                  <a:schemeClr val="tx1"/>
                </a:solidFill>
                <a:effectLst/>
                <a:latin typeface="Lato" panose="020B0604020202020204" pitchFamily="34" charset="0"/>
                <a:ea typeface="Lato" panose="020B0604020202020204" pitchFamily="34" charset="0"/>
                <a:cs typeface="Lato" panose="020B0604020202020204" pitchFamily="34" charset="0"/>
              </a:rPr>
              <a:t>Through Drama, we aim to develop the holistic Drama student. We promote the process and the performance to be equal. Within the process, we allow students to develop transferrable skills such as confidence, empathy and teamwork as well as Drama skills to allow students the understanding and appreciation of theatre. To embed this knowledge, we revisit and build upon these skills through different areas of the curriculum. </a:t>
            </a:r>
            <a:endParaRPr lang="en-GB" sz="1600" i="1" dirty="0">
              <a:solidFill>
                <a:schemeClr val="tx1"/>
              </a:solidFill>
              <a:effectLst/>
              <a:latin typeface="Lato" panose="020B0604020202020204" pitchFamily="34" charset="0"/>
              <a:ea typeface="Lato" panose="020B0604020202020204" pitchFamily="34" charset="0"/>
              <a:cs typeface="Lato" panose="020B0604020202020204" pitchFamily="34" charset="0"/>
            </a:endParaRPr>
          </a:p>
          <a:p>
            <a:endParaRPr lang="en-GB" sz="1600" b="0" dirty="0"/>
          </a:p>
          <a:p>
            <a:pPr algn="ctr"/>
            <a:endParaRPr lang="en-GB" sz="200" dirty="0"/>
          </a:p>
        </p:txBody>
      </p:sp>
    </p:spTree>
    <p:extLst>
      <p:ext uri="{BB962C8B-B14F-4D97-AF65-F5344CB8AC3E}">
        <p14:creationId xmlns:p14="http://schemas.microsoft.com/office/powerpoint/2010/main" val="234586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2609385" y="176149"/>
            <a:ext cx="9144000" cy="1505239"/>
          </a:xfrm>
        </p:spPr>
        <p:txBody>
          <a:bodyPr/>
          <a:lstStyle/>
          <a:p>
            <a:r>
              <a:rPr lang="en-US" sz="4000" dirty="0"/>
              <a:t>In </a:t>
            </a:r>
            <a:r>
              <a:rPr lang="en-US" sz="4000" dirty="0">
                <a:solidFill>
                  <a:srgbClr val="977124"/>
                </a:solidFill>
              </a:rPr>
              <a:t>Drama</a:t>
            </a:r>
            <a:r>
              <a:rPr lang="en-US" sz="4000" dirty="0"/>
              <a:t>, it is particularly </a:t>
            </a:r>
            <a:r>
              <a:rPr lang="en-US" sz="4000" u="sng" dirty="0"/>
              <a:t>vital</a:t>
            </a:r>
            <a:r>
              <a:rPr lang="en-US" sz="4000" dirty="0"/>
              <a:t> for us </a:t>
            </a:r>
            <a:br>
              <a:rPr lang="en-US" sz="4000" dirty="0"/>
            </a:br>
            <a:r>
              <a:rPr lang="en-US" sz="4000" dirty="0"/>
              <a:t>that pupils arrive being able to:</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537117" y="2024345"/>
            <a:ext cx="11216268" cy="1080857"/>
          </a:xfrm>
        </p:spPr>
        <p:txBody>
          <a:bodyPr/>
          <a:lstStyle/>
          <a:p>
            <a:pPr marL="342900" indent="-342900">
              <a:buFont typeface="+mj-lt"/>
              <a:buAutoNum type="arabicPeriod"/>
            </a:pPr>
            <a:r>
              <a:rPr lang="en-GB" sz="1600" b="0" dirty="0"/>
              <a:t>Speak confidently during formal and informal discussions.</a:t>
            </a:r>
          </a:p>
          <a:p>
            <a:pPr marL="342900" indent="-342900">
              <a:buFont typeface="+mj-lt"/>
              <a:buAutoNum type="arabicPeriod"/>
            </a:pPr>
            <a:r>
              <a:rPr lang="en-GB" sz="1600" b="0" dirty="0"/>
              <a:t>Perform playscripts and/or poems using volume and tone to suit the style.</a:t>
            </a:r>
          </a:p>
          <a:p>
            <a:pPr marL="342900" indent="-342900">
              <a:buFont typeface="+mj-lt"/>
              <a:buAutoNum type="arabicPeriod"/>
            </a:pPr>
            <a:r>
              <a:rPr lang="en-GB" sz="1600" b="0" dirty="0"/>
              <a:t>Showcase their own creative work through performance and/or class presentations. </a:t>
            </a:r>
          </a:p>
          <a:p>
            <a:pPr marL="342900" indent="-342900">
              <a:buFont typeface="+mj-lt"/>
              <a:buAutoNum type="arabicPeriod"/>
            </a:pPr>
            <a:endParaRPr lang="en-GB" sz="1600" b="0" dirty="0"/>
          </a:p>
          <a:p>
            <a:pPr marL="342900" indent="-342900">
              <a:buFont typeface="+mj-lt"/>
              <a:buAutoNum type="arabicPeriod"/>
            </a:pPr>
            <a:endParaRPr lang="en-US" sz="2000" b="0" dirty="0"/>
          </a:p>
        </p:txBody>
      </p:sp>
      <p:sp>
        <p:nvSpPr>
          <p:cNvPr id="4" name="Title 1">
            <a:extLst>
              <a:ext uri="{FF2B5EF4-FFF2-40B4-BE49-F238E27FC236}">
                <a16:creationId xmlns:a16="http://schemas.microsoft.com/office/drawing/2014/main" id="{B5C67C4D-FC50-4B8E-A430-45928D070D73}"/>
              </a:ext>
            </a:extLst>
          </p:cNvPr>
          <p:cNvSpPr txBox="1">
            <a:spLocks/>
          </p:cNvSpPr>
          <p:nvPr/>
        </p:nvSpPr>
        <p:spPr>
          <a:xfrm>
            <a:off x="2609385" y="3105202"/>
            <a:ext cx="9478537" cy="1505239"/>
          </a:xfrm>
          <a:prstGeom prst="rect">
            <a:avLst/>
          </a:prstGeom>
        </p:spPr>
        <p:txBody>
          <a:bodyPr lIns="91440" tIns="45720" rIns="91440" bIns="45720" anchor="b"/>
          <a:lstStyle>
            <a:lvl1pPr algn="l" defTabSz="914400" rtl="0" eaLnBrk="1" latinLnBrk="0" hangingPunct="1">
              <a:lnSpc>
                <a:spcPct val="90000"/>
              </a:lnSpc>
              <a:spcBef>
                <a:spcPct val="0"/>
              </a:spcBef>
              <a:buNone/>
              <a:defRPr sz="5400" b="1" i="0" kern="1200">
                <a:solidFill>
                  <a:srgbClr val="1B172F"/>
                </a:solidFill>
                <a:latin typeface="Cormorant SemiBold" pitchFamily="2" charset="77"/>
                <a:ea typeface="+mj-ea"/>
                <a:cs typeface="+mj-cs"/>
              </a:defRPr>
            </a:lvl1pPr>
          </a:lstStyle>
          <a:p>
            <a:r>
              <a:rPr lang="en-US" sz="4000" dirty="0">
                <a:latin typeface="Cormorant SemiBold"/>
              </a:rPr>
              <a:t>In </a:t>
            </a:r>
            <a:r>
              <a:rPr lang="en-US" sz="4000">
                <a:solidFill>
                  <a:srgbClr val="977124"/>
                </a:solidFill>
                <a:latin typeface="Cormorant SemiBold"/>
              </a:rPr>
              <a:t>Drama</a:t>
            </a:r>
            <a:r>
              <a:rPr lang="en-US" sz="4000">
                <a:latin typeface="Cormorant SemiBold"/>
              </a:rPr>
              <a:t>, to truly succeed at Bridgewater, </a:t>
            </a:r>
            <a:r>
              <a:rPr lang="en-US" sz="4000" dirty="0">
                <a:latin typeface="Cormorant SemiBold"/>
              </a:rPr>
              <a:t>pupils should arrive with a knowledge of:</a:t>
            </a:r>
          </a:p>
        </p:txBody>
      </p:sp>
      <p:sp>
        <p:nvSpPr>
          <p:cNvPr id="5" name="Subtitle 2">
            <a:extLst>
              <a:ext uri="{FF2B5EF4-FFF2-40B4-BE49-F238E27FC236}">
                <a16:creationId xmlns:a16="http://schemas.microsoft.com/office/drawing/2014/main" id="{B2E67380-8470-454C-8C32-1EAC5B14D992}"/>
              </a:ext>
            </a:extLst>
          </p:cNvPr>
          <p:cNvSpPr txBox="1">
            <a:spLocks/>
          </p:cNvSpPr>
          <p:nvPr/>
        </p:nvSpPr>
        <p:spPr>
          <a:xfrm>
            <a:off x="537117" y="4953398"/>
            <a:ext cx="11216268" cy="10808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1B172F"/>
                </a:solidFill>
                <a:latin typeface="Lato" panose="020F0502020204030203" pitchFamily="34" charset="0"/>
                <a:ea typeface="+mn-ea"/>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mj-lt"/>
              <a:buAutoNum type="arabicPeriod"/>
            </a:pPr>
            <a:r>
              <a:rPr lang="en-GB" sz="1600" b="0" dirty="0"/>
              <a:t>Live theatre – whether this be through a trip to the theatre or a visiting theatre group. Alternatively, via recorded live theatre. This allows pupils to see Drama in action, showcasing the end-product of the skills they will learn with us. Pupils will experience how Drama can be used to engage and entertain audiences, as well as displaying a range of emotions to connect with them.</a:t>
            </a:r>
          </a:p>
          <a:p>
            <a:pPr marL="342900" indent="-342900">
              <a:buFont typeface="+mj-lt"/>
              <a:buAutoNum type="arabicPeriod"/>
            </a:pPr>
            <a:endParaRPr lang="en-GB" sz="1600" b="0" dirty="0"/>
          </a:p>
          <a:p>
            <a:pPr marL="342900" indent="-342900">
              <a:buFont typeface="+mj-lt"/>
              <a:buAutoNum type="arabicPeriod"/>
            </a:pPr>
            <a:endParaRPr lang="en-US" sz="2000" b="0" dirty="0"/>
          </a:p>
        </p:txBody>
      </p:sp>
    </p:spTree>
    <p:extLst>
      <p:ext uri="{BB962C8B-B14F-4D97-AF65-F5344CB8AC3E}">
        <p14:creationId xmlns:p14="http://schemas.microsoft.com/office/powerpoint/2010/main" val="40844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9DFC6CA-D723-45DB-BFE3-66BD46ADEF09}"/>
              </a:ext>
            </a:extLst>
          </p:cNvPr>
          <p:cNvSpPr txBox="1">
            <a:spLocks/>
          </p:cNvSpPr>
          <p:nvPr/>
        </p:nvSpPr>
        <p:spPr>
          <a:xfrm>
            <a:off x="2994102" y="194733"/>
            <a:ext cx="9478537" cy="1505239"/>
          </a:xfrm>
          <a:prstGeom prst="rect">
            <a:avLst/>
          </a:prstGeom>
        </p:spPr>
        <p:txBody>
          <a:bodyPr anchor="b"/>
          <a:lstStyle>
            <a:lvl1pPr algn="l" defTabSz="914400" rtl="0" eaLnBrk="1" latinLnBrk="0" hangingPunct="1">
              <a:lnSpc>
                <a:spcPct val="90000"/>
              </a:lnSpc>
              <a:spcBef>
                <a:spcPct val="0"/>
              </a:spcBef>
              <a:buNone/>
              <a:defRPr sz="5400" b="1" i="0" kern="1200">
                <a:solidFill>
                  <a:srgbClr val="1B172F"/>
                </a:solidFill>
                <a:latin typeface="Cormorant SemiBold" pitchFamily="2" charset="77"/>
                <a:ea typeface="+mj-ea"/>
                <a:cs typeface="+mj-cs"/>
              </a:defRPr>
            </a:lvl1pPr>
          </a:lstStyle>
          <a:p>
            <a:r>
              <a:rPr lang="en-US" sz="4000" dirty="0"/>
              <a:t>In </a:t>
            </a:r>
            <a:r>
              <a:rPr lang="en-US" sz="4000" dirty="0">
                <a:solidFill>
                  <a:srgbClr val="977124"/>
                </a:solidFill>
              </a:rPr>
              <a:t>Drama</a:t>
            </a:r>
            <a:r>
              <a:rPr lang="en-US" sz="4000" dirty="0"/>
              <a:t>, </a:t>
            </a:r>
            <a:r>
              <a:rPr lang="en-US" sz="4000" i="1" dirty="0"/>
              <a:t>key vocabulary </a:t>
            </a:r>
            <a:r>
              <a:rPr lang="en-US" sz="4000" dirty="0"/>
              <a:t>which we use at Bridgewater includes the following: </a:t>
            </a:r>
          </a:p>
        </p:txBody>
      </p:sp>
      <p:graphicFrame>
        <p:nvGraphicFramePr>
          <p:cNvPr id="3" name="Table 3">
            <a:extLst>
              <a:ext uri="{FF2B5EF4-FFF2-40B4-BE49-F238E27FC236}">
                <a16:creationId xmlns:a16="http://schemas.microsoft.com/office/drawing/2014/main" id="{70813B5B-3FB1-802F-999E-BE3F1EAF78BD}"/>
              </a:ext>
            </a:extLst>
          </p:cNvPr>
          <p:cNvGraphicFramePr>
            <a:graphicFrameLocks noGrp="1"/>
          </p:cNvGraphicFramePr>
          <p:nvPr>
            <p:extLst>
              <p:ext uri="{D42A27DB-BD31-4B8C-83A1-F6EECF244321}">
                <p14:modId xmlns:p14="http://schemas.microsoft.com/office/powerpoint/2010/main" val="2662222965"/>
              </p:ext>
            </p:extLst>
          </p:nvPr>
        </p:nvGraphicFramePr>
        <p:xfrm>
          <a:off x="1252763" y="2108799"/>
          <a:ext cx="9686474" cy="4145280"/>
        </p:xfrm>
        <a:graphic>
          <a:graphicData uri="http://schemas.openxmlformats.org/drawingml/2006/table">
            <a:tbl>
              <a:tblPr firstRow="1" bandRow="1">
                <a:tableStyleId>{5C22544A-7EE6-4342-B048-85BDC9FD1C3A}</a:tableStyleId>
              </a:tblPr>
              <a:tblGrid>
                <a:gridCol w="2209239">
                  <a:extLst>
                    <a:ext uri="{9D8B030D-6E8A-4147-A177-3AD203B41FA5}">
                      <a16:colId xmlns:a16="http://schemas.microsoft.com/office/drawing/2014/main" val="491190019"/>
                    </a:ext>
                  </a:extLst>
                </a:gridCol>
                <a:gridCol w="7477235">
                  <a:extLst>
                    <a:ext uri="{9D8B030D-6E8A-4147-A177-3AD203B41FA5}">
                      <a16:colId xmlns:a16="http://schemas.microsoft.com/office/drawing/2014/main" val="4115082861"/>
                    </a:ext>
                  </a:extLst>
                </a:gridCol>
              </a:tblGrid>
              <a:tr h="370840">
                <a:tc>
                  <a:txBody>
                    <a:bodyPr/>
                    <a:lstStyle/>
                    <a:p>
                      <a:r>
                        <a:rPr lang="en-US" dirty="0">
                          <a:latin typeface="Lato" panose="020F0502020204030203" pitchFamily="34" charset="0"/>
                          <a:ea typeface="Lato" panose="020F0502020204030203" pitchFamily="34" charset="0"/>
                          <a:cs typeface="Lato" panose="020F0502020204030203" pitchFamily="34" charset="0"/>
                        </a:rPr>
                        <a:t>Drama Terminology</a:t>
                      </a:r>
                    </a:p>
                  </a:txBody>
                  <a:tcPr/>
                </a:tc>
                <a:tc>
                  <a:txBody>
                    <a:bodyPr/>
                    <a:lstStyle/>
                    <a:p>
                      <a:r>
                        <a:rPr lang="en-US" dirty="0">
                          <a:latin typeface="Lato" panose="020F0502020204030203" pitchFamily="34" charset="0"/>
                          <a:ea typeface="Lato" panose="020F0502020204030203" pitchFamily="34" charset="0"/>
                          <a:cs typeface="Lato" panose="020F0502020204030203" pitchFamily="34" charset="0"/>
                        </a:rPr>
                        <a:t>Description and examples</a:t>
                      </a:r>
                    </a:p>
                  </a:txBody>
                  <a:tcPr/>
                </a:tc>
                <a:extLst>
                  <a:ext uri="{0D108BD9-81ED-4DB2-BD59-A6C34878D82A}">
                    <a16:rowId xmlns:a16="http://schemas.microsoft.com/office/drawing/2014/main" val="1057280599"/>
                  </a:ext>
                </a:extLst>
              </a:tr>
              <a:tr h="370840">
                <a:tc>
                  <a: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Narration</a:t>
                      </a:r>
                      <a:endParaRPr lang="en-US"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baseline="0" dirty="0">
                          <a:effectLst/>
                          <a:latin typeface="+mn-lt"/>
                          <a:ea typeface="+mn-ea"/>
                          <a:cs typeface="+mn-cs"/>
                        </a:rPr>
                        <a:t>Used to tell the story and is spoken directly to the audience.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156019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rPr>
                        <a:t>Freeze Frame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rPr>
                        <a:t>A frozen image of a scene to create focus and/or emphasis.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33530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rPr>
                        <a:t>Physical Theatre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rPr>
                        <a:t>Using your body</a:t>
                      </a:r>
                      <a:r>
                        <a:rPr lang="en-GB" sz="1800" i="1" baseline="0" dirty="0">
                          <a:effectLst/>
                        </a:rPr>
                        <a:t> in a physical way to create shapes and/or objects.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35924054"/>
                  </a:ext>
                </a:extLst>
              </a:tr>
              <a:tr h="370840">
                <a:tc>
                  <a:txBody>
                    <a:bodyPr/>
                    <a:lstStyle/>
                    <a:p>
                      <a:r>
                        <a:rPr lang="en-GB" sz="1800" b="1" dirty="0">
                          <a:effectLst/>
                        </a:rPr>
                        <a:t>Thought Tracking</a:t>
                      </a:r>
                      <a:endParaRPr lang="en-US"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i="1" dirty="0">
                          <a:effectLst/>
                        </a:rPr>
                        <a:t>Briefly speaking the characters thoughts aloud to the audience. Called an ‘aside’ in a play script. </a:t>
                      </a:r>
                      <a:endParaRPr lang="en-US" i="1"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190658817"/>
                  </a:ext>
                </a:extLst>
              </a:tr>
              <a:tr h="370840">
                <a:tc>
                  <a:txBody>
                    <a:bodyPr/>
                    <a:lstStyle/>
                    <a:p>
                      <a:r>
                        <a:rPr lang="en-GB" sz="1800" b="1" dirty="0">
                          <a:effectLst/>
                        </a:rPr>
                        <a:t>Ensemble</a:t>
                      </a:r>
                      <a:endParaRPr lang="en-US"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i="1" dirty="0">
                          <a:effectLst/>
                        </a:rPr>
                        <a:t>A group of</a:t>
                      </a:r>
                      <a:r>
                        <a:rPr lang="en-GB" sz="1800" i="1" baseline="0" dirty="0">
                          <a:effectLst/>
                        </a:rPr>
                        <a:t> actors working together to create a scene.</a:t>
                      </a:r>
                      <a:endParaRPr lang="en-US" i="1"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743975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rPr>
                        <a:t>Role on the</a:t>
                      </a:r>
                      <a:r>
                        <a:rPr lang="en-GB" sz="1800" b="1" baseline="0" dirty="0">
                          <a:effectLst/>
                        </a:rPr>
                        <a:t> Wall</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rPr>
                        <a:t>A written task used to</a:t>
                      </a:r>
                      <a:r>
                        <a:rPr lang="en-GB" sz="1800" i="1" baseline="0" dirty="0">
                          <a:effectLst/>
                        </a:rPr>
                        <a:t> deepen your understanding of a character you are exploring.</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700618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rPr>
                        <a:t>Hot Seating</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rPr>
                        <a:t>Asking questions</a:t>
                      </a:r>
                      <a:r>
                        <a:rPr lang="en-GB" sz="1800" i="1" baseline="0" dirty="0">
                          <a:effectLst/>
                        </a:rPr>
                        <a:t> to an actor in role as their character to develop a deeper understanding of them.  </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39055862"/>
                  </a:ext>
                </a:extLst>
              </a:tr>
              <a:tr h="370840">
                <a:tc>
                  <a:txBody>
                    <a:bodyPr/>
                    <a:lstStyle/>
                    <a:p>
                      <a:r>
                        <a:rPr lang="en-GB" sz="1800" b="1" dirty="0">
                          <a:effectLst/>
                        </a:rPr>
                        <a:t>Monologue</a:t>
                      </a:r>
                      <a:endParaRPr lang="en-US"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i="1" dirty="0">
                          <a:effectLst/>
                        </a:rPr>
                        <a:t>An extended speech delivered</a:t>
                      </a:r>
                      <a:r>
                        <a:rPr lang="en-GB" sz="1800" i="1" baseline="0" dirty="0">
                          <a:effectLst/>
                        </a:rPr>
                        <a:t> by one actor to the audience. </a:t>
                      </a:r>
                      <a:endParaRPr lang="en-US" i="1"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237666282"/>
                  </a:ext>
                </a:extLst>
              </a:tr>
            </a:tbl>
          </a:graphicData>
        </a:graphic>
      </p:graphicFrame>
    </p:spTree>
    <p:extLst>
      <p:ext uri="{BB962C8B-B14F-4D97-AF65-F5344CB8AC3E}">
        <p14:creationId xmlns:p14="http://schemas.microsoft.com/office/powerpoint/2010/main" val="360026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B2A5-1D78-CA28-DFD0-A22DF95B1D23}"/>
              </a:ext>
            </a:extLst>
          </p:cNvPr>
          <p:cNvSpPr>
            <a:spLocks noGrp="1"/>
          </p:cNvSpPr>
          <p:nvPr>
            <p:ph type="ctrTitle"/>
          </p:nvPr>
        </p:nvSpPr>
        <p:spPr>
          <a:xfrm>
            <a:off x="617483" y="2290346"/>
            <a:ext cx="5105400" cy="1505239"/>
          </a:xfrm>
        </p:spPr>
        <p:txBody>
          <a:bodyPr/>
          <a:lstStyle/>
          <a:p>
            <a:r>
              <a:rPr lang="en-US" dirty="0"/>
              <a:t>Further support for you in </a:t>
            </a:r>
            <a:r>
              <a:rPr lang="en-US" dirty="0">
                <a:solidFill>
                  <a:srgbClr val="977124"/>
                </a:solidFill>
              </a:rPr>
              <a:t>Drama</a:t>
            </a:r>
            <a:endParaRPr lang="en-US" dirty="0"/>
          </a:p>
        </p:txBody>
      </p:sp>
      <p:sp>
        <p:nvSpPr>
          <p:cNvPr id="3" name="Subtitle 2">
            <a:extLst>
              <a:ext uri="{FF2B5EF4-FFF2-40B4-BE49-F238E27FC236}">
                <a16:creationId xmlns:a16="http://schemas.microsoft.com/office/drawing/2014/main" id="{6532E121-551A-DC16-3245-F27A3AD3EB3E}"/>
              </a:ext>
            </a:extLst>
          </p:cNvPr>
          <p:cNvSpPr>
            <a:spLocks noGrp="1"/>
          </p:cNvSpPr>
          <p:nvPr>
            <p:ph type="subTitle" idx="1"/>
          </p:nvPr>
        </p:nvSpPr>
        <p:spPr>
          <a:xfrm>
            <a:off x="617483" y="4393282"/>
            <a:ext cx="5105400" cy="365125"/>
          </a:xfrm>
        </p:spPr>
        <p:txBody>
          <a:bodyPr/>
          <a:lstStyle/>
          <a:p>
            <a:r>
              <a:rPr lang="en-US" sz="1800" dirty="0"/>
              <a:t>CONTACT – Alison Swaffield, Head of Drama:</a:t>
            </a:r>
          </a:p>
          <a:p>
            <a:r>
              <a:rPr lang="en-US" sz="1800" dirty="0">
                <a:hlinkClick r:id="rId3"/>
              </a:rPr>
              <a:t>a.swaffield@bridgewaterhigh.com</a:t>
            </a:r>
            <a:endParaRPr lang="en-US" sz="1800" dirty="0"/>
          </a:p>
          <a:p>
            <a:endParaRPr lang="en-US" sz="1800" dirty="0"/>
          </a:p>
          <a:p>
            <a:endParaRPr lang="en-US" sz="1600" dirty="0"/>
          </a:p>
        </p:txBody>
      </p:sp>
      <p:sp>
        <p:nvSpPr>
          <p:cNvPr id="4" name="Text Placeholder 3">
            <a:extLst>
              <a:ext uri="{FF2B5EF4-FFF2-40B4-BE49-F238E27FC236}">
                <a16:creationId xmlns:a16="http://schemas.microsoft.com/office/drawing/2014/main" id="{D3CD425E-C884-4770-D3A2-45B791DEB9DA}"/>
              </a:ext>
            </a:extLst>
          </p:cNvPr>
          <p:cNvSpPr>
            <a:spLocks noGrp="1"/>
          </p:cNvSpPr>
          <p:nvPr>
            <p:ph type="body" sz="quarter" idx="14"/>
          </p:nvPr>
        </p:nvSpPr>
        <p:spPr>
          <a:xfrm>
            <a:off x="5963842" y="2075857"/>
            <a:ext cx="5827985" cy="3826675"/>
          </a:xfrm>
        </p:spPr>
        <p:txBody>
          <a:bodyPr/>
          <a:lstStyle/>
          <a:p>
            <a:pPr marL="0" indent="0">
              <a:buNone/>
            </a:pPr>
            <a:r>
              <a:rPr lang="en-US" b="1" dirty="0"/>
              <a:t>We are pleased to offer the following to support your drama provision and transition:</a:t>
            </a:r>
          </a:p>
          <a:p>
            <a:pPr marL="0" indent="0">
              <a:buNone/>
            </a:pPr>
            <a:endParaRPr lang="en-US" dirty="0"/>
          </a:p>
          <a:p>
            <a:r>
              <a:rPr lang="en-US" dirty="0"/>
              <a:t>Teacher visits to meet with your staff</a:t>
            </a:r>
          </a:p>
          <a:p>
            <a:r>
              <a:rPr lang="en-US" dirty="0"/>
              <a:t>Teacher visits to deliver workshop lessons</a:t>
            </a:r>
          </a:p>
          <a:p>
            <a:r>
              <a:rPr lang="en-US" dirty="0"/>
              <a:t>Invitation to watch our annual school production</a:t>
            </a:r>
          </a:p>
          <a:p>
            <a:r>
              <a:rPr lang="en-US" dirty="0"/>
              <a:t>Video recording of key skills that can be used in the classroom</a:t>
            </a:r>
          </a:p>
        </p:txBody>
      </p:sp>
    </p:spTree>
    <p:extLst>
      <p:ext uri="{BB962C8B-B14F-4D97-AF65-F5344CB8AC3E}">
        <p14:creationId xmlns:p14="http://schemas.microsoft.com/office/powerpoint/2010/main" val="14825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TotalTime>
  <Words>922</Words>
  <Application>Microsoft Office PowerPoint</Application>
  <PresentationFormat>Widescreen</PresentationFormat>
  <Paragraphs>72</Paragraphs>
  <Slides>9</Slides>
  <Notes>3</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Bridgewater Blue </vt:lpstr>
      <vt:lpstr>Bridgewater White</vt:lpstr>
      <vt:lpstr>THE BRIDGEWATER BATON</vt:lpstr>
      <vt:lpstr>The Bridgewater journey in Drama</vt:lpstr>
      <vt:lpstr>The  Bridgewater journey  in Drama</vt:lpstr>
      <vt:lpstr>Further information for Drama can be found at:</vt:lpstr>
      <vt:lpstr>At KS1 &amp; 2, Drama is taught through the English National Curriculum:</vt:lpstr>
      <vt:lpstr>At KS3, the English National Curriculum states that through Drama:</vt:lpstr>
      <vt:lpstr>In Drama, it is particularly vital for us  that pupils arrive being able to:</vt:lpstr>
      <vt:lpstr>PowerPoint Presentation</vt:lpstr>
      <vt:lpstr>Further support for you in Drama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dc:creator>
  <cp:lastModifiedBy>Mr. T. Eden</cp:lastModifiedBy>
  <cp:revision>63</cp:revision>
  <dcterms:created xsi:type="dcterms:W3CDTF">2022-11-29T09:30:02Z</dcterms:created>
  <dcterms:modified xsi:type="dcterms:W3CDTF">2023-06-19T16:19:35Z</dcterms:modified>
</cp:coreProperties>
</file>