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Lst>
  <p:notesMasterIdLst>
    <p:notesMasterId r:id="rId14"/>
  </p:notesMasterIdLst>
  <p:sldIdLst>
    <p:sldId id="260" r:id="rId3"/>
    <p:sldId id="261" r:id="rId4"/>
    <p:sldId id="282" r:id="rId5"/>
    <p:sldId id="262" r:id="rId6"/>
    <p:sldId id="283" r:id="rId7"/>
    <p:sldId id="264" r:id="rId8"/>
    <p:sldId id="276" r:id="rId9"/>
    <p:sldId id="277" r:id="rId10"/>
    <p:sldId id="278" r:id="rId11"/>
    <p:sldId id="280" r:id="rId12"/>
    <p:sldId id="28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7124"/>
    <a:srgbClr val="1B1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3"/>
  </p:normalViewPr>
  <p:slideViewPr>
    <p:cSldViewPr snapToGrid="0">
      <p:cViewPr varScale="1">
        <p:scale>
          <a:sx n="178" d="100"/>
          <a:sy n="178" d="100"/>
        </p:scale>
        <p:origin x="168"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T. Eden" userId="f197e6ae-446d-4df4-964d-3ec35815900f" providerId="ADAL" clId="{EFD59EC7-1829-6748-B3B5-2B5BBA3DA2F2}"/>
    <pc:docChg chg="modSld">
      <pc:chgData name="Mr. T. Eden" userId="f197e6ae-446d-4df4-964d-3ec35815900f" providerId="ADAL" clId="{EFD59EC7-1829-6748-B3B5-2B5BBA3DA2F2}" dt="2023-06-19T16:20:58.531" v="3" actId="20577"/>
      <pc:docMkLst>
        <pc:docMk/>
      </pc:docMkLst>
      <pc:sldChg chg="modSp mod">
        <pc:chgData name="Mr. T. Eden" userId="f197e6ae-446d-4df4-964d-3ec35815900f" providerId="ADAL" clId="{EFD59EC7-1829-6748-B3B5-2B5BBA3DA2F2}" dt="2023-06-19T16:20:58.531" v="3" actId="20577"/>
        <pc:sldMkLst>
          <pc:docMk/>
          <pc:sldMk cId="4084440601" sldId="278"/>
        </pc:sldMkLst>
        <pc:spChg chg="mod">
          <ac:chgData name="Mr. T. Eden" userId="f197e6ae-446d-4df4-964d-3ec35815900f" providerId="ADAL" clId="{EFD59EC7-1829-6748-B3B5-2B5BBA3DA2F2}" dt="2023-06-19T16:20:58.531" v="3" actId="20577"/>
          <ac:spMkLst>
            <pc:docMk/>
            <pc:sldMk cId="4084440601" sldId="278"/>
            <ac:spMk id="4" creationId="{B5C67C4D-FC50-4B8E-A430-45928D070D73}"/>
          </ac:spMkLst>
        </pc:spChg>
      </pc:sldChg>
    </pc:docChg>
  </pc:docChgLst>
  <pc:docChgLst>
    <pc:chgData name="Mr. T. Eden" userId="f197e6ae-446d-4df4-964d-3ec35815900f" providerId="ADAL" clId="{54BA41AC-463F-0F48-828E-43962D9CF4C8}"/>
    <pc:docChg chg="custSel modSld">
      <pc:chgData name="Mr. T. Eden" userId="f197e6ae-446d-4df4-964d-3ec35815900f" providerId="ADAL" clId="{54BA41AC-463F-0F48-828E-43962D9CF4C8}" dt="2023-05-09T17:52:25.317" v="133" actId="1076"/>
      <pc:docMkLst>
        <pc:docMk/>
      </pc:docMkLst>
      <pc:sldChg chg="addSp delSp modSp mod">
        <pc:chgData name="Mr. T. Eden" userId="f197e6ae-446d-4df4-964d-3ec35815900f" providerId="ADAL" clId="{54BA41AC-463F-0F48-828E-43962D9CF4C8}" dt="2023-05-09T17:37:00.396" v="13" actId="14100"/>
        <pc:sldMkLst>
          <pc:docMk/>
          <pc:sldMk cId="1185942150" sldId="261"/>
        </pc:sldMkLst>
        <pc:picChg chg="add mod">
          <ac:chgData name="Mr. T. Eden" userId="f197e6ae-446d-4df4-964d-3ec35815900f" providerId="ADAL" clId="{54BA41AC-463F-0F48-828E-43962D9CF4C8}" dt="2023-05-09T17:36:49.326" v="9" actId="1076"/>
          <ac:picMkLst>
            <pc:docMk/>
            <pc:sldMk cId="1185942150" sldId="261"/>
            <ac:picMk id="5" creationId="{5C8AEA4A-6793-D5F0-103B-E92E3B9E2262}"/>
          </ac:picMkLst>
        </pc:picChg>
        <pc:picChg chg="add mod">
          <ac:chgData name="Mr. T. Eden" userId="f197e6ae-446d-4df4-964d-3ec35815900f" providerId="ADAL" clId="{54BA41AC-463F-0F48-828E-43962D9CF4C8}" dt="2023-05-09T17:37:00.396" v="13" actId="14100"/>
          <ac:picMkLst>
            <pc:docMk/>
            <pc:sldMk cId="1185942150" sldId="261"/>
            <ac:picMk id="6" creationId="{B6E9A240-FB33-4C7E-ACF0-A8188BE53137}"/>
          </ac:picMkLst>
        </pc:picChg>
        <pc:picChg chg="del">
          <ac:chgData name="Mr. T. Eden" userId="f197e6ae-446d-4df4-964d-3ec35815900f" providerId="ADAL" clId="{54BA41AC-463F-0F48-828E-43962D9CF4C8}" dt="2023-05-09T17:36:36.340" v="0" actId="478"/>
          <ac:picMkLst>
            <pc:docMk/>
            <pc:sldMk cId="1185942150" sldId="261"/>
            <ac:picMk id="9" creationId="{011B442D-BF0D-9D21-374C-AC29E6354301}"/>
          </ac:picMkLst>
        </pc:picChg>
      </pc:sldChg>
      <pc:sldChg chg="addSp delSp modSp mod">
        <pc:chgData name="Mr. T. Eden" userId="f197e6ae-446d-4df4-964d-3ec35815900f" providerId="ADAL" clId="{54BA41AC-463F-0F48-828E-43962D9CF4C8}" dt="2023-05-09T17:52:25.317" v="133" actId="1076"/>
        <pc:sldMkLst>
          <pc:docMk/>
          <pc:sldMk cId="4184314823" sldId="262"/>
        </pc:sldMkLst>
        <pc:spChg chg="mod">
          <ac:chgData name="Mr. T. Eden" userId="f197e6ae-446d-4df4-964d-3ec35815900f" providerId="ADAL" clId="{54BA41AC-463F-0F48-828E-43962D9CF4C8}" dt="2023-05-09T17:52:25.317" v="133" actId="1076"/>
          <ac:spMkLst>
            <pc:docMk/>
            <pc:sldMk cId="4184314823" sldId="262"/>
            <ac:spMk id="2" creationId="{92AF60D9-64B9-6FFC-29C5-5ADA93BC4590}"/>
          </ac:spMkLst>
        </pc:spChg>
        <pc:spChg chg="add del">
          <ac:chgData name="Mr. T. Eden" userId="f197e6ae-446d-4df4-964d-3ec35815900f" providerId="ADAL" clId="{54BA41AC-463F-0F48-828E-43962D9CF4C8}" dt="2023-05-09T17:39:52.133" v="35" actId="478"/>
          <ac:spMkLst>
            <pc:docMk/>
            <pc:sldMk cId="4184314823" sldId="262"/>
            <ac:spMk id="8" creationId="{C0B2A2ED-F288-D6FC-7AF1-52064F76E830}"/>
          </ac:spMkLst>
        </pc:spChg>
        <pc:spChg chg="add mod">
          <ac:chgData name="Mr. T. Eden" userId="f197e6ae-446d-4df4-964d-3ec35815900f" providerId="ADAL" clId="{54BA41AC-463F-0F48-828E-43962D9CF4C8}" dt="2023-05-09T17:44:39.464" v="92" actId="14100"/>
          <ac:spMkLst>
            <pc:docMk/>
            <pc:sldMk cId="4184314823" sldId="262"/>
            <ac:spMk id="10" creationId="{BB83E621-2E9E-8750-4AF2-AF520E991F19}"/>
          </ac:spMkLst>
        </pc:spChg>
        <pc:picChg chg="add del mod">
          <ac:chgData name="Mr. T. Eden" userId="f197e6ae-446d-4df4-964d-3ec35815900f" providerId="ADAL" clId="{54BA41AC-463F-0F48-828E-43962D9CF4C8}" dt="2023-05-09T17:43:55.393" v="82" actId="478"/>
          <ac:picMkLst>
            <pc:docMk/>
            <pc:sldMk cId="4184314823" sldId="262"/>
            <ac:picMk id="5" creationId="{A5EB7310-963C-0456-0254-321A82F63D64}"/>
          </ac:picMkLst>
        </pc:picChg>
        <pc:picChg chg="del">
          <ac:chgData name="Mr. T. Eden" userId="f197e6ae-446d-4df4-964d-3ec35815900f" providerId="ADAL" clId="{54BA41AC-463F-0F48-828E-43962D9CF4C8}" dt="2023-05-09T17:38:34.396" v="28" actId="478"/>
          <ac:picMkLst>
            <pc:docMk/>
            <pc:sldMk cId="4184314823" sldId="262"/>
            <ac:picMk id="6" creationId="{A9962202-6F34-EF87-EC7E-51D04FED7B12}"/>
          </ac:picMkLst>
        </pc:picChg>
        <pc:picChg chg="add mod">
          <ac:chgData name="Mr. T. Eden" userId="f197e6ae-446d-4df4-964d-3ec35815900f" providerId="ADAL" clId="{54BA41AC-463F-0F48-828E-43962D9CF4C8}" dt="2023-05-09T17:44:52.037" v="97" actId="1035"/>
          <ac:picMkLst>
            <pc:docMk/>
            <pc:sldMk cId="4184314823" sldId="262"/>
            <ac:picMk id="9" creationId="{E66231A0-DC1A-7A62-0598-51B947F9C6DC}"/>
          </ac:picMkLst>
        </pc:picChg>
        <pc:picChg chg="add mod">
          <ac:chgData name="Mr. T. Eden" userId="f197e6ae-446d-4df4-964d-3ec35815900f" providerId="ADAL" clId="{54BA41AC-463F-0F48-828E-43962D9CF4C8}" dt="2023-05-09T17:44:27.844" v="90" actId="1076"/>
          <ac:picMkLst>
            <pc:docMk/>
            <pc:sldMk cId="4184314823" sldId="262"/>
            <ac:picMk id="12" creationId="{A871B59E-1C24-F99A-D4C8-2EBE93BF9DFD}"/>
          </ac:picMkLst>
        </pc:picChg>
      </pc:sldChg>
      <pc:sldChg chg="modSp mod">
        <pc:chgData name="Mr. T. Eden" userId="f197e6ae-446d-4df4-964d-3ec35815900f" providerId="ADAL" clId="{54BA41AC-463F-0F48-828E-43962D9CF4C8}" dt="2023-05-09T17:45:40.666" v="113" actId="1076"/>
        <pc:sldMkLst>
          <pc:docMk/>
          <pc:sldMk cId="1328925079" sldId="276"/>
        </pc:sldMkLst>
        <pc:spChg chg="mod">
          <ac:chgData name="Mr. T. Eden" userId="f197e6ae-446d-4df4-964d-3ec35815900f" providerId="ADAL" clId="{54BA41AC-463F-0F48-828E-43962D9CF4C8}" dt="2023-05-09T17:45:40.666" v="113" actId="1076"/>
          <ac:spMkLst>
            <pc:docMk/>
            <pc:sldMk cId="1328925079" sldId="276"/>
            <ac:spMk id="2" creationId="{AA197A07-6534-EF5D-C3DA-BD863544331C}"/>
          </ac:spMkLst>
        </pc:spChg>
      </pc:sldChg>
      <pc:sldChg chg="modSp mod">
        <pc:chgData name="Mr. T. Eden" userId="f197e6ae-446d-4df4-964d-3ec35815900f" providerId="ADAL" clId="{54BA41AC-463F-0F48-828E-43962D9CF4C8}" dt="2023-05-09T17:45:44.951" v="114" actId="1076"/>
        <pc:sldMkLst>
          <pc:docMk/>
          <pc:sldMk cId="2345863909" sldId="277"/>
        </pc:sldMkLst>
        <pc:spChg chg="mod">
          <ac:chgData name="Mr. T. Eden" userId="f197e6ae-446d-4df4-964d-3ec35815900f" providerId="ADAL" clId="{54BA41AC-463F-0F48-828E-43962D9CF4C8}" dt="2023-05-09T17:45:44.951" v="114" actId="1076"/>
          <ac:spMkLst>
            <pc:docMk/>
            <pc:sldMk cId="2345863909" sldId="277"/>
            <ac:spMk id="2" creationId="{AA197A07-6534-EF5D-C3DA-BD863544331C}"/>
          </ac:spMkLst>
        </pc:spChg>
      </pc:sldChg>
      <pc:sldChg chg="modSp mod">
        <pc:chgData name="Mr. T. Eden" userId="f197e6ae-446d-4df4-964d-3ec35815900f" providerId="ADAL" clId="{54BA41AC-463F-0F48-828E-43962D9CF4C8}" dt="2023-05-09T17:46:28.947" v="123" actId="1076"/>
        <pc:sldMkLst>
          <pc:docMk/>
          <pc:sldMk cId="4084440601" sldId="278"/>
        </pc:sldMkLst>
        <pc:spChg chg="mod">
          <ac:chgData name="Mr. T. Eden" userId="f197e6ae-446d-4df4-964d-3ec35815900f" providerId="ADAL" clId="{54BA41AC-463F-0F48-828E-43962D9CF4C8}" dt="2023-05-09T17:46:00.655" v="118" actId="1076"/>
          <ac:spMkLst>
            <pc:docMk/>
            <pc:sldMk cId="4084440601" sldId="278"/>
            <ac:spMk id="2" creationId="{AA197A07-6534-EF5D-C3DA-BD863544331C}"/>
          </ac:spMkLst>
        </pc:spChg>
        <pc:spChg chg="mod">
          <ac:chgData name="Mr. T. Eden" userId="f197e6ae-446d-4df4-964d-3ec35815900f" providerId="ADAL" clId="{54BA41AC-463F-0F48-828E-43962D9CF4C8}" dt="2023-05-09T17:46:25.113" v="122" actId="1076"/>
          <ac:spMkLst>
            <pc:docMk/>
            <pc:sldMk cId="4084440601" sldId="278"/>
            <ac:spMk id="4" creationId="{B5C67C4D-FC50-4B8E-A430-45928D070D73}"/>
          </ac:spMkLst>
        </pc:spChg>
        <pc:spChg chg="mod">
          <ac:chgData name="Mr. T. Eden" userId="f197e6ae-446d-4df4-964d-3ec35815900f" providerId="ADAL" clId="{54BA41AC-463F-0F48-828E-43962D9CF4C8}" dt="2023-05-09T17:46:28.947" v="123" actId="1076"/>
          <ac:spMkLst>
            <pc:docMk/>
            <pc:sldMk cId="4084440601" sldId="278"/>
            <ac:spMk id="8" creationId="{3AFEB7DE-E0B6-84B4-A8D6-41C83EC80F83}"/>
          </ac:spMkLst>
        </pc:spChg>
      </pc:sldChg>
      <pc:sldChg chg="modSp mod">
        <pc:chgData name="Mr. T. Eden" userId="f197e6ae-446d-4df4-964d-3ec35815900f" providerId="ADAL" clId="{54BA41AC-463F-0F48-828E-43962D9CF4C8}" dt="2023-05-09T17:47:06.140" v="132" actId="1076"/>
        <pc:sldMkLst>
          <pc:docMk/>
          <pc:sldMk cId="3600263760" sldId="280"/>
        </pc:sldMkLst>
        <pc:spChg chg="mod">
          <ac:chgData name="Mr. T. Eden" userId="f197e6ae-446d-4df4-964d-3ec35815900f" providerId="ADAL" clId="{54BA41AC-463F-0F48-828E-43962D9CF4C8}" dt="2023-05-09T17:47:06.140" v="132" actId="1076"/>
          <ac:spMkLst>
            <pc:docMk/>
            <pc:sldMk cId="3600263760" sldId="280"/>
            <ac:spMk id="4" creationId="{4D05BCC5-895F-569D-0CE3-F151E63CFB12}"/>
          </ac:spMkLst>
        </pc:spChg>
        <pc:spChg chg="mod">
          <ac:chgData name="Mr. T. Eden" userId="f197e6ae-446d-4df4-964d-3ec35815900f" providerId="ADAL" clId="{54BA41AC-463F-0F48-828E-43962D9CF4C8}" dt="2023-05-09T17:47:02.684" v="131" actId="1076"/>
          <ac:spMkLst>
            <pc:docMk/>
            <pc:sldMk cId="3600263760" sldId="280"/>
            <ac:spMk id="13" creationId="{19DFC6CA-D723-45DB-BFE3-66BD46ADEF09}"/>
          </ac:spMkLst>
        </pc:spChg>
        <pc:graphicFrameChg chg="mod modGraphic">
          <ac:chgData name="Mr. T. Eden" userId="f197e6ae-446d-4df4-964d-3ec35815900f" providerId="ADAL" clId="{54BA41AC-463F-0F48-828E-43962D9CF4C8}" dt="2023-05-09T17:46:54.504" v="129" actId="1076"/>
          <ac:graphicFrameMkLst>
            <pc:docMk/>
            <pc:sldMk cId="3600263760" sldId="280"/>
            <ac:graphicFrameMk id="3" creationId="{70813B5B-3FB1-802F-999E-BE3F1EAF78BD}"/>
          </ac:graphicFrameMkLst>
        </pc:graphicFrameChg>
      </pc:sldChg>
      <pc:sldChg chg="addSp delSp modSp mod">
        <pc:chgData name="Mr. T. Eden" userId="f197e6ae-446d-4df4-964d-3ec35815900f" providerId="ADAL" clId="{54BA41AC-463F-0F48-828E-43962D9CF4C8}" dt="2023-05-09T17:38:24.755" v="27" actId="14100"/>
        <pc:sldMkLst>
          <pc:docMk/>
          <pc:sldMk cId="323156613" sldId="282"/>
        </pc:sldMkLst>
        <pc:picChg chg="del">
          <ac:chgData name="Mr. T. Eden" userId="f197e6ae-446d-4df4-964d-3ec35815900f" providerId="ADAL" clId="{54BA41AC-463F-0F48-828E-43962D9CF4C8}" dt="2023-05-09T17:38:00.578" v="17" actId="478"/>
          <ac:picMkLst>
            <pc:docMk/>
            <pc:sldMk cId="323156613" sldId="282"/>
            <ac:picMk id="4" creationId="{3DF64EC6-5945-698B-8D65-1747C09AD25C}"/>
          </ac:picMkLst>
        </pc:picChg>
        <pc:picChg chg="add mod modCrop">
          <ac:chgData name="Mr. T. Eden" userId="f197e6ae-446d-4df4-964d-3ec35815900f" providerId="ADAL" clId="{54BA41AC-463F-0F48-828E-43962D9CF4C8}" dt="2023-05-09T17:38:05.914" v="21" actId="1076"/>
          <ac:picMkLst>
            <pc:docMk/>
            <pc:sldMk cId="323156613" sldId="282"/>
            <ac:picMk id="5" creationId="{BBA7AC60-2FB8-CCB1-C29D-3877FC1EA7B6}"/>
          </ac:picMkLst>
        </pc:picChg>
        <pc:picChg chg="add del mod">
          <ac:chgData name="Mr. T. Eden" userId="f197e6ae-446d-4df4-964d-3ec35815900f" providerId="ADAL" clId="{54BA41AC-463F-0F48-828E-43962D9CF4C8}" dt="2023-05-09T17:38:08.926" v="23" actId="478"/>
          <ac:picMkLst>
            <pc:docMk/>
            <pc:sldMk cId="323156613" sldId="282"/>
            <ac:picMk id="6" creationId="{1E2BC47D-EA28-7AFC-779C-2A58ACFE6B99}"/>
          </ac:picMkLst>
        </pc:picChg>
        <pc:picChg chg="add mod">
          <ac:chgData name="Mr. T. Eden" userId="f197e6ae-446d-4df4-964d-3ec35815900f" providerId="ADAL" clId="{54BA41AC-463F-0F48-828E-43962D9CF4C8}" dt="2023-05-09T17:38:24.755" v="27" actId="14100"/>
          <ac:picMkLst>
            <pc:docMk/>
            <pc:sldMk cId="323156613" sldId="282"/>
            <ac:picMk id="7" creationId="{FE713937-ED93-2E60-584F-7B09A5120E5F}"/>
          </ac:picMkLst>
        </pc:picChg>
      </pc:sldChg>
      <pc:sldChg chg="addSp delSp modSp mod">
        <pc:chgData name="Mr. T. Eden" userId="f197e6ae-446d-4df4-964d-3ec35815900f" providerId="ADAL" clId="{54BA41AC-463F-0F48-828E-43962D9CF4C8}" dt="2023-05-09T17:45:32.513" v="112" actId="1076"/>
        <pc:sldMkLst>
          <pc:docMk/>
          <pc:sldMk cId="3440897588" sldId="283"/>
        </pc:sldMkLst>
        <pc:picChg chg="add del mod">
          <ac:chgData name="Mr. T. Eden" userId="f197e6ae-446d-4df4-964d-3ec35815900f" providerId="ADAL" clId="{54BA41AC-463F-0F48-828E-43962D9CF4C8}" dt="2023-05-09T17:45:15.201" v="104" actId="478"/>
          <ac:picMkLst>
            <pc:docMk/>
            <pc:sldMk cId="3440897588" sldId="283"/>
            <ac:picMk id="4" creationId="{F86F8A61-1E80-ABC9-A2AF-548ECB1D04CD}"/>
          </ac:picMkLst>
        </pc:picChg>
        <pc:picChg chg="del">
          <ac:chgData name="Mr. T. Eden" userId="f197e6ae-446d-4df4-964d-3ec35815900f" providerId="ADAL" clId="{54BA41AC-463F-0F48-828E-43962D9CF4C8}" dt="2023-05-09T17:45:09.350" v="98" actId="478"/>
          <ac:picMkLst>
            <pc:docMk/>
            <pc:sldMk cId="3440897588" sldId="283"/>
            <ac:picMk id="6" creationId="{A9962202-6F34-EF87-EC7E-51D04FED7B12}"/>
          </ac:picMkLst>
        </pc:picChg>
        <pc:picChg chg="add mod">
          <ac:chgData name="Mr. T. Eden" userId="f197e6ae-446d-4df4-964d-3ec35815900f" providerId="ADAL" clId="{54BA41AC-463F-0F48-828E-43962D9CF4C8}" dt="2023-05-09T17:45:32.513" v="112" actId="1076"/>
          <ac:picMkLst>
            <pc:docMk/>
            <pc:sldMk cId="3440897588" sldId="283"/>
            <ac:picMk id="7" creationId="{5AE75324-366F-9A4F-B0DB-4391C1BAC2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80CDC-3597-A540-B960-E1F4D0A4F88A}" type="datetimeFigureOut">
              <a:rPr lang="en-US" smtClean="0"/>
              <a:t>6/19/23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6CD9B-E480-994A-9E06-93C887D2EA64}" type="slidenum">
              <a:rPr lang="en-US" smtClean="0"/>
              <a:t>‹#›</a:t>
            </a:fld>
            <a:endParaRPr lang="en-US"/>
          </a:p>
        </p:txBody>
      </p:sp>
    </p:spTree>
    <p:extLst>
      <p:ext uri="{BB962C8B-B14F-4D97-AF65-F5344CB8AC3E}">
        <p14:creationId xmlns:p14="http://schemas.microsoft.com/office/powerpoint/2010/main" val="97102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6CD9B-E480-994A-9E06-93C887D2EA64}" type="slidenum">
              <a:rPr lang="en-US" smtClean="0"/>
              <a:t>10</a:t>
            </a:fld>
            <a:endParaRPr lang="en-US"/>
          </a:p>
        </p:txBody>
      </p:sp>
    </p:spTree>
    <p:extLst>
      <p:ext uri="{BB962C8B-B14F-4D97-AF65-F5344CB8AC3E}">
        <p14:creationId xmlns:p14="http://schemas.microsoft.com/office/powerpoint/2010/main" val="95705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6CD9B-E480-994A-9E06-93C887D2EA64}" type="slidenum">
              <a:rPr lang="en-US" smtClean="0"/>
              <a:t>11</a:t>
            </a:fld>
            <a:endParaRPr lang="en-US"/>
          </a:p>
        </p:txBody>
      </p:sp>
    </p:spTree>
    <p:extLst>
      <p:ext uri="{BB962C8B-B14F-4D97-AF65-F5344CB8AC3E}">
        <p14:creationId xmlns:p14="http://schemas.microsoft.com/office/powerpoint/2010/main" val="96714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latin typeface="Cormorant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6/19/23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32999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1032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59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solidFill>
                  <a:srgbClr val="1B172F"/>
                </a:solidFill>
                <a:latin typeface="Cormorant SemiBold" pitchFamily="2" charset="77"/>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70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6/19/23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27223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6/19/23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latin typeface="Cormorant SemiBold"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31631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08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71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latin typeface="Cormorant SemiBold" pitchFamily="2" charset="77"/>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124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solidFill>
                  <a:srgbClr val="1B172F"/>
                </a:solidFill>
                <a:latin typeface="Cormorant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6/19/23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21310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6/19/23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409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6/19/23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solidFill>
                  <a:srgbClr val="1B172F"/>
                </a:solidFill>
                <a:latin typeface="Cormorant SemiBold"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76256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17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6/19/23</a:t>
            </a:fld>
            <a:endParaRPr lang="en-US"/>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8"/>
          <a:stretch>
            <a:fillRect/>
          </a:stretch>
        </p:blipFill>
        <p:spPr>
          <a:xfrm>
            <a:off x="598167" y="244861"/>
            <a:ext cx="1936101" cy="1519237"/>
          </a:xfrm>
          <a:prstGeom prst="rect">
            <a:avLst/>
          </a:prstGeom>
        </p:spPr>
      </p:pic>
    </p:spTree>
    <p:extLst>
      <p:ext uri="{BB962C8B-B14F-4D97-AF65-F5344CB8AC3E}">
        <p14:creationId xmlns:p14="http://schemas.microsoft.com/office/powerpoint/2010/main" val="816285907"/>
      </p:ext>
    </p:extLst>
  </p:cSld>
  <p:clrMap bg1="dk1" tx1="lt1" bg2="dk2" tx2="lt2" accent1="accent1" accent2="accent2" accent3="accent3" accent4="accent4" accent5="accent5" accent6="accent6" hlink="hlink" folHlink="folHlink"/>
  <p:sldLayoutIdLst>
    <p:sldLayoutId id="2147483661" r:id="rId1"/>
    <p:sldLayoutId id="2147483667" r:id="rId2"/>
    <p:sldLayoutId id="2147483674" r:id="rId3"/>
    <p:sldLayoutId id="2147483680" r:id="rId4"/>
    <p:sldLayoutId id="2147483682" r:id="rId5"/>
    <p:sldLayoutId id="2147483681"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6/19/23</a:t>
            </a:fld>
            <a:endParaRPr lang="en-US"/>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8"/>
          <a:srcRect/>
          <a:stretch/>
        </p:blipFill>
        <p:spPr>
          <a:xfrm>
            <a:off x="598167" y="244861"/>
            <a:ext cx="1936100" cy="1519237"/>
          </a:xfrm>
          <a:prstGeom prst="rect">
            <a:avLst/>
          </a:prstGeom>
        </p:spPr>
      </p:pic>
    </p:spTree>
    <p:extLst>
      <p:ext uri="{BB962C8B-B14F-4D97-AF65-F5344CB8AC3E}">
        <p14:creationId xmlns:p14="http://schemas.microsoft.com/office/powerpoint/2010/main" val="3315185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r.bradbury@bridgewaterhigh.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bridgewaterhigh.org/key-stage-3-subject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1715908" y="4420918"/>
            <a:ext cx="9144000" cy="1505239"/>
          </a:xfrm>
        </p:spPr>
        <p:txBody>
          <a:bodyPr/>
          <a:lstStyle/>
          <a:p>
            <a:pPr algn="ctr"/>
            <a:r>
              <a:rPr lang="en-US"/>
              <a:t>THE BRIDGEWATER BATON</a:t>
            </a:r>
          </a:p>
        </p:txBody>
      </p:sp>
      <p:pic>
        <p:nvPicPr>
          <p:cNvPr id="6" name="Picture 5" descr="Icon&#10;&#10;Description automatically generated">
            <a:extLst>
              <a:ext uri="{FF2B5EF4-FFF2-40B4-BE49-F238E27FC236}">
                <a16:creationId xmlns:a16="http://schemas.microsoft.com/office/drawing/2014/main" id="{87711CA8-87C8-48EA-A405-3A1C92B462CC}"/>
              </a:ext>
            </a:extLst>
          </p:cNvPr>
          <p:cNvPicPr>
            <a:picLocks noChangeAspect="1"/>
          </p:cNvPicPr>
          <p:nvPr/>
        </p:nvPicPr>
        <p:blipFill rotWithShape="1">
          <a:blip r:embed="rId2"/>
          <a:srcRect l="1514" t="7003" r="545" b="3184"/>
          <a:stretch/>
        </p:blipFill>
        <p:spPr>
          <a:xfrm>
            <a:off x="3234265" y="442622"/>
            <a:ext cx="6084711" cy="4380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20091434-10D8-9EDB-7BC5-DFCA773EBC58}"/>
              </a:ext>
            </a:extLst>
          </p:cNvPr>
          <p:cNvSpPr txBox="1"/>
          <p:nvPr/>
        </p:nvSpPr>
        <p:spPr>
          <a:xfrm>
            <a:off x="3448752" y="5785468"/>
            <a:ext cx="5678313" cy="778611"/>
          </a:xfrm>
          <a:prstGeom prst="rect">
            <a:avLst/>
          </a:prstGeom>
          <a:noFill/>
        </p:spPr>
        <p:txBody>
          <a:bodyPr wrap="square" rtlCol="0">
            <a:spAutoFit/>
          </a:bodyPr>
          <a:lstStyle/>
          <a:p>
            <a:pPr algn="ctr">
              <a:lnSpc>
                <a:spcPct val="107000"/>
              </a:lnSpc>
            </a:pPr>
            <a:r>
              <a:rPr lang="en-GB" sz="4400" b="1">
                <a:solidFill>
                  <a:srgbClr val="81642F"/>
                </a:solidFill>
                <a:latin typeface="Lato Light" panose="020F0502020204030203" pitchFamily="34" charset="0"/>
                <a:ea typeface="Times New Roman" panose="02020603050405020304" pitchFamily="18" charset="0"/>
                <a:cs typeface="Lato Light" panose="020F0502020204030203" pitchFamily="34" charset="0"/>
              </a:rPr>
              <a:t>MFL</a:t>
            </a:r>
            <a:endParaRPr lang="en-GB" sz="4400" b="1">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Logo&#10;&#10;Description automatically generated with medium confidence">
            <a:extLst>
              <a:ext uri="{FF2B5EF4-FFF2-40B4-BE49-F238E27FC236}">
                <a16:creationId xmlns:a16="http://schemas.microsoft.com/office/drawing/2014/main" id="{B47ADE89-3B56-E35B-E137-2BDF509F46C9}"/>
              </a:ext>
            </a:extLst>
          </p:cNvPr>
          <p:cNvPicPr>
            <a:picLocks noChangeAspect="1"/>
          </p:cNvPicPr>
          <p:nvPr/>
        </p:nvPicPr>
        <p:blipFill rotWithShape="1">
          <a:blip r:embed="rId3"/>
          <a:srcRect l="12937" t="14175" r="12419" b="13390"/>
          <a:stretch/>
        </p:blipFill>
        <p:spPr>
          <a:xfrm>
            <a:off x="8046155" y="2055790"/>
            <a:ext cx="691444" cy="751960"/>
          </a:xfrm>
          <a:prstGeom prst="rect">
            <a:avLst/>
          </a:prstGeom>
        </p:spPr>
      </p:pic>
    </p:spTree>
    <p:extLst>
      <p:ext uri="{BB962C8B-B14F-4D97-AF65-F5344CB8AC3E}">
        <p14:creationId xmlns:p14="http://schemas.microsoft.com/office/powerpoint/2010/main" val="3425847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9DFC6CA-D723-45DB-BFE3-66BD46ADEF09}"/>
              </a:ext>
            </a:extLst>
          </p:cNvPr>
          <p:cNvSpPr txBox="1">
            <a:spLocks/>
          </p:cNvSpPr>
          <p:nvPr/>
        </p:nvSpPr>
        <p:spPr>
          <a:xfrm>
            <a:off x="2807266" y="125945"/>
            <a:ext cx="8531854" cy="1200327"/>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r>
              <a:rPr lang="en-US" sz="4000"/>
              <a:t>In </a:t>
            </a:r>
            <a:r>
              <a:rPr lang="en-US" sz="4000">
                <a:solidFill>
                  <a:srgbClr val="977124"/>
                </a:solidFill>
              </a:rPr>
              <a:t>MFL</a:t>
            </a:r>
            <a:r>
              <a:rPr lang="en-US" sz="4000"/>
              <a:t>, </a:t>
            </a:r>
            <a:r>
              <a:rPr lang="en-US" sz="4000" u="sng"/>
              <a:t>key vocabulary </a:t>
            </a:r>
            <a:r>
              <a:rPr lang="en-US" sz="4000"/>
              <a:t>which we use at Bridgewater includes the following: </a:t>
            </a:r>
          </a:p>
        </p:txBody>
      </p:sp>
      <p:graphicFrame>
        <p:nvGraphicFramePr>
          <p:cNvPr id="3" name="Table 3">
            <a:extLst>
              <a:ext uri="{FF2B5EF4-FFF2-40B4-BE49-F238E27FC236}">
                <a16:creationId xmlns:a16="http://schemas.microsoft.com/office/drawing/2014/main" id="{70813B5B-3FB1-802F-999E-BE3F1EAF78BD}"/>
              </a:ext>
            </a:extLst>
          </p:cNvPr>
          <p:cNvGraphicFramePr>
            <a:graphicFrameLocks noGrp="1"/>
          </p:cNvGraphicFramePr>
          <p:nvPr>
            <p:extLst>
              <p:ext uri="{D42A27DB-BD31-4B8C-83A1-F6EECF244321}">
                <p14:modId xmlns:p14="http://schemas.microsoft.com/office/powerpoint/2010/main" val="1558980526"/>
              </p:ext>
            </p:extLst>
          </p:nvPr>
        </p:nvGraphicFramePr>
        <p:xfrm>
          <a:off x="1456596" y="2085166"/>
          <a:ext cx="9686474" cy="4557647"/>
        </p:xfrm>
        <a:graphic>
          <a:graphicData uri="http://schemas.openxmlformats.org/drawingml/2006/table">
            <a:tbl>
              <a:tblPr firstRow="1" bandRow="1">
                <a:tableStyleId>{5C22544A-7EE6-4342-B048-85BDC9FD1C3A}</a:tableStyleId>
              </a:tblPr>
              <a:tblGrid>
                <a:gridCol w="2190348">
                  <a:extLst>
                    <a:ext uri="{9D8B030D-6E8A-4147-A177-3AD203B41FA5}">
                      <a16:colId xmlns:a16="http://schemas.microsoft.com/office/drawing/2014/main" val="491190019"/>
                    </a:ext>
                  </a:extLst>
                </a:gridCol>
                <a:gridCol w="7496126">
                  <a:extLst>
                    <a:ext uri="{9D8B030D-6E8A-4147-A177-3AD203B41FA5}">
                      <a16:colId xmlns:a16="http://schemas.microsoft.com/office/drawing/2014/main" val="4115082861"/>
                    </a:ext>
                  </a:extLst>
                </a:gridCol>
              </a:tblGrid>
              <a:tr h="493647">
                <a:tc>
                  <a:txBody>
                    <a:bodyPr/>
                    <a:lstStyle/>
                    <a:p>
                      <a:r>
                        <a:rPr lang="en-US">
                          <a:latin typeface="Lato" panose="020F0502020204030203" pitchFamily="34" charset="0"/>
                          <a:ea typeface="Lato" panose="020F0502020204030203" pitchFamily="34" charset="0"/>
                          <a:cs typeface="Lato" panose="020F0502020204030203" pitchFamily="34" charset="0"/>
                        </a:rPr>
                        <a:t>Linguistic Element</a:t>
                      </a:r>
                    </a:p>
                  </a:txBody>
                  <a:tcPr/>
                </a:tc>
                <a:tc>
                  <a:txBody>
                    <a:bodyPr/>
                    <a:lstStyle/>
                    <a:p>
                      <a:r>
                        <a:rPr lang="en-US">
                          <a:latin typeface="Lato" panose="020F0502020204030203" pitchFamily="34" charset="0"/>
                          <a:ea typeface="Lato" panose="020F0502020204030203" pitchFamily="34" charset="0"/>
                          <a:cs typeface="Lato" panose="020F0502020204030203" pitchFamily="34" charset="0"/>
                        </a:rPr>
                        <a:t>Description/explanation</a:t>
                      </a:r>
                    </a:p>
                  </a:txBody>
                  <a:tcPr/>
                </a:tc>
                <a:extLst>
                  <a:ext uri="{0D108BD9-81ED-4DB2-BD59-A6C34878D82A}">
                    <a16:rowId xmlns:a16="http://schemas.microsoft.com/office/drawing/2014/main" val="1057280599"/>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Modelling</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Learning activities show you a lot of the language being used correctly and teach correct pronunciation.</a:t>
                      </a:r>
                    </a:p>
                  </a:txBody>
                  <a:tcPr/>
                </a:tc>
                <a:extLst>
                  <a:ext uri="{0D108BD9-81ED-4DB2-BD59-A6C34878D82A}">
                    <a16:rowId xmlns:a16="http://schemas.microsoft.com/office/drawing/2014/main" val="2415601932"/>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Awareness raising</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Practice using new vocabulary and grammar so that you are aware of the correct usage.</a:t>
                      </a:r>
                    </a:p>
                  </a:txBody>
                  <a:tcPr/>
                </a:tc>
                <a:extLst>
                  <a:ext uri="{0D108BD9-81ED-4DB2-BD59-A6C34878D82A}">
                    <a16:rowId xmlns:a16="http://schemas.microsoft.com/office/drawing/2014/main" val="1733530031"/>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Receptive Processing</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Lots of reading and listening to improve the accuracy of the language being learned.</a:t>
                      </a:r>
                    </a:p>
                  </a:txBody>
                  <a:tcPr/>
                </a:tc>
                <a:extLst>
                  <a:ext uri="{0D108BD9-81ED-4DB2-BD59-A6C34878D82A}">
                    <a16:rowId xmlns:a16="http://schemas.microsoft.com/office/drawing/2014/main" val="2035924054"/>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Structured production</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Learning activities make you write and speak the new language in a very supportive way, with knowledge </a:t>
                      </a:r>
                      <a:r>
                        <a:rPr lang="en-US" sz="1400" i="1" err="1">
                          <a:latin typeface="Lato" panose="020F0502020204030203" pitchFamily="34" charset="0"/>
                          <a:ea typeface="Lato" panose="020F0502020204030203" pitchFamily="34" charset="0"/>
                          <a:cs typeface="Lato" panose="020F0502020204030203" pitchFamily="34" charset="0"/>
                        </a:rPr>
                        <a:t>organisers</a:t>
                      </a:r>
                      <a:r>
                        <a:rPr lang="en-US" sz="1400" i="1">
                          <a:latin typeface="Lato" panose="020F0502020204030203" pitchFamily="34" charset="0"/>
                          <a:ea typeface="Lato" panose="020F0502020204030203" pitchFamily="34" charset="0"/>
                          <a:cs typeface="Lato" panose="020F0502020204030203" pitchFamily="34" charset="0"/>
                        </a:rPr>
                        <a:t> always available</a:t>
                      </a:r>
                    </a:p>
                  </a:txBody>
                  <a:tcPr/>
                </a:tc>
                <a:extLst>
                  <a:ext uri="{0D108BD9-81ED-4DB2-BD59-A6C34878D82A}">
                    <a16:rowId xmlns:a16="http://schemas.microsoft.com/office/drawing/2014/main" val="1190658817"/>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Expansion</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The vocabulary and grammar you have seen in context are explained in further detail, and the previous stages mean you recognize and can use lots of examples.</a:t>
                      </a:r>
                    </a:p>
                  </a:txBody>
                  <a:tcPr/>
                </a:tc>
                <a:extLst>
                  <a:ext uri="{0D108BD9-81ED-4DB2-BD59-A6C34878D82A}">
                    <a16:rowId xmlns:a16="http://schemas.microsoft.com/office/drawing/2014/main" val="2743975945"/>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Autonomy</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The learning activities start to move you away from the support of the knowledge organizer, and you begin to be able to use the new vocabulary and grammar as and when you need.</a:t>
                      </a:r>
                    </a:p>
                  </a:txBody>
                  <a:tcPr/>
                </a:tc>
                <a:extLst>
                  <a:ext uri="{0D108BD9-81ED-4DB2-BD59-A6C34878D82A}">
                    <a16:rowId xmlns:a16="http://schemas.microsoft.com/office/drawing/2014/main" val="2670061892"/>
                  </a:ext>
                </a:extLst>
              </a:tr>
              <a:tr h="370840">
                <a:tc>
                  <a:txBody>
                    <a:bodyPr/>
                    <a:lstStyle/>
                    <a:p>
                      <a:r>
                        <a:rPr lang="en-US" sz="1400" err="1">
                          <a:latin typeface="Lato" panose="020F0502020204030203" pitchFamily="34" charset="0"/>
                          <a:ea typeface="Lato" panose="020F0502020204030203" pitchFamily="34" charset="0"/>
                          <a:cs typeface="Lato" panose="020F0502020204030203" pitchFamily="34" charset="0"/>
                        </a:rPr>
                        <a:t>Routinisation</a:t>
                      </a:r>
                      <a:endParaRPr lang="en-US" sz="140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The learning activities build in more of the vocabulary and grammar from previous topic areas to ensure they stay in your useable memory.</a:t>
                      </a:r>
                    </a:p>
                  </a:txBody>
                  <a:tcPr/>
                </a:tc>
                <a:extLst>
                  <a:ext uri="{0D108BD9-81ED-4DB2-BD59-A6C34878D82A}">
                    <a16:rowId xmlns:a16="http://schemas.microsoft.com/office/drawing/2014/main" val="2539055862"/>
                  </a:ext>
                </a:extLst>
              </a:tr>
              <a:tr h="370840">
                <a:tc>
                  <a:txBody>
                    <a:bodyPr/>
                    <a:lstStyle/>
                    <a:p>
                      <a:r>
                        <a:rPr lang="en-US" sz="1400">
                          <a:latin typeface="Lato" panose="020F0502020204030203" pitchFamily="34" charset="0"/>
                          <a:ea typeface="Lato" panose="020F0502020204030203" pitchFamily="34" charset="0"/>
                          <a:cs typeface="Lato" panose="020F0502020204030203" pitchFamily="34" charset="0"/>
                        </a:rPr>
                        <a:t>Spontaneity</a:t>
                      </a:r>
                    </a:p>
                  </a:txBody>
                  <a:tcPr/>
                </a:tc>
                <a:tc>
                  <a:txBody>
                    <a:bodyPr/>
                    <a:lstStyle/>
                    <a:p>
                      <a:r>
                        <a:rPr lang="en-US" sz="1400" i="1">
                          <a:latin typeface="Lato" panose="020F0502020204030203" pitchFamily="34" charset="0"/>
                          <a:ea typeface="Lato" panose="020F0502020204030203" pitchFamily="34" charset="0"/>
                          <a:cs typeface="Lato" panose="020F0502020204030203" pitchFamily="34" charset="0"/>
                        </a:rPr>
                        <a:t>The overall aim of your language learning, which may need study of lots of different modules and may take the whole time you are in school-you start to speak the language in the way you need, when you need it.</a:t>
                      </a:r>
                    </a:p>
                  </a:txBody>
                  <a:tcPr/>
                </a:tc>
                <a:extLst>
                  <a:ext uri="{0D108BD9-81ED-4DB2-BD59-A6C34878D82A}">
                    <a16:rowId xmlns:a16="http://schemas.microsoft.com/office/drawing/2014/main" val="4237666282"/>
                  </a:ext>
                </a:extLst>
              </a:tr>
            </a:tbl>
          </a:graphicData>
        </a:graphic>
      </p:graphicFrame>
      <p:sp>
        <p:nvSpPr>
          <p:cNvPr id="4" name="TextBox 3">
            <a:extLst>
              <a:ext uri="{FF2B5EF4-FFF2-40B4-BE49-F238E27FC236}">
                <a16:creationId xmlns:a16="http://schemas.microsoft.com/office/drawing/2014/main" id="{4D05BCC5-895F-569D-0CE3-F151E63CFB12}"/>
              </a:ext>
            </a:extLst>
          </p:cNvPr>
          <p:cNvSpPr txBox="1"/>
          <p:nvPr/>
        </p:nvSpPr>
        <p:spPr>
          <a:xfrm>
            <a:off x="2807266" y="1326272"/>
            <a:ext cx="9990970" cy="646331"/>
          </a:xfrm>
          <a:prstGeom prst="rect">
            <a:avLst/>
          </a:prstGeom>
          <a:noFill/>
        </p:spPr>
        <p:txBody>
          <a:bodyPr wrap="square" rtlCol="0">
            <a:spAutoFit/>
          </a:bodyPr>
          <a:lstStyle/>
          <a:p>
            <a:r>
              <a:rPr lang="en-US">
                <a:latin typeface="Lato" panose="020F0502020204030203" pitchFamily="34" charset="0"/>
                <a:ea typeface="Lato" panose="020F0502020204030203" pitchFamily="34" charset="0"/>
                <a:cs typeface="Lato" panose="020F0502020204030203" pitchFamily="34" charset="0"/>
              </a:rPr>
              <a:t>We describe our approach to language learning using the following headings – </a:t>
            </a:r>
            <a:br>
              <a:rPr lang="en-US">
                <a:latin typeface="Lato" panose="020F0502020204030203" pitchFamily="34" charset="0"/>
                <a:ea typeface="Lato" panose="020F0502020204030203" pitchFamily="34" charset="0"/>
                <a:cs typeface="Lato" panose="020F0502020204030203" pitchFamily="34" charset="0"/>
              </a:rPr>
            </a:br>
            <a:r>
              <a:rPr lang="en-US">
                <a:latin typeface="Lato" panose="020F0502020204030203" pitchFamily="34" charset="0"/>
                <a:ea typeface="Lato" panose="020F0502020204030203" pitchFamily="34" charset="0"/>
                <a:cs typeface="Lato" panose="020F0502020204030203" pitchFamily="34" charset="0"/>
              </a:rPr>
              <a:t>we refer to this using the acronym MARSEARS.</a:t>
            </a:r>
          </a:p>
        </p:txBody>
      </p:sp>
    </p:spTree>
    <p:extLst>
      <p:ext uri="{BB962C8B-B14F-4D97-AF65-F5344CB8AC3E}">
        <p14:creationId xmlns:p14="http://schemas.microsoft.com/office/powerpoint/2010/main" val="36002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B2A5-1D78-CA28-DFD0-A22DF95B1D23}"/>
              </a:ext>
            </a:extLst>
          </p:cNvPr>
          <p:cNvSpPr>
            <a:spLocks noGrp="1"/>
          </p:cNvSpPr>
          <p:nvPr>
            <p:ph type="ctrTitle"/>
          </p:nvPr>
        </p:nvSpPr>
        <p:spPr>
          <a:xfrm>
            <a:off x="617483" y="2290346"/>
            <a:ext cx="5105400" cy="1505239"/>
          </a:xfrm>
        </p:spPr>
        <p:txBody>
          <a:bodyPr/>
          <a:lstStyle/>
          <a:p>
            <a:r>
              <a:rPr lang="en-US"/>
              <a:t>Further support for you in </a:t>
            </a:r>
            <a:r>
              <a:rPr lang="en-US">
                <a:solidFill>
                  <a:srgbClr val="977124"/>
                </a:solidFill>
              </a:rPr>
              <a:t>MFL</a:t>
            </a:r>
            <a:endParaRPr lang="en-US"/>
          </a:p>
        </p:txBody>
      </p:sp>
      <p:sp>
        <p:nvSpPr>
          <p:cNvPr id="3" name="Subtitle 2">
            <a:extLst>
              <a:ext uri="{FF2B5EF4-FFF2-40B4-BE49-F238E27FC236}">
                <a16:creationId xmlns:a16="http://schemas.microsoft.com/office/drawing/2014/main" id="{6532E121-551A-DC16-3245-F27A3AD3EB3E}"/>
              </a:ext>
            </a:extLst>
          </p:cNvPr>
          <p:cNvSpPr>
            <a:spLocks noGrp="1"/>
          </p:cNvSpPr>
          <p:nvPr>
            <p:ph type="subTitle" idx="1"/>
          </p:nvPr>
        </p:nvSpPr>
        <p:spPr>
          <a:xfrm>
            <a:off x="617483" y="4393282"/>
            <a:ext cx="5105400" cy="365125"/>
          </a:xfrm>
        </p:spPr>
        <p:txBody>
          <a:bodyPr/>
          <a:lstStyle/>
          <a:p>
            <a:r>
              <a:rPr lang="en-US" sz="1800"/>
              <a:t>CONTACT – Rob </a:t>
            </a:r>
            <a:r>
              <a:rPr lang="en-US" sz="1800" err="1"/>
              <a:t>Glew</a:t>
            </a:r>
            <a:r>
              <a:rPr lang="en-US" sz="1800"/>
              <a:t>, Head of MFL:</a:t>
            </a:r>
          </a:p>
          <a:p>
            <a:r>
              <a:rPr lang="en-US" sz="1800">
                <a:hlinkClick r:id="rId3"/>
              </a:rPr>
              <a:t>r.glew@bridgewaterhigh.com</a:t>
            </a:r>
            <a:endParaRPr lang="en-US" sz="1800"/>
          </a:p>
          <a:p>
            <a:endParaRPr lang="en-US" sz="1600"/>
          </a:p>
        </p:txBody>
      </p:sp>
      <p:sp>
        <p:nvSpPr>
          <p:cNvPr id="4" name="Text Placeholder 3">
            <a:extLst>
              <a:ext uri="{FF2B5EF4-FFF2-40B4-BE49-F238E27FC236}">
                <a16:creationId xmlns:a16="http://schemas.microsoft.com/office/drawing/2014/main" id="{D3CD425E-C884-4770-D3A2-45B791DEB9DA}"/>
              </a:ext>
            </a:extLst>
          </p:cNvPr>
          <p:cNvSpPr>
            <a:spLocks noGrp="1"/>
          </p:cNvSpPr>
          <p:nvPr>
            <p:ph type="body" sz="quarter" idx="14"/>
          </p:nvPr>
        </p:nvSpPr>
        <p:spPr>
          <a:xfrm>
            <a:off x="5975131" y="2290346"/>
            <a:ext cx="5827985" cy="3826675"/>
          </a:xfrm>
        </p:spPr>
        <p:txBody>
          <a:bodyPr/>
          <a:lstStyle/>
          <a:p>
            <a:pPr marL="0" indent="0">
              <a:buNone/>
            </a:pPr>
            <a:r>
              <a:rPr lang="en-US" b="1"/>
              <a:t>We are pleased to offer the following to support your music provision and transition</a:t>
            </a:r>
          </a:p>
          <a:p>
            <a:pPr marL="0" indent="0">
              <a:buNone/>
            </a:pPr>
            <a:endParaRPr lang="en-US"/>
          </a:p>
          <a:p>
            <a:r>
              <a:rPr lang="en-US"/>
              <a:t>Teacher visits to meet with your staff</a:t>
            </a:r>
          </a:p>
          <a:p>
            <a:r>
              <a:rPr lang="en-US"/>
              <a:t>Teacher visits to deliver one-off lessons</a:t>
            </a:r>
          </a:p>
          <a:p>
            <a:r>
              <a:rPr lang="en-US"/>
              <a:t>Attendance at our extra-curricular groups</a:t>
            </a:r>
          </a:p>
        </p:txBody>
      </p:sp>
    </p:spTree>
    <p:extLst>
      <p:ext uri="{BB962C8B-B14F-4D97-AF65-F5344CB8AC3E}">
        <p14:creationId xmlns:p14="http://schemas.microsoft.com/office/powerpoint/2010/main" val="14825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514815" y="2481199"/>
            <a:ext cx="5339576" cy="1505239"/>
          </a:xfrm>
        </p:spPr>
        <p:txBody>
          <a:bodyPr/>
          <a:lstStyle/>
          <a:p>
            <a:r>
              <a:rPr lang="en-US"/>
              <a:t>The Bridgewater journey in </a:t>
            </a:r>
            <a:r>
              <a:rPr lang="en-US">
                <a:solidFill>
                  <a:srgbClr val="977124"/>
                </a:solidFill>
              </a:rPr>
              <a:t>MFL</a:t>
            </a: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514815" y="4229038"/>
            <a:ext cx="9144000" cy="1505238"/>
          </a:xfrm>
        </p:spPr>
        <p:txBody>
          <a:bodyPr/>
          <a:lstStyle/>
          <a:p>
            <a:r>
              <a:rPr lang="en-US"/>
              <a:t>Our “Roadmap” for French:</a:t>
            </a:r>
          </a:p>
        </p:txBody>
      </p:sp>
      <p:pic>
        <p:nvPicPr>
          <p:cNvPr id="5" name="Picture 4" descr="Diagram&#10;&#10;Description automatically generated">
            <a:extLst>
              <a:ext uri="{FF2B5EF4-FFF2-40B4-BE49-F238E27FC236}">
                <a16:creationId xmlns:a16="http://schemas.microsoft.com/office/drawing/2014/main" id="{5C8AEA4A-6793-D5F0-103B-E92E3B9E2262}"/>
              </a:ext>
            </a:extLst>
          </p:cNvPr>
          <p:cNvPicPr>
            <a:picLocks noChangeAspect="1"/>
          </p:cNvPicPr>
          <p:nvPr/>
        </p:nvPicPr>
        <p:blipFill>
          <a:blip r:embed="rId2"/>
          <a:stretch>
            <a:fillRect/>
          </a:stretch>
        </p:blipFill>
        <p:spPr>
          <a:xfrm>
            <a:off x="6754425" y="130689"/>
            <a:ext cx="4922760" cy="6596621"/>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B6E9A240-FB33-4C7E-ACF0-A8188BE53137}"/>
              </a:ext>
            </a:extLst>
          </p:cNvPr>
          <p:cNvPicPr>
            <a:picLocks noChangeAspect="1"/>
          </p:cNvPicPr>
          <p:nvPr/>
        </p:nvPicPr>
        <p:blipFill>
          <a:blip r:embed="rId3"/>
          <a:stretch>
            <a:fillRect/>
          </a:stretch>
        </p:blipFill>
        <p:spPr>
          <a:xfrm>
            <a:off x="6754424" y="6137942"/>
            <a:ext cx="1497753" cy="473371"/>
          </a:xfrm>
          <a:prstGeom prst="rect">
            <a:avLst/>
          </a:prstGeom>
        </p:spPr>
      </p:pic>
    </p:spTree>
    <p:extLst>
      <p:ext uri="{BB962C8B-B14F-4D97-AF65-F5344CB8AC3E}">
        <p14:creationId xmlns:p14="http://schemas.microsoft.com/office/powerpoint/2010/main" val="1185942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514815" y="2481199"/>
            <a:ext cx="5339576" cy="1505239"/>
          </a:xfrm>
        </p:spPr>
        <p:txBody>
          <a:bodyPr/>
          <a:lstStyle/>
          <a:p>
            <a:r>
              <a:rPr lang="en-US"/>
              <a:t>The Bridgewater journey in </a:t>
            </a:r>
            <a:r>
              <a:rPr lang="en-US">
                <a:solidFill>
                  <a:srgbClr val="977124"/>
                </a:solidFill>
              </a:rPr>
              <a:t>MFL</a:t>
            </a: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514815" y="4229038"/>
            <a:ext cx="9144000" cy="1505238"/>
          </a:xfrm>
        </p:spPr>
        <p:txBody>
          <a:bodyPr/>
          <a:lstStyle/>
          <a:p>
            <a:r>
              <a:rPr lang="en-US"/>
              <a:t>Our “Roadmap” for French:</a:t>
            </a:r>
          </a:p>
          <a:p>
            <a:r>
              <a:rPr lang="en-US"/>
              <a:t>Focusing on KS3</a:t>
            </a:r>
          </a:p>
        </p:txBody>
      </p:sp>
      <p:pic>
        <p:nvPicPr>
          <p:cNvPr id="5" name="Picture 4" descr="Diagram&#10;&#10;Description automatically generated">
            <a:extLst>
              <a:ext uri="{FF2B5EF4-FFF2-40B4-BE49-F238E27FC236}">
                <a16:creationId xmlns:a16="http://schemas.microsoft.com/office/drawing/2014/main" id="{BBA7AC60-2FB8-CCB1-C29D-3877FC1EA7B6}"/>
              </a:ext>
            </a:extLst>
          </p:cNvPr>
          <p:cNvPicPr>
            <a:picLocks noChangeAspect="1"/>
          </p:cNvPicPr>
          <p:nvPr/>
        </p:nvPicPr>
        <p:blipFill rotWithShape="1">
          <a:blip r:embed="rId2"/>
          <a:srcRect t="41829" b="-1"/>
          <a:stretch/>
        </p:blipFill>
        <p:spPr>
          <a:xfrm>
            <a:off x="5854391" y="1123724"/>
            <a:ext cx="5694483" cy="4438922"/>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E713937-ED93-2E60-584F-7B09A5120E5F}"/>
              </a:ext>
            </a:extLst>
          </p:cNvPr>
          <p:cNvPicPr>
            <a:picLocks noChangeAspect="1"/>
          </p:cNvPicPr>
          <p:nvPr/>
        </p:nvPicPr>
        <p:blipFill>
          <a:blip r:embed="rId3"/>
          <a:stretch>
            <a:fillRect/>
          </a:stretch>
        </p:blipFill>
        <p:spPr>
          <a:xfrm>
            <a:off x="5854391" y="4870542"/>
            <a:ext cx="1743031" cy="550892"/>
          </a:xfrm>
          <a:prstGeom prst="rect">
            <a:avLst/>
          </a:prstGeom>
        </p:spPr>
      </p:pic>
    </p:spTree>
    <p:extLst>
      <p:ext uri="{BB962C8B-B14F-4D97-AF65-F5344CB8AC3E}">
        <p14:creationId xmlns:p14="http://schemas.microsoft.com/office/powerpoint/2010/main" val="323156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A871B59E-1C24-F99A-D4C8-2EBE93BF9DFD}"/>
              </a:ext>
            </a:extLst>
          </p:cNvPr>
          <p:cNvPicPr>
            <a:picLocks noChangeAspect="1"/>
          </p:cNvPicPr>
          <p:nvPr/>
        </p:nvPicPr>
        <p:blipFill>
          <a:blip r:embed="rId2"/>
          <a:stretch>
            <a:fillRect/>
          </a:stretch>
        </p:blipFill>
        <p:spPr>
          <a:xfrm>
            <a:off x="6387271" y="200634"/>
            <a:ext cx="4808808" cy="6435145"/>
          </a:xfrm>
          <a:prstGeom prst="rect">
            <a:avLst/>
          </a:prstGeom>
        </p:spPr>
      </p:pic>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514815" y="4047564"/>
            <a:ext cx="4170074" cy="973667"/>
          </a:xfrm>
        </p:spPr>
        <p:txBody>
          <a:bodyPr/>
          <a:lstStyle/>
          <a:p>
            <a:r>
              <a:rPr lang="en-US"/>
              <a:t>The </a:t>
            </a:r>
            <a:br>
              <a:rPr lang="en-US"/>
            </a:br>
            <a:r>
              <a:rPr lang="en-US"/>
              <a:t>Bridgewater journey </a:t>
            </a:r>
            <a:br>
              <a:rPr lang="en-US"/>
            </a:br>
            <a:r>
              <a:rPr lang="en-US"/>
              <a:t>in </a:t>
            </a:r>
            <a:r>
              <a:rPr lang="en-US">
                <a:solidFill>
                  <a:srgbClr val="977124"/>
                </a:solidFill>
              </a:rPr>
              <a:t>MFL</a:t>
            </a: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514815" y="5152128"/>
            <a:ext cx="9144000" cy="1505238"/>
          </a:xfrm>
        </p:spPr>
        <p:txBody>
          <a:bodyPr/>
          <a:lstStyle/>
          <a:p>
            <a:r>
              <a:rPr lang="en-US"/>
              <a:t>Our roadmap for German:</a:t>
            </a:r>
          </a:p>
        </p:txBody>
      </p:sp>
      <p:sp>
        <p:nvSpPr>
          <p:cNvPr id="10" name="Rectangle 9">
            <a:extLst>
              <a:ext uri="{FF2B5EF4-FFF2-40B4-BE49-F238E27FC236}">
                <a16:creationId xmlns:a16="http://schemas.microsoft.com/office/drawing/2014/main" id="{BB83E621-2E9E-8750-4AF2-AF520E991F19}"/>
              </a:ext>
            </a:extLst>
          </p:cNvPr>
          <p:cNvSpPr/>
          <p:nvPr/>
        </p:nvSpPr>
        <p:spPr>
          <a:xfrm>
            <a:off x="6447751" y="6221139"/>
            <a:ext cx="1101911" cy="4071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al user interface&#10;&#10;Description automatically generated">
            <a:extLst>
              <a:ext uri="{FF2B5EF4-FFF2-40B4-BE49-F238E27FC236}">
                <a16:creationId xmlns:a16="http://schemas.microsoft.com/office/drawing/2014/main" id="{E66231A0-DC1A-7A62-0598-51B947F9C6DC}"/>
              </a:ext>
            </a:extLst>
          </p:cNvPr>
          <p:cNvPicPr>
            <a:picLocks noChangeAspect="1"/>
          </p:cNvPicPr>
          <p:nvPr/>
        </p:nvPicPr>
        <p:blipFill>
          <a:blip r:embed="rId3"/>
          <a:stretch>
            <a:fillRect/>
          </a:stretch>
        </p:blipFill>
        <p:spPr>
          <a:xfrm>
            <a:off x="6837767" y="6285679"/>
            <a:ext cx="1051863" cy="330930"/>
          </a:xfrm>
          <a:prstGeom prst="rect">
            <a:avLst/>
          </a:prstGeom>
        </p:spPr>
      </p:pic>
    </p:spTree>
    <p:extLst>
      <p:ext uri="{BB962C8B-B14F-4D97-AF65-F5344CB8AC3E}">
        <p14:creationId xmlns:p14="http://schemas.microsoft.com/office/powerpoint/2010/main" val="4184314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514815" y="3429000"/>
            <a:ext cx="5339576" cy="1505239"/>
          </a:xfrm>
        </p:spPr>
        <p:txBody>
          <a:bodyPr/>
          <a:lstStyle/>
          <a:p>
            <a:r>
              <a:rPr lang="en-US"/>
              <a:t>The </a:t>
            </a:r>
            <a:br>
              <a:rPr lang="en-US"/>
            </a:br>
            <a:r>
              <a:rPr lang="en-US"/>
              <a:t>Bridgewater journey </a:t>
            </a:r>
            <a:br>
              <a:rPr lang="en-US"/>
            </a:br>
            <a:r>
              <a:rPr lang="en-US"/>
              <a:t>in </a:t>
            </a:r>
            <a:r>
              <a:rPr lang="en-US">
                <a:solidFill>
                  <a:srgbClr val="977124"/>
                </a:solidFill>
              </a:rPr>
              <a:t>MFL</a:t>
            </a: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514815" y="5152128"/>
            <a:ext cx="9144000" cy="1505238"/>
          </a:xfrm>
        </p:spPr>
        <p:txBody>
          <a:bodyPr/>
          <a:lstStyle/>
          <a:p>
            <a:r>
              <a:rPr lang="en-US"/>
              <a:t>Our roadmap for German:</a:t>
            </a:r>
          </a:p>
          <a:p>
            <a:r>
              <a:rPr lang="en-US"/>
              <a:t>Focusing on KS3</a:t>
            </a:r>
          </a:p>
        </p:txBody>
      </p:sp>
      <p:pic>
        <p:nvPicPr>
          <p:cNvPr id="7" name="Picture 6" descr="Timeline&#10;&#10;Description automatically generated">
            <a:extLst>
              <a:ext uri="{FF2B5EF4-FFF2-40B4-BE49-F238E27FC236}">
                <a16:creationId xmlns:a16="http://schemas.microsoft.com/office/drawing/2014/main" id="{5AE75324-366F-9A4F-B0DB-4391C1BAC2FD}"/>
              </a:ext>
            </a:extLst>
          </p:cNvPr>
          <p:cNvPicPr>
            <a:picLocks noChangeAspect="1"/>
          </p:cNvPicPr>
          <p:nvPr/>
        </p:nvPicPr>
        <p:blipFill>
          <a:blip r:embed="rId2"/>
          <a:stretch>
            <a:fillRect/>
          </a:stretch>
        </p:blipFill>
        <p:spPr>
          <a:xfrm>
            <a:off x="4894585" y="1135056"/>
            <a:ext cx="6489181" cy="4823254"/>
          </a:xfrm>
          <a:prstGeom prst="rect">
            <a:avLst/>
          </a:prstGeom>
        </p:spPr>
      </p:pic>
    </p:spTree>
    <p:extLst>
      <p:ext uri="{BB962C8B-B14F-4D97-AF65-F5344CB8AC3E}">
        <p14:creationId xmlns:p14="http://schemas.microsoft.com/office/powerpoint/2010/main" val="3440897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B2A5-1D78-CA28-DFD0-A22DF95B1D23}"/>
              </a:ext>
            </a:extLst>
          </p:cNvPr>
          <p:cNvSpPr>
            <a:spLocks noGrp="1"/>
          </p:cNvSpPr>
          <p:nvPr>
            <p:ph type="ctrTitle"/>
          </p:nvPr>
        </p:nvSpPr>
        <p:spPr>
          <a:xfrm>
            <a:off x="838200" y="3585169"/>
            <a:ext cx="5105400" cy="1505239"/>
          </a:xfrm>
        </p:spPr>
        <p:txBody>
          <a:bodyPr/>
          <a:lstStyle/>
          <a:p>
            <a:r>
              <a:rPr lang="en-US"/>
              <a:t>Further information for </a:t>
            </a:r>
            <a:r>
              <a:rPr lang="en-US">
                <a:solidFill>
                  <a:srgbClr val="977124"/>
                </a:solidFill>
              </a:rPr>
              <a:t>MFL</a:t>
            </a:r>
            <a:r>
              <a:rPr lang="en-US"/>
              <a:t> can be found at:</a:t>
            </a:r>
          </a:p>
        </p:txBody>
      </p:sp>
      <p:sp>
        <p:nvSpPr>
          <p:cNvPr id="3" name="Subtitle 2">
            <a:extLst>
              <a:ext uri="{FF2B5EF4-FFF2-40B4-BE49-F238E27FC236}">
                <a16:creationId xmlns:a16="http://schemas.microsoft.com/office/drawing/2014/main" id="{6532E121-551A-DC16-3245-F27A3AD3EB3E}"/>
              </a:ext>
            </a:extLst>
          </p:cNvPr>
          <p:cNvSpPr>
            <a:spLocks noGrp="1"/>
          </p:cNvSpPr>
          <p:nvPr>
            <p:ph type="subTitle" idx="1"/>
          </p:nvPr>
        </p:nvSpPr>
        <p:spPr>
          <a:xfrm>
            <a:off x="838200" y="5467388"/>
            <a:ext cx="5105400" cy="365125"/>
          </a:xfrm>
        </p:spPr>
        <p:txBody>
          <a:bodyPr/>
          <a:lstStyle/>
          <a:p>
            <a:r>
              <a:rPr lang="en-US" sz="1600">
                <a:hlinkClick r:id="rId2"/>
              </a:rPr>
              <a:t>https://bridgewaterhigh.org/key-stage-3-subjects/</a:t>
            </a:r>
            <a:endParaRPr lang="en-US" sz="1600"/>
          </a:p>
        </p:txBody>
      </p:sp>
      <p:sp>
        <p:nvSpPr>
          <p:cNvPr id="4" name="Text Placeholder 3">
            <a:extLst>
              <a:ext uri="{FF2B5EF4-FFF2-40B4-BE49-F238E27FC236}">
                <a16:creationId xmlns:a16="http://schemas.microsoft.com/office/drawing/2014/main" id="{D3CD425E-C884-4770-D3A2-45B791DEB9DA}"/>
              </a:ext>
            </a:extLst>
          </p:cNvPr>
          <p:cNvSpPr>
            <a:spLocks noGrp="1"/>
          </p:cNvSpPr>
          <p:nvPr>
            <p:ph type="body" sz="quarter" idx="14"/>
          </p:nvPr>
        </p:nvSpPr>
        <p:spPr/>
        <p:txBody>
          <a:bodyPr/>
          <a:lstStyle/>
          <a:p>
            <a:pPr marL="0" indent="0">
              <a:buNone/>
            </a:pPr>
            <a:r>
              <a:rPr lang="en-US" b="1"/>
              <a:t>Within the CURRICULUM INFORMATION table there are links to each subject’s:</a:t>
            </a:r>
          </a:p>
          <a:p>
            <a:pPr marL="0" indent="0">
              <a:buNone/>
            </a:pPr>
            <a:endParaRPr lang="en-US"/>
          </a:p>
          <a:p>
            <a:r>
              <a:rPr lang="en-US"/>
              <a:t>Curriculum Intent statement</a:t>
            </a:r>
          </a:p>
          <a:p>
            <a:r>
              <a:rPr lang="en-US"/>
              <a:t>Curriculum map</a:t>
            </a:r>
          </a:p>
          <a:p>
            <a:r>
              <a:rPr lang="en-US"/>
              <a:t>Road map</a:t>
            </a:r>
          </a:p>
          <a:p>
            <a:r>
              <a:rPr lang="en-US"/>
              <a:t>Assessment statements</a:t>
            </a:r>
          </a:p>
        </p:txBody>
      </p:sp>
    </p:spTree>
    <p:extLst>
      <p:ext uri="{BB962C8B-B14F-4D97-AF65-F5344CB8AC3E}">
        <p14:creationId xmlns:p14="http://schemas.microsoft.com/office/powerpoint/2010/main" val="240294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901175" y="344540"/>
            <a:ext cx="9144000" cy="1505239"/>
          </a:xfrm>
        </p:spPr>
        <p:txBody>
          <a:bodyPr/>
          <a:lstStyle/>
          <a:p>
            <a:r>
              <a:rPr lang="en-US"/>
              <a:t>The KS2 National Curriculum for </a:t>
            </a:r>
            <a:r>
              <a:rPr lang="en-US">
                <a:solidFill>
                  <a:srgbClr val="977124"/>
                </a:solidFill>
              </a:rPr>
              <a:t>MFL</a:t>
            </a:r>
            <a:r>
              <a:rPr lang="en-US"/>
              <a:t> states that:</a:t>
            </a:r>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537117" y="2188363"/>
            <a:ext cx="11216268" cy="4374077"/>
          </a:xfrm>
        </p:spPr>
        <p:txBody>
          <a:bodyPr/>
          <a:lstStyle/>
          <a:p>
            <a:r>
              <a:rPr lang="en-GB" sz="1800" b="0"/>
              <a:t>MFL teaching at KS2 should enable pupils to express their ideas and thoughts in another language and to understand and respond to its speakers, both in speech and in writing . </a:t>
            </a:r>
          </a:p>
          <a:p>
            <a:endParaRPr lang="en-GB" sz="1800" b="0"/>
          </a:p>
          <a:p>
            <a:r>
              <a:rPr lang="en-GB" sz="1800" b="0"/>
              <a:t>Pupils should be taught to: </a:t>
            </a:r>
          </a:p>
          <a:p>
            <a:pPr marL="285750" indent="-285750">
              <a:buFont typeface="Wingdings" panose="05000000000000000000" pitchFamily="2" charset="2"/>
              <a:buChar char="q"/>
            </a:pPr>
            <a:r>
              <a:rPr lang="en-US" sz="1800" b="0"/>
              <a:t>Understand and respond to spoken and written language from a variety of different sources</a:t>
            </a:r>
          </a:p>
          <a:p>
            <a:pPr marL="285750" indent="-285750">
              <a:buFont typeface="Wingdings" panose="05000000000000000000" pitchFamily="2" charset="2"/>
              <a:buChar char="q"/>
            </a:pPr>
            <a:r>
              <a:rPr lang="en-US" sz="1800" b="0"/>
              <a:t>Speak with increasing confidence and spontaneity, finding ways of communicating what they want to say, including through discussion and asking questions, and continually improving the accuracy of their pronunciation and intonation</a:t>
            </a:r>
          </a:p>
          <a:p>
            <a:pPr marL="285750" indent="-285750">
              <a:buFont typeface="Wingdings" panose="05000000000000000000" pitchFamily="2" charset="2"/>
              <a:buChar char="q"/>
            </a:pPr>
            <a:r>
              <a:rPr lang="en-US" sz="1800" b="0"/>
              <a:t>Can write at varying length for different audiences, using the variety of grammatical structures they have learned</a:t>
            </a:r>
          </a:p>
          <a:p>
            <a:pPr marL="285750" indent="-285750">
              <a:buFont typeface="Wingdings" panose="05000000000000000000" pitchFamily="2" charset="2"/>
              <a:buChar char="q"/>
            </a:pPr>
            <a:r>
              <a:rPr lang="en-US" sz="1800" b="0"/>
              <a:t>Discover and develop an appreciation of a range of writing in the language studied</a:t>
            </a:r>
          </a:p>
        </p:txBody>
      </p:sp>
    </p:spTree>
    <p:extLst>
      <p:ext uri="{BB962C8B-B14F-4D97-AF65-F5344CB8AC3E}">
        <p14:creationId xmlns:p14="http://schemas.microsoft.com/office/powerpoint/2010/main" val="13289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880627" y="398300"/>
            <a:ext cx="9144000" cy="1505239"/>
          </a:xfrm>
        </p:spPr>
        <p:txBody>
          <a:bodyPr/>
          <a:lstStyle/>
          <a:p>
            <a:r>
              <a:rPr lang="en-US"/>
              <a:t>The KS3 National Curriculum for </a:t>
            </a:r>
            <a:r>
              <a:rPr lang="en-US">
                <a:solidFill>
                  <a:srgbClr val="977124"/>
                </a:solidFill>
              </a:rPr>
              <a:t>MFL</a:t>
            </a:r>
            <a:r>
              <a:rPr lang="en-US"/>
              <a:t> states that:</a:t>
            </a:r>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537117" y="2188363"/>
            <a:ext cx="11216268" cy="4374077"/>
          </a:xfrm>
        </p:spPr>
        <p:txBody>
          <a:bodyPr/>
          <a:lstStyle/>
          <a:p>
            <a:r>
              <a:rPr lang="en-GB" sz="1600" b="0"/>
              <a:t>Teaching should build on the foundations of language learning laid at KS2. Teaching should focus on developing the breadth and depth of pupils’ competence in listening, speaking, reading and writing, based on a sound foundation of core grammar and vocabulary. It should enable pupils to understand and communicate personal and factual information  that goes beyond their immediate needs and interests, developing and justifying points of view in speech and writing, with increased spontaneity, independence and accuracy.</a:t>
            </a:r>
          </a:p>
          <a:p>
            <a:r>
              <a:rPr lang="en-GB" sz="1600" b="0"/>
              <a:t>Pupils should be taught to: </a:t>
            </a:r>
          </a:p>
          <a:p>
            <a:pPr marL="285750" indent="-285750">
              <a:buFont typeface="Wingdings" panose="05000000000000000000" pitchFamily="2" charset="2"/>
              <a:buChar char="q"/>
            </a:pPr>
            <a:r>
              <a:rPr lang="en-GB" sz="1600" b="0"/>
              <a:t>identify and use tenses or other structures which convey the present, past, and future as appropriate to the language being studied</a:t>
            </a:r>
          </a:p>
          <a:p>
            <a:pPr marL="285750" indent="-285750">
              <a:buFont typeface="Wingdings" panose="05000000000000000000" pitchFamily="2" charset="2"/>
              <a:buChar char="q"/>
            </a:pPr>
            <a:r>
              <a:rPr lang="en-GB" sz="1600" b="0"/>
              <a:t>use accurate grammar, spelling and punctuation</a:t>
            </a:r>
            <a:r>
              <a:rPr lang="en-GB" sz="1200"/>
              <a:t>.</a:t>
            </a:r>
            <a:endParaRPr lang="en-GB" sz="1600" b="0"/>
          </a:p>
          <a:p>
            <a:pPr marL="285750" indent="-285750">
              <a:buFont typeface="Wingdings" panose="05000000000000000000" pitchFamily="2" charset="2"/>
              <a:buChar char="q"/>
            </a:pPr>
            <a:r>
              <a:rPr lang="en-GB" sz="1600" b="0"/>
              <a:t>listen to a variety of forms of spoken language to obtain information and respond appropriately</a:t>
            </a:r>
          </a:p>
          <a:p>
            <a:pPr marL="285750" indent="-285750">
              <a:buFont typeface="Wingdings" panose="05000000000000000000" pitchFamily="2" charset="2"/>
              <a:buChar char="q"/>
            </a:pPr>
            <a:r>
              <a:rPr lang="en-GB" sz="1600" b="0"/>
              <a:t>transcribe words and short sentences that they hear with increasing accuracy</a:t>
            </a:r>
          </a:p>
          <a:p>
            <a:pPr marL="285750" indent="-285750">
              <a:buFont typeface="Wingdings" panose="05000000000000000000" pitchFamily="2" charset="2"/>
              <a:buChar char="q"/>
            </a:pPr>
            <a:r>
              <a:rPr lang="en-GB" sz="1600" b="0"/>
              <a:t>express and develop ideas clearly and with increasing accuracy, both orally and in writing</a:t>
            </a:r>
          </a:p>
          <a:p>
            <a:pPr marL="285750" indent="-285750">
              <a:buFont typeface="Wingdings" panose="05000000000000000000" pitchFamily="2" charset="2"/>
              <a:buChar char="q"/>
            </a:pPr>
            <a:r>
              <a:rPr lang="en-GB" sz="1600" b="0"/>
              <a:t>speak coherently and confidently, with increasingly accurate pronunciation and intonation</a:t>
            </a:r>
            <a:endParaRPr lang="en-US" sz="2000" b="0"/>
          </a:p>
        </p:txBody>
      </p:sp>
    </p:spTree>
    <p:extLst>
      <p:ext uri="{BB962C8B-B14F-4D97-AF65-F5344CB8AC3E}">
        <p14:creationId xmlns:p14="http://schemas.microsoft.com/office/powerpoint/2010/main" val="234586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776653" y="1758591"/>
            <a:ext cx="9144000" cy="1505239"/>
          </a:xfrm>
        </p:spPr>
        <p:txBody>
          <a:bodyPr/>
          <a:lstStyle/>
          <a:p>
            <a:r>
              <a:rPr lang="en-US" sz="4000"/>
              <a:t>In </a:t>
            </a:r>
            <a:r>
              <a:rPr lang="en-US" sz="4000">
                <a:solidFill>
                  <a:srgbClr val="977124"/>
                </a:solidFill>
              </a:rPr>
              <a:t>MFL</a:t>
            </a:r>
            <a:r>
              <a:rPr lang="en-US" sz="4000"/>
              <a:t>, it is particularly </a:t>
            </a:r>
            <a:r>
              <a:rPr lang="en-US" sz="4000" u="sng"/>
              <a:t>vital</a:t>
            </a:r>
            <a:r>
              <a:rPr lang="en-US" sz="4000"/>
              <a:t> for us </a:t>
            </a:r>
            <a:br>
              <a:rPr lang="en-US" sz="4000"/>
            </a:br>
            <a:r>
              <a:rPr lang="en-US" sz="4000"/>
              <a:t>that pupils arrive with an experience of:</a:t>
            </a:r>
            <a:br>
              <a:rPr lang="en-US" sz="4000"/>
            </a:br>
            <a:r>
              <a:rPr lang="en-US" sz="1800" b="0">
                <a:latin typeface="Calibri" panose="020F0502020204030204" pitchFamily="34" charset="0"/>
                <a:cs typeface="Calibri" panose="020F0502020204030204" pitchFamily="34" charset="0"/>
              </a:rPr>
              <a:t>1.  Having explored the patterns and sounds of language through songs and rhymes and having linked the spelling, sound and meaning of words.</a:t>
            </a:r>
            <a:br>
              <a:rPr lang="en-US" sz="1800" b="0">
                <a:latin typeface="Calibri" panose="020F0502020204030204" pitchFamily="34" charset="0"/>
                <a:cs typeface="Calibri" panose="020F0502020204030204" pitchFamily="34" charset="0"/>
              </a:rPr>
            </a:br>
            <a:r>
              <a:rPr lang="en-US" sz="1800" b="0">
                <a:latin typeface="Calibri" panose="020F0502020204030204" pitchFamily="34" charset="0"/>
                <a:cs typeface="Calibri" panose="020F0502020204030204" pitchFamily="34" charset="0"/>
              </a:rPr>
              <a:t>2.  Having developed accurate pronunciation and intonation so that others understand when they are reading aloud or using familiar words and phrases</a:t>
            </a:r>
            <a:br>
              <a:rPr lang="en-US" sz="1800" b="0">
                <a:latin typeface="Calibri" panose="020F0502020204030204" pitchFamily="34" charset="0"/>
                <a:cs typeface="Calibri" panose="020F0502020204030204" pitchFamily="34" charset="0"/>
              </a:rPr>
            </a:br>
            <a:r>
              <a:rPr lang="en-US" sz="1800" b="0">
                <a:latin typeface="Calibri" panose="020F0502020204030204" pitchFamily="34" charset="0"/>
                <a:cs typeface="Calibri" panose="020F0502020204030204" pitchFamily="34" charset="0"/>
              </a:rPr>
              <a:t>3.  Having written phrases from memory, and adapted these to create new sentences, to express ideas clearly.</a:t>
            </a:r>
          </a:p>
        </p:txBody>
      </p:sp>
      <p:sp>
        <p:nvSpPr>
          <p:cNvPr id="4" name="Title 1">
            <a:extLst>
              <a:ext uri="{FF2B5EF4-FFF2-40B4-BE49-F238E27FC236}">
                <a16:creationId xmlns:a16="http://schemas.microsoft.com/office/drawing/2014/main" id="{B5C67C4D-FC50-4B8E-A430-45928D070D73}"/>
              </a:ext>
            </a:extLst>
          </p:cNvPr>
          <p:cNvSpPr txBox="1">
            <a:spLocks/>
          </p:cNvSpPr>
          <p:nvPr/>
        </p:nvSpPr>
        <p:spPr>
          <a:xfrm>
            <a:off x="2713463" y="3281026"/>
            <a:ext cx="9478537" cy="1505239"/>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r>
              <a:rPr lang="en-US" sz="4000"/>
              <a:t>In </a:t>
            </a:r>
            <a:r>
              <a:rPr lang="en-US" sz="4000">
                <a:solidFill>
                  <a:srgbClr val="977124"/>
                </a:solidFill>
              </a:rPr>
              <a:t>MFL</a:t>
            </a:r>
            <a:r>
              <a:rPr lang="en-US" sz="4000"/>
              <a:t>, </a:t>
            </a:r>
            <a:r>
              <a:rPr lang="en-US" sz="4000" dirty="0"/>
              <a:t>to truly succeed at Bridgewater, pupils should arrive with a knowledge of:</a:t>
            </a:r>
          </a:p>
        </p:txBody>
      </p:sp>
      <p:sp>
        <p:nvSpPr>
          <p:cNvPr id="8" name="TextBox 7">
            <a:extLst>
              <a:ext uri="{FF2B5EF4-FFF2-40B4-BE49-F238E27FC236}">
                <a16:creationId xmlns:a16="http://schemas.microsoft.com/office/drawing/2014/main" id="{3AFEB7DE-E0B6-84B4-A8D6-41C83EC80F83}"/>
              </a:ext>
            </a:extLst>
          </p:cNvPr>
          <p:cNvSpPr txBox="1"/>
          <p:nvPr/>
        </p:nvSpPr>
        <p:spPr>
          <a:xfrm>
            <a:off x="2713463" y="4686875"/>
            <a:ext cx="8094134" cy="1754326"/>
          </a:xfrm>
          <a:prstGeom prst="rect">
            <a:avLst/>
          </a:prstGeom>
          <a:noFill/>
        </p:spPr>
        <p:txBody>
          <a:bodyPr wrap="square" rtlCol="0">
            <a:spAutoFit/>
          </a:bodyPr>
          <a:lstStyle/>
          <a:p>
            <a:pPr marL="342900" indent="-342900">
              <a:buAutoNum type="arabicPeriod"/>
            </a:pPr>
            <a:r>
              <a:rPr lang="en-GB"/>
              <a:t>Basic grammar appropriate to the language being studied, for example feminine, masculine or neuter forms</a:t>
            </a:r>
          </a:p>
          <a:p>
            <a:pPr marL="342900" indent="-342900">
              <a:buAutoNum type="arabicPeriod"/>
            </a:pPr>
            <a:r>
              <a:rPr lang="en-GB"/>
              <a:t>The conjugation of high-frequency verbs, for example “</a:t>
            </a:r>
            <a:r>
              <a:rPr lang="en-GB" err="1"/>
              <a:t>avoir</a:t>
            </a:r>
            <a:r>
              <a:rPr lang="en-GB"/>
              <a:t>” and “</a:t>
            </a:r>
            <a:r>
              <a:rPr lang="en-GB" err="1"/>
              <a:t>être</a:t>
            </a:r>
            <a:r>
              <a:rPr lang="en-GB"/>
              <a:t>”.</a:t>
            </a:r>
          </a:p>
          <a:p>
            <a:pPr marL="342900" indent="-342900">
              <a:buAutoNum type="arabicPeriod"/>
            </a:pPr>
            <a:r>
              <a:rPr lang="en-GB"/>
              <a:t>The culture of the language being studied, for example festivals or celebrations, which may be different to our own.</a:t>
            </a:r>
          </a:p>
          <a:p>
            <a:endParaRPr lang="en-GB"/>
          </a:p>
        </p:txBody>
      </p:sp>
    </p:spTree>
    <p:extLst>
      <p:ext uri="{BB962C8B-B14F-4D97-AF65-F5344CB8AC3E}">
        <p14:creationId xmlns:p14="http://schemas.microsoft.com/office/powerpoint/2010/main" val="408444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idgewater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dgewater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877</Words>
  <Application>Microsoft Macintosh PowerPoint</Application>
  <PresentationFormat>Widescreen</PresentationFormat>
  <Paragraphs>72</Paragraphs>
  <Slides>11</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Cormorant SemiBold</vt:lpstr>
      <vt:lpstr>Lato</vt:lpstr>
      <vt:lpstr>Lato Light</vt:lpstr>
      <vt:lpstr>Wingdings</vt:lpstr>
      <vt:lpstr>Bridgewater Blue </vt:lpstr>
      <vt:lpstr>Bridgewater White</vt:lpstr>
      <vt:lpstr>THE BRIDGEWATER BATON</vt:lpstr>
      <vt:lpstr>The Bridgewater journey in MFL</vt:lpstr>
      <vt:lpstr>The Bridgewater journey in MFL</vt:lpstr>
      <vt:lpstr>The  Bridgewater journey  in MFL</vt:lpstr>
      <vt:lpstr>The  Bridgewater journey  in MFL</vt:lpstr>
      <vt:lpstr>Further information for MFL can be found at:</vt:lpstr>
      <vt:lpstr>The KS2 National Curriculum for MFL states that:</vt:lpstr>
      <vt:lpstr>The KS3 National Curriculum for MFL states that:</vt:lpstr>
      <vt:lpstr>In MFL, it is particularly vital for us  that pupils arrive with an experience of: 1.  Having explored the patterns and sounds of language through songs and rhymes and having linked the spelling, sound and meaning of words. 2.  Having developed accurate pronunciation and intonation so that others understand when they are reading aloud or using familiar words and phrases 3.  Having written phrases from memory, and adapted these to create new sentences, to express ideas clearly.</vt:lpstr>
      <vt:lpstr>PowerPoint Presentation</vt:lpstr>
      <vt:lpstr>Further support for you in MFL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dc:creator>
  <cp:lastModifiedBy>Mr. T. Eden</cp:lastModifiedBy>
  <cp:revision>1</cp:revision>
  <dcterms:created xsi:type="dcterms:W3CDTF">2022-11-29T09:30:02Z</dcterms:created>
  <dcterms:modified xsi:type="dcterms:W3CDTF">2023-06-19T16:21:06Z</dcterms:modified>
</cp:coreProperties>
</file>