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2"/>
  </p:notesMasterIdLst>
  <p:sldIdLst>
    <p:sldId id="260" r:id="rId3"/>
    <p:sldId id="261" r:id="rId4"/>
    <p:sldId id="262" r:id="rId5"/>
    <p:sldId id="264" r:id="rId6"/>
    <p:sldId id="276" r:id="rId7"/>
    <p:sldId id="282" r:id="rId8"/>
    <p:sldId id="278" r:id="rId9"/>
    <p:sldId id="280"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124"/>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p:restoredTop sz="94694"/>
  </p:normalViewPr>
  <p:slideViewPr>
    <p:cSldViewPr snapToGrid="0">
      <p:cViewPr varScale="1">
        <p:scale>
          <a:sx n="121" d="100"/>
          <a:sy n="121"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Eden" userId="f197e6ae-446d-4df4-964d-3ec35815900f" providerId="ADAL" clId="{3618EDD1-7457-A346-89EA-77E2FAF19594}"/>
    <pc:docChg chg="modSld">
      <pc:chgData name="Mr. T. Eden" userId="f197e6ae-446d-4df4-964d-3ec35815900f" providerId="ADAL" clId="{3618EDD1-7457-A346-89EA-77E2FAF19594}" dt="2023-06-19T16:23:55.094" v="20" actId="14100"/>
      <pc:docMkLst>
        <pc:docMk/>
      </pc:docMkLst>
      <pc:sldChg chg="modSp mod">
        <pc:chgData name="Mr. T. Eden" userId="f197e6ae-446d-4df4-964d-3ec35815900f" providerId="ADAL" clId="{3618EDD1-7457-A346-89EA-77E2FAF19594}" dt="2023-06-19T16:23:55.094" v="20" actId="14100"/>
        <pc:sldMkLst>
          <pc:docMk/>
          <pc:sldMk cId="4084440601" sldId="278"/>
        </pc:sldMkLst>
        <pc:spChg chg="mod">
          <ac:chgData name="Mr. T. Eden" userId="f197e6ae-446d-4df4-964d-3ec35815900f" providerId="ADAL" clId="{3618EDD1-7457-A346-89EA-77E2FAF19594}" dt="2023-06-19T16:23:55.094" v="20" actId="14100"/>
          <ac:spMkLst>
            <pc:docMk/>
            <pc:sldMk cId="4084440601" sldId="278"/>
            <ac:spMk id="4" creationId="{B5C67C4D-FC50-4B8E-A430-45928D070D73}"/>
          </ac:spMkLst>
        </pc:spChg>
      </pc:sldChg>
    </pc:docChg>
  </pc:docChgLst>
  <pc:docChgLst>
    <pc:chgData name="Mr. T. Eden" userId="f197e6ae-446d-4df4-964d-3ec35815900f" providerId="ADAL" clId="{49DE1252-CB09-544E-8306-83C92F9DEB65}"/>
    <pc:docChg chg="modSld">
      <pc:chgData name="Mr. T. Eden" userId="f197e6ae-446d-4df4-964d-3ec35815900f" providerId="ADAL" clId="{49DE1252-CB09-544E-8306-83C92F9DEB65}" dt="2023-05-12T15:33:39.221" v="22" actId="1076"/>
      <pc:docMkLst>
        <pc:docMk/>
      </pc:docMkLst>
      <pc:sldChg chg="modSp mod">
        <pc:chgData name="Mr. T. Eden" userId="f197e6ae-446d-4df4-964d-3ec35815900f" providerId="ADAL" clId="{49DE1252-CB09-544E-8306-83C92F9DEB65}" dt="2023-05-12T15:33:39.221" v="22" actId="1076"/>
        <pc:sldMkLst>
          <pc:docMk/>
          <pc:sldMk cId="3425847541" sldId="260"/>
        </pc:sldMkLst>
        <pc:spChg chg="mod">
          <ac:chgData name="Mr. T. Eden" userId="f197e6ae-446d-4df4-964d-3ec35815900f" providerId="ADAL" clId="{49DE1252-CB09-544E-8306-83C92F9DEB65}" dt="2023-05-12T15:33:39.221" v="22" actId="1076"/>
          <ac:spMkLst>
            <pc:docMk/>
            <pc:sldMk cId="3425847541" sldId="260"/>
            <ac:spMk id="7" creationId="{20091434-10D8-9EDB-7BC5-DFCA773EBC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0CDC-3597-A540-B960-E1F4D0A4F88A}"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CD9B-E480-994A-9E06-93C887D2EA64}" type="slidenum">
              <a:rPr lang="en-US" smtClean="0"/>
              <a:t>‹#›</a:t>
            </a:fld>
            <a:endParaRPr lang="en-US"/>
          </a:p>
        </p:txBody>
      </p:sp>
    </p:spTree>
    <p:extLst>
      <p:ext uri="{BB962C8B-B14F-4D97-AF65-F5344CB8AC3E}">
        <p14:creationId xmlns:p14="http://schemas.microsoft.com/office/powerpoint/2010/main" val="9710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8</a:t>
            </a:fld>
            <a:endParaRPr lang="en-US"/>
          </a:p>
        </p:txBody>
      </p:sp>
    </p:spTree>
    <p:extLst>
      <p:ext uri="{BB962C8B-B14F-4D97-AF65-F5344CB8AC3E}">
        <p14:creationId xmlns:p14="http://schemas.microsoft.com/office/powerpoint/2010/main" val="95705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9</a:t>
            </a:fld>
            <a:endParaRPr lang="en-US"/>
          </a:p>
        </p:txBody>
      </p:sp>
    </p:spTree>
    <p:extLst>
      <p:ext uri="{BB962C8B-B14F-4D97-AF65-F5344CB8AC3E}">
        <p14:creationId xmlns:p14="http://schemas.microsoft.com/office/powerpoint/2010/main" val="9671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3299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1" r:id="rId1"/>
    <p:sldLayoutId id="2147483667" r:id="rId2"/>
    <p:sldLayoutId id="2147483674" r:id="rId3"/>
    <p:sldLayoutId id="2147483680" r:id="rId4"/>
    <p:sldLayoutId id="2147483682"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dgewaterhigh.org/key-stage-3-subjec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t.shorrock@bridgewaterhigh.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1715908" y="4822710"/>
            <a:ext cx="9144000" cy="1103447"/>
          </a:xfrm>
        </p:spPr>
        <p:txBody>
          <a:bodyPr anchor="ctr"/>
          <a:lstStyle/>
          <a:p>
            <a:pPr algn="ctr"/>
            <a:r>
              <a:rPr lang="en-US" dirty="0"/>
              <a:t>THE BRIDGEWATER BATON</a:t>
            </a:r>
          </a:p>
        </p:txBody>
      </p:sp>
      <p:pic>
        <p:nvPicPr>
          <p:cNvPr id="6" name="Picture 5" descr="Icon&#10;&#10;Description automatically generated">
            <a:extLst>
              <a:ext uri="{FF2B5EF4-FFF2-40B4-BE49-F238E27FC236}">
                <a16:creationId xmlns:a16="http://schemas.microsoft.com/office/drawing/2014/main" id="{87711CA8-87C8-48EA-A405-3A1C92B462CC}"/>
              </a:ext>
            </a:extLst>
          </p:cNvPr>
          <p:cNvPicPr>
            <a:picLocks noChangeAspect="1"/>
          </p:cNvPicPr>
          <p:nvPr/>
        </p:nvPicPr>
        <p:blipFill rotWithShape="1">
          <a:blip r:embed="rId2"/>
          <a:srcRect l="1514" t="7003" r="545" b="3184"/>
          <a:stretch/>
        </p:blipFill>
        <p:spPr>
          <a:xfrm>
            <a:off x="3234265" y="442622"/>
            <a:ext cx="6084711" cy="438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0091434-10D8-9EDB-7BC5-DFCA773EBC58}"/>
              </a:ext>
            </a:extLst>
          </p:cNvPr>
          <p:cNvSpPr txBox="1"/>
          <p:nvPr/>
        </p:nvSpPr>
        <p:spPr>
          <a:xfrm>
            <a:off x="2391103" y="5743427"/>
            <a:ext cx="7409793" cy="778611"/>
          </a:xfrm>
          <a:prstGeom prst="rect">
            <a:avLst/>
          </a:prstGeom>
          <a:noFill/>
        </p:spPr>
        <p:txBody>
          <a:bodyPr wrap="square" rtlCol="0" anchor="ctr">
            <a:spAutoFit/>
          </a:bodyPr>
          <a:lstStyle/>
          <a:p>
            <a:pPr algn="ctr">
              <a:lnSpc>
                <a:spcPct val="107000"/>
              </a:lnSpc>
            </a:pPr>
            <a:r>
              <a:rPr lang="en-GB" sz="4400" b="1" dirty="0">
                <a:solidFill>
                  <a:srgbClr val="81642F"/>
                </a:solidFill>
                <a:effectLst/>
                <a:latin typeface="Lato Light" panose="020F0502020204030203" pitchFamily="34" charset="0"/>
                <a:ea typeface="Times New Roman" panose="02020603050405020304" pitchFamily="18" charset="0"/>
                <a:cs typeface="Lato Light" panose="020F0502020204030203" pitchFamily="34" charset="0"/>
              </a:rPr>
              <a:t>RELIGIOUS EDUCATION</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Logo&#10;&#10;Description automatically generated with medium confidence">
            <a:extLst>
              <a:ext uri="{FF2B5EF4-FFF2-40B4-BE49-F238E27FC236}">
                <a16:creationId xmlns:a16="http://schemas.microsoft.com/office/drawing/2014/main" id="{B47ADE89-3B56-E35B-E137-2BDF509F46C9}"/>
              </a:ext>
            </a:extLst>
          </p:cNvPr>
          <p:cNvPicPr>
            <a:picLocks noChangeAspect="1"/>
          </p:cNvPicPr>
          <p:nvPr/>
        </p:nvPicPr>
        <p:blipFill rotWithShape="1">
          <a:blip r:embed="rId3"/>
          <a:srcRect l="12937" t="14175" r="12419" b="13390"/>
          <a:stretch/>
        </p:blipFill>
        <p:spPr>
          <a:xfrm>
            <a:off x="8046155" y="2055790"/>
            <a:ext cx="691444" cy="751960"/>
          </a:xfrm>
          <a:prstGeom prst="rect">
            <a:avLst/>
          </a:prstGeom>
        </p:spPr>
      </p:pic>
    </p:spTree>
    <p:extLst>
      <p:ext uri="{BB962C8B-B14F-4D97-AF65-F5344CB8AC3E}">
        <p14:creationId xmlns:p14="http://schemas.microsoft.com/office/powerpoint/2010/main" val="34258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4" y="2119297"/>
            <a:ext cx="6110837" cy="2593298"/>
          </a:xfrm>
        </p:spPr>
        <p:txBody>
          <a:bodyPr anchor="ctr"/>
          <a:lstStyle/>
          <a:p>
            <a:r>
              <a:rPr lang="en-US" dirty="0"/>
              <a:t>The Bridgewater journey in </a:t>
            </a:r>
            <a:r>
              <a:rPr lang="en-US" dirty="0">
                <a:solidFill>
                  <a:srgbClr val="977124"/>
                </a:solidFill>
              </a:rPr>
              <a:t>Religious Education</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3" y="4963555"/>
            <a:ext cx="6110837" cy="1505238"/>
          </a:xfrm>
        </p:spPr>
        <p:txBody>
          <a:bodyPr/>
          <a:lstStyle/>
          <a:p>
            <a:r>
              <a:rPr lang="en-US" dirty="0"/>
              <a:t>Our “Roadmap” for this subject:</a:t>
            </a:r>
          </a:p>
        </p:txBody>
      </p:sp>
      <p:pic>
        <p:nvPicPr>
          <p:cNvPr id="4" name="Picture 3">
            <a:extLst>
              <a:ext uri="{FF2B5EF4-FFF2-40B4-BE49-F238E27FC236}">
                <a16:creationId xmlns:a16="http://schemas.microsoft.com/office/drawing/2014/main" id="{9257CE55-045A-4F39-91E5-B61F050D4576}"/>
              </a:ext>
            </a:extLst>
          </p:cNvPr>
          <p:cNvPicPr>
            <a:picLocks noChangeAspect="1"/>
          </p:cNvPicPr>
          <p:nvPr/>
        </p:nvPicPr>
        <p:blipFill>
          <a:blip r:embed="rId2"/>
          <a:stretch>
            <a:fillRect/>
          </a:stretch>
        </p:blipFill>
        <p:spPr>
          <a:xfrm>
            <a:off x="6910466" y="103127"/>
            <a:ext cx="4988809" cy="6651746"/>
          </a:xfrm>
          <a:prstGeom prst="rect">
            <a:avLst/>
          </a:prstGeom>
        </p:spPr>
      </p:pic>
    </p:spTree>
    <p:extLst>
      <p:ext uri="{BB962C8B-B14F-4D97-AF65-F5344CB8AC3E}">
        <p14:creationId xmlns:p14="http://schemas.microsoft.com/office/powerpoint/2010/main" val="11859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1798820"/>
            <a:ext cx="4416950" cy="3747541"/>
          </a:xfrm>
        </p:spPr>
        <p:txBody>
          <a:bodyPr anchor="ctr"/>
          <a:lstStyle/>
          <a:p>
            <a:r>
              <a:rPr lang="en-US" dirty="0"/>
              <a:t>The </a:t>
            </a:r>
            <a:br>
              <a:rPr lang="en-US" dirty="0"/>
            </a:br>
            <a:r>
              <a:rPr lang="en-US" dirty="0"/>
              <a:t>Bridgewater journey in </a:t>
            </a:r>
            <a:br>
              <a:rPr lang="en-US" dirty="0"/>
            </a:br>
            <a:r>
              <a:rPr lang="en-US" dirty="0">
                <a:solidFill>
                  <a:srgbClr val="977124"/>
                </a:solidFill>
              </a:rPr>
              <a:t>Religious </a:t>
            </a:r>
            <a:br>
              <a:rPr lang="en-US" dirty="0">
                <a:solidFill>
                  <a:srgbClr val="977124"/>
                </a:solidFill>
              </a:rPr>
            </a:br>
            <a:r>
              <a:rPr lang="en-US" dirty="0">
                <a:solidFill>
                  <a:srgbClr val="977124"/>
                </a:solidFill>
              </a:rPr>
              <a:t>Education</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5746995"/>
            <a:ext cx="4416950" cy="638815"/>
          </a:xfrm>
        </p:spPr>
        <p:txBody>
          <a:bodyPr/>
          <a:lstStyle/>
          <a:p>
            <a:r>
              <a:rPr lang="en-US" dirty="0"/>
              <a:t>KS3 in particular:</a:t>
            </a:r>
          </a:p>
        </p:txBody>
      </p:sp>
      <p:pic>
        <p:nvPicPr>
          <p:cNvPr id="5" name="Picture 4">
            <a:extLst>
              <a:ext uri="{FF2B5EF4-FFF2-40B4-BE49-F238E27FC236}">
                <a16:creationId xmlns:a16="http://schemas.microsoft.com/office/drawing/2014/main" id="{B88E2C58-B6B7-4B9E-844A-7B7CD66055DA}"/>
              </a:ext>
            </a:extLst>
          </p:cNvPr>
          <p:cNvPicPr>
            <a:picLocks noChangeAspect="1"/>
          </p:cNvPicPr>
          <p:nvPr/>
        </p:nvPicPr>
        <p:blipFill rotWithShape="1">
          <a:blip r:embed="rId2"/>
          <a:srcRect t="32261"/>
          <a:stretch/>
        </p:blipFill>
        <p:spPr>
          <a:xfrm>
            <a:off x="5162061" y="310066"/>
            <a:ext cx="6906562" cy="6237867"/>
          </a:xfrm>
          <a:prstGeom prst="rect">
            <a:avLst/>
          </a:prstGeom>
        </p:spPr>
      </p:pic>
    </p:spTree>
    <p:extLst>
      <p:ext uri="{BB962C8B-B14F-4D97-AF65-F5344CB8AC3E}">
        <p14:creationId xmlns:p14="http://schemas.microsoft.com/office/powerpoint/2010/main" val="4184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539646" y="1839607"/>
            <a:ext cx="5302355" cy="3826675"/>
          </a:xfrm>
        </p:spPr>
        <p:txBody>
          <a:bodyPr/>
          <a:lstStyle/>
          <a:p>
            <a:r>
              <a:rPr lang="en-US" dirty="0"/>
              <a:t>Further information for </a:t>
            </a:r>
            <a:r>
              <a:rPr lang="en-US" dirty="0">
                <a:solidFill>
                  <a:srgbClr val="977124"/>
                </a:solidFill>
              </a:rPr>
              <a:t>Religious Education</a:t>
            </a:r>
            <a:r>
              <a:rPr lang="en-US" dirty="0"/>
              <a:t> can be found at:</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38123" y="5815819"/>
            <a:ext cx="5105400" cy="365125"/>
          </a:xfrm>
        </p:spPr>
        <p:txBody>
          <a:bodyPr/>
          <a:lstStyle/>
          <a:p>
            <a:r>
              <a:rPr lang="en-US" sz="1600" dirty="0">
                <a:hlinkClick r:id="rId2"/>
              </a:rPr>
              <a:t>https://bridgewaterhigh.org/key-stage-3-subjects/</a:t>
            </a:r>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6550077" y="1989144"/>
            <a:ext cx="5003800" cy="3826675"/>
          </a:xfrm>
        </p:spPr>
        <p:txBody>
          <a:bodyPr/>
          <a:lstStyle/>
          <a:p>
            <a:pPr marL="0" indent="0">
              <a:buNone/>
            </a:pPr>
            <a:r>
              <a:rPr lang="en-US" b="1" dirty="0"/>
              <a:t>Within the CURRICULUM INFORMATION table there are links to each subject’s:</a:t>
            </a:r>
          </a:p>
          <a:p>
            <a:pPr marL="0" indent="0">
              <a:buNone/>
            </a:pPr>
            <a:endParaRPr lang="en-US" dirty="0"/>
          </a:p>
          <a:p>
            <a:pPr>
              <a:buFont typeface="Wingdings" panose="05000000000000000000" pitchFamily="2" charset="2"/>
              <a:buChar char="§"/>
            </a:pPr>
            <a:r>
              <a:rPr lang="en-US" dirty="0"/>
              <a:t>Curriculum Intent statement</a:t>
            </a:r>
          </a:p>
          <a:p>
            <a:pPr>
              <a:buFont typeface="Wingdings" panose="05000000000000000000" pitchFamily="2" charset="2"/>
              <a:buChar char="§"/>
            </a:pPr>
            <a:r>
              <a:rPr lang="en-US" dirty="0"/>
              <a:t>Curriculum map</a:t>
            </a:r>
          </a:p>
          <a:p>
            <a:pPr>
              <a:buFont typeface="Wingdings" panose="05000000000000000000" pitchFamily="2" charset="2"/>
              <a:buChar char="§"/>
            </a:pPr>
            <a:r>
              <a:rPr lang="en-US" dirty="0"/>
              <a:t>Road map</a:t>
            </a:r>
          </a:p>
          <a:p>
            <a:pPr>
              <a:buFont typeface="Wingdings" panose="05000000000000000000" pitchFamily="2" charset="2"/>
              <a:buChar char="§"/>
            </a:pPr>
            <a:r>
              <a:rPr lang="en-US" dirty="0"/>
              <a:t>Assessment statements</a:t>
            </a:r>
          </a:p>
        </p:txBody>
      </p:sp>
    </p:spTree>
    <p:extLst>
      <p:ext uri="{BB962C8B-B14F-4D97-AF65-F5344CB8AC3E}">
        <p14:creationId xmlns:p14="http://schemas.microsoft.com/office/powerpoint/2010/main" val="24029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804033" y="56826"/>
            <a:ext cx="9144000" cy="1505239"/>
          </a:xfrm>
        </p:spPr>
        <p:txBody>
          <a:bodyPr/>
          <a:lstStyle/>
          <a:p>
            <a:r>
              <a:rPr lang="en-US" sz="4800" dirty="0"/>
              <a:t>The Locally Agreed Syllabus for KS2 for </a:t>
            </a:r>
            <a:r>
              <a:rPr lang="en-US" sz="4800" dirty="0">
                <a:solidFill>
                  <a:srgbClr val="977124"/>
                </a:solidFill>
              </a:rPr>
              <a:t>Religious Education</a:t>
            </a:r>
            <a:r>
              <a:rPr lang="en-US" sz="4800" dirty="0"/>
              <a:t> states that:</a:t>
            </a:r>
          </a:p>
        </p:txBody>
      </p:sp>
      <p:sp>
        <p:nvSpPr>
          <p:cNvPr id="4" name="Rectangle 3">
            <a:extLst>
              <a:ext uri="{FF2B5EF4-FFF2-40B4-BE49-F238E27FC236}">
                <a16:creationId xmlns:a16="http://schemas.microsoft.com/office/drawing/2014/main" id="{B1C16C64-A35C-0178-7621-8453E3C8D327}"/>
              </a:ext>
            </a:extLst>
          </p:cNvPr>
          <p:cNvSpPr/>
          <p:nvPr/>
        </p:nvSpPr>
        <p:spPr>
          <a:xfrm>
            <a:off x="243967" y="0"/>
            <a:ext cx="2512881" cy="1755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6E20DD-C651-16FB-2C20-6F1FEC00EBF1}"/>
              </a:ext>
            </a:extLst>
          </p:cNvPr>
          <p:cNvPicPr>
            <a:picLocks noChangeAspect="1"/>
          </p:cNvPicPr>
          <p:nvPr/>
        </p:nvPicPr>
        <p:blipFill rotWithShape="1">
          <a:blip r:embed="rId2"/>
          <a:srcRect l="16667" t="21948" r="63012" b="53588"/>
          <a:stretch/>
        </p:blipFill>
        <p:spPr>
          <a:xfrm>
            <a:off x="575643" y="56826"/>
            <a:ext cx="1849528" cy="1391585"/>
          </a:xfrm>
          <a:prstGeom prst="rect">
            <a:avLst/>
          </a:prstGeom>
        </p:spPr>
      </p:pic>
      <p:sp>
        <p:nvSpPr>
          <p:cNvPr id="5" name="Subtitle 2">
            <a:extLst>
              <a:ext uri="{FF2B5EF4-FFF2-40B4-BE49-F238E27FC236}">
                <a16:creationId xmlns:a16="http://schemas.microsoft.com/office/drawing/2014/main" id="{D6F46799-D63F-4747-8D17-F586DB5C5683}"/>
              </a:ext>
            </a:extLst>
          </p:cNvPr>
          <p:cNvSpPr>
            <a:spLocks noGrp="1"/>
          </p:cNvSpPr>
          <p:nvPr>
            <p:ph type="subTitle" idx="1"/>
          </p:nvPr>
        </p:nvSpPr>
        <p:spPr>
          <a:xfrm>
            <a:off x="486274" y="1727454"/>
            <a:ext cx="11219452" cy="4868218"/>
          </a:xfrm>
        </p:spPr>
        <p:txBody>
          <a:bodyPr/>
          <a:lstStyle/>
          <a:p>
            <a:pPr>
              <a:spcBef>
                <a:spcPts val="1800"/>
              </a:spcBef>
            </a:pPr>
            <a:r>
              <a:rPr lang="en-GB" sz="1800" b="0" dirty="0"/>
              <a:t>Christianity should be taught within three strands: God, Jesus and Church.</a:t>
            </a:r>
          </a:p>
          <a:p>
            <a:pPr>
              <a:spcBef>
                <a:spcPts val="1800"/>
              </a:spcBef>
            </a:pPr>
            <a:r>
              <a:rPr lang="en-GB" sz="1800" b="0" dirty="0"/>
              <a:t>Christianity, Islam and Hindu Dharma should be taught progressively across all year groups.</a:t>
            </a:r>
          </a:p>
          <a:p>
            <a:pPr>
              <a:spcBef>
                <a:spcPts val="1800"/>
              </a:spcBef>
            </a:pPr>
            <a:r>
              <a:rPr lang="en-GB" sz="1800" b="0" dirty="0"/>
              <a:t>By the end of KS2 pupils should also have opportunities to encounter Buddhism, Judaism, Sikh Dharam and non-religious world views such as Humanism.  This model meets legal requirements and ensures that pupils have an in-depth progressive knowledge of three religions whilst also learning about the other principle religions represented in Great Britain.</a:t>
            </a:r>
          </a:p>
          <a:p>
            <a:pPr>
              <a:spcBef>
                <a:spcPts val="1800"/>
              </a:spcBef>
            </a:pPr>
            <a:r>
              <a:rPr lang="en-GB" sz="1800" b="0" dirty="0"/>
              <a:t>It is also essential that RE enables pupils to share their own beliefs, viewpoints and ideas without embarrassment or ridicule.  Many pupils come from religious backgrounds, but others have no attachment to religious beliefs and practices.</a:t>
            </a:r>
          </a:p>
          <a:p>
            <a:pPr>
              <a:spcBef>
                <a:spcPts val="1800"/>
              </a:spcBef>
            </a:pPr>
            <a:r>
              <a:rPr lang="en-GB" sz="1800" b="0" dirty="0"/>
              <a:t>The questions of enquiry for KS2 are:</a:t>
            </a:r>
          </a:p>
          <a:p>
            <a:pPr marL="342900" indent="-342900">
              <a:spcBef>
                <a:spcPts val="600"/>
              </a:spcBef>
              <a:buFont typeface="Wingdings" panose="05000000000000000000" pitchFamily="2" charset="2"/>
              <a:buChar char="§"/>
            </a:pPr>
            <a:r>
              <a:rPr lang="en-GB" sz="1800" b="0" dirty="0"/>
              <a:t>Year 3: Who should we follow?</a:t>
            </a:r>
          </a:p>
          <a:p>
            <a:pPr marL="342900" indent="-342900">
              <a:spcBef>
                <a:spcPts val="600"/>
              </a:spcBef>
              <a:buFont typeface="Wingdings" panose="05000000000000000000" pitchFamily="2" charset="2"/>
              <a:buChar char="§"/>
            </a:pPr>
            <a:r>
              <a:rPr lang="en-GB" sz="1800" b="0" dirty="0"/>
              <a:t>Year 4: How should we live our lives?</a:t>
            </a:r>
          </a:p>
          <a:p>
            <a:pPr marL="342900" indent="-342900">
              <a:spcBef>
                <a:spcPts val="600"/>
              </a:spcBef>
              <a:buFont typeface="Wingdings" panose="05000000000000000000" pitchFamily="2" charset="2"/>
              <a:buChar char="§"/>
            </a:pPr>
            <a:r>
              <a:rPr lang="en-GB" sz="1800" b="0" dirty="0"/>
              <a:t>Year 5: Where do we find guidance about how to live our lives?</a:t>
            </a:r>
          </a:p>
          <a:p>
            <a:pPr marL="342900" indent="-342900">
              <a:spcBef>
                <a:spcPts val="600"/>
              </a:spcBef>
              <a:buFont typeface="Wingdings" panose="05000000000000000000" pitchFamily="2" charset="2"/>
              <a:buChar char="§"/>
            </a:pPr>
            <a:r>
              <a:rPr lang="en-GB" sz="1800" b="0" dirty="0"/>
              <a:t>Year 6: Is life like a journey?</a:t>
            </a:r>
          </a:p>
        </p:txBody>
      </p:sp>
    </p:spTree>
    <p:extLst>
      <p:ext uri="{BB962C8B-B14F-4D97-AF65-F5344CB8AC3E}">
        <p14:creationId xmlns:p14="http://schemas.microsoft.com/office/powerpoint/2010/main" val="1328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804033" y="56826"/>
            <a:ext cx="9144000" cy="1505239"/>
          </a:xfrm>
        </p:spPr>
        <p:txBody>
          <a:bodyPr/>
          <a:lstStyle/>
          <a:p>
            <a:r>
              <a:rPr lang="en-US" sz="4800" dirty="0"/>
              <a:t>Our KS3 Curriculum Intent for </a:t>
            </a:r>
            <a:r>
              <a:rPr lang="en-US" sz="4800" dirty="0">
                <a:solidFill>
                  <a:srgbClr val="977124"/>
                </a:solidFill>
              </a:rPr>
              <a:t>Religious Education</a:t>
            </a:r>
            <a:r>
              <a:rPr lang="en-US" sz="4800" dirty="0"/>
              <a:t> states that:</a:t>
            </a:r>
          </a:p>
        </p:txBody>
      </p:sp>
      <p:sp>
        <p:nvSpPr>
          <p:cNvPr id="4" name="Rectangle 3">
            <a:extLst>
              <a:ext uri="{FF2B5EF4-FFF2-40B4-BE49-F238E27FC236}">
                <a16:creationId xmlns:a16="http://schemas.microsoft.com/office/drawing/2014/main" id="{B1C16C64-A35C-0178-7621-8453E3C8D327}"/>
              </a:ext>
            </a:extLst>
          </p:cNvPr>
          <p:cNvSpPr/>
          <p:nvPr/>
        </p:nvSpPr>
        <p:spPr>
          <a:xfrm>
            <a:off x="243967" y="0"/>
            <a:ext cx="2512881" cy="1755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6E20DD-C651-16FB-2C20-6F1FEC00EBF1}"/>
              </a:ext>
            </a:extLst>
          </p:cNvPr>
          <p:cNvPicPr>
            <a:picLocks noChangeAspect="1"/>
          </p:cNvPicPr>
          <p:nvPr/>
        </p:nvPicPr>
        <p:blipFill rotWithShape="1">
          <a:blip r:embed="rId2"/>
          <a:srcRect l="16667" t="21948" r="63012" b="53588"/>
          <a:stretch/>
        </p:blipFill>
        <p:spPr>
          <a:xfrm>
            <a:off x="575643" y="56826"/>
            <a:ext cx="1849528" cy="1391585"/>
          </a:xfrm>
          <a:prstGeom prst="rect">
            <a:avLst/>
          </a:prstGeom>
        </p:spPr>
      </p:pic>
      <p:sp>
        <p:nvSpPr>
          <p:cNvPr id="8" name="Subtitle 2">
            <a:extLst>
              <a:ext uri="{FF2B5EF4-FFF2-40B4-BE49-F238E27FC236}">
                <a16:creationId xmlns:a16="http://schemas.microsoft.com/office/drawing/2014/main" id="{3AA55056-B8FB-4270-8C11-CC75A290EC34}"/>
              </a:ext>
            </a:extLst>
          </p:cNvPr>
          <p:cNvSpPr>
            <a:spLocks noGrp="1"/>
          </p:cNvSpPr>
          <p:nvPr>
            <p:ph type="subTitle" idx="1"/>
          </p:nvPr>
        </p:nvSpPr>
        <p:spPr>
          <a:xfrm>
            <a:off x="487866" y="1812468"/>
            <a:ext cx="11216268" cy="4808257"/>
          </a:xfrm>
        </p:spPr>
        <p:txBody>
          <a:bodyPr/>
          <a:lstStyle/>
          <a:p>
            <a:r>
              <a:rPr lang="en-GB" sz="1800" b="0" dirty="0"/>
              <a:t>Religious Education at Bridgewater High School is a rigorous academic subject delivered to all students in the school.  Religious Education and our Religious Education provision at the school enables students to respond to personal, spiritual and moral questions that face us all as human beings.  The department aims to engender mutual tolerance, understanding, openness and an appreciation of diversity.  Religious Education deals with the deeper issues of life and helps students to become more adept at independent thinking and encourages them to think critically, creatively and with sensitivity.</a:t>
            </a:r>
          </a:p>
          <a:p>
            <a:pPr>
              <a:spcBef>
                <a:spcPts val="1800"/>
              </a:spcBef>
            </a:pPr>
            <a:r>
              <a:rPr lang="en-GB" sz="1800" b="0" dirty="0"/>
              <a:t>Teaching and learning in Religious Education aims to deepen students’ knowledge and understanding of religion and world views and to explore challenging questions about the ultimate meaning and purpose of life, beliefs about God, the self and the nature of reality and moral issues.  By exploring issues within and across faiths, students learn to understand different religions, beliefs, values and traditions and their influence on individuals, societies, communities and cultures.</a:t>
            </a:r>
          </a:p>
          <a:p>
            <a:pPr>
              <a:spcBef>
                <a:spcPts val="1200"/>
              </a:spcBef>
            </a:pPr>
            <a:r>
              <a:rPr lang="en-GB" sz="1800" b="0" dirty="0"/>
              <a:t>The questions of enquiry for KS3 are:</a:t>
            </a:r>
          </a:p>
          <a:p>
            <a:pPr marL="342900" indent="-342900">
              <a:spcBef>
                <a:spcPts val="600"/>
              </a:spcBef>
              <a:buFont typeface="Wingdings" panose="05000000000000000000" pitchFamily="2" charset="2"/>
              <a:buChar char="§"/>
            </a:pPr>
            <a:r>
              <a:rPr lang="en-GB" sz="1800" b="0" dirty="0"/>
              <a:t>Year 7: Where do we belong?</a:t>
            </a:r>
          </a:p>
          <a:p>
            <a:pPr marL="342900" indent="-342900">
              <a:spcBef>
                <a:spcPts val="600"/>
              </a:spcBef>
              <a:buFont typeface="Wingdings" panose="05000000000000000000" pitchFamily="2" charset="2"/>
              <a:buChar char="§"/>
            </a:pPr>
            <a:r>
              <a:rPr lang="en-GB" sz="1800" b="0" dirty="0"/>
              <a:t>Year 8: Where can we find guidance?</a:t>
            </a:r>
          </a:p>
          <a:p>
            <a:pPr marL="342900" indent="-342900">
              <a:spcBef>
                <a:spcPts val="600"/>
              </a:spcBef>
              <a:buFont typeface="Wingdings" panose="05000000000000000000" pitchFamily="2" charset="2"/>
              <a:buChar char="§"/>
            </a:pPr>
            <a:r>
              <a:rPr lang="en-GB" sz="1800" b="0" dirty="0"/>
              <a:t>Year 9: What really matters?</a:t>
            </a:r>
          </a:p>
        </p:txBody>
      </p:sp>
    </p:spTree>
    <p:extLst>
      <p:ext uri="{BB962C8B-B14F-4D97-AF65-F5344CB8AC3E}">
        <p14:creationId xmlns:p14="http://schemas.microsoft.com/office/powerpoint/2010/main" val="131435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849227" y="191139"/>
            <a:ext cx="9144000" cy="1505239"/>
          </a:xfrm>
        </p:spPr>
        <p:txBody>
          <a:bodyPr anchor="ctr"/>
          <a:lstStyle/>
          <a:p>
            <a:r>
              <a:rPr lang="en-US" sz="4000" dirty="0"/>
              <a:t>In </a:t>
            </a:r>
            <a:r>
              <a:rPr lang="en-US" sz="4000" dirty="0">
                <a:solidFill>
                  <a:srgbClr val="977124"/>
                </a:solidFill>
              </a:rPr>
              <a:t>Religious Education</a:t>
            </a:r>
            <a:r>
              <a:rPr lang="en-US" sz="4000" dirty="0"/>
              <a:t>, it is particularly </a:t>
            </a:r>
            <a:r>
              <a:rPr lang="en-US" sz="4000" u="sng" dirty="0"/>
              <a:t>vital</a:t>
            </a:r>
            <a:r>
              <a:rPr lang="en-US" sz="4000" dirty="0"/>
              <a:t> for us that pupils arrive:</a:t>
            </a:r>
          </a:p>
        </p:txBody>
      </p:sp>
      <p:sp>
        <p:nvSpPr>
          <p:cNvPr id="4" name="Title 1">
            <a:extLst>
              <a:ext uri="{FF2B5EF4-FFF2-40B4-BE49-F238E27FC236}">
                <a16:creationId xmlns:a16="http://schemas.microsoft.com/office/drawing/2014/main" id="{B5C67C4D-FC50-4B8E-A430-45928D070D73}"/>
              </a:ext>
            </a:extLst>
          </p:cNvPr>
          <p:cNvSpPr txBox="1">
            <a:spLocks/>
          </p:cNvSpPr>
          <p:nvPr/>
        </p:nvSpPr>
        <p:spPr>
          <a:xfrm>
            <a:off x="344074" y="3429000"/>
            <a:ext cx="11774354" cy="1505239"/>
          </a:xfrm>
          <a:prstGeom prst="rect">
            <a:avLst/>
          </a:prstGeom>
        </p:spPr>
        <p:txBody>
          <a:bodyPr anchor="ctr"/>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Religious Education</a:t>
            </a:r>
            <a:r>
              <a:rPr lang="en-US" sz="4000" dirty="0"/>
              <a:t>, to truly succeed at Bridgewater, pupils should arrive with a knowledge of:</a:t>
            </a:r>
          </a:p>
        </p:txBody>
      </p:sp>
      <p:sp>
        <p:nvSpPr>
          <p:cNvPr id="9" name="Subtitle 2">
            <a:extLst>
              <a:ext uri="{FF2B5EF4-FFF2-40B4-BE49-F238E27FC236}">
                <a16:creationId xmlns:a16="http://schemas.microsoft.com/office/drawing/2014/main" id="{D293E98D-9834-4D98-BAA1-CB1B35143FDF}"/>
              </a:ext>
            </a:extLst>
          </p:cNvPr>
          <p:cNvSpPr>
            <a:spLocks noGrp="1"/>
          </p:cNvSpPr>
          <p:nvPr>
            <p:ph type="subTitle" idx="1"/>
          </p:nvPr>
        </p:nvSpPr>
        <p:spPr>
          <a:xfrm>
            <a:off x="537117" y="1904602"/>
            <a:ext cx="11216268" cy="1505239"/>
          </a:xfrm>
        </p:spPr>
        <p:txBody>
          <a:bodyPr/>
          <a:lstStyle/>
          <a:p>
            <a:pPr marL="342900" indent="-342900">
              <a:buFont typeface="Wingdings" panose="05000000000000000000" pitchFamily="2" charset="2"/>
              <a:buChar char="q"/>
            </a:pPr>
            <a:r>
              <a:rPr lang="en-GB" sz="2000" b="0" dirty="0"/>
              <a:t>Knowing about and understanding religions and worldviews, including beliefs and values and living religious traditions</a:t>
            </a:r>
          </a:p>
          <a:p>
            <a:pPr marL="342900" indent="-342900">
              <a:buFont typeface="Wingdings" panose="05000000000000000000" pitchFamily="2" charset="2"/>
              <a:buChar char="q"/>
            </a:pPr>
            <a:r>
              <a:rPr lang="en-GB" sz="2000" b="0" dirty="0"/>
              <a:t>Being able to express and communicate ideas related to religions and worldviews, including our shared human experience and a search for personal meaning</a:t>
            </a:r>
          </a:p>
        </p:txBody>
      </p:sp>
      <p:sp>
        <p:nvSpPr>
          <p:cNvPr id="5" name="Subtitle 2">
            <a:extLst>
              <a:ext uri="{FF2B5EF4-FFF2-40B4-BE49-F238E27FC236}">
                <a16:creationId xmlns:a16="http://schemas.microsoft.com/office/drawing/2014/main" id="{3A96CEED-CB88-4D44-8E99-6C3E47A185DB}"/>
              </a:ext>
            </a:extLst>
          </p:cNvPr>
          <p:cNvSpPr txBox="1">
            <a:spLocks/>
          </p:cNvSpPr>
          <p:nvPr/>
        </p:nvSpPr>
        <p:spPr>
          <a:xfrm>
            <a:off x="537117" y="4953398"/>
            <a:ext cx="11216268" cy="1505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B172F"/>
                </a:solidFill>
                <a:latin typeface="Lato" panose="020F0502020204030203" pitchFamily="34" charset="0"/>
                <a:ea typeface="+mn-ea"/>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q"/>
            </a:pPr>
            <a:r>
              <a:rPr lang="en-GB" sz="2000" b="0" dirty="0"/>
              <a:t>The basics of the six major world religions, such as founder, holy book(s), place of worship, name of followers, names of key festivals</a:t>
            </a:r>
          </a:p>
          <a:p>
            <a:pPr marL="342900" indent="-342900">
              <a:buFont typeface="Wingdings" panose="05000000000000000000" pitchFamily="2" charset="2"/>
              <a:buChar char="q"/>
            </a:pPr>
            <a:r>
              <a:rPr lang="en-GB" sz="2000" b="0" dirty="0"/>
              <a:t>The features and layout of a synagogue and a church.</a:t>
            </a:r>
          </a:p>
          <a:p>
            <a:pPr marL="342900" indent="-342900">
              <a:buFont typeface="+mj-lt"/>
              <a:buAutoNum type="arabicPeriod"/>
            </a:pPr>
            <a:endParaRPr lang="en-US" sz="2800" b="0" dirty="0"/>
          </a:p>
        </p:txBody>
      </p:sp>
    </p:spTree>
    <p:extLst>
      <p:ext uri="{BB962C8B-B14F-4D97-AF65-F5344CB8AC3E}">
        <p14:creationId xmlns:p14="http://schemas.microsoft.com/office/powerpoint/2010/main" val="40844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049509" cy="1768978"/>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Religious Education</a:t>
            </a:r>
            <a:r>
              <a:rPr lang="en-US" sz="4000" dirty="0"/>
              <a:t>, key </a:t>
            </a:r>
            <a:r>
              <a:rPr lang="en-US" sz="4000" u="sng" dirty="0"/>
              <a:t>vocabulary</a:t>
            </a:r>
            <a:r>
              <a:rPr lang="en-US" sz="4000" dirty="0"/>
              <a:t> which we use at Bridgewater includes the following: </a:t>
            </a:r>
          </a:p>
        </p:txBody>
      </p:sp>
      <p:graphicFrame>
        <p:nvGraphicFramePr>
          <p:cNvPr id="4" name="Table 3">
            <a:extLst>
              <a:ext uri="{FF2B5EF4-FFF2-40B4-BE49-F238E27FC236}">
                <a16:creationId xmlns:a16="http://schemas.microsoft.com/office/drawing/2014/main" id="{8DE3E70B-572F-4215-9D61-92DE1AF0BAD9}"/>
              </a:ext>
            </a:extLst>
          </p:cNvPr>
          <p:cNvGraphicFramePr>
            <a:graphicFrameLocks noGrp="1"/>
          </p:cNvGraphicFramePr>
          <p:nvPr>
            <p:extLst>
              <p:ext uri="{D42A27DB-BD31-4B8C-83A1-F6EECF244321}">
                <p14:modId xmlns:p14="http://schemas.microsoft.com/office/powerpoint/2010/main" val="223566925"/>
              </p:ext>
            </p:extLst>
          </p:nvPr>
        </p:nvGraphicFramePr>
        <p:xfrm>
          <a:off x="1056000" y="2293508"/>
          <a:ext cx="10080000" cy="396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696656072"/>
                    </a:ext>
                  </a:extLst>
                </a:gridCol>
                <a:gridCol w="8460000">
                  <a:extLst>
                    <a:ext uri="{9D8B030D-6E8A-4147-A177-3AD203B41FA5}">
                      <a16:colId xmlns:a16="http://schemas.microsoft.com/office/drawing/2014/main" val="2252781272"/>
                    </a:ext>
                  </a:extLst>
                </a:gridCol>
              </a:tblGrid>
              <a:tr h="360000">
                <a:tc gridSpan="2">
                  <a:txBody>
                    <a:bodyPr/>
                    <a:lstStyle/>
                    <a:p>
                      <a:pPr marL="0" lvl="0" indent="0" algn="l">
                        <a:spcAft>
                          <a:spcPts val="0"/>
                        </a:spcAft>
                        <a:buFont typeface="+mj-lt"/>
                        <a:buNone/>
                      </a:pPr>
                      <a:r>
                        <a:rPr lang="en-GB" sz="2000" dirty="0">
                          <a:effectLst/>
                        </a:rPr>
                        <a:t>Key Words</a:t>
                      </a:r>
                      <a:endParaRPr lang="en-GB" sz="2000" dirty="0">
                        <a:effectLst/>
                        <a:latin typeface="Calibri" panose="020F0502020204030204" pitchFamily="34" charset="0"/>
                      </a:endParaRPr>
                    </a:p>
                  </a:txBody>
                  <a:tcPr marL="55721" marR="55721" marT="0" marB="0" anchor="ctr"/>
                </a:tc>
                <a:tc hMerge="1">
                  <a:txBody>
                    <a:bodyPr/>
                    <a:lstStyle/>
                    <a:p>
                      <a:endParaRPr lang="en-GB"/>
                    </a:p>
                  </a:txBody>
                  <a:tcPr/>
                </a:tc>
                <a:extLst>
                  <a:ext uri="{0D108BD9-81ED-4DB2-BD59-A6C34878D82A}">
                    <a16:rowId xmlns:a16="http://schemas.microsoft.com/office/drawing/2014/main" val="4137569555"/>
                  </a:ext>
                </a:extLst>
              </a:tr>
              <a:tr h="360000">
                <a:tc>
                  <a:txBody>
                    <a:bodyPr/>
                    <a:lstStyle/>
                    <a:p>
                      <a:pPr algn="l">
                        <a:lnSpc>
                          <a:spcPct val="107000"/>
                        </a:lnSpc>
                        <a:spcAft>
                          <a:spcPts val="0"/>
                        </a:spcAft>
                      </a:pPr>
                      <a:r>
                        <a:rPr lang="en-GB" sz="2000" dirty="0">
                          <a:effectLst/>
                        </a:rPr>
                        <a:t>agnostic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someone who is unsure whether God exists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1268282958"/>
                  </a:ext>
                </a:extLst>
              </a:tr>
              <a:tr h="360000">
                <a:tc>
                  <a:txBody>
                    <a:bodyPr/>
                    <a:lstStyle/>
                    <a:p>
                      <a:pPr algn="l">
                        <a:lnSpc>
                          <a:spcPct val="107000"/>
                        </a:lnSpc>
                        <a:spcAft>
                          <a:spcPts val="0"/>
                        </a:spcAft>
                      </a:pPr>
                      <a:r>
                        <a:rPr lang="en-GB" sz="2000" dirty="0">
                          <a:effectLst/>
                        </a:rPr>
                        <a:t>atheist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someone who believes that God does not exist</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05674185"/>
                  </a:ext>
                </a:extLst>
              </a:tr>
              <a:tr h="360000">
                <a:tc>
                  <a:txBody>
                    <a:bodyPr/>
                    <a:lstStyle/>
                    <a:p>
                      <a:pPr algn="l">
                        <a:lnSpc>
                          <a:spcPct val="107000"/>
                        </a:lnSpc>
                        <a:spcAft>
                          <a:spcPts val="0"/>
                        </a:spcAft>
                      </a:pPr>
                      <a:r>
                        <a:rPr lang="en-GB" sz="2000" dirty="0">
                          <a:effectLst/>
                        </a:rPr>
                        <a:t>belief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an acceptance that something exists or is true, without proof</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3872334036"/>
                  </a:ext>
                </a:extLst>
              </a:tr>
              <a:tr h="360000">
                <a:tc>
                  <a:txBody>
                    <a:bodyPr/>
                    <a:lstStyle/>
                    <a:p>
                      <a:pPr algn="l">
                        <a:lnSpc>
                          <a:spcPct val="107000"/>
                        </a:lnSpc>
                        <a:spcAft>
                          <a:spcPts val="0"/>
                        </a:spcAft>
                      </a:pPr>
                      <a:r>
                        <a:rPr lang="en-GB" sz="2000" dirty="0">
                          <a:effectLst/>
                        </a:rPr>
                        <a:t>deity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a god or goddess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890836851"/>
                  </a:ext>
                </a:extLst>
              </a:tr>
              <a:tr h="360000">
                <a:tc>
                  <a:txBody>
                    <a:bodyPr/>
                    <a:lstStyle/>
                    <a:p>
                      <a:pPr algn="l">
                        <a:lnSpc>
                          <a:spcPct val="107000"/>
                        </a:lnSpc>
                        <a:spcAft>
                          <a:spcPts val="0"/>
                        </a:spcAft>
                      </a:pPr>
                      <a:r>
                        <a:rPr lang="en-GB" sz="2000" dirty="0">
                          <a:effectLst/>
                        </a:rPr>
                        <a:t>denomination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the different groups within a religion, especially Christianity</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587281158"/>
                  </a:ext>
                </a:extLst>
              </a:tr>
              <a:tr h="360000">
                <a:tc>
                  <a:txBody>
                    <a:bodyPr/>
                    <a:lstStyle/>
                    <a:p>
                      <a:pPr algn="l">
                        <a:lnSpc>
                          <a:spcPct val="107000"/>
                        </a:lnSpc>
                        <a:spcAft>
                          <a:spcPts val="0"/>
                        </a:spcAft>
                      </a:pPr>
                      <a:r>
                        <a:rPr lang="en-GB" sz="2000" dirty="0">
                          <a:effectLst/>
                        </a:rPr>
                        <a:t>dharma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‘duty’ or ‘righteousness’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1120063885"/>
                  </a:ext>
                </a:extLst>
              </a:tr>
              <a:tr h="360000">
                <a:tc>
                  <a:txBody>
                    <a:bodyPr/>
                    <a:lstStyle/>
                    <a:p>
                      <a:pPr algn="l">
                        <a:lnSpc>
                          <a:spcPct val="107000"/>
                        </a:lnSpc>
                        <a:spcAft>
                          <a:spcPts val="0"/>
                        </a:spcAft>
                      </a:pPr>
                      <a:r>
                        <a:rPr lang="en-GB" sz="2000" dirty="0">
                          <a:effectLst/>
                        </a:rPr>
                        <a:t>monotheism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belief in one God</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670274542"/>
                  </a:ext>
                </a:extLst>
              </a:tr>
              <a:tr h="360000">
                <a:tc>
                  <a:txBody>
                    <a:bodyPr/>
                    <a:lstStyle/>
                    <a:p>
                      <a:pPr algn="l">
                        <a:lnSpc>
                          <a:spcPct val="107000"/>
                        </a:lnSpc>
                        <a:spcAft>
                          <a:spcPts val="0"/>
                        </a:spcAft>
                      </a:pPr>
                      <a:r>
                        <a:rPr lang="en-GB" sz="2000" dirty="0">
                          <a:effectLst/>
                        </a:rPr>
                        <a:t>polytheism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belief in many gods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652242322"/>
                  </a:ext>
                </a:extLst>
              </a:tr>
              <a:tr h="360000">
                <a:tc>
                  <a:txBody>
                    <a:bodyPr/>
                    <a:lstStyle/>
                    <a:p>
                      <a:pPr algn="l">
                        <a:lnSpc>
                          <a:spcPct val="107000"/>
                        </a:lnSpc>
                        <a:spcAft>
                          <a:spcPts val="0"/>
                        </a:spcAft>
                      </a:pPr>
                      <a:r>
                        <a:rPr lang="en-GB" sz="2000" dirty="0">
                          <a:effectLst/>
                        </a:rPr>
                        <a:t>rite of passage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time in a person’s life when change takes place, usually marked by a celebration</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142815137"/>
                  </a:ext>
                </a:extLst>
              </a:tr>
              <a:tr h="360000">
                <a:tc>
                  <a:txBody>
                    <a:bodyPr/>
                    <a:lstStyle/>
                    <a:p>
                      <a:pPr algn="l">
                        <a:lnSpc>
                          <a:spcPct val="107000"/>
                        </a:lnSpc>
                        <a:spcAft>
                          <a:spcPts val="0"/>
                        </a:spcAft>
                      </a:pPr>
                      <a:r>
                        <a:rPr lang="en-GB" sz="2000" dirty="0">
                          <a:effectLst/>
                        </a:rPr>
                        <a:t>theist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gn="l">
                        <a:lnSpc>
                          <a:spcPct val="107000"/>
                        </a:lnSpc>
                        <a:spcAft>
                          <a:spcPts val="0"/>
                        </a:spcAft>
                      </a:pPr>
                      <a:r>
                        <a:rPr lang="en-GB" sz="2000" i="1" dirty="0">
                          <a:effectLst/>
                        </a:rPr>
                        <a:t>someone who believes that God exists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3840928987"/>
                  </a:ext>
                </a:extLst>
              </a:tr>
            </a:tbl>
          </a:graphicData>
        </a:graphic>
      </p:graphicFrame>
    </p:spTree>
    <p:extLst>
      <p:ext uri="{BB962C8B-B14F-4D97-AF65-F5344CB8AC3E}">
        <p14:creationId xmlns:p14="http://schemas.microsoft.com/office/powerpoint/2010/main" val="3600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617483" y="2290346"/>
            <a:ext cx="5105400" cy="2596447"/>
          </a:xfrm>
        </p:spPr>
        <p:txBody>
          <a:bodyPr/>
          <a:lstStyle/>
          <a:p>
            <a:r>
              <a:rPr lang="en-US" dirty="0"/>
              <a:t>Further support for you in </a:t>
            </a:r>
            <a:r>
              <a:rPr lang="en-US" dirty="0">
                <a:solidFill>
                  <a:srgbClr val="977124"/>
                </a:solidFill>
              </a:rPr>
              <a:t>Religious Education</a:t>
            </a:r>
            <a:endParaRPr lang="en-US" dirty="0"/>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17483" y="5202751"/>
            <a:ext cx="5105400" cy="365125"/>
          </a:xfrm>
        </p:spPr>
        <p:txBody>
          <a:bodyPr/>
          <a:lstStyle/>
          <a:p>
            <a:r>
              <a:rPr lang="en-US" sz="1800" dirty="0"/>
              <a:t>CONTACT – Pamela Griffiths, Head of RS:</a:t>
            </a:r>
          </a:p>
          <a:p>
            <a:r>
              <a:rPr lang="en-US" sz="1800" dirty="0">
                <a:hlinkClick r:id="rId3"/>
              </a:rPr>
              <a:t>p.griffiths@bridgewaterhigh.com</a:t>
            </a:r>
            <a:endParaRPr lang="en-US" sz="1800" dirty="0"/>
          </a:p>
          <a:p>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6096000" y="2290346"/>
            <a:ext cx="5827985" cy="3826675"/>
          </a:xfrm>
        </p:spPr>
        <p:txBody>
          <a:bodyPr lIns="91440" tIns="45720" rIns="91440" bIns="45720" anchor="t"/>
          <a:lstStyle/>
          <a:p>
            <a:pPr marL="0" indent="0">
              <a:buNone/>
            </a:pPr>
            <a:r>
              <a:rPr lang="en-US" b="1" dirty="0"/>
              <a:t>We are pleased to offer the following to support your religious education provision and transition:</a:t>
            </a:r>
          </a:p>
          <a:p>
            <a:pPr marL="0" indent="0">
              <a:buNone/>
            </a:pPr>
            <a:endParaRPr lang="en-US" dirty="0"/>
          </a:p>
          <a:p>
            <a:pPr>
              <a:buFont typeface="Wingdings" panose="05000000000000000000" pitchFamily="2" charset="2"/>
              <a:buChar char="§"/>
            </a:pPr>
            <a:r>
              <a:rPr lang="en-US" sz="2400" dirty="0"/>
              <a:t>Teacher visits to meet with your staff</a:t>
            </a:r>
          </a:p>
          <a:p>
            <a:pPr>
              <a:buFont typeface="Wingdings" panose="05000000000000000000" pitchFamily="2" charset="2"/>
              <a:buChar char="§"/>
            </a:pPr>
            <a:r>
              <a:rPr lang="en-US" sz="2400" dirty="0"/>
              <a:t>Teacher visits to deliver one-off lessons</a:t>
            </a:r>
          </a:p>
          <a:p>
            <a:pPr>
              <a:buFont typeface="Wingdings" panose="05000000000000000000" pitchFamily="2" charset="2"/>
              <a:buChar char="§"/>
            </a:pPr>
            <a:r>
              <a:rPr lang="en-US" sz="2400" dirty="0"/>
              <a:t>Religious artefacts can be loaned out to support learning</a:t>
            </a:r>
          </a:p>
        </p:txBody>
      </p:sp>
    </p:spTree>
    <p:extLst>
      <p:ext uri="{BB962C8B-B14F-4D97-AF65-F5344CB8AC3E}">
        <p14:creationId xmlns:p14="http://schemas.microsoft.com/office/powerpoint/2010/main" val="1482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786</TotalTime>
  <Words>756</Words>
  <Application>Microsoft Macintosh PowerPoint</Application>
  <PresentationFormat>Widescreen</PresentationFormat>
  <Paragraphs>69</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Cormorant SemiBold</vt:lpstr>
      <vt:lpstr>Lato</vt:lpstr>
      <vt:lpstr>Lato Light</vt:lpstr>
      <vt:lpstr>Wingdings</vt:lpstr>
      <vt:lpstr>Bridgewater Blue </vt:lpstr>
      <vt:lpstr>Bridgewater White</vt:lpstr>
      <vt:lpstr>THE BRIDGEWATER BATON</vt:lpstr>
      <vt:lpstr>The Bridgewater journey in Religious Education</vt:lpstr>
      <vt:lpstr>The  Bridgewater journey in  Religious  Education</vt:lpstr>
      <vt:lpstr>Further information for Religious Education can be found at:</vt:lpstr>
      <vt:lpstr>The Locally Agreed Syllabus for KS2 for Religious Education states that:</vt:lpstr>
      <vt:lpstr>Our KS3 Curriculum Intent for Religious Education states that:</vt:lpstr>
      <vt:lpstr>In Religious Education, it is particularly vital for us that pupils arrive:</vt:lpstr>
      <vt:lpstr>PowerPoint Presentation</vt:lpstr>
      <vt:lpstr>Further support for you in Religious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36</cp:revision>
  <dcterms:created xsi:type="dcterms:W3CDTF">2022-11-29T09:30:02Z</dcterms:created>
  <dcterms:modified xsi:type="dcterms:W3CDTF">2023-06-19T16:24:02Z</dcterms:modified>
</cp:coreProperties>
</file>