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notesMasterIdLst>
    <p:notesMasterId r:id="rId16"/>
  </p:notesMasterIdLst>
  <p:sldIdLst>
    <p:sldId id="260" r:id="rId3"/>
    <p:sldId id="261" r:id="rId4"/>
    <p:sldId id="284" r:id="rId5"/>
    <p:sldId id="262" r:id="rId6"/>
    <p:sldId id="285" r:id="rId7"/>
    <p:sldId id="264" r:id="rId8"/>
    <p:sldId id="282" r:id="rId9"/>
    <p:sldId id="276" r:id="rId10"/>
    <p:sldId id="277" r:id="rId11"/>
    <p:sldId id="283" r:id="rId12"/>
    <p:sldId id="278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124"/>
    <a:srgbClr val="1B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9ADA1-4323-E329-735E-E59269458B3B}" v="10" dt="2023-10-13T12:08:18.991"/>
    <p1510:client id="{84E15D1D-E7B1-6FEE-B63F-AD705D1F41EA}" v="1" dt="2023-10-13T14:31:26.302"/>
    <p1510:client id="{D61CC7F1-3656-1EA6-1CE6-5EC6E5A35EEB}" v="671" dt="2023-10-16T14:43:11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0CDC-3597-A540-B960-E1F4D0A4F88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CD9B-E480-994A-9E06-93C887D2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1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167" y="244861"/>
            <a:ext cx="1936101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4" r:id="rId3"/>
    <p:sldLayoutId id="2147483680" r:id="rId4"/>
    <p:sldLayoutId id="2147483682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98167" y="244861"/>
            <a:ext cx="1936100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.Thompson@bridgewaterhigh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r.bradbury@bridgewaterhig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waterhigh.org/key-stage-3-subject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908" y="4420918"/>
            <a:ext cx="9144000" cy="1505239"/>
          </a:xfrm>
        </p:spPr>
        <p:txBody>
          <a:bodyPr/>
          <a:lstStyle/>
          <a:p>
            <a:pPr algn="ctr"/>
            <a:r>
              <a:rPr lang="en-US" dirty="0"/>
              <a:t>THE BRIDGEWATER BATON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91434-10D8-9EDB-7BC5-DFCA773EBC58}"/>
              </a:ext>
            </a:extLst>
          </p:cNvPr>
          <p:cNvSpPr txBox="1"/>
          <p:nvPr/>
        </p:nvSpPr>
        <p:spPr>
          <a:xfrm>
            <a:off x="1704620" y="5806488"/>
            <a:ext cx="9144000" cy="77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4400" b="1" dirty="0">
                <a:solidFill>
                  <a:srgbClr val="81642F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DESIGN &amp; TECHNOLOGY</a:t>
            </a:r>
            <a:endParaRPr lang="en-GB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E38F0B-83CD-D0F5-4327-44283B38D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t="7003" r="545" b="3184"/>
          <a:stretch/>
        </p:blipFill>
        <p:spPr>
          <a:xfrm>
            <a:off x="3234265" y="442622"/>
            <a:ext cx="6084711" cy="438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2D1686C-631F-E601-9BEA-A21D53C9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7" t="14175" r="12419" b="13390"/>
          <a:stretch/>
        </p:blipFill>
        <p:spPr>
          <a:xfrm>
            <a:off x="8046155" y="2055790"/>
            <a:ext cx="691444" cy="7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390" y="295560"/>
            <a:ext cx="9144000" cy="1505239"/>
          </a:xfrm>
        </p:spPr>
        <p:txBody>
          <a:bodyPr/>
          <a:lstStyle/>
          <a:p>
            <a:r>
              <a:rPr lang="en-US" sz="4400"/>
              <a:t>The KS3 National Curriculum for </a:t>
            </a:r>
            <a:r>
              <a:rPr lang="en-US" sz="4400">
                <a:solidFill>
                  <a:srgbClr val="977124"/>
                </a:solidFill>
              </a:rPr>
              <a:t>Design &amp; Technology</a:t>
            </a:r>
            <a:r>
              <a:rPr lang="en-US" sz="4400"/>
              <a:t> states that: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17" y="2188363"/>
            <a:ext cx="11216268" cy="4374077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977124"/>
                </a:solidFill>
                <a:latin typeface="Lato"/>
                <a:ea typeface="Lato"/>
                <a:cs typeface="Lato"/>
              </a:rPr>
              <a:t>Food  </a:t>
            </a:r>
            <a:r>
              <a:rPr lang="en-GB" sz="1800">
                <a:latin typeface="Lato"/>
                <a:ea typeface="Lato"/>
                <a:cs typeface="Lato"/>
              </a:rPr>
              <a:t>[Cooking and nutrition] As part of their work with food, pupils should be taught how to cook and apply the principles of nutrition and healthy eating. Instilling a love of cooking in pupils will also open a door to one of the great expressions of human creativity. Learning how to cook is a crucial life skill that enables pupils to feed themselves and others affordably and well, now and in later life. </a:t>
            </a:r>
            <a:endParaRPr lang="en-GB" sz="1800"/>
          </a:p>
          <a:p>
            <a:r>
              <a:rPr lang="en-GB" sz="1800"/>
              <a:t>Pupils should be taught to: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/>
              <a:t> understand and apply the principles of nutrition and health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>
                <a:latin typeface="Lato"/>
                <a:ea typeface="Lato"/>
                <a:cs typeface="Lato"/>
              </a:rPr>
              <a:t> cook a repertoire of predominantly savoury dishes so that they are able to feed themselves and others a healthy and varied diet </a:t>
            </a:r>
            <a:endParaRPr lang="en-GB" sz="1800">
              <a:ea typeface="Lato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/>
              <a:t> become competent in a range of cooking techniques [for example, selecting and preparing ingredients; using utensils and electrical equipment; applying heat in different ways; using awareness of taste, texture and smell to decide how to season dishes and combine ingredients; adapting and using their own recipes]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/>
              <a:t> understand the source, seasonality and characteristics of a broad range of ingredients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402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385" y="288443"/>
            <a:ext cx="9144000" cy="1505239"/>
          </a:xfrm>
        </p:spPr>
        <p:txBody>
          <a:bodyPr/>
          <a:lstStyle/>
          <a:p>
            <a:r>
              <a:rPr lang="en-US" sz="4000"/>
              <a:t>In </a:t>
            </a:r>
            <a:r>
              <a:rPr lang="en-US" sz="4000">
                <a:solidFill>
                  <a:srgbClr val="977124"/>
                </a:solidFill>
              </a:rPr>
              <a:t>Design &amp; Technology</a:t>
            </a:r>
            <a:r>
              <a:rPr lang="en-US" sz="4000"/>
              <a:t>, it is particularly </a:t>
            </a:r>
            <a:r>
              <a:rPr lang="en-US" sz="4000" u="sng"/>
              <a:t>vital</a:t>
            </a:r>
            <a:r>
              <a:rPr lang="en-US" sz="4000"/>
              <a:t> for us that pupils arrive with: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17" y="2130084"/>
            <a:ext cx="11216268" cy="1720956"/>
          </a:xfrm>
        </p:spPr>
        <p:txBody>
          <a:bodyPr lIns="91440" tIns="45720" rIns="91440" bIns="45720" anchor="t"/>
          <a:lstStyle/>
          <a:p>
            <a:r>
              <a:rPr lang="en-US" sz="1600">
                <a:solidFill>
                  <a:srgbClr val="977124"/>
                </a:solidFill>
                <a:ea typeface="Lato" panose="020F0502020204030203" pitchFamily="34" charset="0"/>
              </a:rPr>
              <a:t>Tech</a:t>
            </a:r>
          </a:p>
          <a:p>
            <a:pPr marL="342900" indent="-342900">
              <a:buAutoNum type="arabicPeriod"/>
            </a:pPr>
            <a:r>
              <a:rPr lang="en-GB" sz="1600" b="0">
                <a:latin typeface="Lato"/>
                <a:ea typeface="Lato"/>
                <a:cs typeface="Lato"/>
              </a:rPr>
              <a:t>Technical knowledge of the sources/raw materials and primary processing for wood, metal, plastics &amp; papers and boards.</a:t>
            </a:r>
            <a:endParaRPr lang="en-US">
              <a:ea typeface="La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b="0"/>
              <a:t>Knowledge of how the manufacture and use of products impact the environment.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0"/>
              <a:t>Experience of generating creative ideas in response to research and/or design criteria.</a:t>
            </a:r>
          </a:p>
          <a:p>
            <a:pPr marL="342900" indent="-342900">
              <a:buAutoNum type="arabicPeriod"/>
            </a:pPr>
            <a:r>
              <a:rPr lang="en-GB" sz="1600" b="0">
                <a:latin typeface="Lato"/>
                <a:ea typeface="Lato"/>
                <a:cs typeface="Lato"/>
              </a:rPr>
              <a:t>Measuring accurately with a ruler and converting cm to mm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0">
                <a:latin typeface="Lato"/>
                <a:ea typeface="Lato"/>
                <a:cs typeface="Lato"/>
              </a:rPr>
              <a:t>Experience of manufacturing a range of outcomes using wood and paper/board materials where some focus on realising a creative idea, others, on accuracy.</a:t>
            </a:r>
            <a:endParaRPr lang="en-US" sz="2000" b="0">
              <a:latin typeface="Lato"/>
              <a:ea typeface="Lato"/>
              <a:cs typeface="Lato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5B672D2-D12B-781D-BCD5-65055A534B4F}"/>
              </a:ext>
            </a:extLst>
          </p:cNvPr>
          <p:cNvSpPr txBox="1">
            <a:spLocks/>
          </p:cNvSpPr>
          <p:nvPr/>
        </p:nvSpPr>
        <p:spPr>
          <a:xfrm>
            <a:off x="537117" y="4627191"/>
            <a:ext cx="11216268" cy="18287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B172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977124"/>
                </a:solidFill>
              </a:rPr>
              <a:t>Food </a:t>
            </a:r>
          </a:p>
          <a:p>
            <a:pPr marL="342900" indent="-342900">
              <a:buAutoNum type="arabicPeriod"/>
            </a:pPr>
            <a:r>
              <a:rPr lang="en-GB" sz="1600" b="0">
                <a:latin typeface="Lato"/>
                <a:ea typeface="Lato"/>
                <a:cs typeface="Lato"/>
              </a:rPr>
              <a:t>Knowledge of the food groups that make up a varied diet. [5 Nutrients-Protein, fats, carbohydrates, vitamins and minerals]</a:t>
            </a:r>
            <a:endParaRPr lang="en-GB" sz="1600" b="0">
              <a:ea typeface="Lato"/>
            </a:endParaRPr>
          </a:p>
          <a:p>
            <a:pPr marL="342900" indent="-342900">
              <a:buAutoNum type="arabicPeriod"/>
            </a:pPr>
            <a:r>
              <a:rPr lang="en-GB" sz="1600" b="0"/>
              <a:t>Practical experience of working hygienically in terms of personal &amp; kitchen protocols.</a:t>
            </a:r>
          </a:p>
          <a:p>
            <a:pPr marL="342900" indent="-342900">
              <a:buAutoNum type="arabicPeriod"/>
            </a:pPr>
            <a:r>
              <a:rPr lang="en-GB" sz="1600" b="0"/>
              <a:t>Practical experience of preparing [measuring/chopping], mixing &amp; cooking ingredients. </a:t>
            </a:r>
          </a:p>
          <a:p>
            <a:pPr marL="342900" indent="-342900">
              <a:buAutoNum type="arabicPeriod"/>
            </a:pP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40844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FC6CA-D723-45DB-BFE3-66BD46ADEF09}"/>
              </a:ext>
            </a:extLst>
          </p:cNvPr>
          <p:cNvSpPr txBox="1">
            <a:spLocks/>
          </p:cNvSpPr>
          <p:nvPr/>
        </p:nvSpPr>
        <p:spPr>
          <a:xfrm>
            <a:off x="2445344" y="-364128"/>
            <a:ext cx="9478537" cy="150523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1B172F"/>
                </a:solidFill>
                <a:latin typeface="Cormorant SemiBold" pitchFamily="2" charset="77"/>
                <a:ea typeface="+mj-ea"/>
                <a:cs typeface="+mj-cs"/>
              </a:defRPr>
            </a:lvl1pPr>
          </a:lstStyle>
          <a:p>
            <a:r>
              <a:rPr lang="en-US" sz="2800">
                <a:latin typeface="Cormorant SemiBold"/>
              </a:rPr>
              <a:t>In </a:t>
            </a:r>
            <a:r>
              <a:rPr lang="en-US" sz="2800">
                <a:solidFill>
                  <a:srgbClr val="977124"/>
                </a:solidFill>
                <a:latin typeface="Cormorant SemiBold"/>
              </a:rPr>
              <a:t>Design &amp; Technology</a:t>
            </a:r>
            <a:r>
              <a:rPr lang="en-US" sz="2800">
                <a:latin typeface="Cormorant SemiBold"/>
              </a:rPr>
              <a:t>, </a:t>
            </a:r>
            <a:r>
              <a:rPr lang="en-US" sz="2800" u="sng">
                <a:latin typeface="Cormorant SemiBold"/>
              </a:rPr>
              <a:t>key vocabulary </a:t>
            </a:r>
            <a:r>
              <a:rPr lang="en-US" sz="2800">
                <a:latin typeface="Cormorant SemiBold"/>
              </a:rPr>
              <a:t>which we use at Bridgewater includes the following:</a:t>
            </a:r>
            <a:r>
              <a:rPr lang="en-US" sz="3600">
                <a:latin typeface="Cormorant SemiBold"/>
              </a:rPr>
              <a:t> </a:t>
            </a:r>
            <a:endParaRPr lang="en-US" sz="36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813B5B-3FB1-802F-999E-BE3F1EAF7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83641"/>
              </p:ext>
            </p:extLst>
          </p:nvPr>
        </p:nvGraphicFramePr>
        <p:xfrm>
          <a:off x="198368" y="1128592"/>
          <a:ext cx="1184948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539">
                  <a:extLst>
                    <a:ext uri="{9D8B030D-6E8A-4147-A177-3AD203B41FA5}">
                      <a16:colId xmlns:a16="http://schemas.microsoft.com/office/drawing/2014/main" val="491190019"/>
                    </a:ext>
                  </a:extLst>
                </a:gridCol>
                <a:gridCol w="9910948">
                  <a:extLst>
                    <a:ext uri="{9D8B030D-6E8A-4147-A177-3AD203B41FA5}">
                      <a16:colId xmlns:a16="http://schemas.microsoft.com/office/drawing/2014/main" val="4115082861"/>
                    </a:ext>
                  </a:extLst>
                </a:gridCol>
              </a:tblGrid>
              <a:tr h="314739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ea typeface="Lato"/>
                          <a:cs typeface="Lato"/>
                        </a:rPr>
                        <a:t>Tech  Terminology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ea typeface="Lato"/>
                          <a:cs typeface="Lato"/>
                        </a:rPr>
                        <a:t>Description and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0599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>
                          <a:solidFill>
                            <a:schemeClr val="tx1"/>
                          </a:solidFill>
                          <a:latin typeface="Calibri"/>
                        </a:rPr>
                        <a:t>the extent to which we can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latin typeface="Calibri"/>
                        </a:rPr>
                        <a:t>continue</a:t>
                      </a:r>
                      <a:r>
                        <a:rPr lang="en-GB" sz="1800" b="0" i="0">
                          <a:solidFill>
                            <a:schemeClr val="tx1"/>
                          </a:solidFill>
                          <a:latin typeface="Calibri"/>
                        </a:rPr>
                        <a:t> to use/do something at the same rate without using up all natural resources. </a:t>
                      </a:r>
                      <a:endParaRPr lang="en-US" sz="1800" i="0">
                        <a:latin typeface="Calibri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01932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Primary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How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raw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materials are changed into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usable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materials i.e. Fractional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Distillation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- Crude oil into plastics,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Seasoning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- trees into wood,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Smelting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- ores into metal, </a:t>
                      </a: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Pulping</a:t>
                      </a:r>
                      <a:r>
                        <a:rPr lang="en-GB" sz="1800" i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plants into paper/card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30031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Aesthetics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i="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GB" altLang="en-US" sz="1800" b="1" i="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adjectives</a:t>
                      </a:r>
                      <a:r>
                        <a:rPr lang="en-GB" altLang="en-US" sz="1800" i="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to describe the </a:t>
                      </a:r>
                      <a:r>
                        <a:rPr lang="en-GB" altLang="en-US" sz="1800" b="1" i="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look/style </a:t>
                      </a:r>
                      <a:r>
                        <a:rPr lang="en-GB" altLang="en-US" sz="1800" i="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of the product (bright, dull, functional, decorative, textured, smooth, shiny, modern, traditional etc)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24054"/>
                  </a:ext>
                </a:extLst>
              </a:tr>
              <a:tr h="241337">
                <a:tc>
                  <a:txBody>
                    <a:bodyPr/>
                    <a:lstStyle/>
                    <a:p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list</a:t>
                      </a:r>
                      <a:r>
                        <a:rPr lang="en-GB" sz="1800" i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measurable</a:t>
                      </a:r>
                      <a:r>
                        <a:rPr lang="en-GB" sz="1800" i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design criteria, that the design must, should or could do.</a:t>
                      </a:r>
                      <a:endParaRPr lang="en-US" sz="1800" i="0">
                        <a:latin typeface="Calibri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75945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D83CEF5-DBD3-2D07-27F7-88886835A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99031"/>
              </p:ext>
            </p:extLst>
          </p:nvPr>
        </p:nvGraphicFramePr>
        <p:xfrm>
          <a:off x="143773" y="3953773"/>
          <a:ext cx="11899200" cy="276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10">
                  <a:extLst>
                    <a:ext uri="{9D8B030D-6E8A-4147-A177-3AD203B41FA5}">
                      <a16:colId xmlns:a16="http://schemas.microsoft.com/office/drawing/2014/main" val="491190019"/>
                    </a:ext>
                  </a:extLst>
                </a:gridCol>
                <a:gridCol w="10012690">
                  <a:extLst>
                    <a:ext uri="{9D8B030D-6E8A-4147-A177-3AD203B41FA5}">
                      <a16:colId xmlns:a16="http://schemas.microsoft.com/office/drawing/2014/main" val="4115082861"/>
                    </a:ext>
                  </a:extLst>
                </a:gridCol>
              </a:tblGrid>
              <a:tr h="480391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ea typeface="Lato"/>
                          <a:cs typeface="Lato"/>
                        </a:rPr>
                        <a:t>Food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ea typeface="Lato"/>
                          <a:cs typeface="Lato"/>
                        </a:rPr>
                        <a:t>Description and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0599"/>
                  </a:ext>
                </a:extLst>
              </a:tr>
              <a:tr h="317654">
                <a:tc>
                  <a:txBody>
                    <a:bodyPr/>
                    <a:lstStyle/>
                    <a:p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Bridge</a:t>
                      </a:r>
                      <a:endParaRPr lang="en-US" sz="1800" b="0">
                        <a:latin typeface="Calibri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This hold is used to protect your fingers when cutting. Pass the knife through the bridge made by your fingers and thumb.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30031"/>
                  </a:ext>
                </a:extLst>
              </a:tr>
              <a:tr h="3176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Claw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4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hold is used to protect your fingers when cutting. Curl fingers together into a claw shape and tuck fingers 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696528"/>
                  </a:ext>
                </a:extLst>
              </a:tr>
              <a:tr h="3176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Seasonality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Eating and buying foods that are growing/are in season now.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85494"/>
                  </a:ext>
                </a:extLst>
              </a:tr>
              <a:tr h="5300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Healthy balanced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Eating a range of foods including consideration of healthy food swaps. </a:t>
                      </a:r>
                      <a:r>
                        <a:rPr lang="en-GB" sz="1800" kern="140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E.g</a:t>
                      </a:r>
                      <a:r>
                        <a:rPr lang="en-GB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Lato"/>
                          <a:cs typeface="Lato"/>
                        </a:rPr>
                        <a:t> white bread to brown bread, coco pops to Weetabix, full sugar cola-diet 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0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83" y="2904980"/>
            <a:ext cx="5105400" cy="1505239"/>
          </a:xfrm>
        </p:spPr>
        <p:txBody>
          <a:bodyPr/>
          <a:lstStyle/>
          <a:p>
            <a:r>
              <a:rPr lang="en-US"/>
              <a:t>Further support for you in </a:t>
            </a:r>
            <a:r>
              <a:rPr lang="en-US">
                <a:solidFill>
                  <a:srgbClr val="977124"/>
                </a:solidFill>
              </a:rPr>
              <a:t>Design &amp; Technology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83" y="4715400"/>
            <a:ext cx="5105400" cy="365125"/>
          </a:xfrm>
        </p:spPr>
        <p:txBody>
          <a:bodyPr lIns="91440" tIns="45720" rIns="91440" bIns="45720" anchor="t"/>
          <a:lstStyle/>
          <a:p>
            <a:r>
              <a:rPr lang="en-US" sz="1800"/>
              <a:t>CONTACT – </a:t>
            </a:r>
          </a:p>
          <a:p>
            <a:r>
              <a:rPr lang="en-US" sz="1800">
                <a:latin typeface="Lato"/>
                <a:ea typeface="Lato"/>
                <a:cs typeface="Lato"/>
              </a:rPr>
              <a:t>Jacqui Thompson, KS3 Co-Ordinator</a:t>
            </a:r>
            <a:endParaRPr lang="en-US">
              <a:ea typeface="Lato" panose="020F0502020204030203" pitchFamily="34" charset="0"/>
            </a:endParaRPr>
          </a:p>
          <a:p>
            <a:r>
              <a:rPr lang="en-US" sz="1800">
                <a:latin typeface="Lato"/>
                <a:ea typeface="Lato"/>
                <a:cs typeface="Lato"/>
                <a:hlinkClick r:id="rId3"/>
              </a:rPr>
              <a:t>j.thompson@bridgewaterhigh.com</a:t>
            </a:r>
            <a:endParaRPr lang="en-US">
              <a:ea typeface="Lato"/>
            </a:endParaRPr>
          </a:p>
          <a:p>
            <a:r>
              <a:rPr lang="en-US" sz="1800">
                <a:latin typeface="Lato"/>
                <a:ea typeface="Lato"/>
                <a:cs typeface="Lato"/>
              </a:rPr>
              <a:t>Jo Garry, Head of Design &amp; Technology</a:t>
            </a:r>
            <a:endParaRPr lang="en-US">
              <a:ea typeface="Lato"/>
            </a:endParaRPr>
          </a:p>
          <a:p>
            <a:r>
              <a:rPr lang="en-US" sz="1800">
                <a:latin typeface="Lato"/>
                <a:ea typeface="Lato"/>
                <a:cs typeface="Lato"/>
                <a:hlinkClick r:id="rId4"/>
              </a:rPr>
              <a:t>j.garry@bridgewaterhigh.com</a:t>
            </a:r>
            <a:endParaRPr lang="en-US" sz="1800">
              <a:latin typeface="Lato"/>
              <a:ea typeface="Lato"/>
              <a:cs typeface="Lato"/>
            </a:endParaRPr>
          </a:p>
          <a:p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5131" y="2290346"/>
            <a:ext cx="5827985" cy="38266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latin typeface="Lato Light"/>
                <a:ea typeface="Lato Light"/>
                <a:cs typeface="Lato Light"/>
              </a:rPr>
              <a:t>We are pleased to offer the following to support your D&amp;T provision and transition:</a:t>
            </a:r>
          </a:p>
          <a:p>
            <a:r>
              <a:rPr lang="en-US">
                <a:latin typeface="Lato Light"/>
                <a:ea typeface="Lato Light"/>
                <a:cs typeface="Lato Light"/>
              </a:rPr>
              <a:t>Consultation on project ideas</a:t>
            </a:r>
            <a:endParaRPr lang="en-US">
              <a:latin typeface="Lato Light"/>
              <a:ea typeface="Lato Light" panose="020F0402020204030203" pitchFamily="34" charset="0"/>
              <a:cs typeface="Lato Light"/>
            </a:endParaRPr>
          </a:p>
          <a:p>
            <a:r>
              <a:rPr lang="en-US">
                <a:latin typeface="Lato Light"/>
                <a:ea typeface="Lato Light"/>
                <a:cs typeface="Lato Light"/>
              </a:rPr>
              <a:t>Experience for staff to develop practical teaching skills.</a:t>
            </a:r>
            <a:endParaRPr lang="en-US">
              <a:ea typeface="Lato Light"/>
            </a:endParaRPr>
          </a:p>
          <a:p>
            <a:endParaRPr lang="en-US">
              <a:ea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25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E52DAC13-8C66-F534-568F-60EDD040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36618"/>
            <a:ext cx="5102427" cy="679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90" y="2949800"/>
            <a:ext cx="5339576" cy="1505239"/>
          </a:xfrm>
        </p:spPr>
        <p:txBody>
          <a:bodyPr/>
          <a:lstStyle/>
          <a:p>
            <a:r>
              <a:rPr lang="en-US"/>
              <a:t>The Bridgewater journey in </a:t>
            </a:r>
            <a:r>
              <a:rPr lang="en-US">
                <a:solidFill>
                  <a:srgbClr val="977124"/>
                </a:solidFill>
              </a:rPr>
              <a:t>Design &amp;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90" y="4697639"/>
            <a:ext cx="9144000" cy="1505238"/>
          </a:xfrm>
        </p:spPr>
        <p:txBody>
          <a:bodyPr/>
          <a:lstStyle/>
          <a:p>
            <a:r>
              <a:rPr lang="en-US"/>
              <a:t>Our “Roadmap” for this subject: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4BEC-D1C4-5157-E625-81DF85315980}"/>
              </a:ext>
            </a:extLst>
          </p:cNvPr>
          <p:cNvSpPr/>
          <p:nvPr/>
        </p:nvSpPr>
        <p:spPr>
          <a:xfrm>
            <a:off x="6920347" y="6472272"/>
            <a:ext cx="1340426" cy="328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99D8AB-9A23-6D16-9D1A-3728DC8C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801" y="6451490"/>
            <a:ext cx="1130672" cy="3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5" y="3191069"/>
            <a:ext cx="5339576" cy="1505239"/>
          </a:xfrm>
        </p:spPr>
        <p:txBody>
          <a:bodyPr/>
          <a:lstStyle/>
          <a:p>
            <a:r>
              <a:rPr lang="en-US"/>
              <a:t>The Bridgewater journey in </a:t>
            </a:r>
            <a:r>
              <a:rPr lang="en-US">
                <a:solidFill>
                  <a:srgbClr val="977124"/>
                </a:solidFill>
              </a:rPr>
              <a:t>Design &amp; Technology -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5" y="4938908"/>
            <a:ext cx="9144000" cy="1505238"/>
          </a:xfrm>
        </p:spPr>
        <p:txBody>
          <a:bodyPr/>
          <a:lstStyle/>
          <a:p>
            <a:r>
              <a:rPr lang="en-US"/>
              <a:t>Our “Roadmap” for this subject: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D5CB4-9B56-2129-34B7-B4E960AB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3" t="5965" r="32748" b="19999"/>
          <a:stretch/>
        </p:blipFill>
        <p:spPr>
          <a:xfrm>
            <a:off x="7038474" y="90298"/>
            <a:ext cx="4944977" cy="66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98" y="4118576"/>
            <a:ext cx="5339576" cy="1505239"/>
          </a:xfrm>
        </p:spPr>
        <p:txBody>
          <a:bodyPr/>
          <a:lstStyle/>
          <a:p>
            <a:r>
              <a:rPr lang="en-US"/>
              <a:t>The </a:t>
            </a:r>
            <a:br>
              <a:rPr lang="en-US"/>
            </a:br>
            <a:r>
              <a:rPr lang="en-US"/>
              <a:t>Bridgewater journey </a:t>
            </a:r>
            <a:br>
              <a:rPr lang="en-US"/>
            </a:br>
            <a:r>
              <a:rPr lang="en-US"/>
              <a:t>in </a:t>
            </a:r>
            <a:r>
              <a:rPr lang="en-US">
                <a:solidFill>
                  <a:srgbClr val="977124"/>
                </a:solidFill>
              </a:rPr>
              <a:t>Design &amp;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380" y="5676686"/>
            <a:ext cx="9144000" cy="1505238"/>
          </a:xfrm>
        </p:spPr>
        <p:txBody>
          <a:bodyPr/>
          <a:lstStyle/>
          <a:p>
            <a:r>
              <a:rPr lang="en-US"/>
              <a:t>KS3 in particular: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F5A5F-46A5-D8FB-CA0F-E5AA8072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2" t="12839" r="21296" b="5185"/>
          <a:stretch/>
        </p:blipFill>
        <p:spPr>
          <a:xfrm>
            <a:off x="4312356" y="200633"/>
            <a:ext cx="7638103" cy="6256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1661C-5B48-D500-EC04-8CFA096F0C18}"/>
              </a:ext>
            </a:extLst>
          </p:cNvPr>
          <p:cNvSpPr/>
          <p:nvPr/>
        </p:nvSpPr>
        <p:spPr>
          <a:xfrm>
            <a:off x="4384964" y="5964382"/>
            <a:ext cx="1922318" cy="4675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E8DE71-ACF5-CB15-27CB-10BA19AA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68" y="5984270"/>
            <a:ext cx="1323196" cy="4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79" y="4355940"/>
            <a:ext cx="5339576" cy="1505239"/>
          </a:xfrm>
        </p:spPr>
        <p:txBody>
          <a:bodyPr/>
          <a:lstStyle/>
          <a:p>
            <a:r>
              <a:rPr lang="en-US" sz="4800"/>
              <a:t>The </a:t>
            </a:r>
            <a:br>
              <a:rPr lang="en-US" sz="4800"/>
            </a:br>
            <a:r>
              <a:rPr lang="en-US" sz="4800"/>
              <a:t>Bridgewater journey in </a:t>
            </a:r>
            <a:br>
              <a:rPr lang="en-US" sz="4800"/>
            </a:br>
            <a:r>
              <a:rPr lang="en-US" sz="4800">
                <a:solidFill>
                  <a:srgbClr val="977124"/>
                </a:solidFill>
              </a:rPr>
              <a:t>Design &amp; Technology – </a:t>
            </a:r>
            <a:br>
              <a:rPr lang="en-US" sz="4800">
                <a:solidFill>
                  <a:srgbClr val="977124"/>
                </a:solidFill>
              </a:rPr>
            </a:br>
            <a:r>
              <a:rPr lang="en-US" sz="4800">
                <a:solidFill>
                  <a:srgbClr val="977124"/>
                </a:solidFill>
              </a:rPr>
              <a:t>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06" y="5981773"/>
            <a:ext cx="9144000" cy="1505238"/>
          </a:xfrm>
        </p:spPr>
        <p:txBody>
          <a:bodyPr/>
          <a:lstStyle/>
          <a:p>
            <a:r>
              <a:rPr lang="en-US" sz="2000"/>
              <a:t>KS3 in particular: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C70A2-DEBD-BF14-4A33-66DA0937F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9" t="29999" r="26060" b="5439"/>
          <a:stretch/>
        </p:blipFill>
        <p:spPr>
          <a:xfrm>
            <a:off x="4595849" y="513529"/>
            <a:ext cx="7274017" cy="5565152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56167C-EB82-9DD7-54DB-1EEE5D43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921" y="5324082"/>
            <a:ext cx="2154469" cy="7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3856102"/>
            <a:ext cx="5105400" cy="1505239"/>
          </a:xfrm>
        </p:spPr>
        <p:txBody>
          <a:bodyPr/>
          <a:lstStyle/>
          <a:p>
            <a:r>
              <a:rPr lang="en-US"/>
              <a:t>Further information for </a:t>
            </a:r>
            <a:r>
              <a:rPr lang="en-US">
                <a:solidFill>
                  <a:srgbClr val="977124"/>
                </a:solidFill>
              </a:rPr>
              <a:t>Design &amp; Technology</a:t>
            </a:r>
            <a:r>
              <a:rPr lang="en-US"/>
              <a:t> can be found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67388"/>
            <a:ext cx="5105400" cy="365125"/>
          </a:xfrm>
        </p:spPr>
        <p:txBody>
          <a:bodyPr/>
          <a:lstStyle/>
          <a:p>
            <a:r>
              <a:rPr lang="en-US" sz="1600">
                <a:hlinkClick r:id="rId2"/>
              </a:rPr>
              <a:t>https://bridgewaterhigh.org/key-stage-3-subjects/</a:t>
            </a:r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Within the CURRICULUM INFORMATION table there are links to each subject’s: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Curriculum Intent statement</a:t>
            </a:r>
          </a:p>
          <a:p>
            <a:r>
              <a:rPr lang="en-US"/>
              <a:t>Curriculum map</a:t>
            </a:r>
          </a:p>
          <a:p>
            <a:r>
              <a:rPr lang="en-US"/>
              <a:t>Road map</a:t>
            </a:r>
          </a:p>
          <a:p>
            <a:r>
              <a:rPr lang="en-US"/>
              <a:t>Assessment statements</a:t>
            </a:r>
          </a:p>
        </p:txBody>
      </p:sp>
    </p:spTree>
    <p:extLst>
      <p:ext uri="{BB962C8B-B14F-4D97-AF65-F5344CB8AC3E}">
        <p14:creationId xmlns:p14="http://schemas.microsoft.com/office/powerpoint/2010/main" val="2402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175" y="151181"/>
            <a:ext cx="9144000" cy="1505239"/>
          </a:xfrm>
        </p:spPr>
        <p:txBody>
          <a:bodyPr/>
          <a:lstStyle/>
          <a:p>
            <a:r>
              <a:rPr lang="en-US" sz="4400"/>
              <a:t>The KS2 National Curriculum for </a:t>
            </a:r>
            <a:r>
              <a:rPr lang="en-US" sz="4400">
                <a:solidFill>
                  <a:srgbClr val="977124"/>
                </a:solidFill>
              </a:rPr>
              <a:t>Design &amp; Technology</a:t>
            </a:r>
            <a:r>
              <a:rPr lang="en-US" sz="4400"/>
              <a:t> states that: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17" y="1675019"/>
            <a:ext cx="11216268" cy="4374077"/>
          </a:xfrm>
        </p:spPr>
        <p:txBody>
          <a:bodyPr/>
          <a:lstStyle/>
          <a:p>
            <a:r>
              <a:rPr lang="en-GB" sz="1200"/>
              <a:t>Through a variety of creative and practical activities, pupils should be taught the knowledge, understanding and skills needed to engage in an iterative process of designing and making. They should work in a range of relevant contexts [for example, the home, school, leisure, culture, enterprise, industry and the wider environment]. </a:t>
            </a:r>
          </a:p>
          <a:p>
            <a:r>
              <a:rPr lang="en-GB" sz="1200"/>
              <a:t>When designing and making, pupils should be taught to: </a:t>
            </a:r>
          </a:p>
          <a:p>
            <a:r>
              <a:rPr lang="en-GB" sz="1200" u="sng"/>
              <a:t>Design</a:t>
            </a:r>
            <a:r>
              <a:rPr lang="en-GB" sz="120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use research and develop design criteria to inform the design of innovative, functional, appealing products that are fit for purpose, aimed at particular individuals or groups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generate, develop, model and communicate their ideas through discussion, annotated sketches, cross-sectional and exploded diagrams, prototypes, pattern pieces and computer-aided design </a:t>
            </a:r>
          </a:p>
          <a:p>
            <a:pPr>
              <a:spcBef>
                <a:spcPts val="600"/>
              </a:spcBef>
            </a:pPr>
            <a:r>
              <a:rPr lang="en-GB" sz="1200" u="sng"/>
              <a:t>Make</a:t>
            </a:r>
            <a:r>
              <a:rPr lang="en-GB" sz="120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select from and use a wider range of tools and equipment to perform practical tasks [for example, cutting, shaping, joining and finishing], accurately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select from and use a wider range of materials and components, including construction materials, textiles and ingredients, according to their functional properties and aesthetic qualities </a:t>
            </a:r>
          </a:p>
          <a:p>
            <a:r>
              <a:rPr lang="en-GB" sz="1200" u="sng"/>
              <a:t>Evaluate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investigate and analyse a range of existing products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evaluate their ideas and products against their own design criteria and consider the views of others to improve their work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how key events and individuals in design and technology have helped shape the world </a:t>
            </a:r>
          </a:p>
          <a:p>
            <a:r>
              <a:rPr lang="en-GB" sz="1200" u="sng"/>
              <a:t>Technical knowledge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apply their understanding of how to strengthen, stiffen and reinforce more complex structures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and use mechanical systems in their products [for example, gears, pulleys, cams, levers and linkages]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and use electrical systems in their products [for example, series circuits incorporating switches, bulbs, buzzers and motors]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200"/>
              <a:t>apply their understanding of computing to program, monitor and control their products.</a:t>
            </a:r>
          </a:p>
        </p:txBody>
      </p:sp>
    </p:spTree>
    <p:extLst>
      <p:ext uri="{BB962C8B-B14F-4D97-AF65-F5344CB8AC3E}">
        <p14:creationId xmlns:p14="http://schemas.microsoft.com/office/powerpoint/2010/main" val="10390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175" y="1086314"/>
            <a:ext cx="9144000" cy="1505239"/>
          </a:xfrm>
        </p:spPr>
        <p:txBody>
          <a:bodyPr/>
          <a:lstStyle/>
          <a:p>
            <a:r>
              <a:rPr lang="en-US" sz="4800"/>
              <a:t>The KS2 National Curriculum for </a:t>
            </a:r>
            <a:r>
              <a:rPr lang="en-US" sz="4800">
                <a:solidFill>
                  <a:srgbClr val="977124"/>
                </a:solidFill>
              </a:rPr>
              <a:t>Design &amp; Technology</a:t>
            </a:r>
            <a:r>
              <a:rPr lang="en-US" sz="4800"/>
              <a:t> states that: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04" y="2964740"/>
            <a:ext cx="11216268" cy="4374077"/>
          </a:xfrm>
        </p:spPr>
        <p:txBody>
          <a:bodyPr lIns="91440" tIns="45720" rIns="91440" bIns="45720" anchor="t"/>
          <a:lstStyle/>
          <a:p>
            <a:r>
              <a:rPr lang="en-US" sz="2400">
                <a:solidFill>
                  <a:srgbClr val="977124"/>
                </a:solidFill>
              </a:rPr>
              <a:t>Food </a:t>
            </a:r>
            <a:r>
              <a:rPr lang="en-GB" sz="1800"/>
              <a:t>[Cooking and nutrition] As part of their work with food, pupils should be taught how to cook and apply the principles of nutrition and healthy eating. Instilling a love of cooking in pupils will also open a door to one of the great expressions of human creativity. Learning how to cook is a crucial life skill that enables pupils to feed themselves and others affordably and well, now and in later life. </a:t>
            </a:r>
          </a:p>
          <a:p>
            <a:r>
              <a:rPr lang="en-GB" sz="1800"/>
              <a:t>Pupils should be taught to: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/>
              <a:t> understand and apply the principles of a healthy and varied diet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/>
              <a:t> prepare and cook a variety of predominantly savoury dishes using a range of cooking techniques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800">
                <a:latin typeface="Lato"/>
                <a:ea typeface="Lato"/>
                <a:cs typeface="Lato"/>
              </a:rPr>
              <a:t> understand seasonality and know where and how a variety of ingredients are grown, reared, caught and processed.</a:t>
            </a:r>
            <a:endParaRPr lang="en-US" sz="3200" b="0">
              <a:latin typeface="Lato"/>
              <a:ea typeface="Lato"/>
              <a:cs typeface="Lato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0E6332B-B4FE-E6AC-0F4D-BCF3A0499C2A}"/>
              </a:ext>
            </a:extLst>
          </p:cNvPr>
          <p:cNvSpPr txBox="1">
            <a:spLocks/>
          </p:cNvSpPr>
          <p:nvPr/>
        </p:nvSpPr>
        <p:spPr>
          <a:xfrm>
            <a:off x="2901175" y="2483923"/>
            <a:ext cx="11216268" cy="4374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1B172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13289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729" y="201774"/>
            <a:ext cx="9144000" cy="1505239"/>
          </a:xfrm>
        </p:spPr>
        <p:txBody>
          <a:bodyPr lIns="91440" tIns="45720" rIns="91440" bIns="45720" anchor="b"/>
          <a:lstStyle/>
          <a:p>
            <a:r>
              <a:rPr lang="en-US" sz="4400">
                <a:latin typeface="Cormorant SemiBold"/>
              </a:rPr>
              <a:t>The KS3 National Curriculum for </a:t>
            </a:r>
            <a:r>
              <a:rPr lang="en-US" sz="4400">
                <a:solidFill>
                  <a:srgbClr val="977124"/>
                </a:solidFill>
                <a:latin typeface="Cormorant SemiBold"/>
              </a:rPr>
              <a:t>Design &amp; Technology</a:t>
            </a:r>
            <a:r>
              <a:rPr lang="en-US" sz="4400">
                <a:latin typeface="Cormorant SemiBold"/>
              </a:rPr>
              <a:t> states that: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8" y="1736630"/>
            <a:ext cx="11550316" cy="4374077"/>
          </a:xfrm>
        </p:spPr>
        <p:txBody>
          <a:bodyPr/>
          <a:lstStyle/>
          <a:p>
            <a:r>
              <a:rPr lang="en-GB" sz="1200"/>
              <a:t>Through a variety of creative and practical activities, pupils should be taught the knowledge, understanding and skills needed to engage in an iterative process of designing and making. They should work in a range of domestic and local contexts [for example, the home, health, leisure and culture], and industrial contexts [for example, engineering, manufacturing, construction, food, energy, agriculture (including horticulture) and fashion]. When designing and making, pupils should be taught to: </a:t>
            </a:r>
          </a:p>
          <a:p>
            <a:pPr>
              <a:spcBef>
                <a:spcPts val="600"/>
              </a:spcBef>
            </a:pPr>
            <a:r>
              <a:rPr lang="en-GB" sz="1200"/>
              <a:t>Design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use research and exploration, such as the study of different cultures, to identify and understand user needs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identify and solve their own design problems and understand how to reformulate problems given to them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develop specifications to inform the design of innovative, functional, appealing products that respond to needs in a variety of situations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use a variety of approaches [for example, biomimicry and user-centred design], to generate creative ideas and avoid stereotypical responses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develop and communicate design ideas using annotated sketches, detailed plans, 3-D and mathematical modelling, oral and digital presentations and computer-based tools </a:t>
            </a:r>
          </a:p>
          <a:p>
            <a:r>
              <a:rPr lang="en-GB" sz="1200"/>
              <a:t>Make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select from and use specialist tools, techniques, processes, equipment and machinery precisely, including computer-aided manufacture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select from and use a wider, more complex range of materials, components and ingredients, taking into account their properties Evaluate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analyse the work of past and present professionals and others to develop and broaden their understanding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investigate new and emerging technologies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test, evaluate and refine their ideas and products against a specification, taking into account the views of intended users and other interested groups 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developments in design and technology, its impact on individuals, society and the environment, and the responsibilities of designers, engineers and technologists </a:t>
            </a:r>
          </a:p>
          <a:p>
            <a:r>
              <a:rPr lang="en-GB" sz="1200"/>
              <a:t>Technical knowledge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and use the properties of materials and the performance of structural elements to achieve functioning solutions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how more advanced mechanical systems used in their products enable changes in movement and force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understand how more advanced electrical and electronic systems can be powered and used in their products [for example, circuits with heat, light, sound and movement as inputs and outputs]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200"/>
              <a:t>apply computing and use electronics to embed intelligence in products that respond to inputs [for example, sensors], and control outputs [for example, actuators], using programmable components [for example, microcontrollers]</a:t>
            </a:r>
            <a:endParaRPr lang="en-US" sz="1200" b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45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dgewater Blu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dgewate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1658</Words>
  <Application>Microsoft Macintosh PowerPoint</Application>
  <PresentationFormat>Widescreen</PresentationFormat>
  <Paragraphs>112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Cormorant SemiBold</vt:lpstr>
      <vt:lpstr>Lato</vt:lpstr>
      <vt:lpstr>Lato Light</vt:lpstr>
      <vt:lpstr>Wingdings</vt:lpstr>
      <vt:lpstr>Bridgewater Blue </vt:lpstr>
      <vt:lpstr>Bridgewater White</vt:lpstr>
      <vt:lpstr>THE BRIDGEWATER BATON</vt:lpstr>
      <vt:lpstr>The Bridgewater journey in Design &amp; Technology</vt:lpstr>
      <vt:lpstr>The Bridgewater journey in Design &amp; Technology - Food</vt:lpstr>
      <vt:lpstr>The  Bridgewater journey  in Design &amp; Technology</vt:lpstr>
      <vt:lpstr>The  Bridgewater journey in  Design &amp; Technology –  Food</vt:lpstr>
      <vt:lpstr>Further information for Design &amp; Technology can be found at:</vt:lpstr>
      <vt:lpstr>The KS2 National Curriculum for Design &amp; Technology states that:</vt:lpstr>
      <vt:lpstr>The KS2 National Curriculum for Design &amp; Technology states that:</vt:lpstr>
      <vt:lpstr>The KS3 National Curriculum for Design &amp; Technology states that:</vt:lpstr>
      <vt:lpstr>The KS3 National Curriculum for Design &amp; Technology states that:</vt:lpstr>
      <vt:lpstr>In Design &amp; Technology, it is particularly vital for us that pupils arrive with:</vt:lpstr>
      <vt:lpstr>PowerPoint Presentation</vt:lpstr>
      <vt:lpstr>Further support for you in Design &amp;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Mr. T. Eden</cp:lastModifiedBy>
  <cp:revision>4</cp:revision>
  <dcterms:created xsi:type="dcterms:W3CDTF">2022-11-29T09:30:02Z</dcterms:created>
  <dcterms:modified xsi:type="dcterms:W3CDTF">2023-10-16T16:39:24Z</dcterms:modified>
</cp:coreProperties>
</file>