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Lst>
  <p:notesMasterIdLst>
    <p:notesMasterId r:id="rId78"/>
  </p:notesMasterIdLst>
  <p:sldIdLst>
    <p:sldId id="374" r:id="rId3"/>
    <p:sldId id="256" r:id="rId4"/>
    <p:sldId id="257" r:id="rId5"/>
    <p:sldId id="258" r:id="rId6"/>
    <p:sldId id="264" r:id="rId7"/>
    <p:sldId id="276" r:id="rId8"/>
    <p:sldId id="373" r:id="rId9"/>
    <p:sldId id="270" r:id="rId10"/>
    <p:sldId id="278" r:id="rId11"/>
    <p:sldId id="279" r:id="rId12"/>
    <p:sldId id="282" r:id="rId13"/>
    <p:sldId id="280" r:id="rId14"/>
    <p:sldId id="281" r:id="rId15"/>
    <p:sldId id="265" r:id="rId16"/>
    <p:sldId id="285" r:id="rId17"/>
    <p:sldId id="260" r:id="rId18"/>
    <p:sldId id="277" r:id="rId19"/>
    <p:sldId id="318" r:id="rId20"/>
    <p:sldId id="300" r:id="rId21"/>
    <p:sldId id="371" r:id="rId22"/>
    <p:sldId id="372" r:id="rId23"/>
    <p:sldId id="287" r:id="rId24"/>
    <p:sldId id="288" r:id="rId25"/>
    <p:sldId id="295" r:id="rId26"/>
    <p:sldId id="290" r:id="rId27"/>
    <p:sldId id="286" r:id="rId28"/>
    <p:sldId id="283" r:id="rId29"/>
    <p:sldId id="299" r:id="rId30"/>
    <p:sldId id="386" r:id="rId31"/>
    <p:sldId id="354" r:id="rId32"/>
    <p:sldId id="355" r:id="rId33"/>
    <p:sldId id="356" r:id="rId34"/>
    <p:sldId id="363" r:id="rId35"/>
    <p:sldId id="398" r:id="rId36"/>
    <p:sldId id="399" r:id="rId37"/>
    <p:sldId id="436" r:id="rId38"/>
    <p:sldId id="437" r:id="rId39"/>
    <p:sldId id="302" r:id="rId40"/>
    <p:sldId id="438" r:id="rId41"/>
    <p:sldId id="498" r:id="rId42"/>
    <p:sldId id="397" r:id="rId43"/>
    <p:sldId id="414" r:id="rId44"/>
    <p:sldId id="420" r:id="rId45"/>
    <p:sldId id="405" r:id="rId46"/>
    <p:sldId id="406" r:id="rId47"/>
    <p:sldId id="407" r:id="rId48"/>
    <p:sldId id="415" r:id="rId49"/>
    <p:sldId id="416" r:id="rId50"/>
    <p:sldId id="419" r:id="rId51"/>
    <p:sldId id="321" r:id="rId52"/>
    <p:sldId id="417" r:id="rId53"/>
    <p:sldId id="418" r:id="rId54"/>
    <p:sldId id="510" r:id="rId55"/>
    <p:sldId id="396" r:id="rId56"/>
    <p:sldId id="346" r:id="rId57"/>
    <p:sldId id="439" r:id="rId58"/>
    <p:sldId id="441" r:id="rId59"/>
    <p:sldId id="319" r:id="rId60"/>
    <p:sldId id="444" r:id="rId61"/>
    <p:sldId id="511" r:id="rId62"/>
    <p:sldId id="496" r:id="rId63"/>
    <p:sldId id="512" r:id="rId64"/>
    <p:sldId id="513" r:id="rId65"/>
    <p:sldId id="514" r:id="rId66"/>
    <p:sldId id="515" r:id="rId67"/>
    <p:sldId id="446" r:id="rId68"/>
    <p:sldId id="516" r:id="rId69"/>
    <p:sldId id="430" r:id="rId70"/>
    <p:sldId id="432" r:id="rId71"/>
    <p:sldId id="324" r:id="rId72"/>
    <p:sldId id="519" r:id="rId73"/>
    <p:sldId id="453" r:id="rId74"/>
    <p:sldId id="518" r:id="rId75"/>
    <p:sldId id="517" r:id="rId76"/>
    <p:sldId id="52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 M. Knight" initials="MMK" lastIdx="2" clrIdx="0">
    <p:extLst>
      <p:ext uri="{19B8F6BF-5375-455C-9EA6-DF929625EA0E}">
        <p15:presenceInfo xmlns:p15="http://schemas.microsoft.com/office/powerpoint/2012/main" userId="S-1-5-21-1380725192-2703233157-2235352154-38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1"/>
    <p:restoredTop sz="94701"/>
  </p:normalViewPr>
  <p:slideViewPr>
    <p:cSldViewPr snapToGrid="0">
      <p:cViewPr varScale="1">
        <p:scale>
          <a:sx n="85" d="100"/>
          <a:sy n="85" d="100"/>
        </p:scale>
        <p:origin x="5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simple1" qsCatId="simple" csTypeId="urn:microsoft.com/office/officeart/2005/8/colors/colorful1" csCatId="colorful" phldr="1"/>
      <dgm:spPr/>
      <dgm:t>
        <a:bodyPr rtlCol="0"/>
        <a:lstStyle/>
        <a:p>
          <a:pPr rtl="0"/>
          <a:endParaRPr lang="en-US"/>
        </a:p>
      </dgm:t>
    </dgm:pt>
    <dgm:pt modelId="{8FE81FEC-2664-411F-AEB3-065F29F52751}">
      <dgm:prSet custT="1"/>
      <dgm:spPr>
        <a:solidFill>
          <a:schemeClr val="accent1"/>
        </a:solidFill>
        <a:ln>
          <a:noFill/>
        </a:ln>
      </dgm:spPr>
      <dgm:t>
        <a:bodyPr lIns="182880" tIns="182880" rIns="182880" bIns="182880" rtlCol="0"/>
        <a:lstStyle/>
        <a:p>
          <a:pPr marL="0" algn="ctr" rtl="0">
            <a:buNone/>
          </a:pPr>
          <a:endParaRPr lang="en-GB" sz="1400" noProof="0" dirty="0">
            <a:latin typeface="Tenorite" pitchFamily="2" charset="0"/>
          </a:endParaRPr>
        </a:p>
      </dgm:t>
    </dgm:pt>
    <dgm:pt modelId="{BCBC007E-0269-421B-9C41-DE26D5C3A822}" type="parTrans" cxnId="{711E093C-AD42-45A4-8D40-A2D39702062E}">
      <dgm:prSet/>
      <dgm:spPr/>
      <dgm:t>
        <a:bodyPr rtlCol="0"/>
        <a:lstStyle/>
        <a:p>
          <a:pPr rtl="0"/>
          <a:endParaRPr lang="en-GB" noProof="0" dirty="0">
            <a:latin typeface="Tenorite" pitchFamily="2" charset="0"/>
          </a:endParaRPr>
        </a:p>
      </dgm:t>
    </dgm:pt>
    <dgm:pt modelId="{80230EB7-7230-4881-A631-309C07417378}" type="sibTrans" cxnId="{711E093C-AD42-45A4-8D40-A2D39702062E}">
      <dgm:prSet/>
      <dgm:spPr/>
      <dgm:t>
        <a:bodyPr rtlCol="0"/>
        <a:lstStyle/>
        <a:p>
          <a:pPr rtl="0"/>
          <a:endParaRPr lang="en-GB" noProof="0" dirty="0">
            <a:latin typeface="Tenorite" pitchFamily="2" charset="0"/>
          </a:endParaRPr>
        </a:p>
      </dgm:t>
    </dgm:pt>
    <dgm:pt modelId="{73D947E0-108F-4D20-A71E-3CF329F97212}">
      <dgm:prSet phldr="0" custT="1"/>
      <dgm:spPr>
        <a:solidFill>
          <a:schemeClr val="accent1"/>
        </a:solidFill>
        <a:ln>
          <a:noFill/>
        </a:ln>
      </dgm:spPr>
      <dgm:t>
        <a:bodyPr rtlCol="0"/>
        <a:lstStyle/>
        <a:p>
          <a:pPr marL="0" algn="ctr" rtl="0">
            <a:buNone/>
          </a:pPr>
          <a:r>
            <a:rPr lang="en-GB" sz="2800" noProof="0" dirty="0">
              <a:solidFill>
                <a:schemeClr val="bg1"/>
              </a:solidFill>
              <a:latin typeface="+mn-lt"/>
            </a:rPr>
            <a:t>Setting</a:t>
          </a:r>
          <a:r>
            <a:rPr lang="en-GB" sz="2800" baseline="0" noProof="0" dirty="0">
              <a:solidFill>
                <a:schemeClr val="bg1"/>
              </a:solidFill>
              <a:latin typeface="+mn-lt"/>
            </a:rPr>
            <a:t> the climate </a:t>
          </a:r>
          <a:endParaRPr lang="en-GB" sz="2800" noProof="0" dirty="0">
            <a:solidFill>
              <a:schemeClr val="bg1"/>
            </a:solidFill>
            <a:latin typeface="+mn-lt"/>
          </a:endParaRPr>
        </a:p>
      </dgm:t>
    </dgm:pt>
    <dgm:pt modelId="{9D249532-A24D-4D8F-848A-9F42F2E486C9}" type="parTrans" cxnId="{A0077D09-C12C-46D0-8DF7-194B6911362A}">
      <dgm:prSet/>
      <dgm:spPr/>
      <dgm:t>
        <a:bodyPr rtlCol="0"/>
        <a:lstStyle/>
        <a:p>
          <a:pPr rtl="0"/>
          <a:endParaRPr lang="en-GB" noProof="0" dirty="0">
            <a:latin typeface="Tenorite" pitchFamily="2" charset="0"/>
          </a:endParaRPr>
        </a:p>
      </dgm:t>
    </dgm:pt>
    <dgm:pt modelId="{AE813459-65AB-4FA9-B717-330DDA6DFA4E}" type="sibTrans" cxnId="{A0077D09-C12C-46D0-8DF7-194B6911362A}">
      <dgm:prSet/>
      <dgm:spPr/>
      <dgm:t>
        <a:bodyPr rtlCol="0"/>
        <a:lstStyle/>
        <a:p>
          <a:pPr rtl="0"/>
          <a:endParaRPr lang="en-GB" noProof="0" dirty="0">
            <a:latin typeface="Tenorite" pitchFamily="2" charset="0"/>
          </a:endParaRPr>
        </a:p>
      </dgm:t>
    </dgm:pt>
    <dgm:pt modelId="{B1AFA1AF-0FF8-45B3-A6D0-0E255A2F637D}">
      <dgm:prSet phldr="0" custT="1"/>
      <dgm:spPr>
        <a:solidFill>
          <a:schemeClr val="accent1"/>
        </a:solidFill>
        <a:ln>
          <a:noFill/>
        </a:ln>
      </dgm:spPr>
      <dgm:t>
        <a:bodyPr rtlCol="0"/>
        <a:lstStyle/>
        <a:p>
          <a:pPr marL="0" algn="ctr" rtl="0">
            <a:buNone/>
          </a:pPr>
          <a:endParaRPr lang="en-GB" sz="2000" noProof="0" dirty="0">
            <a:latin typeface="Tenorite" pitchFamily="2" charset="0"/>
          </a:endParaRPr>
        </a:p>
      </dgm:t>
    </dgm:pt>
    <dgm:pt modelId="{10C68AF5-481C-45AA-A216-8BBBB04515B9}" type="parTrans" cxnId="{F28D7702-2FC3-49BD-BB13-C989E5EE622A}">
      <dgm:prSet/>
      <dgm:spPr/>
      <dgm:t>
        <a:bodyPr rtlCol="0"/>
        <a:lstStyle/>
        <a:p>
          <a:pPr rtl="0"/>
          <a:endParaRPr lang="en-GB" noProof="0" dirty="0">
            <a:latin typeface="Tenorite" pitchFamily="2" charset="0"/>
          </a:endParaRPr>
        </a:p>
      </dgm:t>
    </dgm:pt>
    <dgm:pt modelId="{88649F7A-400B-4056-965D-C9AC0B3AD942}" type="sibTrans" cxnId="{F28D7702-2FC3-49BD-BB13-C989E5EE622A}">
      <dgm:prSet/>
      <dgm:spPr/>
      <dgm:t>
        <a:bodyPr rtlCol="0"/>
        <a:lstStyle/>
        <a:p>
          <a:pPr rtl="0"/>
          <a:endParaRPr lang="en-GB" noProof="0" dirty="0">
            <a:latin typeface="Tenorite" pitchFamily="2" charset="0"/>
          </a:endParaRPr>
        </a:p>
      </dgm:t>
    </dgm:pt>
    <dgm:pt modelId="{E9682B4F-0217-4B50-923E-C104AA24290F}">
      <dgm:prSet phldr="0"/>
      <dgm:spPr>
        <a:solidFill>
          <a:schemeClr val="accent1"/>
        </a:solidFill>
        <a:ln>
          <a:noFill/>
        </a:ln>
      </dgm:spPr>
      <dgm:t>
        <a:bodyPr rtlCol="0"/>
        <a:lstStyle/>
        <a:p>
          <a:pPr marL="0" algn="ctr" rtl="0">
            <a:buNone/>
          </a:pPr>
          <a:endParaRPr lang="en-GB" sz="2000" noProof="0" dirty="0">
            <a:latin typeface="Tenorite" pitchFamily="2" charset="0"/>
          </a:endParaRPr>
        </a:p>
      </dgm:t>
    </dgm:pt>
    <dgm:pt modelId="{E0F6C4AF-9BBB-4698-91D7-F9AE3EACBD5D}" type="parTrans" cxnId="{6C23D0C9-74B2-4C8B-AB2F-A03B3B0EBE56}">
      <dgm:prSet/>
      <dgm:spPr/>
      <dgm:t>
        <a:bodyPr rtlCol="0"/>
        <a:lstStyle/>
        <a:p>
          <a:pPr rtl="0"/>
          <a:endParaRPr lang="en-GB" noProof="0" dirty="0">
            <a:latin typeface="Tenorite" pitchFamily="2" charset="0"/>
          </a:endParaRPr>
        </a:p>
      </dgm:t>
    </dgm:pt>
    <dgm:pt modelId="{B8632E42-D7EB-4C31-877E-6F1B2801851A}" type="sibTrans" cxnId="{6C23D0C9-74B2-4C8B-AB2F-A03B3B0EBE56}">
      <dgm:prSet/>
      <dgm:spPr/>
      <dgm:t>
        <a:bodyPr rtlCol="0"/>
        <a:lstStyle/>
        <a:p>
          <a:pPr rtl="0"/>
          <a:endParaRPr lang="en-GB" noProof="0" dirty="0">
            <a:latin typeface="Tenorite" pitchFamily="2" charset="0"/>
          </a:endParaRPr>
        </a:p>
      </dgm:t>
    </dgm:pt>
    <dgm:pt modelId="{A2322D3A-7AC2-4C5C-9D7E-EAB2313D47D4}">
      <dgm:prSet phldr="0" custT="1"/>
      <dgm:spPr>
        <a:solidFill>
          <a:schemeClr val="accent1"/>
        </a:solidFill>
        <a:ln>
          <a:noFill/>
        </a:ln>
      </dgm:spPr>
      <dgm:t>
        <a:bodyPr rtlCol="0"/>
        <a:lstStyle/>
        <a:p>
          <a:pPr marL="0" algn="ctr" rtl="0"/>
          <a:endParaRPr lang="en-GB" sz="2800" noProof="0" dirty="0">
            <a:latin typeface="Tenorite" pitchFamily="2" charset="0"/>
          </a:endParaRPr>
        </a:p>
      </dgm:t>
    </dgm:pt>
    <dgm:pt modelId="{4A8C15D4-B36F-4764-B4FF-F2AF790D3E17}" type="parTrans" cxnId="{179FAFCF-F878-464E-A8A6-1185EFA0E380}">
      <dgm:prSet/>
      <dgm:spPr/>
      <dgm:t>
        <a:bodyPr rtlCol="0"/>
        <a:lstStyle/>
        <a:p>
          <a:pPr rtl="0"/>
          <a:endParaRPr lang="en-GB" noProof="0" dirty="0">
            <a:latin typeface="Tenorite" pitchFamily="2" charset="0"/>
          </a:endParaRPr>
        </a:p>
      </dgm:t>
    </dgm:pt>
    <dgm:pt modelId="{84DE1C3A-3FC7-4DB3-88ED-33F65A71557A}" type="sibTrans" cxnId="{179FAFCF-F878-464E-A8A6-1185EFA0E380}">
      <dgm:prSet/>
      <dgm:spPr/>
      <dgm:t>
        <a:bodyPr rtlCol="0"/>
        <a:lstStyle/>
        <a:p>
          <a:pPr rtl="0"/>
          <a:endParaRPr lang="en-GB" noProof="0" dirty="0">
            <a:latin typeface="Tenorite" pitchFamily="2" charset="0"/>
          </a:endParaRPr>
        </a:p>
      </dgm:t>
    </dgm:pt>
    <dgm:pt modelId="{4F85505A-81B6-4FDA-A144-900B71DAD946}">
      <dgm:prSet phldr="0" custT="1"/>
      <dgm:spPr>
        <a:solidFill>
          <a:schemeClr val="accent1"/>
        </a:solidFill>
        <a:ln>
          <a:noFill/>
        </a:ln>
      </dgm:spPr>
      <dgm:t>
        <a:bodyPr rtlCol="0"/>
        <a:lstStyle/>
        <a:p>
          <a:pPr marL="0" algn="ctr" rtl="0">
            <a:buNone/>
          </a:pPr>
          <a:endParaRPr lang="en-GB" sz="2000" noProof="0" dirty="0">
            <a:latin typeface="Tenorite" pitchFamily="2" charset="0"/>
          </a:endParaRPr>
        </a:p>
      </dgm:t>
    </dgm:pt>
    <dgm:pt modelId="{D9A96E25-7BBE-4DDD-8DDE-B4970D4340A8}" type="parTrans" cxnId="{2D633B56-E147-4EFC-B9EE-6C0413F329B0}">
      <dgm:prSet/>
      <dgm:spPr/>
      <dgm:t>
        <a:bodyPr rtlCol="0"/>
        <a:lstStyle/>
        <a:p>
          <a:pPr rtl="0"/>
          <a:endParaRPr lang="en-GB" noProof="0" dirty="0">
            <a:latin typeface="Tenorite" pitchFamily="2" charset="0"/>
          </a:endParaRPr>
        </a:p>
      </dgm:t>
    </dgm:pt>
    <dgm:pt modelId="{68F74A88-49DC-44B1-BC0D-220A7B97601C}" type="sibTrans" cxnId="{2D633B56-E147-4EFC-B9EE-6C0413F329B0}">
      <dgm:prSet/>
      <dgm:spPr/>
      <dgm:t>
        <a:bodyPr rtlCol="0"/>
        <a:lstStyle/>
        <a:p>
          <a:pPr rtl="0"/>
          <a:endParaRPr lang="en-GB" noProof="0" dirty="0">
            <a:latin typeface="Tenorite" pitchFamily="2" charset="0"/>
          </a:endParaRPr>
        </a:p>
      </dgm:t>
    </dgm:pt>
    <dgm:pt modelId="{A1957C07-03BF-4CC0-8157-F6344E0417A7}">
      <dgm:prSet custT="1"/>
      <dgm:spPr>
        <a:solidFill>
          <a:schemeClr val="accent1"/>
        </a:solidFill>
        <a:ln>
          <a:noFill/>
        </a:ln>
      </dgm:spPr>
      <dgm:t>
        <a:bodyPr rtlCol="0"/>
        <a:lstStyle/>
        <a:p>
          <a:pPr marL="0" algn="ctr" rtl="0">
            <a:buNone/>
          </a:pPr>
          <a:endParaRPr lang="en-GB" sz="1400" noProof="0" dirty="0">
            <a:latin typeface="Tenorite" pitchFamily="2" charset="0"/>
          </a:endParaRPr>
        </a:p>
      </dgm:t>
    </dgm:pt>
    <dgm:pt modelId="{DE24DEA9-70D9-4129-A74A-8ACE64E0B112}" type="parTrans" cxnId="{AC599569-F63B-4364-AB32-DBAE4C194CB4}">
      <dgm:prSet/>
      <dgm:spPr/>
      <dgm:t>
        <a:bodyPr/>
        <a:lstStyle/>
        <a:p>
          <a:endParaRPr lang="en-GB"/>
        </a:p>
      </dgm:t>
    </dgm:pt>
    <dgm:pt modelId="{3BA604E6-321F-4662-95AA-5C447EA49055}" type="sibTrans" cxnId="{AC599569-F63B-4364-AB32-DBAE4C194CB4}">
      <dgm:prSet/>
      <dgm:spPr/>
      <dgm:t>
        <a:bodyPr/>
        <a:lstStyle/>
        <a:p>
          <a:endParaRPr lang="en-GB"/>
        </a:p>
      </dgm:t>
    </dgm:pt>
    <dgm:pt modelId="{3C41FF7E-7657-4182-9E4F-43676B787D76}">
      <dgm:prSet custT="1"/>
      <dgm:spPr>
        <a:solidFill>
          <a:schemeClr val="accent1"/>
        </a:solidFill>
        <a:ln>
          <a:noFill/>
        </a:ln>
      </dgm:spPr>
      <dgm:t>
        <a:bodyPr rtlCol="0"/>
        <a:lstStyle/>
        <a:p>
          <a:pPr marL="0" algn="ctr" rtl="0">
            <a:buNone/>
          </a:pPr>
          <a:endParaRPr lang="en-GB" sz="1400" noProof="0" dirty="0">
            <a:latin typeface="Tenorite" pitchFamily="2" charset="0"/>
          </a:endParaRPr>
        </a:p>
      </dgm:t>
    </dgm:pt>
    <dgm:pt modelId="{3B51F1E0-28E9-479A-8943-DCF9C2047021}" type="parTrans" cxnId="{68D1877D-16FF-4315-B5DC-8467A2FEACC1}">
      <dgm:prSet/>
      <dgm:spPr/>
      <dgm:t>
        <a:bodyPr/>
        <a:lstStyle/>
        <a:p>
          <a:endParaRPr lang="en-GB"/>
        </a:p>
      </dgm:t>
    </dgm:pt>
    <dgm:pt modelId="{C423CC39-940B-49A0-840C-DBDF13BADB03}" type="sibTrans" cxnId="{68D1877D-16FF-4315-B5DC-8467A2FEACC1}">
      <dgm:prSet/>
      <dgm:spPr/>
      <dgm:t>
        <a:bodyPr/>
        <a:lstStyle/>
        <a:p>
          <a:endParaRPr lang="en-GB"/>
        </a:p>
      </dgm:t>
    </dgm:pt>
    <dgm:pt modelId="{B31B5D9B-5F14-4921-80C5-DF83F51C95F9}">
      <dgm:prSet custT="1"/>
      <dgm:spPr>
        <a:solidFill>
          <a:schemeClr val="accent1"/>
        </a:solidFill>
        <a:ln>
          <a:noFill/>
        </a:ln>
      </dgm:spPr>
      <dgm:t>
        <a:bodyPr rtlCol="0"/>
        <a:lstStyle/>
        <a:p>
          <a:pPr marL="0" algn="ctr" rtl="0">
            <a:buNone/>
          </a:pPr>
          <a:endParaRPr lang="en-GB" sz="1400" noProof="0" dirty="0">
            <a:latin typeface="Tenorite" pitchFamily="2" charset="0"/>
          </a:endParaRPr>
        </a:p>
      </dgm:t>
    </dgm:pt>
    <dgm:pt modelId="{AFB8E25D-FD6C-42D9-A17A-72F5AB639EA9}" type="parTrans" cxnId="{F7D1CD49-0F36-4AF1-A4CE-EF0B0655F392}">
      <dgm:prSet/>
      <dgm:spPr/>
      <dgm:t>
        <a:bodyPr/>
        <a:lstStyle/>
        <a:p>
          <a:endParaRPr lang="en-GB"/>
        </a:p>
      </dgm:t>
    </dgm:pt>
    <dgm:pt modelId="{C1FDBBE0-8EB2-46AA-ADB2-3D155AADABB3}" type="sibTrans" cxnId="{F7D1CD49-0F36-4AF1-A4CE-EF0B0655F392}">
      <dgm:prSet/>
      <dgm:spPr/>
      <dgm:t>
        <a:bodyPr/>
        <a:lstStyle/>
        <a:p>
          <a:endParaRPr lang="en-GB"/>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140" custLinFactNeighborY="-19001"/>
      <dgm:spPr>
        <a:solidFill>
          <a:schemeClr val="accent2">
            <a:tint val="40000"/>
            <a:hueOff val="0"/>
            <a:satOff val="0"/>
            <a:lumOff val="0"/>
            <a:alpha val="0"/>
          </a:schemeClr>
        </a:solidFill>
        <a:ln>
          <a:noFill/>
        </a:ln>
      </dgm:spPr>
    </dgm:pt>
    <dgm:pt modelId="{0955960D-7F7D-E54C-8843-B1DBEEBFB364}" type="pres">
      <dgm:prSet presAssocID="{0DD8915E-DC14-41D6-9BB5-F49E1C265163}" presName="linComp" presStyleCnt="0"/>
      <dgm:spPr/>
    </dgm:pt>
    <dgm:pt modelId="{81155D12-3CC8-3D49-B0F3-3C84AC48510A}" type="pres">
      <dgm:prSet presAssocID="{73D947E0-108F-4D20-A71E-3CF329F97212}" presName="compNode" presStyleCnt="0"/>
      <dgm:spPr/>
    </dgm:pt>
    <dgm:pt modelId="{8F8B275D-8553-0846-A316-484B7B291C97}" type="pres">
      <dgm:prSet presAssocID="{73D947E0-108F-4D20-A71E-3CF329F97212}" presName="bkgdShape" presStyleLbl="node1" presStyleIdx="0" presStyleCnt="5" custLinFactNeighborX="2846"/>
      <dgm:spPr>
        <a:prstGeom prst="rect">
          <a:avLst/>
        </a:prstGeom>
      </dgm:spPr>
    </dgm:pt>
    <dgm:pt modelId="{7DA281F5-0265-2048-A63A-727E19796F79}" type="pres">
      <dgm:prSet presAssocID="{73D947E0-108F-4D20-A71E-3CF329F97212}" presName="nodeTx" presStyleLbl="node1" presStyleIdx="0" presStyleCnt="5">
        <dgm:presLayoutVars>
          <dgm:bulletEnabled val="1"/>
        </dgm:presLayoutVars>
      </dgm:prSet>
      <dgm:spPr/>
    </dgm:pt>
    <dgm:pt modelId="{79A13FEB-C61A-0346-824D-E0457CC5B4C9}" type="pres">
      <dgm:prSet presAssocID="{73D947E0-108F-4D20-A71E-3CF329F97212}" presName="invisiNode" presStyleLbl="node1" presStyleIdx="0" presStyleCnt="5"/>
      <dgm:spPr/>
    </dgm:pt>
    <dgm:pt modelId="{A126BA88-D0F9-AF4A-A7BA-0638E32B45F8}" type="pres">
      <dgm:prSet presAssocID="{73D947E0-108F-4D20-A71E-3CF329F97212}" presName="imagNode" presStyleLbl="fgImgPlace1" presStyleIdx="0" presStyleCnt="5" custScaleX="63106" custScaleY="63106"/>
      <dgm:spPr>
        <a:solidFill>
          <a:schemeClr val="accent1">
            <a:lumMod val="60000"/>
            <a:lumOff val="40000"/>
          </a:schemeClr>
        </a:solidFill>
        <a:ln>
          <a:noFill/>
        </a:ln>
      </dgm:spPr>
    </dgm:pt>
    <dgm:pt modelId="{DF3C77F5-32F3-5845-BEE2-529229516397}" type="pres">
      <dgm:prSet presAssocID="{AE813459-65AB-4FA9-B717-330DDA6DFA4E}" presName="sibTrans" presStyleLbl="sibTrans2D1" presStyleIdx="0" presStyleCnt="0"/>
      <dgm:spPr/>
    </dgm:pt>
    <dgm:pt modelId="{16FC6348-B601-E348-A50F-7576C3DDD207}" type="pres">
      <dgm:prSet presAssocID="{B1AFA1AF-0FF8-45B3-A6D0-0E255A2F637D}" presName="compNode" presStyleCnt="0"/>
      <dgm:spPr/>
    </dgm:pt>
    <dgm:pt modelId="{4DFF6703-D32F-9E47-96B8-A304C47CCB78}" type="pres">
      <dgm:prSet presAssocID="{B1AFA1AF-0FF8-45B3-A6D0-0E255A2F637D}" presName="bkgdShape" presStyleLbl="node1" presStyleIdx="1" presStyleCnt="5" custLinFactNeighborX="1615" custLinFactNeighborY="-4047"/>
      <dgm:spPr>
        <a:prstGeom prst="rect">
          <a:avLst/>
        </a:prstGeom>
      </dgm:spPr>
    </dgm:pt>
    <dgm:pt modelId="{BA2077AD-A827-784F-87A6-E8E29A836D84}" type="pres">
      <dgm:prSet presAssocID="{B1AFA1AF-0FF8-45B3-A6D0-0E255A2F637D}" presName="nodeTx" presStyleLbl="node1" presStyleIdx="1" presStyleCnt="5">
        <dgm:presLayoutVars>
          <dgm:bulletEnabled val="1"/>
        </dgm:presLayoutVars>
      </dgm:prSet>
      <dgm:spPr/>
    </dgm:pt>
    <dgm:pt modelId="{47276A48-75DE-FE4F-B4C6-8B77CF2957C3}" type="pres">
      <dgm:prSet presAssocID="{B1AFA1AF-0FF8-45B3-A6D0-0E255A2F637D}" presName="invisiNode" presStyleLbl="node1" presStyleIdx="1" presStyleCnt="5"/>
      <dgm:spPr/>
    </dgm:pt>
    <dgm:pt modelId="{EFEB790C-BD5C-F54D-9993-F81422A8AD8E}" type="pres">
      <dgm:prSet presAssocID="{B1AFA1AF-0FF8-45B3-A6D0-0E255A2F637D}" presName="imagNode" presStyleLbl="fgImgPlace1" presStyleIdx="1" presStyleCnt="5" custScaleX="63106" custScaleY="63106"/>
      <dgm:spPr>
        <a:solidFill>
          <a:schemeClr val="accent1">
            <a:lumMod val="60000"/>
            <a:lumOff val="40000"/>
          </a:schemeClr>
        </a:solidFill>
        <a:ln>
          <a:noFill/>
        </a:ln>
      </dgm:spPr>
    </dgm:pt>
    <dgm:pt modelId="{56C7F139-002F-DF46-BB7F-23A563E7CE98}" type="pres">
      <dgm:prSet presAssocID="{88649F7A-400B-4056-965D-C9AC0B3AD942}" presName="sibTrans" presStyleLbl="sibTrans2D1" presStyleIdx="0" presStyleCnt="0"/>
      <dgm:spPr/>
    </dgm:pt>
    <dgm:pt modelId="{91E3D51E-7AB8-6349-A1D0-02F993052AB3}" type="pres">
      <dgm:prSet presAssocID="{E9682B4F-0217-4B50-923E-C104AA24290F}" presName="compNode" presStyleCnt="0"/>
      <dgm:spPr/>
    </dgm:pt>
    <dgm:pt modelId="{434ABADC-97F5-A547-823D-7594A86D79D3}" type="pres">
      <dgm:prSet presAssocID="{E9682B4F-0217-4B50-923E-C104AA24290F}" presName="bkgdShape" presStyleLbl="node1" presStyleIdx="2" presStyleCnt="5" custLinFactNeighborX="123" custLinFactNeighborY="-3551"/>
      <dgm:spPr>
        <a:prstGeom prst="rect">
          <a:avLst/>
        </a:prstGeom>
      </dgm:spPr>
    </dgm:pt>
    <dgm:pt modelId="{BC636E4B-34B9-8543-A308-00E0D1B0D2F9}" type="pres">
      <dgm:prSet presAssocID="{E9682B4F-0217-4B50-923E-C104AA24290F}" presName="nodeTx" presStyleLbl="node1" presStyleIdx="2" presStyleCnt="5">
        <dgm:presLayoutVars>
          <dgm:bulletEnabled val="1"/>
        </dgm:presLayoutVars>
      </dgm:prSet>
      <dgm:spPr/>
    </dgm:pt>
    <dgm:pt modelId="{073A77BB-E8BD-4B4C-BFA2-7B530A2B3199}" type="pres">
      <dgm:prSet presAssocID="{E9682B4F-0217-4B50-923E-C104AA24290F}" presName="invisiNode" presStyleLbl="node1" presStyleIdx="2" presStyleCnt="5"/>
      <dgm:spPr/>
    </dgm:pt>
    <dgm:pt modelId="{CC076D56-4BB0-7246-9039-788AB439DAF0}" type="pres">
      <dgm:prSet presAssocID="{E9682B4F-0217-4B50-923E-C104AA24290F}" presName="imagNode" presStyleLbl="fgImgPlace1" presStyleIdx="2" presStyleCnt="5" custScaleX="63106" custScaleY="63106"/>
      <dgm:spPr>
        <a:solidFill>
          <a:schemeClr val="accent1">
            <a:lumMod val="60000"/>
            <a:lumOff val="40000"/>
          </a:schemeClr>
        </a:solidFill>
        <a:ln>
          <a:noFill/>
        </a:ln>
      </dgm:spPr>
    </dgm:pt>
    <dgm:pt modelId="{9BFD88E3-0F90-7143-8807-6B030CF54283}" type="pres">
      <dgm:prSet presAssocID="{B8632E42-D7EB-4C31-877E-6F1B2801851A}" presName="sibTrans" presStyleLbl="sibTrans2D1" presStyleIdx="0" presStyleCnt="0"/>
      <dgm:spPr/>
    </dgm:pt>
    <dgm:pt modelId="{900296CF-6A25-E746-A345-792DBE36F92C}" type="pres">
      <dgm:prSet presAssocID="{4F85505A-81B6-4FDA-A144-900B71DAD946}" presName="compNode" presStyleCnt="0"/>
      <dgm:spPr/>
    </dgm:pt>
    <dgm:pt modelId="{028C9BA8-C3B3-F947-915F-EE2FD2FCA9A5}" type="pres">
      <dgm:prSet presAssocID="{4F85505A-81B6-4FDA-A144-900B71DAD946}" presName="bkgdShape" presStyleLbl="node1" presStyleIdx="3" presStyleCnt="5" custLinFactNeighborX="0"/>
      <dgm:spPr>
        <a:prstGeom prst="rect">
          <a:avLst/>
        </a:prstGeom>
      </dgm:spPr>
    </dgm:pt>
    <dgm:pt modelId="{9312E8E2-BBD1-104A-9F74-B0103AF69816}" type="pres">
      <dgm:prSet presAssocID="{4F85505A-81B6-4FDA-A144-900B71DAD946}" presName="nodeTx" presStyleLbl="node1" presStyleIdx="3" presStyleCnt="5">
        <dgm:presLayoutVars>
          <dgm:bulletEnabled val="1"/>
        </dgm:presLayoutVars>
      </dgm:prSet>
      <dgm:spPr/>
    </dgm:pt>
    <dgm:pt modelId="{A0D6F489-540A-D44E-B596-6A182486B777}" type="pres">
      <dgm:prSet presAssocID="{4F85505A-81B6-4FDA-A144-900B71DAD946}" presName="invisiNode" presStyleLbl="node1" presStyleIdx="3" presStyleCnt="5"/>
      <dgm:spPr/>
    </dgm:pt>
    <dgm:pt modelId="{FDF2BC93-305C-D94B-A6C2-ED9CE7F40C2F}" type="pres">
      <dgm:prSet presAssocID="{4F85505A-81B6-4FDA-A144-900B71DAD946}" presName="imagNode" presStyleLbl="fgImgPlace1" presStyleIdx="3" presStyleCnt="5" custScaleX="63106" custScaleY="63106"/>
      <dgm:spPr>
        <a:solidFill>
          <a:schemeClr val="accent1">
            <a:lumMod val="60000"/>
            <a:lumOff val="40000"/>
          </a:schemeClr>
        </a:solidFill>
        <a:ln>
          <a:noFill/>
        </a:ln>
      </dgm:spPr>
    </dgm:pt>
    <dgm:pt modelId="{849C45A5-41B7-C14C-8FCB-1F684E015BD4}" type="pres">
      <dgm:prSet presAssocID="{68F74A88-49DC-44B1-BC0D-220A7B97601C}" presName="sibTrans" presStyleLbl="sibTrans2D1" presStyleIdx="0" presStyleCnt="0"/>
      <dgm:spPr/>
    </dgm:pt>
    <dgm:pt modelId="{CFB52331-3A90-8741-B893-154B21972CAC}" type="pres">
      <dgm:prSet presAssocID="{A2322D3A-7AC2-4C5C-9D7E-EAB2313D47D4}" presName="compNode" presStyleCnt="0"/>
      <dgm:spPr/>
    </dgm:pt>
    <dgm:pt modelId="{73C20AF0-FA1E-3C4A-AD07-551A27BE2B92}" type="pres">
      <dgm:prSet presAssocID="{A2322D3A-7AC2-4C5C-9D7E-EAB2313D47D4}" presName="bkgdShape" presStyleLbl="node1" presStyleIdx="4" presStyleCnt="5" custLinFactNeighborX="316" custLinFactNeighborY="2698"/>
      <dgm:spPr>
        <a:prstGeom prst="rect">
          <a:avLst/>
        </a:prstGeom>
      </dgm:spPr>
    </dgm:pt>
    <dgm:pt modelId="{AF3E8B43-0466-2941-94BF-5E057B356E82}" type="pres">
      <dgm:prSet presAssocID="{A2322D3A-7AC2-4C5C-9D7E-EAB2313D47D4}" presName="nodeTx" presStyleLbl="node1" presStyleIdx="4" presStyleCnt="5">
        <dgm:presLayoutVars>
          <dgm:bulletEnabled val="1"/>
        </dgm:presLayoutVars>
      </dgm:prSet>
      <dgm:spPr/>
    </dgm:pt>
    <dgm:pt modelId="{D1AAA287-E1AF-9946-AA96-77AD6193B1DD}" type="pres">
      <dgm:prSet presAssocID="{A2322D3A-7AC2-4C5C-9D7E-EAB2313D47D4}" presName="invisiNode" presStyleLbl="node1" presStyleIdx="4" presStyleCnt="5"/>
      <dgm:spPr/>
    </dgm:pt>
    <dgm:pt modelId="{916140F0-4F43-9F45-8310-FCCA12DDE514}" type="pres">
      <dgm:prSet presAssocID="{A2322D3A-7AC2-4C5C-9D7E-EAB2313D47D4}" presName="imagNode" presStyleLbl="fgImgPlace1" presStyleIdx="4" presStyleCnt="5" custScaleX="63106" custScaleY="63106"/>
      <dgm:spPr>
        <a:solidFill>
          <a:schemeClr val="accent1">
            <a:lumMod val="60000"/>
            <a:lumOff val="40000"/>
          </a:schemeClr>
        </a:solidFill>
        <a:ln>
          <a:noFill/>
        </a:ln>
      </dgm:spPr>
    </dgm:pt>
  </dgm:ptLst>
  <dgm:cxnLst>
    <dgm:cxn modelId="{F28D7702-2FC3-49BD-BB13-C989E5EE622A}" srcId="{0DD8915E-DC14-41D6-9BB5-F49E1C265163}" destId="{B1AFA1AF-0FF8-45B3-A6D0-0E255A2F637D}" srcOrd="1" destOrd="0" parTransId="{10C68AF5-481C-45AA-A216-8BBBB04515B9}" sibTransId="{88649F7A-400B-4056-965D-C9AC0B3AD942}"/>
    <dgm:cxn modelId="{A0077D09-C12C-46D0-8DF7-194B6911362A}" srcId="{0DD8915E-DC14-41D6-9BB5-F49E1C265163}" destId="{73D947E0-108F-4D20-A71E-3CF329F97212}" srcOrd="0" destOrd="0" parTransId="{9D249532-A24D-4D8F-848A-9F42F2E486C9}" sibTransId="{AE813459-65AB-4FA9-B717-330DDA6DFA4E}"/>
    <dgm:cxn modelId="{8994D20D-699B-6A45-8026-8CCE203E1BB5}" type="presOf" srcId="{73D947E0-108F-4D20-A71E-3CF329F97212}" destId="{7DA281F5-0265-2048-A63A-727E19796F79}" srcOrd="1" destOrd="0" presId="urn:microsoft.com/office/officeart/2005/8/layout/hList7"/>
    <dgm:cxn modelId="{5724A62C-D684-438A-A732-7B93EF31D5EA}" type="presOf" srcId="{A1957C07-03BF-4CC0-8157-F6344E0417A7}" destId="{8F8B275D-8553-0846-A316-484B7B291C97}" srcOrd="0" destOrd="3" presId="urn:microsoft.com/office/officeart/2005/8/layout/hList7"/>
    <dgm:cxn modelId="{711E093C-AD42-45A4-8D40-A2D39702062E}" srcId="{A2322D3A-7AC2-4C5C-9D7E-EAB2313D47D4}" destId="{8FE81FEC-2664-411F-AEB3-065F29F52751}" srcOrd="0" destOrd="0" parTransId="{BCBC007E-0269-421B-9C41-DE26D5C3A822}" sibTransId="{80230EB7-7230-4881-A631-309C07417378}"/>
    <dgm:cxn modelId="{F4196061-8F22-F64C-80CC-9FC99308DC40}" type="presOf" srcId="{A2322D3A-7AC2-4C5C-9D7E-EAB2313D47D4}" destId="{AF3E8B43-0466-2941-94BF-5E057B356E82}" srcOrd="1" destOrd="0" presId="urn:microsoft.com/office/officeart/2005/8/layout/hList7"/>
    <dgm:cxn modelId="{71549A62-CAF4-BE45-851A-4CCE70CE64C3}" type="presOf" srcId="{4F85505A-81B6-4FDA-A144-900B71DAD946}" destId="{028C9BA8-C3B3-F947-915F-EE2FD2FCA9A5}" srcOrd="0" destOrd="0" presId="urn:microsoft.com/office/officeart/2005/8/layout/hList7"/>
    <dgm:cxn modelId="{5368DE64-FD22-024A-86AC-2607350C890A}" type="presOf" srcId="{AE813459-65AB-4FA9-B717-330DDA6DFA4E}" destId="{DF3C77F5-32F3-5845-BEE2-529229516397}" srcOrd="0" destOrd="0" presId="urn:microsoft.com/office/officeart/2005/8/layout/hList7"/>
    <dgm:cxn modelId="{0CDD0345-B9D9-564F-9C2A-594661BD7D44}" type="presOf" srcId="{73D947E0-108F-4D20-A71E-3CF329F97212}" destId="{8F8B275D-8553-0846-A316-484B7B291C97}" srcOrd="0" destOrd="0" presId="urn:microsoft.com/office/officeart/2005/8/layout/hList7"/>
    <dgm:cxn modelId="{80DC2967-0B8E-9442-A9E2-4F58C113FDCA}" type="presOf" srcId="{B1AFA1AF-0FF8-45B3-A6D0-0E255A2F637D}" destId="{4DFF6703-D32F-9E47-96B8-A304C47CCB78}" srcOrd="0" destOrd="0" presId="urn:microsoft.com/office/officeart/2005/8/layout/hList7"/>
    <dgm:cxn modelId="{FFD46F48-1601-3B48-AC95-844EF8053475}" type="presOf" srcId="{8FE81FEC-2664-411F-AEB3-065F29F52751}" destId="{73C20AF0-FA1E-3C4A-AD07-551A27BE2B92}" srcOrd="0" destOrd="1" presId="urn:microsoft.com/office/officeart/2005/8/layout/hList7"/>
    <dgm:cxn modelId="{AC599569-F63B-4364-AB32-DBAE4C194CB4}" srcId="{73D947E0-108F-4D20-A71E-3CF329F97212}" destId="{A1957C07-03BF-4CC0-8157-F6344E0417A7}" srcOrd="2" destOrd="0" parTransId="{DE24DEA9-70D9-4129-A74A-8ACE64E0B112}" sibTransId="{3BA604E6-321F-4662-95AA-5C447EA49055}"/>
    <dgm:cxn modelId="{F7D1CD49-0F36-4AF1-A4CE-EF0B0655F392}" srcId="{73D947E0-108F-4D20-A71E-3CF329F97212}" destId="{B31B5D9B-5F14-4921-80C5-DF83F51C95F9}" srcOrd="0" destOrd="0" parTransId="{AFB8E25D-FD6C-42D9-A17A-72F5AB639EA9}" sibTransId="{C1FDBBE0-8EB2-46AA-ADB2-3D155AADABB3}"/>
    <dgm:cxn modelId="{FF82E56C-0E90-E648-A4FD-33776C71CA80}" type="presOf" srcId="{8FE81FEC-2664-411F-AEB3-065F29F52751}" destId="{AF3E8B43-0466-2941-94BF-5E057B356E82}" srcOrd="1" destOrd="1" presId="urn:microsoft.com/office/officeart/2005/8/layout/hList7"/>
    <dgm:cxn modelId="{D7846C52-051C-7E4A-8666-A7FC857AC117}" type="presOf" srcId="{4F85505A-81B6-4FDA-A144-900B71DAD946}" destId="{9312E8E2-BBD1-104A-9F74-B0103AF69816}" srcOrd="1" destOrd="0" presId="urn:microsoft.com/office/officeart/2005/8/layout/hList7"/>
    <dgm:cxn modelId="{2D633B56-E147-4EFC-B9EE-6C0413F329B0}" srcId="{0DD8915E-DC14-41D6-9BB5-F49E1C265163}" destId="{4F85505A-81B6-4FDA-A144-900B71DAD946}" srcOrd="3" destOrd="0" parTransId="{D9A96E25-7BBE-4DDD-8DDE-B4970D4340A8}" sibTransId="{68F74A88-49DC-44B1-BC0D-220A7B97601C}"/>
    <dgm:cxn modelId="{68D1877D-16FF-4315-B5DC-8467A2FEACC1}" srcId="{73D947E0-108F-4D20-A71E-3CF329F97212}" destId="{3C41FF7E-7657-4182-9E4F-43676B787D76}" srcOrd="1" destOrd="0" parTransId="{3B51F1E0-28E9-479A-8943-DCF9C2047021}" sibTransId="{C423CC39-940B-49A0-840C-DBDF13BADB03}"/>
    <dgm:cxn modelId="{28690183-A8F8-5D4A-A0A0-F1EAC1F67584}" type="presOf" srcId="{E9682B4F-0217-4B50-923E-C104AA24290F}" destId="{BC636E4B-34B9-8543-A308-00E0D1B0D2F9}" srcOrd="1" destOrd="0" presId="urn:microsoft.com/office/officeart/2005/8/layout/hList7"/>
    <dgm:cxn modelId="{781B6FA0-0F00-0D41-8C2E-EA6A255C6967}" type="presOf" srcId="{0DD8915E-DC14-41D6-9BB5-F49E1C265163}" destId="{A34AE8AA-FDF7-FA40-BADC-6B62C2B1DE88}" srcOrd="0" destOrd="0" presId="urn:microsoft.com/office/officeart/2005/8/layout/hList7"/>
    <dgm:cxn modelId="{956B0EA6-B0CC-A04C-AAC4-2F46E14A46D0}" type="presOf" srcId="{E9682B4F-0217-4B50-923E-C104AA24290F}" destId="{434ABADC-97F5-A547-823D-7594A86D79D3}" srcOrd="0" destOrd="0" presId="urn:microsoft.com/office/officeart/2005/8/layout/hList7"/>
    <dgm:cxn modelId="{161425B1-9CC1-5A46-A6FE-66DDFF22F4E9}" type="presOf" srcId="{B1AFA1AF-0FF8-45B3-A6D0-0E255A2F637D}" destId="{BA2077AD-A827-784F-87A6-E8E29A836D84}" srcOrd="1" destOrd="0" presId="urn:microsoft.com/office/officeart/2005/8/layout/hList7"/>
    <dgm:cxn modelId="{E65110B9-3148-A843-8CC8-BF37AE44F247}" type="presOf" srcId="{A2322D3A-7AC2-4C5C-9D7E-EAB2313D47D4}" destId="{73C20AF0-FA1E-3C4A-AD07-551A27BE2B92}" srcOrd="0" destOrd="0" presId="urn:microsoft.com/office/officeart/2005/8/layout/hList7"/>
    <dgm:cxn modelId="{45C7FFBB-D8D3-4325-A3BF-B2B4176C2B85}" type="presOf" srcId="{3C41FF7E-7657-4182-9E4F-43676B787D76}" destId="{7DA281F5-0265-2048-A63A-727E19796F79}" srcOrd="1" destOrd="2" presId="urn:microsoft.com/office/officeart/2005/8/layout/hList7"/>
    <dgm:cxn modelId="{6C23D0C9-74B2-4C8B-AB2F-A03B3B0EBE56}" srcId="{0DD8915E-DC14-41D6-9BB5-F49E1C265163}" destId="{E9682B4F-0217-4B50-923E-C104AA24290F}" srcOrd="2" destOrd="0" parTransId="{E0F6C4AF-9BBB-4698-91D7-F9AE3EACBD5D}" sibTransId="{B8632E42-D7EB-4C31-877E-6F1B2801851A}"/>
    <dgm:cxn modelId="{602486CC-1476-4439-A032-07C6BCCC4D3C}" type="presOf" srcId="{B31B5D9B-5F14-4921-80C5-DF83F51C95F9}" destId="{8F8B275D-8553-0846-A316-484B7B291C97}" srcOrd="0" destOrd="1" presId="urn:microsoft.com/office/officeart/2005/8/layout/hList7"/>
    <dgm:cxn modelId="{179FAFCF-F878-464E-A8A6-1185EFA0E380}" srcId="{0DD8915E-DC14-41D6-9BB5-F49E1C265163}" destId="{A2322D3A-7AC2-4C5C-9D7E-EAB2313D47D4}" srcOrd="4" destOrd="0" parTransId="{4A8C15D4-B36F-4764-B4FF-F2AF790D3E17}" sibTransId="{84DE1C3A-3FC7-4DB3-88ED-33F65A71557A}"/>
    <dgm:cxn modelId="{F1B56DD8-8FEA-344A-B6E7-D10401E3F2E3}" type="presOf" srcId="{B8632E42-D7EB-4C31-877E-6F1B2801851A}" destId="{9BFD88E3-0F90-7143-8807-6B030CF54283}" srcOrd="0" destOrd="0" presId="urn:microsoft.com/office/officeart/2005/8/layout/hList7"/>
    <dgm:cxn modelId="{68C0ACEB-3584-46C0-A860-5EEC42046FF6}" type="presOf" srcId="{A1957C07-03BF-4CC0-8157-F6344E0417A7}" destId="{7DA281F5-0265-2048-A63A-727E19796F79}" srcOrd="1" destOrd="3" presId="urn:microsoft.com/office/officeart/2005/8/layout/hList7"/>
    <dgm:cxn modelId="{7B012CF3-9916-9C42-A389-6EC30575190C}" type="presOf" srcId="{88649F7A-400B-4056-965D-C9AC0B3AD942}" destId="{56C7F139-002F-DF46-BB7F-23A563E7CE98}" srcOrd="0" destOrd="0" presId="urn:microsoft.com/office/officeart/2005/8/layout/hList7"/>
    <dgm:cxn modelId="{AB9B77F3-E113-9F42-AD26-5199BE35195A}" type="presOf" srcId="{68F74A88-49DC-44B1-BC0D-220A7B97601C}" destId="{849C45A5-41B7-C14C-8FCB-1F684E015BD4}" srcOrd="0" destOrd="0" presId="urn:microsoft.com/office/officeart/2005/8/layout/hList7"/>
    <dgm:cxn modelId="{C47426F8-5392-4B74-8484-7024EA9A2C9C}" type="presOf" srcId="{B31B5D9B-5F14-4921-80C5-DF83F51C95F9}" destId="{7DA281F5-0265-2048-A63A-727E19796F79}" srcOrd="1" destOrd="1" presId="urn:microsoft.com/office/officeart/2005/8/layout/hList7"/>
    <dgm:cxn modelId="{B16761FD-24A3-4E95-944E-7918D708616E}" type="presOf" srcId="{3C41FF7E-7657-4182-9E4F-43676B787D76}" destId="{8F8B275D-8553-0846-A316-484B7B291C97}" srcOrd="0" destOrd="2" presId="urn:microsoft.com/office/officeart/2005/8/layout/hList7"/>
    <dgm:cxn modelId="{E225472C-E3EE-2149-B941-7817CA44471E}" type="presParOf" srcId="{A34AE8AA-FDF7-FA40-BADC-6B62C2B1DE88}" destId="{2107607C-A87A-3347-81F6-106C527DBD58}" srcOrd="0" destOrd="0" presId="urn:microsoft.com/office/officeart/2005/8/layout/hList7"/>
    <dgm:cxn modelId="{F943B65C-83A1-794F-8716-82D6E9B90BCD}" type="presParOf" srcId="{A34AE8AA-FDF7-FA40-BADC-6B62C2B1DE88}" destId="{0955960D-7F7D-E54C-8843-B1DBEEBFB364}" srcOrd="1" destOrd="0" presId="urn:microsoft.com/office/officeart/2005/8/layout/hList7"/>
    <dgm:cxn modelId="{001D4585-DEB8-A543-8A40-05E8ABC28C57}" type="presParOf" srcId="{0955960D-7F7D-E54C-8843-B1DBEEBFB364}" destId="{81155D12-3CC8-3D49-B0F3-3C84AC48510A}" srcOrd="0" destOrd="0" presId="urn:microsoft.com/office/officeart/2005/8/layout/hList7"/>
    <dgm:cxn modelId="{1580EBFB-09CE-F344-8C03-5CB3CBE5AC98}" type="presParOf" srcId="{81155D12-3CC8-3D49-B0F3-3C84AC48510A}" destId="{8F8B275D-8553-0846-A316-484B7B291C97}" srcOrd="0" destOrd="0" presId="urn:microsoft.com/office/officeart/2005/8/layout/hList7"/>
    <dgm:cxn modelId="{842F04B3-A619-A54C-B547-B6C38B4FB951}" type="presParOf" srcId="{81155D12-3CC8-3D49-B0F3-3C84AC48510A}" destId="{7DA281F5-0265-2048-A63A-727E19796F79}" srcOrd="1" destOrd="0" presId="urn:microsoft.com/office/officeart/2005/8/layout/hList7"/>
    <dgm:cxn modelId="{08E39789-DE12-C44D-B363-AFAA969CE1E8}" type="presParOf" srcId="{81155D12-3CC8-3D49-B0F3-3C84AC48510A}" destId="{79A13FEB-C61A-0346-824D-E0457CC5B4C9}" srcOrd="2" destOrd="0" presId="urn:microsoft.com/office/officeart/2005/8/layout/hList7"/>
    <dgm:cxn modelId="{B88ECEE4-BA18-F649-9EFE-5FE2A1375A58}" type="presParOf" srcId="{81155D12-3CC8-3D49-B0F3-3C84AC48510A}" destId="{A126BA88-D0F9-AF4A-A7BA-0638E32B45F8}" srcOrd="3" destOrd="0" presId="urn:microsoft.com/office/officeart/2005/8/layout/hList7"/>
    <dgm:cxn modelId="{9B673E09-6E30-B544-9BA9-85CCFB26FC2F}" type="presParOf" srcId="{0955960D-7F7D-E54C-8843-B1DBEEBFB364}" destId="{DF3C77F5-32F3-5845-BEE2-529229516397}" srcOrd="1" destOrd="0" presId="urn:microsoft.com/office/officeart/2005/8/layout/hList7"/>
    <dgm:cxn modelId="{196FFE95-C277-344C-94D6-9114A085054E}" type="presParOf" srcId="{0955960D-7F7D-E54C-8843-B1DBEEBFB364}" destId="{16FC6348-B601-E348-A50F-7576C3DDD207}" srcOrd="2" destOrd="0" presId="urn:microsoft.com/office/officeart/2005/8/layout/hList7"/>
    <dgm:cxn modelId="{2BE2AAA5-6ADF-8C4D-955F-3EB733D7C5EB}" type="presParOf" srcId="{16FC6348-B601-E348-A50F-7576C3DDD207}" destId="{4DFF6703-D32F-9E47-96B8-A304C47CCB78}" srcOrd="0" destOrd="0" presId="urn:microsoft.com/office/officeart/2005/8/layout/hList7"/>
    <dgm:cxn modelId="{17073BDD-1BB2-3E40-B5F3-DB2DD27B70C8}" type="presParOf" srcId="{16FC6348-B601-E348-A50F-7576C3DDD207}" destId="{BA2077AD-A827-784F-87A6-E8E29A836D84}" srcOrd="1" destOrd="0" presId="urn:microsoft.com/office/officeart/2005/8/layout/hList7"/>
    <dgm:cxn modelId="{6756D7D8-C48B-024A-9259-CD45C2E2D6F3}" type="presParOf" srcId="{16FC6348-B601-E348-A50F-7576C3DDD207}" destId="{47276A48-75DE-FE4F-B4C6-8B77CF2957C3}" srcOrd="2" destOrd="0" presId="urn:microsoft.com/office/officeart/2005/8/layout/hList7"/>
    <dgm:cxn modelId="{68916BF1-7696-DF4C-AE9A-90DA1528D867}" type="presParOf" srcId="{16FC6348-B601-E348-A50F-7576C3DDD207}" destId="{EFEB790C-BD5C-F54D-9993-F81422A8AD8E}" srcOrd="3" destOrd="0" presId="urn:microsoft.com/office/officeart/2005/8/layout/hList7"/>
    <dgm:cxn modelId="{68673533-5457-724A-BD79-21053E0C5583}" type="presParOf" srcId="{0955960D-7F7D-E54C-8843-B1DBEEBFB364}" destId="{56C7F139-002F-DF46-BB7F-23A563E7CE98}" srcOrd="3" destOrd="0" presId="urn:microsoft.com/office/officeart/2005/8/layout/hList7"/>
    <dgm:cxn modelId="{EDA12534-DD6F-3D46-A33C-D2D3C096E217}" type="presParOf" srcId="{0955960D-7F7D-E54C-8843-B1DBEEBFB364}" destId="{91E3D51E-7AB8-6349-A1D0-02F993052AB3}" srcOrd="4" destOrd="0" presId="urn:microsoft.com/office/officeart/2005/8/layout/hList7"/>
    <dgm:cxn modelId="{98E12192-EF84-5E4E-8F7C-7D4B0E3B0CFB}" type="presParOf" srcId="{91E3D51E-7AB8-6349-A1D0-02F993052AB3}" destId="{434ABADC-97F5-A547-823D-7594A86D79D3}" srcOrd="0" destOrd="0" presId="urn:microsoft.com/office/officeart/2005/8/layout/hList7"/>
    <dgm:cxn modelId="{35A4D817-35C8-574E-BAE7-28EAD8E80E9E}" type="presParOf" srcId="{91E3D51E-7AB8-6349-A1D0-02F993052AB3}" destId="{BC636E4B-34B9-8543-A308-00E0D1B0D2F9}" srcOrd="1" destOrd="0" presId="urn:microsoft.com/office/officeart/2005/8/layout/hList7"/>
    <dgm:cxn modelId="{3F7650F7-8ADF-1647-ABCA-EDB62D6E6F07}" type="presParOf" srcId="{91E3D51E-7AB8-6349-A1D0-02F993052AB3}" destId="{073A77BB-E8BD-4B4C-BFA2-7B530A2B3199}" srcOrd="2" destOrd="0" presId="urn:microsoft.com/office/officeart/2005/8/layout/hList7"/>
    <dgm:cxn modelId="{A4C178E9-5B35-8046-AEA4-07EA064D48EC}" type="presParOf" srcId="{91E3D51E-7AB8-6349-A1D0-02F993052AB3}" destId="{CC076D56-4BB0-7246-9039-788AB439DAF0}" srcOrd="3" destOrd="0" presId="urn:microsoft.com/office/officeart/2005/8/layout/hList7"/>
    <dgm:cxn modelId="{23300555-E195-7745-8EAA-13C1C3D64096}" type="presParOf" srcId="{0955960D-7F7D-E54C-8843-B1DBEEBFB364}" destId="{9BFD88E3-0F90-7143-8807-6B030CF54283}" srcOrd="5" destOrd="0" presId="urn:microsoft.com/office/officeart/2005/8/layout/hList7"/>
    <dgm:cxn modelId="{67E0177E-2C5D-D84A-B206-DF756AC265E2}" type="presParOf" srcId="{0955960D-7F7D-E54C-8843-B1DBEEBFB364}" destId="{900296CF-6A25-E746-A345-792DBE36F92C}" srcOrd="6" destOrd="0" presId="urn:microsoft.com/office/officeart/2005/8/layout/hList7"/>
    <dgm:cxn modelId="{17F234B6-5CB2-694A-AE40-2EC7B6989025}" type="presParOf" srcId="{900296CF-6A25-E746-A345-792DBE36F92C}" destId="{028C9BA8-C3B3-F947-915F-EE2FD2FCA9A5}" srcOrd="0" destOrd="0" presId="urn:microsoft.com/office/officeart/2005/8/layout/hList7"/>
    <dgm:cxn modelId="{A078F003-3C00-6845-9EBD-2DC195EA7E87}" type="presParOf" srcId="{900296CF-6A25-E746-A345-792DBE36F92C}" destId="{9312E8E2-BBD1-104A-9F74-B0103AF69816}" srcOrd="1" destOrd="0" presId="urn:microsoft.com/office/officeart/2005/8/layout/hList7"/>
    <dgm:cxn modelId="{3E327DED-A1BA-5F40-88C6-420128E7987E}" type="presParOf" srcId="{900296CF-6A25-E746-A345-792DBE36F92C}" destId="{A0D6F489-540A-D44E-B596-6A182486B777}" srcOrd="2" destOrd="0" presId="urn:microsoft.com/office/officeart/2005/8/layout/hList7"/>
    <dgm:cxn modelId="{E331C05D-ABEF-784B-867C-9DAD3D7B0BF6}" type="presParOf" srcId="{900296CF-6A25-E746-A345-792DBE36F92C}" destId="{FDF2BC93-305C-D94B-A6C2-ED9CE7F40C2F}" srcOrd="3" destOrd="0" presId="urn:microsoft.com/office/officeart/2005/8/layout/hList7"/>
    <dgm:cxn modelId="{484D29F2-E93B-0044-AD3C-1B7FAE119D86}" type="presParOf" srcId="{0955960D-7F7D-E54C-8843-B1DBEEBFB364}" destId="{849C45A5-41B7-C14C-8FCB-1F684E015BD4}" srcOrd="7" destOrd="0" presId="urn:microsoft.com/office/officeart/2005/8/layout/hList7"/>
    <dgm:cxn modelId="{4D63AED0-BB7F-5648-A588-8D3CD77EDA47}" type="presParOf" srcId="{0955960D-7F7D-E54C-8843-B1DBEEBFB364}" destId="{CFB52331-3A90-8741-B893-154B21972CAC}" srcOrd="8" destOrd="0" presId="urn:microsoft.com/office/officeart/2005/8/layout/hList7"/>
    <dgm:cxn modelId="{3916CD4F-7FBF-D443-9D5A-2C269D38B5A1}" type="presParOf" srcId="{CFB52331-3A90-8741-B893-154B21972CAC}" destId="{73C20AF0-FA1E-3C4A-AD07-551A27BE2B92}" srcOrd="0" destOrd="0" presId="urn:microsoft.com/office/officeart/2005/8/layout/hList7"/>
    <dgm:cxn modelId="{793DE385-E18B-AB41-A417-ABB42E569007}" type="presParOf" srcId="{CFB52331-3A90-8741-B893-154B21972CAC}" destId="{AF3E8B43-0466-2941-94BF-5E057B356E82}" srcOrd="1" destOrd="0" presId="urn:microsoft.com/office/officeart/2005/8/layout/hList7"/>
    <dgm:cxn modelId="{C7FDE2A3-85A4-B144-B32C-7C9903F03EC5}" type="presParOf" srcId="{CFB52331-3A90-8741-B893-154B21972CAC}" destId="{D1AAA287-E1AF-9946-AA96-77AD6193B1DD}" srcOrd="2" destOrd="0" presId="urn:microsoft.com/office/officeart/2005/8/layout/hList7"/>
    <dgm:cxn modelId="{2241BB10-0DBA-6B41-9DA1-14E15CF8B34C}" type="presParOf" srcId="{CFB52331-3A90-8741-B893-154B21972CAC}" destId="{916140F0-4F43-9F45-8310-FCCA12DDE51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275D-8553-0846-A316-484B7B291C97}">
      <dsp:nvSpPr>
        <dsp:cNvPr id="0" name=""/>
        <dsp:cNvSpPr/>
      </dsp:nvSpPr>
      <dsp:spPr>
        <a:xfrm>
          <a:off x="53859"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rtlCol="0" anchor="t" anchorCtr="1">
          <a:noAutofit/>
        </a:bodyPr>
        <a:lstStyle/>
        <a:p>
          <a:pPr marL="0" lvl="0" indent="0" algn="ctr" defTabSz="1244600" rtl="0">
            <a:lnSpc>
              <a:spcPct val="90000"/>
            </a:lnSpc>
            <a:spcBef>
              <a:spcPct val="0"/>
            </a:spcBef>
            <a:spcAft>
              <a:spcPct val="35000"/>
            </a:spcAft>
            <a:buNone/>
          </a:pPr>
          <a:r>
            <a:rPr lang="en-GB" sz="2800" kern="1200" noProof="0" dirty="0">
              <a:solidFill>
                <a:schemeClr val="bg1"/>
              </a:solidFill>
              <a:latin typeface="+mn-lt"/>
            </a:rPr>
            <a:t>Setting</a:t>
          </a:r>
          <a:r>
            <a:rPr lang="en-GB" sz="2800" kern="1200" baseline="0" noProof="0" dirty="0">
              <a:solidFill>
                <a:schemeClr val="bg1"/>
              </a:solidFill>
              <a:latin typeface="+mn-lt"/>
            </a:rPr>
            <a:t> the climate </a:t>
          </a:r>
          <a:endParaRPr lang="en-GB" sz="2800" kern="1200" noProof="0" dirty="0">
            <a:solidFill>
              <a:schemeClr val="bg1"/>
            </a:solidFill>
            <a:latin typeface="+mn-lt"/>
          </a:endParaRPr>
        </a:p>
        <a:p>
          <a:pPr marL="0" lvl="1" indent="-114300" algn="ctr" defTabSz="622300" rtl="0">
            <a:lnSpc>
              <a:spcPct val="90000"/>
            </a:lnSpc>
            <a:spcBef>
              <a:spcPct val="0"/>
            </a:spcBef>
            <a:spcAft>
              <a:spcPct val="15000"/>
            </a:spcAft>
            <a:buNone/>
          </a:pPr>
          <a:endParaRPr lang="en-GB" sz="1400" kern="1200" noProof="0" dirty="0">
            <a:latin typeface="Tenorite" pitchFamily="2" charset="0"/>
          </a:endParaRPr>
        </a:p>
        <a:p>
          <a:pPr marL="0" lvl="1" indent="-114300" algn="ctr" defTabSz="622300" rtl="0">
            <a:lnSpc>
              <a:spcPct val="90000"/>
            </a:lnSpc>
            <a:spcBef>
              <a:spcPct val="0"/>
            </a:spcBef>
            <a:spcAft>
              <a:spcPct val="15000"/>
            </a:spcAft>
            <a:buNone/>
          </a:pPr>
          <a:endParaRPr lang="en-GB" sz="1400" kern="1200" noProof="0" dirty="0">
            <a:latin typeface="Tenorite" pitchFamily="2" charset="0"/>
          </a:endParaRPr>
        </a:p>
        <a:p>
          <a:pPr marL="0" lvl="1" indent="-114300" algn="ctr" defTabSz="622300" rtl="0">
            <a:lnSpc>
              <a:spcPct val="90000"/>
            </a:lnSpc>
            <a:spcBef>
              <a:spcPct val="0"/>
            </a:spcBef>
            <a:spcAft>
              <a:spcPct val="15000"/>
            </a:spcAft>
            <a:buNone/>
          </a:pPr>
          <a:endParaRPr lang="en-GB" sz="1400" kern="1200" noProof="0" dirty="0">
            <a:latin typeface="Tenorite" pitchFamily="2" charset="0"/>
          </a:endParaRPr>
        </a:p>
      </dsp:txBody>
      <dsp:txXfrm>
        <a:off x="53859" y="1576348"/>
        <a:ext cx="1892456" cy="1576348"/>
      </dsp:txXfrm>
    </dsp:sp>
    <dsp:sp modelId="{A126BA88-D0F9-AF4A-A7BA-0638E32B45F8}">
      <dsp:nvSpPr>
        <dsp:cNvPr id="0" name=""/>
        <dsp:cNvSpPr/>
      </dsp:nvSpPr>
      <dsp:spPr>
        <a:xfrm>
          <a:off x="53215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DFF6703-D32F-9E47-96B8-A304C47CCB78}">
      <dsp:nvSpPr>
        <dsp:cNvPr id="0" name=""/>
        <dsp:cNvSpPr/>
      </dsp:nvSpPr>
      <dsp:spPr>
        <a:xfrm>
          <a:off x="1979792"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rtlCol="0" anchor="ctr" anchorCtr="0">
          <a:noAutofit/>
        </a:bodyPr>
        <a:lstStyle/>
        <a:p>
          <a:pPr marL="0" lvl="0" indent="0" algn="ctr" defTabSz="889000" rtl="0">
            <a:lnSpc>
              <a:spcPct val="90000"/>
            </a:lnSpc>
            <a:spcBef>
              <a:spcPct val="0"/>
            </a:spcBef>
            <a:spcAft>
              <a:spcPct val="35000"/>
            </a:spcAft>
            <a:buNone/>
          </a:pPr>
          <a:endParaRPr lang="en-GB" sz="2000" kern="1200" noProof="0" dirty="0">
            <a:latin typeface="Tenorite" pitchFamily="2" charset="0"/>
          </a:endParaRPr>
        </a:p>
      </dsp:txBody>
      <dsp:txXfrm>
        <a:off x="1979792" y="1576348"/>
        <a:ext cx="1892456" cy="1576348"/>
      </dsp:txXfrm>
    </dsp:sp>
    <dsp:sp modelId="{EFEB790C-BD5C-F54D-9993-F81422A8AD8E}">
      <dsp:nvSpPr>
        <dsp:cNvPr id="0" name=""/>
        <dsp:cNvSpPr/>
      </dsp:nvSpPr>
      <dsp:spPr>
        <a:xfrm>
          <a:off x="248138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4ABADC-97F5-A547-823D-7594A86D79D3}">
      <dsp:nvSpPr>
        <dsp:cNvPr id="0" name=""/>
        <dsp:cNvSpPr/>
      </dsp:nvSpPr>
      <dsp:spPr>
        <a:xfrm>
          <a:off x="3900787"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rtlCol="0" anchor="ctr" anchorCtr="0">
          <a:noAutofit/>
        </a:bodyPr>
        <a:lstStyle/>
        <a:p>
          <a:pPr marL="0" lvl="0" indent="0" algn="ctr" defTabSz="2489200" rtl="0">
            <a:lnSpc>
              <a:spcPct val="90000"/>
            </a:lnSpc>
            <a:spcBef>
              <a:spcPct val="0"/>
            </a:spcBef>
            <a:spcAft>
              <a:spcPct val="35000"/>
            </a:spcAft>
            <a:buNone/>
          </a:pPr>
          <a:endParaRPr lang="en-GB" sz="5600" kern="1200" noProof="0" dirty="0">
            <a:latin typeface="Tenorite" pitchFamily="2" charset="0"/>
          </a:endParaRPr>
        </a:p>
      </dsp:txBody>
      <dsp:txXfrm>
        <a:off x="3900787" y="1576348"/>
        <a:ext cx="1892456" cy="1576348"/>
      </dsp:txXfrm>
    </dsp:sp>
    <dsp:sp modelId="{CC076D56-4BB0-7246-9039-788AB439DAF0}">
      <dsp:nvSpPr>
        <dsp:cNvPr id="0" name=""/>
        <dsp:cNvSpPr/>
      </dsp:nvSpPr>
      <dsp:spPr>
        <a:xfrm>
          <a:off x="443061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8C9BA8-C3B3-F947-915F-EE2FD2FCA9A5}">
      <dsp:nvSpPr>
        <dsp:cNvPr id="0" name=""/>
        <dsp:cNvSpPr/>
      </dsp:nvSpPr>
      <dsp:spPr>
        <a:xfrm>
          <a:off x="5847689"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rtlCol="0" anchor="ctr" anchorCtr="0">
          <a:noAutofit/>
        </a:bodyPr>
        <a:lstStyle/>
        <a:p>
          <a:pPr marL="0" lvl="0" indent="0" algn="ctr" defTabSz="889000" rtl="0">
            <a:lnSpc>
              <a:spcPct val="90000"/>
            </a:lnSpc>
            <a:spcBef>
              <a:spcPct val="0"/>
            </a:spcBef>
            <a:spcAft>
              <a:spcPct val="35000"/>
            </a:spcAft>
            <a:buNone/>
          </a:pPr>
          <a:endParaRPr lang="en-GB" sz="2000" kern="1200" noProof="0" dirty="0">
            <a:latin typeface="Tenorite" pitchFamily="2" charset="0"/>
          </a:endParaRPr>
        </a:p>
      </dsp:txBody>
      <dsp:txXfrm>
        <a:off x="5847689" y="1576348"/>
        <a:ext cx="1892456" cy="1576348"/>
      </dsp:txXfrm>
    </dsp:sp>
    <dsp:sp modelId="{FDF2BC93-305C-D94B-A6C2-ED9CE7F40C2F}">
      <dsp:nvSpPr>
        <dsp:cNvPr id="0" name=""/>
        <dsp:cNvSpPr/>
      </dsp:nvSpPr>
      <dsp:spPr>
        <a:xfrm>
          <a:off x="637984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C20AF0-FA1E-3C4A-AD07-551A27BE2B92}">
      <dsp:nvSpPr>
        <dsp:cNvPr id="0" name=""/>
        <dsp:cNvSpPr/>
      </dsp:nvSpPr>
      <dsp:spPr>
        <a:xfrm>
          <a:off x="7796918"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rtlCol="0" anchor="t" anchorCtr="1">
          <a:noAutofit/>
        </a:bodyPr>
        <a:lstStyle/>
        <a:p>
          <a:pPr marL="0" lvl="0" indent="0" algn="ctr" defTabSz="1244600" rtl="0">
            <a:lnSpc>
              <a:spcPct val="90000"/>
            </a:lnSpc>
            <a:spcBef>
              <a:spcPct val="0"/>
            </a:spcBef>
            <a:spcAft>
              <a:spcPct val="35000"/>
            </a:spcAft>
            <a:buNone/>
          </a:pPr>
          <a:endParaRPr lang="en-GB" sz="2800" kern="1200" noProof="0" dirty="0">
            <a:latin typeface="Tenorite" pitchFamily="2" charset="0"/>
          </a:endParaRPr>
        </a:p>
        <a:p>
          <a:pPr marL="0" lvl="1" indent="-114300" algn="ctr" defTabSz="622300" rtl="0">
            <a:lnSpc>
              <a:spcPct val="90000"/>
            </a:lnSpc>
            <a:spcBef>
              <a:spcPct val="0"/>
            </a:spcBef>
            <a:spcAft>
              <a:spcPct val="15000"/>
            </a:spcAft>
            <a:buNone/>
          </a:pPr>
          <a:endParaRPr lang="en-GB" sz="1400" kern="1200" noProof="0" dirty="0">
            <a:latin typeface="Tenorite" pitchFamily="2" charset="0"/>
          </a:endParaRPr>
        </a:p>
      </dsp:txBody>
      <dsp:txXfrm>
        <a:off x="7796918" y="1576348"/>
        <a:ext cx="1892456" cy="1576348"/>
      </dsp:txXfrm>
    </dsp:sp>
    <dsp:sp modelId="{916140F0-4F43-9F45-8310-FCCA12DDE514}">
      <dsp:nvSpPr>
        <dsp:cNvPr id="0" name=""/>
        <dsp:cNvSpPr/>
      </dsp:nvSpPr>
      <dsp:spPr>
        <a:xfrm>
          <a:off x="8329073"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07607C-A87A-3347-81F6-106C527DBD58}">
      <dsp:nvSpPr>
        <dsp:cNvPr id="0" name=""/>
        <dsp:cNvSpPr/>
      </dsp:nvSpPr>
      <dsp:spPr>
        <a:xfrm>
          <a:off x="400054" y="3040375"/>
          <a:ext cx="8914225" cy="591130"/>
        </a:xfrm>
        <a:prstGeom prst="leftRightArrow">
          <a:avLst/>
        </a:prstGeom>
        <a:solidFill>
          <a:schemeClr val="accent2">
            <a:tint val="4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F4A86-1F82-4013-B31F-CC7A62B6EDB2}"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1EB63-E0DC-497D-BC12-4A1B611B5785}" type="slidenum">
              <a:rPr lang="en-GB" smtClean="0"/>
              <a:t>‹#›</a:t>
            </a:fld>
            <a:endParaRPr lang="en-GB"/>
          </a:p>
        </p:txBody>
      </p:sp>
    </p:spTree>
    <p:extLst>
      <p:ext uri="{BB962C8B-B14F-4D97-AF65-F5344CB8AC3E}">
        <p14:creationId xmlns:p14="http://schemas.microsoft.com/office/powerpoint/2010/main" val="413461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a:p>
        </p:txBody>
      </p:sp>
      <p:sp>
        <p:nvSpPr>
          <p:cNvPr id="4" name="Slide Number Placeholder 3"/>
          <p:cNvSpPr>
            <a:spLocks noGrp="1"/>
          </p:cNvSpPr>
          <p:nvPr>
            <p:ph type="sldNum" sz="quarter" idx="5"/>
          </p:nvPr>
        </p:nvSpPr>
        <p:spPr/>
        <p:txBody>
          <a:bodyPr rtlCol="0"/>
          <a:lstStyle/>
          <a:p>
            <a:pPr rtl="0"/>
            <a:fld id="{F97DC217-DF71-1A49-B3EA-559F1F43B0FF}" type="slidenum">
              <a:rPr lang="en-GB" smtClean="0"/>
              <a:t>2</a:t>
            </a:fld>
            <a:endParaRPr lang="en-GB"/>
          </a:p>
        </p:txBody>
      </p:sp>
    </p:spTree>
    <p:extLst>
      <p:ext uri="{BB962C8B-B14F-4D97-AF65-F5344CB8AC3E}">
        <p14:creationId xmlns:p14="http://schemas.microsoft.com/office/powerpoint/2010/main" val="427772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70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616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B529A0-2208-435E-9634-808C848F4F42}" type="slidenum">
              <a:rPr lang="en-GB" smtClean="0"/>
              <a:t>52</a:t>
            </a:fld>
            <a:endParaRPr lang="en-GB"/>
          </a:p>
        </p:txBody>
      </p:sp>
    </p:spTree>
    <p:extLst>
      <p:ext uri="{BB962C8B-B14F-4D97-AF65-F5344CB8AC3E}">
        <p14:creationId xmlns:p14="http://schemas.microsoft.com/office/powerpoint/2010/main" val="153226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B529A0-2208-435E-9634-808C848F4F42}" type="slidenum">
              <a:rPr lang="en-GB" smtClean="0"/>
              <a:t>59</a:t>
            </a:fld>
            <a:endParaRPr lang="en-GB"/>
          </a:p>
        </p:txBody>
      </p:sp>
    </p:spTree>
    <p:extLst>
      <p:ext uri="{BB962C8B-B14F-4D97-AF65-F5344CB8AC3E}">
        <p14:creationId xmlns:p14="http://schemas.microsoft.com/office/powerpoint/2010/main" val="282650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527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10866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4323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51000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772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5840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3</a:t>
            </a:fld>
            <a:endParaRPr lang="en-GB"/>
          </a:p>
        </p:txBody>
      </p:sp>
    </p:spTree>
    <p:extLst>
      <p:ext uri="{BB962C8B-B14F-4D97-AF65-F5344CB8AC3E}">
        <p14:creationId xmlns:p14="http://schemas.microsoft.com/office/powerpoint/2010/main" val="52780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37443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29A0-2208-435E-9634-808C848F4F42}"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8116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4</a:t>
            </a:fld>
            <a:endParaRPr lang="en-GB"/>
          </a:p>
        </p:txBody>
      </p:sp>
    </p:spTree>
    <p:extLst>
      <p:ext uri="{BB962C8B-B14F-4D97-AF65-F5344CB8AC3E}">
        <p14:creationId xmlns:p14="http://schemas.microsoft.com/office/powerpoint/2010/main" val="96424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5</a:t>
            </a:fld>
            <a:endParaRPr lang="en-GB"/>
          </a:p>
        </p:txBody>
      </p:sp>
    </p:spTree>
    <p:extLst>
      <p:ext uri="{BB962C8B-B14F-4D97-AF65-F5344CB8AC3E}">
        <p14:creationId xmlns:p14="http://schemas.microsoft.com/office/powerpoint/2010/main" val="402990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8</a:t>
            </a:fld>
            <a:endParaRPr lang="en-GB"/>
          </a:p>
        </p:txBody>
      </p:sp>
    </p:spTree>
    <p:extLst>
      <p:ext uri="{BB962C8B-B14F-4D97-AF65-F5344CB8AC3E}">
        <p14:creationId xmlns:p14="http://schemas.microsoft.com/office/powerpoint/2010/main" val="107620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14</a:t>
            </a:fld>
            <a:endParaRPr lang="en-GB"/>
          </a:p>
        </p:txBody>
      </p:sp>
    </p:spTree>
    <p:extLst>
      <p:ext uri="{BB962C8B-B14F-4D97-AF65-F5344CB8AC3E}">
        <p14:creationId xmlns:p14="http://schemas.microsoft.com/office/powerpoint/2010/main" val="338239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4CA5DA-5076-461A-9524-3FFFD6B7E2E8}"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9585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5000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C6507-B920-4F2E-A0E4-BEDE24BB5755}"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2231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91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10/10/2023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32999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356478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7F9575-7D5F-418C-9DA7-25C84888A718}" type="datetimeFigureOut">
              <a:rPr lang="en-GB"/>
              <a:pPr>
                <a:defRPr/>
              </a:pPr>
              <a:t>10/10/2023</a:t>
            </a:fld>
            <a:endParaRPr lang="en-GB" dirty="0"/>
          </a:p>
        </p:txBody>
      </p:sp>
      <p:sp>
        <p:nvSpPr>
          <p:cNvPr id="3" name="Slide Number Placeholder 5"/>
          <p:cNvSpPr>
            <a:spLocks noGrp="1"/>
          </p:cNvSpPr>
          <p:nvPr>
            <p:ph type="sldNum" sz="quarter" idx="11"/>
          </p:nvPr>
        </p:nvSpPr>
        <p:spPr/>
        <p:txBody>
          <a:bodyPr/>
          <a:lstStyle>
            <a:lvl1pPr>
              <a:defRPr/>
            </a:lvl1pPr>
          </a:lstStyle>
          <a:p>
            <a:pPr>
              <a:defRPr/>
            </a:pPr>
            <a:fld id="{9CD006F7-C949-4CDC-95BB-ACAFF0FB30AB}" type="slidenum">
              <a:rPr lang="en-GB"/>
              <a:pPr>
                <a:defRPr/>
              </a:pPr>
              <a:t>‹#›</a:t>
            </a:fld>
            <a:endParaRPr lang="en-GB" dirty="0"/>
          </a:p>
        </p:txBody>
      </p:sp>
      <p:sp>
        <p:nvSpPr>
          <p:cNvPr id="4" name="Footer Placeholder 4"/>
          <p:cNvSpPr>
            <a:spLocks noGrp="1"/>
          </p:cNvSpPr>
          <p:nvPr>
            <p:ph type="ftr" sz="quarter" idx="12"/>
          </p:nvPr>
        </p:nvSpPr>
        <p:spPr/>
        <p:txBody>
          <a:bodyPr/>
          <a:lstStyle>
            <a:lvl1pPr>
              <a:defRPr/>
            </a:lvl1pPr>
          </a:lstStyle>
          <a:p>
            <a:pPr>
              <a:defRPr/>
            </a:pPr>
            <a:endParaRPr lang="en-GB" dirty="0"/>
          </a:p>
        </p:txBody>
      </p:sp>
    </p:spTree>
    <p:extLst>
      <p:ext uri="{BB962C8B-B14F-4D97-AF65-F5344CB8AC3E}">
        <p14:creationId xmlns:p14="http://schemas.microsoft.com/office/powerpoint/2010/main" val="95241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10/10/2023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21310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10/10/2023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409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10/10/2023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7625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10/10/2023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4103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10/10/2023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59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10/10/2023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770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10/10/2023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27223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10/10/2023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8316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10/10/2023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0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10/10/2023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571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10/10/2023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4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FC11F86C-CB53-B431-778A-E94509518B58}"/>
              </a:ext>
            </a:extLst>
          </p:cNvPr>
          <p:cNvSpPr>
            <a:spLocks noGrp="1"/>
          </p:cNvSpPr>
          <p:nvPr>
            <p:ph type="dt" sz="half" idx="10"/>
          </p:nvPr>
        </p:nvSpPr>
        <p:spPr/>
        <p:txBody>
          <a:bodyPr/>
          <a:lstStyle>
            <a:lvl1pPr>
              <a:defRPr/>
            </a:lvl1pPr>
          </a:lstStyle>
          <a:p>
            <a:pPr>
              <a:defRPr/>
            </a:pPr>
            <a:endParaRPr lang="en-GB" altLang="en-US"/>
          </a:p>
        </p:txBody>
      </p:sp>
      <p:sp>
        <p:nvSpPr>
          <p:cNvPr id="7" name="Footer Placeholder 4">
            <a:extLst>
              <a:ext uri="{FF2B5EF4-FFF2-40B4-BE49-F238E27FC236}">
                <a16:creationId xmlns:a16="http://schemas.microsoft.com/office/drawing/2014/main" id="{394B6DBA-F88E-07AE-0DD7-048EC13D376F}"/>
              </a:ext>
            </a:extLst>
          </p:cNvPr>
          <p:cNvSpPr>
            <a:spLocks noGrp="1"/>
          </p:cNvSpPr>
          <p:nvPr>
            <p:ph type="ftr" sz="quarter" idx="11"/>
          </p:nvPr>
        </p:nvSpPr>
        <p:spPr/>
        <p:txBody>
          <a:bodyPr/>
          <a:lstStyle>
            <a:lvl1pPr>
              <a:defRPr/>
            </a:lvl1pPr>
          </a:lstStyle>
          <a:p>
            <a:pPr>
              <a:defRPr/>
            </a:pPr>
            <a:endParaRPr lang="en-GB" altLang="en-US"/>
          </a:p>
        </p:txBody>
      </p:sp>
      <p:sp>
        <p:nvSpPr>
          <p:cNvPr id="8" name="Slide Number Placeholder 5">
            <a:extLst>
              <a:ext uri="{FF2B5EF4-FFF2-40B4-BE49-F238E27FC236}">
                <a16:creationId xmlns:a16="http://schemas.microsoft.com/office/drawing/2014/main" id="{2743287C-F974-2D56-FBDC-025646E555AA}"/>
              </a:ext>
            </a:extLst>
          </p:cNvPr>
          <p:cNvSpPr>
            <a:spLocks noGrp="1"/>
          </p:cNvSpPr>
          <p:nvPr>
            <p:ph type="sldNum" sz="quarter" idx="12"/>
          </p:nvPr>
        </p:nvSpPr>
        <p:spPr/>
        <p:txBody>
          <a:bodyPr/>
          <a:lstStyle>
            <a:lvl1pPr>
              <a:defRPr/>
            </a:lvl1pPr>
          </a:lstStyle>
          <a:p>
            <a:pPr>
              <a:defRPr/>
            </a:pPr>
            <a:fld id="{EB942D71-5E1E-464B-8C0E-C13ABF853562}" type="slidenum">
              <a:rPr lang="en-GB" altLang="en-US"/>
              <a:pPr>
                <a:defRPr/>
              </a:pPr>
              <a:t>‹#›</a:t>
            </a:fld>
            <a:endParaRPr lang="en-GB" altLang="en-US"/>
          </a:p>
        </p:txBody>
      </p:sp>
    </p:spTree>
    <p:extLst>
      <p:ext uri="{BB962C8B-B14F-4D97-AF65-F5344CB8AC3E}">
        <p14:creationId xmlns:p14="http://schemas.microsoft.com/office/powerpoint/2010/main" val="253965695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47624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rtlCol="0">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GB" noProof="0"/>
              <a:t>10/9/2021</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02535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17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10/10/2023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13"/>
          <a:stretch>
            <a:fillRect/>
          </a:stretch>
        </p:blipFill>
        <p:spPr>
          <a:xfrm>
            <a:off x="598167" y="244861"/>
            <a:ext cx="1936101" cy="1519237"/>
          </a:xfrm>
          <a:prstGeom prst="rect">
            <a:avLst/>
          </a:prstGeom>
        </p:spPr>
      </p:pic>
    </p:spTree>
    <p:extLst>
      <p:ext uri="{BB962C8B-B14F-4D97-AF65-F5344CB8AC3E}">
        <p14:creationId xmlns:p14="http://schemas.microsoft.com/office/powerpoint/2010/main" val="816285907"/>
      </p:ext>
    </p:extLst>
  </p:cSld>
  <p:clrMap bg1="dk1" tx1="lt1" bg2="dk2" tx2="lt2" accent1="accent1" accent2="accent2" accent3="accent3" accent4="accent4" accent5="accent5" accent6="accent6" hlink="hlink" folHlink="folHlink"/>
  <p:sldLayoutIdLst>
    <p:sldLayoutId id="2147483661" r:id="rId1"/>
    <p:sldLayoutId id="2147483667" r:id="rId2"/>
    <p:sldLayoutId id="2147483674" r:id="rId3"/>
    <p:sldLayoutId id="2147483680" r:id="rId4"/>
    <p:sldLayoutId id="2147483682" r:id="rId5"/>
    <p:sldLayoutId id="2147483681"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10/10/2023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8"/>
          <a:srcRect/>
          <a:stretch/>
        </p:blipFill>
        <p:spPr>
          <a:xfrm>
            <a:off x="598167" y="244861"/>
            <a:ext cx="1936100" cy="1519237"/>
          </a:xfrm>
          <a:prstGeom prst="rect">
            <a:avLst/>
          </a:prstGeom>
        </p:spPr>
      </p:pic>
    </p:spTree>
    <p:extLst>
      <p:ext uri="{BB962C8B-B14F-4D97-AF65-F5344CB8AC3E}">
        <p14:creationId xmlns:p14="http://schemas.microsoft.com/office/powerpoint/2010/main" val="3315185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samaritans.org/how-we-can-help/contact-samaritan/" TargetMode="External"/><Relationship Id="rId3" Type="http://schemas.openxmlformats.org/officeDocument/2006/relationships/hyperlink" Target="https://www.nhs.uk/oneyou/every-mind-matters/" TargetMode="External"/><Relationship Id="rId7" Type="http://schemas.openxmlformats.org/officeDocument/2006/relationships/hyperlink" Target="https://www.thecalmzone.net/help/get-help/"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papyrus-uk.org/hopelineuk/" TargetMode="External"/><Relationship Id="rId5" Type="http://schemas.openxmlformats.org/officeDocument/2006/relationships/hyperlink" Target="https://www.beateatingdisorders.org.uk/sanctuary" TargetMode="External"/><Relationship Id="rId4" Type="http://schemas.openxmlformats.org/officeDocument/2006/relationships/hyperlink" Target="https://www.anxietyuk.org.uk/coronanxiety-support-resourc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gfgC86NUQe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MPKkJHZzFsM?feature=oembed" TargetMode="Externa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hyperlink" Target="http://www.eduqas.co.uk/"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mailto:a.jones@bridgewaterhigh.co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47E3D3-4C3B-D02F-0F85-16BE7FFAFC2C}"/>
              </a:ext>
            </a:extLst>
          </p:cNvPr>
          <p:cNvSpPr>
            <a:spLocks noGrp="1"/>
          </p:cNvSpPr>
          <p:nvPr>
            <p:ph type="ctrTitle"/>
          </p:nvPr>
        </p:nvSpPr>
        <p:spPr>
          <a:xfrm>
            <a:off x="838200" y="1716169"/>
            <a:ext cx="9144000" cy="1505239"/>
          </a:xfrm>
        </p:spPr>
        <p:txBody>
          <a:bodyPr/>
          <a:lstStyle/>
          <a:p>
            <a:r>
              <a:rPr lang="en-GB" dirty="0"/>
              <a:t>Year 10 Information Evening</a:t>
            </a:r>
          </a:p>
        </p:txBody>
      </p:sp>
      <p:sp>
        <p:nvSpPr>
          <p:cNvPr id="7" name="Subtitle 6">
            <a:extLst>
              <a:ext uri="{FF2B5EF4-FFF2-40B4-BE49-F238E27FC236}">
                <a16:creationId xmlns:a16="http://schemas.microsoft.com/office/drawing/2014/main" id="{310B15E4-8B0D-4DB7-3FB0-BC4B3B74CC64}"/>
              </a:ext>
            </a:extLst>
          </p:cNvPr>
          <p:cNvSpPr>
            <a:spLocks noGrp="1"/>
          </p:cNvSpPr>
          <p:nvPr>
            <p:ph type="subTitle" idx="1"/>
          </p:nvPr>
        </p:nvSpPr>
        <p:spPr>
          <a:xfrm>
            <a:off x="838200" y="3428999"/>
            <a:ext cx="9144000" cy="3062111"/>
          </a:xfrm>
        </p:spPr>
        <p:txBody>
          <a:bodyPr/>
          <a:lstStyle/>
          <a:p>
            <a:r>
              <a:rPr lang="en-GB" dirty="0"/>
              <a:t>Mrs Emma Mitchell – Pastoral Support</a:t>
            </a:r>
          </a:p>
          <a:p>
            <a:r>
              <a:rPr lang="en-GB" dirty="0"/>
              <a:t>Mr Michael Knight – CEIAG (Careers)</a:t>
            </a:r>
          </a:p>
          <a:p>
            <a:r>
              <a:rPr lang="en-GB" dirty="0"/>
              <a:t>Mr Alan McMahon – Science</a:t>
            </a:r>
          </a:p>
          <a:p>
            <a:r>
              <a:rPr lang="en-GB" dirty="0"/>
              <a:t>Miss Amanda Jones – English</a:t>
            </a:r>
          </a:p>
          <a:p>
            <a:r>
              <a:rPr lang="en-GB" dirty="0"/>
              <a:t>Mr Peter Jones – Maths</a:t>
            </a:r>
          </a:p>
          <a:p>
            <a:r>
              <a:rPr lang="en-GB" dirty="0"/>
              <a:t>Mr </a:t>
            </a:r>
            <a:r>
              <a:rPr lang="en-GB" dirty="0" err="1"/>
              <a:t>Lambrianides</a:t>
            </a:r>
            <a:r>
              <a:rPr lang="en-GB" dirty="0"/>
              <a:t> – Assessment and Reporting</a:t>
            </a:r>
          </a:p>
          <a:p>
            <a:endParaRPr lang="en-GB" dirty="0"/>
          </a:p>
        </p:txBody>
      </p:sp>
    </p:spTree>
    <p:extLst>
      <p:ext uri="{BB962C8B-B14F-4D97-AF65-F5344CB8AC3E}">
        <p14:creationId xmlns:p14="http://schemas.microsoft.com/office/powerpoint/2010/main" val="64246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3F40-FE7F-F500-19B2-F0F2587167CC}"/>
              </a:ext>
            </a:extLst>
          </p:cNvPr>
          <p:cNvSpPr>
            <a:spLocks noGrp="1"/>
          </p:cNvSpPr>
          <p:nvPr>
            <p:ph type="ctrTitle"/>
          </p:nvPr>
        </p:nvSpPr>
        <p:spPr>
          <a:xfrm>
            <a:off x="2720266" y="271850"/>
            <a:ext cx="9144000" cy="1505239"/>
          </a:xfrm>
        </p:spPr>
        <p:txBody>
          <a:bodyPr/>
          <a:lstStyle/>
          <a:p>
            <a:r>
              <a:rPr lang="en-GB" dirty="0"/>
              <a:t>4. Managing Emotions</a:t>
            </a:r>
          </a:p>
        </p:txBody>
      </p:sp>
      <p:sp>
        <p:nvSpPr>
          <p:cNvPr id="3" name="Text Placeholder 2">
            <a:extLst>
              <a:ext uri="{FF2B5EF4-FFF2-40B4-BE49-F238E27FC236}">
                <a16:creationId xmlns:a16="http://schemas.microsoft.com/office/drawing/2014/main" id="{BD894B58-D786-ABD4-C389-2A72BC9E7374}"/>
              </a:ext>
            </a:extLst>
          </p:cNvPr>
          <p:cNvSpPr>
            <a:spLocks noGrp="1"/>
          </p:cNvSpPr>
          <p:nvPr>
            <p:ph type="subTitle" idx="1"/>
          </p:nvPr>
        </p:nvSpPr>
        <p:spPr>
          <a:xfrm>
            <a:off x="2720266" y="2241630"/>
            <a:ext cx="9144000" cy="1505238"/>
          </a:xfrm>
        </p:spPr>
        <p:txBody>
          <a:bodyPr/>
          <a:lstStyle/>
          <a:p>
            <a:pPr marL="342900" indent="-342900">
              <a:lnSpc>
                <a:spcPct val="100000"/>
              </a:lnSpc>
              <a:buFontTx/>
              <a:buChar char="-"/>
            </a:pPr>
            <a:r>
              <a:rPr lang="en-GB" sz="3200" dirty="0"/>
              <a:t>Stress – a new feeling.</a:t>
            </a:r>
          </a:p>
          <a:p>
            <a:pPr marL="342900" indent="-342900">
              <a:lnSpc>
                <a:spcPct val="100000"/>
              </a:lnSpc>
              <a:buFontTx/>
              <a:buChar char="-"/>
            </a:pPr>
            <a:r>
              <a:rPr lang="en-GB" sz="3200" dirty="0"/>
              <a:t>Hormones – relationships.</a:t>
            </a:r>
          </a:p>
          <a:p>
            <a:pPr marL="342900" indent="-342900">
              <a:lnSpc>
                <a:spcPct val="100000"/>
              </a:lnSpc>
              <a:buFontTx/>
              <a:buChar char="-"/>
            </a:pPr>
            <a:r>
              <a:rPr lang="en-GB" sz="3200" dirty="0"/>
              <a:t>Prevention is better than cure.</a:t>
            </a:r>
          </a:p>
          <a:p>
            <a:pPr marL="342900" indent="-342900">
              <a:lnSpc>
                <a:spcPct val="100000"/>
              </a:lnSpc>
              <a:buFontTx/>
              <a:buChar char="-"/>
            </a:pPr>
            <a:r>
              <a:rPr lang="en-GB" sz="3200" dirty="0"/>
              <a:t>Eating well.</a:t>
            </a:r>
          </a:p>
          <a:p>
            <a:pPr marL="342900" indent="-342900">
              <a:lnSpc>
                <a:spcPct val="100000"/>
              </a:lnSpc>
              <a:buFontTx/>
              <a:buChar char="-"/>
            </a:pPr>
            <a:r>
              <a:rPr lang="en-GB" sz="3200" dirty="0"/>
              <a:t>Exercising.</a:t>
            </a:r>
          </a:p>
          <a:p>
            <a:pPr marL="342900" indent="-342900">
              <a:lnSpc>
                <a:spcPct val="100000"/>
              </a:lnSpc>
              <a:buFontTx/>
              <a:buChar char="-"/>
            </a:pPr>
            <a:r>
              <a:rPr lang="en-GB" sz="3200" dirty="0"/>
              <a:t>Socialising.</a:t>
            </a:r>
          </a:p>
          <a:p>
            <a:pPr marL="342900" indent="-342900">
              <a:buFontTx/>
              <a:buChar char="-"/>
            </a:pPr>
            <a:endParaRPr lang="en-GB" dirty="0"/>
          </a:p>
        </p:txBody>
      </p:sp>
    </p:spTree>
    <p:extLst>
      <p:ext uri="{BB962C8B-B14F-4D97-AF65-F5344CB8AC3E}">
        <p14:creationId xmlns:p14="http://schemas.microsoft.com/office/powerpoint/2010/main" val="253939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CD35-AE15-A62E-2557-B29C47718F85}"/>
              </a:ext>
            </a:extLst>
          </p:cNvPr>
          <p:cNvSpPr>
            <a:spLocks noGrp="1"/>
          </p:cNvSpPr>
          <p:nvPr>
            <p:ph type="ctrTitle"/>
          </p:nvPr>
        </p:nvSpPr>
        <p:spPr>
          <a:xfrm>
            <a:off x="2720266" y="316238"/>
            <a:ext cx="9144000" cy="1505239"/>
          </a:xfrm>
        </p:spPr>
        <p:txBody>
          <a:bodyPr/>
          <a:lstStyle/>
          <a:p>
            <a:r>
              <a:rPr lang="en-GB" dirty="0"/>
              <a:t>5. Create balance</a:t>
            </a:r>
          </a:p>
        </p:txBody>
      </p:sp>
      <p:sp>
        <p:nvSpPr>
          <p:cNvPr id="3" name="Text Placeholder 2">
            <a:extLst>
              <a:ext uri="{FF2B5EF4-FFF2-40B4-BE49-F238E27FC236}">
                <a16:creationId xmlns:a16="http://schemas.microsoft.com/office/drawing/2014/main" id="{EA01E6B2-DB76-8763-9240-B014138B65BD}"/>
              </a:ext>
            </a:extLst>
          </p:cNvPr>
          <p:cNvSpPr>
            <a:spLocks noGrp="1"/>
          </p:cNvSpPr>
          <p:nvPr>
            <p:ph type="subTitle" idx="1"/>
          </p:nvPr>
        </p:nvSpPr>
        <p:spPr>
          <a:xfrm>
            <a:off x="2720266" y="2445817"/>
            <a:ext cx="9144000" cy="1505238"/>
          </a:xfrm>
        </p:spPr>
        <p:txBody>
          <a:bodyPr/>
          <a:lstStyle/>
          <a:p>
            <a:pPr marL="342900" indent="-342900">
              <a:buFontTx/>
              <a:buChar char="-"/>
            </a:pPr>
            <a:r>
              <a:rPr lang="en-GB" sz="4000" dirty="0"/>
              <a:t>Assess what is needed.</a:t>
            </a:r>
          </a:p>
          <a:p>
            <a:pPr marL="342900" indent="-342900">
              <a:buFontTx/>
              <a:buChar char="-"/>
            </a:pPr>
            <a:r>
              <a:rPr lang="en-GB" sz="4000" dirty="0"/>
              <a:t>Become more or less. </a:t>
            </a:r>
          </a:p>
          <a:p>
            <a:pPr marL="342900" indent="-342900">
              <a:buFontTx/>
              <a:buChar char="-"/>
            </a:pPr>
            <a:r>
              <a:rPr lang="en-GB" sz="4000" dirty="0"/>
              <a:t>Be consistent and reliable.</a:t>
            </a:r>
          </a:p>
        </p:txBody>
      </p:sp>
    </p:spTree>
    <p:extLst>
      <p:ext uri="{BB962C8B-B14F-4D97-AF65-F5344CB8AC3E}">
        <p14:creationId xmlns:p14="http://schemas.microsoft.com/office/powerpoint/2010/main" val="377906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21CAB-C5C1-489C-CB87-C614AC326B3A}"/>
              </a:ext>
            </a:extLst>
          </p:cNvPr>
          <p:cNvSpPr>
            <a:spLocks noGrp="1"/>
          </p:cNvSpPr>
          <p:nvPr>
            <p:ph type="ctrTitle"/>
          </p:nvPr>
        </p:nvSpPr>
        <p:spPr>
          <a:xfrm>
            <a:off x="2604856" y="422770"/>
            <a:ext cx="9144000" cy="1505239"/>
          </a:xfrm>
        </p:spPr>
        <p:txBody>
          <a:bodyPr/>
          <a:lstStyle/>
          <a:p>
            <a:r>
              <a:rPr lang="en-GB" dirty="0"/>
              <a:t>What to do when things aren’t going to plan.</a:t>
            </a:r>
          </a:p>
        </p:txBody>
      </p:sp>
      <p:sp>
        <p:nvSpPr>
          <p:cNvPr id="3" name="Content Placeholder 2">
            <a:extLst>
              <a:ext uri="{FF2B5EF4-FFF2-40B4-BE49-F238E27FC236}">
                <a16:creationId xmlns:a16="http://schemas.microsoft.com/office/drawing/2014/main" id="{69D58D9C-673C-ED0F-2591-8D471E30D396}"/>
              </a:ext>
            </a:extLst>
          </p:cNvPr>
          <p:cNvSpPr>
            <a:spLocks noGrp="1"/>
          </p:cNvSpPr>
          <p:nvPr>
            <p:ph type="subTitle" idx="1"/>
          </p:nvPr>
        </p:nvSpPr>
        <p:spPr>
          <a:xfrm>
            <a:off x="1779233" y="2636941"/>
            <a:ext cx="9144000" cy="1505238"/>
          </a:xfrm>
        </p:spPr>
        <p:txBody>
          <a:bodyPr/>
          <a:lstStyle/>
          <a:p>
            <a:pPr marL="457200" indent="-457200">
              <a:buFontTx/>
              <a:buChar char="-"/>
            </a:pPr>
            <a:r>
              <a:rPr lang="en-GB" sz="4800" dirty="0"/>
              <a:t>Recognise flashpoints.</a:t>
            </a:r>
          </a:p>
          <a:p>
            <a:pPr marL="457200" indent="-457200">
              <a:buFontTx/>
              <a:buChar char="-"/>
            </a:pPr>
            <a:r>
              <a:rPr lang="en-GB" sz="4800" dirty="0"/>
              <a:t>Recognise the signs – behavioural changes</a:t>
            </a:r>
          </a:p>
          <a:p>
            <a:pPr marL="457200" indent="-457200">
              <a:buFontTx/>
              <a:buChar char="-"/>
            </a:pPr>
            <a:r>
              <a:rPr lang="en-GB" sz="4800" dirty="0"/>
              <a:t>Supporting mental health.</a:t>
            </a:r>
          </a:p>
        </p:txBody>
      </p:sp>
    </p:spTree>
    <p:extLst>
      <p:ext uri="{BB962C8B-B14F-4D97-AF65-F5344CB8AC3E}">
        <p14:creationId xmlns:p14="http://schemas.microsoft.com/office/powerpoint/2010/main" val="238966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D589-F34F-A6BB-F203-46B99BF9A0B4}"/>
              </a:ext>
            </a:extLst>
          </p:cNvPr>
          <p:cNvSpPr>
            <a:spLocks noGrp="1"/>
          </p:cNvSpPr>
          <p:nvPr>
            <p:ph type="ctrTitle"/>
          </p:nvPr>
        </p:nvSpPr>
        <p:spPr>
          <a:xfrm>
            <a:off x="2791288" y="523783"/>
            <a:ext cx="9144000" cy="1164529"/>
          </a:xfrm>
        </p:spPr>
        <p:txBody>
          <a:bodyPr/>
          <a:lstStyle/>
          <a:p>
            <a:r>
              <a:rPr lang="en-GB" dirty="0"/>
              <a:t>Supporting Mental Health</a:t>
            </a:r>
          </a:p>
        </p:txBody>
      </p:sp>
      <p:sp>
        <p:nvSpPr>
          <p:cNvPr id="3" name="Content Placeholder 2">
            <a:extLst>
              <a:ext uri="{FF2B5EF4-FFF2-40B4-BE49-F238E27FC236}">
                <a16:creationId xmlns:a16="http://schemas.microsoft.com/office/drawing/2014/main" id="{9876AB26-1788-06B3-4340-A982290842FA}"/>
              </a:ext>
            </a:extLst>
          </p:cNvPr>
          <p:cNvSpPr>
            <a:spLocks noGrp="1"/>
          </p:cNvSpPr>
          <p:nvPr>
            <p:ph type="subTitle" idx="1"/>
          </p:nvPr>
        </p:nvSpPr>
        <p:spPr>
          <a:xfrm>
            <a:off x="1832499" y="2294896"/>
            <a:ext cx="9144000" cy="1505238"/>
          </a:xfrm>
        </p:spPr>
        <p:txBody>
          <a:bodyPr/>
          <a:lstStyle/>
          <a:p>
            <a:pPr algn="l">
              <a:buFont typeface="Arial" panose="020B0604020202020204" pitchFamily="34" charset="0"/>
              <a:buChar char="•"/>
            </a:pPr>
            <a:r>
              <a:rPr lang="en-GB" sz="2400" b="0" i="0" dirty="0">
                <a:effectLst/>
                <a:latin typeface="OpenSans"/>
              </a:rPr>
              <a:t>Listen without making judgements and concentrate on their needs at that moment</a:t>
            </a:r>
          </a:p>
          <a:p>
            <a:pPr algn="l">
              <a:buFont typeface="Arial" panose="020B0604020202020204" pitchFamily="34" charset="0"/>
              <a:buChar char="•"/>
            </a:pPr>
            <a:r>
              <a:rPr lang="en-GB" sz="2400" b="0" i="0" dirty="0">
                <a:effectLst/>
                <a:latin typeface="OpenSans"/>
              </a:rPr>
              <a:t>Ask them what would help them</a:t>
            </a:r>
          </a:p>
          <a:p>
            <a:pPr algn="l">
              <a:buFont typeface="Arial" panose="020B0604020202020204" pitchFamily="34" charset="0"/>
              <a:buChar char="•"/>
            </a:pPr>
            <a:r>
              <a:rPr lang="en-GB" sz="2400" b="0" i="0" dirty="0">
                <a:effectLst/>
                <a:latin typeface="OpenSans"/>
              </a:rPr>
              <a:t>Reassure and signpost practical information or resources</a:t>
            </a:r>
          </a:p>
          <a:p>
            <a:pPr algn="l">
              <a:buFont typeface="Arial" panose="020B0604020202020204" pitchFamily="34" charset="0"/>
              <a:buChar char="•"/>
            </a:pPr>
            <a:r>
              <a:rPr lang="en-GB" sz="2400" b="0" i="0" dirty="0">
                <a:effectLst/>
                <a:latin typeface="OpenSans"/>
              </a:rPr>
              <a:t>Avoid confrontation</a:t>
            </a:r>
          </a:p>
          <a:p>
            <a:pPr algn="l">
              <a:buFont typeface="Arial" panose="020B0604020202020204" pitchFamily="34" charset="0"/>
              <a:buChar char="•"/>
            </a:pPr>
            <a:r>
              <a:rPr lang="en-GB" sz="2400" b="0" i="0" dirty="0">
                <a:effectLst/>
                <a:latin typeface="OpenSans"/>
              </a:rPr>
              <a:t>Ask if there is someone they would like you to contact</a:t>
            </a:r>
          </a:p>
          <a:p>
            <a:pPr algn="l">
              <a:buFont typeface="Arial" panose="020B0604020202020204" pitchFamily="34" charset="0"/>
              <a:buChar char="•"/>
            </a:pPr>
            <a:r>
              <a:rPr lang="en-GB" sz="2400" b="0" i="0" dirty="0">
                <a:effectLst/>
                <a:latin typeface="OpenSans"/>
              </a:rPr>
              <a:t>Encourage them to seek appropriate professional help</a:t>
            </a:r>
          </a:p>
          <a:p>
            <a:pPr algn="l">
              <a:buFont typeface="Arial" panose="020B0604020202020204" pitchFamily="34" charset="0"/>
              <a:buChar char="•"/>
            </a:pPr>
            <a:r>
              <a:rPr lang="en-GB" sz="2400" b="0" i="0" dirty="0">
                <a:effectLst/>
                <a:latin typeface="OpenSans"/>
              </a:rPr>
              <a:t>If they have hurt themselves, make sure they get the first aid they need</a:t>
            </a:r>
          </a:p>
          <a:p>
            <a:endParaRPr lang="en-GB" dirty="0"/>
          </a:p>
        </p:txBody>
      </p:sp>
    </p:spTree>
    <p:extLst>
      <p:ext uri="{BB962C8B-B14F-4D97-AF65-F5344CB8AC3E}">
        <p14:creationId xmlns:p14="http://schemas.microsoft.com/office/powerpoint/2010/main" val="55675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ctrTitle"/>
          </p:nvPr>
        </p:nvSpPr>
        <p:spPr>
          <a:xfrm>
            <a:off x="3048000" y="505086"/>
            <a:ext cx="9144000" cy="933728"/>
          </a:xfrm>
        </p:spPr>
        <p:txBody>
          <a:bodyPr rtlCol="0"/>
          <a:lstStyle/>
          <a:p>
            <a:pPr rtl="0"/>
            <a:r>
              <a:rPr lang="en-GB" dirty="0"/>
              <a:t>Who can help?</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type="subTitle" idx="1"/>
          </p:nvPr>
        </p:nvSpPr>
        <p:spPr>
          <a:xfrm>
            <a:off x="372862" y="2974688"/>
            <a:ext cx="6427433" cy="1505238"/>
          </a:xfrm>
        </p:spPr>
        <p:txBody>
          <a:bodyPr vert="horz" lIns="91440" tIns="45720" rIns="91440" bIns="45720" rtlCol="0" anchor="t">
            <a:noAutofit/>
          </a:bodyPr>
          <a:lstStyle/>
          <a:p>
            <a:pPr rtl="0"/>
            <a:r>
              <a:rPr lang="en-GB" sz="3200" dirty="0"/>
              <a:t>Head of Year: Paul Norman</a:t>
            </a:r>
          </a:p>
          <a:p>
            <a:pPr rtl="0"/>
            <a:r>
              <a:rPr lang="en-GB" sz="3200" dirty="0"/>
              <a:t>Assistant Head of Year: Emma Mitchell</a:t>
            </a:r>
          </a:p>
          <a:p>
            <a:pPr rtl="0"/>
            <a:r>
              <a:rPr lang="en-GB" sz="3200" dirty="0"/>
              <a:t>Pastoral Support: Naomi Tolley</a:t>
            </a:r>
          </a:p>
          <a:p>
            <a:pPr rtl="0"/>
            <a:r>
              <a:rPr lang="en-GB" sz="3200" dirty="0"/>
              <a:t>Mental Health Worker: Sharon Ward</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4294967295"/>
          </p:nvPr>
        </p:nvSpPr>
        <p:spPr>
          <a:xfrm>
            <a:off x="372862" y="1916650"/>
            <a:ext cx="4662488" cy="522287"/>
          </a:xfrm>
        </p:spPr>
        <p:txBody>
          <a:bodyPr rtlCol="0"/>
          <a:lstStyle/>
          <a:p>
            <a:pPr rtl="0"/>
            <a:r>
              <a:rPr lang="en-GB" sz="3600" dirty="0"/>
              <a:t>In school support</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4294967295"/>
          </p:nvPr>
        </p:nvSpPr>
        <p:spPr>
          <a:xfrm>
            <a:off x="6853391" y="1916649"/>
            <a:ext cx="4664075" cy="522287"/>
          </a:xfrm>
        </p:spPr>
        <p:txBody>
          <a:bodyPr rtlCol="0"/>
          <a:lstStyle/>
          <a:p>
            <a:pPr rtl="0"/>
            <a:r>
              <a:rPr lang="en-GB" sz="3600" dirty="0"/>
              <a:t>Outside agencies</a:t>
            </a:r>
          </a:p>
          <a:p>
            <a:pPr rtl="0"/>
            <a:endParaRPr lang="en-GB" dirty="0"/>
          </a:p>
        </p:txBody>
      </p:sp>
      <p:sp>
        <p:nvSpPr>
          <p:cNvPr id="11" name="Content Placeholder 10">
            <a:extLst>
              <a:ext uri="{FF2B5EF4-FFF2-40B4-BE49-F238E27FC236}">
                <a16:creationId xmlns:a16="http://schemas.microsoft.com/office/drawing/2014/main" id="{8971CBD0-C80D-5B39-B585-FE818143A668}"/>
              </a:ext>
            </a:extLst>
          </p:cNvPr>
          <p:cNvSpPr>
            <a:spLocks noGrp="1"/>
          </p:cNvSpPr>
          <p:nvPr>
            <p:ph idx="4294967295"/>
          </p:nvPr>
        </p:nvSpPr>
        <p:spPr>
          <a:xfrm>
            <a:off x="6853391" y="2576982"/>
            <a:ext cx="4983333" cy="3641323"/>
          </a:xfrm>
        </p:spPr>
        <p:txBody>
          <a:bodyPr/>
          <a:lstStyle/>
          <a:p>
            <a:pPr algn="l"/>
            <a:r>
              <a:rPr lang="en-GB" sz="2800" b="1" i="0" u="sng" dirty="0">
                <a:effectLst/>
                <a:latin typeface="OpenSans"/>
                <a:hlinkClick r:id="rId3">
                  <a:extLst>
                    <a:ext uri="{A12FA001-AC4F-418D-AE19-62706E023703}">
                      <ahyp:hlinkClr xmlns:ahyp="http://schemas.microsoft.com/office/drawing/2018/hyperlinkcolor" val="tx"/>
                    </a:ext>
                  </a:extLst>
                </a:hlinkClick>
              </a:rPr>
              <a:t>Every Mind Matters</a:t>
            </a:r>
            <a:r>
              <a:rPr lang="en-GB" sz="2800" b="0" i="0" dirty="0">
                <a:effectLst/>
                <a:latin typeface="OpenSans"/>
              </a:rPr>
              <a:t> </a:t>
            </a:r>
          </a:p>
          <a:p>
            <a:pPr algn="l"/>
            <a:r>
              <a:rPr lang="en-GB" sz="2800" b="1" i="0" u="sng" dirty="0">
                <a:effectLst/>
                <a:latin typeface="OpenSans"/>
                <a:hlinkClick r:id="rId4">
                  <a:extLst>
                    <a:ext uri="{A12FA001-AC4F-418D-AE19-62706E023703}">
                      <ahyp:hlinkClr xmlns:ahyp="http://schemas.microsoft.com/office/drawing/2018/hyperlinkcolor" val="tx"/>
                    </a:ext>
                  </a:extLst>
                </a:hlinkClick>
              </a:rPr>
              <a:t>Anxiety UK</a:t>
            </a:r>
            <a:r>
              <a:rPr lang="en-GB" sz="2800" b="0" i="0" dirty="0">
                <a:effectLst/>
                <a:latin typeface="OpenSans"/>
              </a:rPr>
              <a:t> </a:t>
            </a:r>
          </a:p>
          <a:p>
            <a:pPr algn="l"/>
            <a:r>
              <a:rPr lang="en-GB" sz="2800" b="0" i="0" dirty="0">
                <a:effectLst/>
                <a:latin typeface="OpenSans"/>
              </a:rPr>
              <a:t>There are also helplines and chatrooms such as </a:t>
            </a:r>
          </a:p>
          <a:p>
            <a:pPr marL="0" indent="0" algn="l">
              <a:buNone/>
            </a:pPr>
            <a:r>
              <a:rPr lang="en-GB" sz="2800" b="1" i="0" dirty="0">
                <a:effectLst/>
                <a:latin typeface="OpenSans"/>
                <a:hlinkClick r:id="rId5">
                  <a:extLst>
                    <a:ext uri="{A12FA001-AC4F-418D-AE19-62706E023703}">
                      <ahyp:hlinkClr xmlns:ahyp="http://schemas.microsoft.com/office/drawing/2018/hyperlinkcolor" val="tx"/>
                    </a:ext>
                  </a:extLst>
                </a:hlinkClick>
              </a:rPr>
              <a:t>The Sanctuary</a:t>
            </a:r>
            <a:r>
              <a:rPr lang="en-GB" sz="2800" b="0" i="0" dirty="0">
                <a:effectLst/>
                <a:latin typeface="OpenSans"/>
              </a:rPr>
              <a:t>, </a:t>
            </a:r>
            <a:r>
              <a:rPr lang="en-GB" sz="2800" b="1" i="0" dirty="0">
                <a:effectLst/>
                <a:latin typeface="OpenSans"/>
                <a:hlinkClick r:id="rId6">
                  <a:extLst>
                    <a:ext uri="{A12FA001-AC4F-418D-AE19-62706E023703}">
                      <ahyp:hlinkClr xmlns:ahyp="http://schemas.microsoft.com/office/drawing/2018/hyperlinkcolor" val="tx"/>
                    </a:ext>
                  </a:extLst>
                </a:hlinkClick>
              </a:rPr>
              <a:t>Papyrus</a:t>
            </a:r>
            <a:r>
              <a:rPr lang="en-GB" sz="2800" b="0" i="0" dirty="0">
                <a:effectLst/>
                <a:latin typeface="OpenSans"/>
              </a:rPr>
              <a:t>, </a:t>
            </a:r>
            <a:r>
              <a:rPr lang="en-GB" sz="2800" b="1" i="0" dirty="0">
                <a:effectLst/>
                <a:latin typeface="OpenSans"/>
                <a:hlinkClick r:id="rId7">
                  <a:extLst>
                    <a:ext uri="{A12FA001-AC4F-418D-AE19-62706E023703}">
                      <ahyp:hlinkClr xmlns:ahyp="http://schemas.microsoft.com/office/drawing/2018/hyperlinkcolor" val="tx"/>
                    </a:ext>
                  </a:extLst>
                </a:hlinkClick>
              </a:rPr>
              <a:t>CALM</a:t>
            </a:r>
            <a:r>
              <a:rPr lang="en-GB" sz="2800" b="0" i="0" dirty="0">
                <a:effectLst/>
                <a:latin typeface="OpenSans"/>
              </a:rPr>
              <a:t> and </a:t>
            </a:r>
            <a:r>
              <a:rPr lang="en-GB" sz="2800" b="1" i="0" dirty="0">
                <a:effectLst/>
                <a:latin typeface="OpenSans"/>
                <a:hlinkClick r:id="rId8">
                  <a:extLst>
                    <a:ext uri="{A12FA001-AC4F-418D-AE19-62706E023703}">
                      <ahyp:hlinkClr xmlns:ahyp="http://schemas.microsoft.com/office/drawing/2018/hyperlinkcolor" val="tx"/>
                    </a:ext>
                  </a:extLst>
                </a:hlinkClick>
              </a:rPr>
              <a:t>Samaritans</a:t>
            </a:r>
            <a:r>
              <a:rPr lang="en-GB" sz="2000" b="0" i="0" dirty="0">
                <a:effectLst/>
                <a:latin typeface="OpenSans"/>
              </a:rPr>
              <a:t>. </a:t>
            </a:r>
          </a:p>
          <a:p>
            <a:endParaRPr lang="en-GB" dirty="0"/>
          </a:p>
        </p:txBody>
      </p:sp>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E494-F225-11D4-0923-0C1F166B527A}"/>
              </a:ext>
            </a:extLst>
          </p:cNvPr>
          <p:cNvSpPr>
            <a:spLocks noGrp="1"/>
          </p:cNvSpPr>
          <p:nvPr>
            <p:ph type="ctrTitle"/>
          </p:nvPr>
        </p:nvSpPr>
        <p:spPr>
          <a:xfrm>
            <a:off x="1167494" y="2557576"/>
            <a:ext cx="6245912" cy="2387600"/>
          </a:xfrm>
        </p:spPr>
        <p:txBody>
          <a:bodyPr/>
          <a:lstStyle/>
          <a:p>
            <a:r>
              <a:rPr lang="en-GB" dirty="0"/>
              <a:t>Thank you for your time and continued support.</a:t>
            </a:r>
          </a:p>
        </p:txBody>
      </p:sp>
      <p:sp>
        <p:nvSpPr>
          <p:cNvPr id="3" name="Subtitle 2">
            <a:extLst>
              <a:ext uri="{FF2B5EF4-FFF2-40B4-BE49-F238E27FC236}">
                <a16:creationId xmlns:a16="http://schemas.microsoft.com/office/drawing/2014/main" id="{9FB30C3C-B3FB-2CFB-9119-F105FDBA4437}"/>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4427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2616896" y="1037496"/>
            <a:ext cx="9144000" cy="859037"/>
          </a:xfrm>
        </p:spPr>
        <p:txBody>
          <a:bodyPr/>
          <a:lstStyle/>
          <a:p>
            <a:pPr algn="ctr"/>
            <a:r>
              <a:rPr lang="en-US" dirty="0"/>
              <a:t>Year 10 Careers Information</a:t>
            </a:r>
            <a:br>
              <a:rPr lang="en-US" dirty="0"/>
            </a:br>
            <a:r>
              <a:rPr lang="en-US" dirty="0"/>
              <a:t>Mr. Knight </a:t>
            </a:r>
          </a:p>
        </p:txBody>
      </p:sp>
      <p:pic>
        <p:nvPicPr>
          <p:cNvPr id="4" name="Picture 3">
            <a:extLst>
              <a:ext uri="{FF2B5EF4-FFF2-40B4-BE49-F238E27FC236}">
                <a16:creationId xmlns:a16="http://schemas.microsoft.com/office/drawing/2014/main" id="{73E12AAE-C610-4DD0-94E7-30D38B34EAA7}"/>
              </a:ext>
            </a:extLst>
          </p:cNvPr>
          <p:cNvPicPr>
            <a:picLocks noChangeAspect="1"/>
          </p:cNvPicPr>
          <p:nvPr/>
        </p:nvPicPr>
        <p:blipFill>
          <a:blip r:embed="rId2"/>
          <a:stretch>
            <a:fillRect/>
          </a:stretch>
        </p:blipFill>
        <p:spPr>
          <a:xfrm>
            <a:off x="5675798" y="3578849"/>
            <a:ext cx="5874123" cy="2085013"/>
          </a:xfrm>
          <a:prstGeom prst="rect">
            <a:avLst/>
          </a:prstGeom>
        </p:spPr>
      </p:pic>
      <p:pic>
        <p:nvPicPr>
          <p:cNvPr id="5" name="Picture 4">
            <a:extLst>
              <a:ext uri="{FF2B5EF4-FFF2-40B4-BE49-F238E27FC236}">
                <a16:creationId xmlns:a16="http://schemas.microsoft.com/office/drawing/2014/main" id="{3E4B55D8-F47A-8D50-17A4-A60FDD31D3AC}"/>
              </a:ext>
            </a:extLst>
          </p:cNvPr>
          <p:cNvPicPr>
            <a:picLocks noChangeAspect="1"/>
          </p:cNvPicPr>
          <p:nvPr/>
        </p:nvPicPr>
        <p:blipFill>
          <a:blip r:embed="rId3"/>
          <a:stretch>
            <a:fillRect/>
          </a:stretch>
        </p:blipFill>
        <p:spPr>
          <a:xfrm>
            <a:off x="642079" y="3578849"/>
            <a:ext cx="5200339" cy="2085013"/>
          </a:xfrm>
          <a:prstGeom prst="rect">
            <a:avLst/>
          </a:prstGeom>
        </p:spPr>
      </p:pic>
    </p:spTree>
    <p:extLst>
      <p:ext uri="{BB962C8B-B14F-4D97-AF65-F5344CB8AC3E}">
        <p14:creationId xmlns:p14="http://schemas.microsoft.com/office/powerpoint/2010/main" val="342584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03F6-725F-AD41-DB1C-25B6D0F9A801}"/>
              </a:ext>
            </a:extLst>
          </p:cNvPr>
          <p:cNvSpPr>
            <a:spLocks noGrp="1"/>
          </p:cNvSpPr>
          <p:nvPr>
            <p:ph type="ctrTitle"/>
          </p:nvPr>
        </p:nvSpPr>
        <p:spPr>
          <a:xfrm>
            <a:off x="2867068" y="28480"/>
            <a:ext cx="9073141" cy="1505239"/>
          </a:xfrm>
        </p:spPr>
        <p:txBody>
          <a:bodyPr/>
          <a:lstStyle/>
          <a:p>
            <a:r>
              <a:rPr lang="en-US" sz="3600" dirty="0"/>
              <a:t>What is the Careers program at Bridgewater for year 10 and then year 11?</a:t>
            </a:r>
          </a:p>
        </p:txBody>
      </p:sp>
      <p:sp>
        <p:nvSpPr>
          <p:cNvPr id="5" name="Text Placeholder 4">
            <a:extLst>
              <a:ext uri="{FF2B5EF4-FFF2-40B4-BE49-F238E27FC236}">
                <a16:creationId xmlns:a16="http://schemas.microsoft.com/office/drawing/2014/main" id="{FDCDF732-0631-CA1D-65F6-18AA61C667C9}"/>
              </a:ext>
            </a:extLst>
          </p:cNvPr>
          <p:cNvSpPr>
            <a:spLocks noGrp="1"/>
          </p:cNvSpPr>
          <p:nvPr>
            <p:ph type="body" sz="quarter" idx="14"/>
          </p:nvPr>
        </p:nvSpPr>
        <p:spPr>
          <a:xfrm>
            <a:off x="2163635" y="1122773"/>
            <a:ext cx="8861644" cy="1462386"/>
          </a:xfrm>
        </p:spPr>
        <p:txBody>
          <a:bodyPr/>
          <a:lstStyle/>
          <a:p>
            <a:pPr marL="0" indent="0">
              <a:buNone/>
            </a:pPr>
            <a:endParaRPr lang="en-US" dirty="0"/>
          </a:p>
          <a:p>
            <a:pPr lvl="1"/>
            <a:r>
              <a:rPr lang="en-US" b="1" dirty="0"/>
              <a:t>Bridgewater’s Careers Week (Oct)</a:t>
            </a:r>
          </a:p>
          <a:p>
            <a:pPr lvl="1"/>
            <a:r>
              <a:rPr lang="en-US" dirty="0"/>
              <a:t>	Encounters with Employers</a:t>
            </a:r>
          </a:p>
          <a:p>
            <a:pPr lvl="1"/>
            <a:r>
              <a:rPr lang="en-US" dirty="0"/>
              <a:t>	Encounters with Higher &amp; Further Education</a:t>
            </a:r>
          </a:p>
          <a:p>
            <a:pPr lvl="1"/>
            <a:r>
              <a:rPr lang="en-US" dirty="0"/>
              <a:t>	Career &amp; </a:t>
            </a:r>
            <a:r>
              <a:rPr lang="en-US" dirty="0" err="1"/>
              <a:t>Labour</a:t>
            </a:r>
            <a:r>
              <a:rPr lang="en-US" dirty="0"/>
              <a:t> Market Information</a:t>
            </a:r>
          </a:p>
          <a:p>
            <a:pPr lvl="1"/>
            <a:r>
              <a:rPr lang="en-US" b="1" dirty="0"/>
              <a:t>National Apprenticeship Week (Feb)</a:t>
            </a:r>
          </a:p>
          <a:p>
            <a:pPr lvl="1"/>
            <a:r>
              <a:rPr lang="en-US" dirty="0"/>
              <a:t>	Linking Careers to Subjects</a:t>
            </a:r>
          </a:p>
          <a:p>
            <a:pPr lvl="1"/>
            <a:r>
              <a:rPr lang="en-US" b="1" dirty="0"/>
              <a:t>National Careers Week (March)</a:t>
            </a:r>
          </a:p>
          <a:p>
            <a:pPr lvl="1"/>
            <a:r>
              <a:rPr lang="en-US" dirty="0"/>
              <a:t>	 Linking Careers to Subjects</a:t>
            </a:r>
          </a:p>
          <a:p>
            <a:pPr lvl="1"/>
            <a:r>
              <a:rPr lang="en-US" b="1" dirty="0"/>
              <a:t>IT Careers </a:t>
            </a:r>
            <a:r>
              <a:rPr lang="en-US" b="1" dirty="0" err="1"/>
              <a:t>Sessons</a:t>
            </a:r>
            <a:r>
              <a:rPr lang="en-US" b="1" dirty="0"/>
              <a:t> – START</a:t>
            </a:r>
          </a:p>
          <a:p>
            <a:pPr lvl="1"/>
            <a:r>
              <a:rPr lang="en-US" b="1" dirty="0" err="1"/>
              <a:t>Yr</a:t>
            </a:r>
            <a:r>
              <a:rPr lang="en-US" b="1" dirty="0"/>
              <a:t> 10 College Visits – Priestley &amp; Warrington vale Royal, Virtual Work Experience</a:t>
            </a:r>
          </a:p>
          <a:p>
            <a:pPr lvl="1"/>
            <a:r>
              <a:rPr lang="en-US" b="1" dirty="0" err="1"/>
              <a:t>Yr</a:t>
            </a:r>
            <a:r>
              <a:rPr lang="en-US" b="1" dirty="0"/>
              <a:t> 11 College Assemblies, Mock Interviews &amp; Career Interview with Career Advisor</a:t>
            </a:r>
          </a:p>
        </p:txBody>
      </p:sp>
      <p:pic>
        <p:nvPicPr>
          <p:cNvPr id="9" name="Picture 8">
            <a:extLst>
              <a:ext uri="{FF2B5EF4-FFF2-40B4-BE49-F238E27FC236}">
                <a16:creationId xmlns:a16="http://schemas.microsoft.com/office/drawing/2014/main" id="{B3B682B4-2AD0-42C3-B155-EA5D212BC02A}"/>
              </a:ext>
            </a:extLst>
          </p:cNvPr>
          <p:cNvPicPr>
            <a:picLocks noChangeAspect="1"/>
          </p:cNvPicPr>
          <p:nvPr/>
        </p:nvPicPr>
        <p:blipFill>
          <a:blip r:embed="rId2"/>
          <a:stretch>
            <a:fillRect/>
          </a:stretch>
        </p:blipFill>
        <p:spPr>
          <a:xfrm>
            <a:off x="518124" y="5778980"/>
            <a:ext cx="1786283" cy="634039"/>
          </a:xfrm>
          <a:prstGeom prst="rect">
            <a:avLst/>
          </a:prstGeom>
        </p:spPr>
      </p:pic>
      <p:pic>
        <p:nvPicPr>
          <p:cNvPr id="1026" name="Picture 2" descr="George Mitchell School Start Careers Profile : George Mitchell School">
            <a:extLst>
              <a:ext uri="{FF2B5EF4-FFF2-40B4-BE49-F238E27FC236}">
                <a16:creationId xmlns:a16="http://schemas.microsoft.com/office/drawing/2014/main" id="{856C443F-9F94-6E9D-535E-719DDB697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428" y="3278505"/>
            <a:ext cx="366712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15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57497168-0B6C-89E3-B59A-89A333ED1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76" t="7361" r="-383"/>
          <a:stretch>
            <a:fillRect/>
          </a:stretch>
        </p:blipFill>
        <p:spPr bwMode="auto">
          <a:xfrm>
            <a:off x="1619250" y="979489"/>
            <a:ext cx="7918450"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Diagram 1">
            <a:extLst>
              <a:ext uri="{FF2B5EF4-FFF2-40B4-BE49-F238E27FC236}">
                <a16:creationId xmlns:a16="http://schemas.microsoft.com/office/drawing/2014/main" id="{448040AF-5E36-DDB5-C13C-B1BFE00B98CF}"/>
              </a:ext>
            </a:extLst>
          </p:cNvPr>
          <p:cNvPicPr>
            <a:picLocks noChangeArrowheads="1"/>
          </p:cNvPicPr>
          <p:nvPr/>
        </p:nvPicPr>
        <p:blipFill>
          <a:blip r:embed="rId3">
            <a:extLst>
              <a:ext uri="{28A0092B-C50C-407E-A947-70E740481C1C}">
                <a14:useLocalDpi xmlns:a14="http://schemas.microsoft.com/office/drawing/2010/main" val="0"/>
              </a:ext>
            </a:extLst>
          </a:blip>
          <a:srcRect l="-29372" r="-29323"/>
          <a:stretch>
            <a:fillRect/>
          </a:stretch>
        </p:blipFill>
        <p:spPr bwMode="auto">
          <a:xfrm>
            <a:off x="371078" y="4980244"/>
            <a:ext cx="266065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3">
            <a:extLst>
              <a:ext uri="{FF2B5EF4-FFF2-40B4-BE49-F238E27FC236}">
                <a16:creationId xmlns:a16="http://schemas.microsoft.com/office/drawing/2014/main" id="{6EF01883-85E2-2F1F-BD91-D8C61827B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500" t="21021" r="38976" b="34880"/>
          <a:stretch>
            <a:fillRect/>
          </a:stretch>
        </p:blipFill>
        <p:spPr bwMode="auto">
          <a:xfrm>
            <a:off x="6323014" y="2770188"/>
            <a:ext cx="38877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4">
            <a:extLst>
              <a:ext uri="{FF2B5EF4-FFF2-40B4-BE49-F238E27FC236}">
                <a16:creationId xmlns:a16="http://schemas.microsoft.com/office/drawing/2014/main" id="{9A4A0C2C-AEE3-1A30-B188-7898D768FE21}"/>
              </a:ext>
            </a:extLst>
          </p:cNvPr>
          <p:cNvSpPr txBox="1">
            <a:spLocks noChangeArrowheads="1"/>
          </p:cNvSpPr>
          <p:nvPr/>
        </p:nvSpPr>
        <p:spPr bwMode="auto">
          <a:xfrm>
            <a:off x="8146257" y="573037"/>
            <a:ext cx="3887786"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r>
              <a:rPr lang="en-GB" altLang="en-US" sz="1800" b="1" dirty="0">
                <a:latin typeface="Arial" panose="020B0604020202020204" pitchFamily="34" charset="0"/>
              </a:rPr>
              <a:t>START</a:t>
            </a:r>
            <a:r>
              <a:rPr lang="en-GB" altLang="en-US" sz="1800" dirty="0">
                <a:latin typeface="Arial" panose="020B0604020202020204" pitchFamily="34" charset="0"/>
              </a:rPr>
              <a:t> </a:t>
            </a:r>
          </a:p>
          <a:p>
            <a:pPr>
              <a:lnSpc>
                <a:spcPct val="100000"/>
              </a:lnSpc>
              <a:spcBef>
                <a:spcPct val="0"/>
              </a:spcBef>
              <a:buClrTx/>
              <a:buSzTx/>
              <a:buFontTx/>
              <a:buNone/>
            </a:pPr>
            <a:r>
              <a:rPr lang="en-GB" altLang="en-US" sz="1800" dirty="0">
                <a:latin typeface="Arial" panose="020B0604020202020204" pitchFamily="34" charset="0"/>
              </a:rPr>
              <a:t>This is a Software package that the school has bought. It has a range of activities and allows research into careers, universities, qualifications, etc.</a:t>
            </a:r>
          </a:p>
          <a:p>
            <a:pPr>
              <a:lnSpc>
                <a:spcPct val="100000"/>
              </a:lnSpc>
              <a:spcBef>
                <a:spcPct val="0"/>
              </a:spcBef>
              <a:buClrTx/>
              <a:buSzTx/>
              <a:buFontTx/>
              <a:buNone/>
            </a:pPr>
            <a:r>
              <a:rPr lang="en-GB" altLang="en-US" sz="1800" dirty="0">
                <a:latin typeface="Arial" panose="020B0604020202020204" pitchFamily="34" charset="0"/>
              </a:rPr>
              <a:t>Every student can logon and has their own profile/locker which allows them to record their activity and create a CV and Personal Statement that their can use later for applications &amp; interviews etc.</a:t>
            </a:r>
          </a:p>
          <a:p>
            <a:pPr>
              <a:lnSpc>
                <a:spcPct val="100000"/>
              </a:lnSpc>
              <a:spcBef>
                <a:spcPct val="0"/>
              </a:spcBef>
              <a:buClrTx/>
              <a:buSzTx/>
              <a:buFontTx/>
              <a:buNone/>
            </a:pPr>
            <a:r>
              <a:rPr lang="en-GB" altLang="en-US" sz="1800" dirty="0">
                <a:latin typeface="Arial" panose="020B0604020202020204" pitchFamily="34" charset="0"/>
              </a:rPr>
              <a:t>Please encourage your child to use this site and use it with them.</a:t>
            </a:r>
          </a:p>
        </p:txBody>
      </p:sp>
      <p:sp>
        <p:nvSpPr>
          <p:cNvPr id="26633" name="TextBox 1">
            <a:extLst>
              <a:ext uri="{FF2B5EF4-FFF2-40B4-BE49-F238E27FC236}">
                <a16:creationId xmlns:a16="http://schemas.microsoft.com/office/drawing/2014/main" id="{81655120-DB2A-87BC-748A-616D24775902}"/>
              </a:ext>
            </a:extLst>
          </p:cNvPr>
          <p:cNvSpPr txBox="1">
            <a:spLocks noChangeArrowheads="1"/>
          </p:cNvSpPr>
          <p:nvPr/>
        </p:nvSpPr>
        <p:spPr bwMode="auto">
          <a:xfrm>
            <a:off x="6342063" y="9525"/>
            <a:ext cx="1847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r>
              <a:rPr lang="en-GB" altLang="en-US" sz="1800">
                <a:solidFill>
                  <a:srgbClr val="00B0F0"/>
                </a:solidFill>
                <a:latin typeface="Arial" panose="020B0604020202020204" pitchFamily="34" charset="0"/>
              </a:rPr>
              <a:t>Additional slide</a:t>
            </a:r>
          </a:p>
        </p:txBody>
      </p:sp>
      <p:pic>
        <p:nvPicPr>
          <p:cNvPr id="26635" name="Picture 5">
            <a:extLst>
              <a:ext uri="{FF2B5EF4-FFF2-40B4-BE49-F238E27FC236}">
                <a16:creationId xmlns:a16="http://schemas.microsoft.com/office/drawing/2014/main" id="{0E046C96-38E8-BA9D-0EF5-2D6026664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8172" y="5548313"/>
            <a:ext cx="295275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6">
            <a:extLst>
              <a:ext uri="{FF2B5EF4-FFF2-40B4-BE49-F238E27FC236}">
                <a16:creationId xmlns:a16="http://schemas.microsoft.com/office/drawing/2014/main" id="{EC26A26C-193C-D283-E335-BC5792E38E02}"/>
              </a:ext>
            </a:extLst>
          </p:cNvPr>
          <p:cNvPicPr>
            <a:picLocks noChangeAspect="1"/>
          </p:cNvPicPr>
          <p:nvPr/>
        </p:nvPicPr>
        <p:blipFill>
          <a:blip r:embed="rId6">
            <a:extLst>
              <a:ext uri="{28A0092B-C50C-407E-A947-70E740481C1C}">
                <a14:useLocalDpi xmlns:a14="http://schemas.microsoft.com/office/drawing/2010/main" val="0"/>
              </a:ext>
            </a:extLst>
          </a:blip>
          <a:srcRect l="34656" t="24391" r="33844" b="10608"/>
          <a:stretch>
            <a:fillRect/>
          </a:stretch>
        </p:blipFill>
        <p:spPr bwMode="auto">
          <a:xfrm>
            <a:off x="3651251" y="3244851"/>
            <a:ext cx="2881313" cy="33432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ED39CB-EA3B-ED7E-E469-F07D125CD575}"/>
              </a:ext>
            </a:extLst>
          </p:cNvPr>
          <p:cNvSpPr>
            <a:spLocks noGrp="1"/>
          </p:cNvSpPr>
          <p:nvPr>
            <p:ph type="body" idx="1"/>
          </p:nvPr>
        </p:nvSpPr>
        <p:spPr>
          <a:xfrm>
            <a:off x="3274142" y="1508995"/>
            <a:ext cx="6440027" cy="823912"/>
          </a:xfrm>
        </p:spPr>
        <p:txBody>
          <a:bodyPr/>
          <a:lstStyle/>
          <a:p>
            <a:r>
              <a:rPr lang="en-US" sz="3600" dirty="0"/>
              <a:t>Bridgewater’s Careers Week (23</a:t>
            </a:r>
            <a:r>
              <a:rPr lang="en-US" sz="3600" baseline="30000" dirty="0"/>
              <a:t>rd</a:t>
            </a:r>
            <a:r>
              <a:rPr lang="en-US" sz="3600" dirty="0"/>
              <a:t>-27</a:t>
            </a:r>
            <a:r>
              <a:rPr lang="en-US" sz="3600" baseline="30000" dirty="0"/>
              <a:t>th</a:t>
            </a:r>
            <a:r>
              <a:rPr lang="en-US" sz="3600" dirty="0"/>
              <a:t> Oct 2023)</a:t>
            </a:r>
          </a:p>
          <a:p>
            <a:endParaRPr lang="en-GB" dirty="0"/>
          </a:p>
        </p:txBody>
      </p:sp>
      <p:sp>
        <p:nvSpPr>
          <p:cNvPr id="4" name="Text Placeholder 3">
            <a:extLst>
              <a:ext uri="{FF2B5EF4-FFF2-40B4-BE49-F238E27FC236}">
                <a16:creationId xmlns:a16="http://schemas.microsoft.com/office/drawing/2014/main" id="{1F0A1BA2-5797-672A-C682-4513CC549079}"/>
              </a:ext>
            </a:extLst>
          </p:cNvPr>
          <p:cNvSpPr>
            <a:spLocks noGrp="1"/>
          </p:cNvSpPr>
          <p:nvPr>
            <p:ph type="body" sz="quarter" idx="3"/>
          </p:nvPr>
        </p:nvSpPr>
        <p:spPr/>
        <p:txBody>
          <a:bodyPr/>
          <a:lstStyle/>
          <a:p>
            <a:endParaRPr lang="en-GB" dirty="0"/>
          </a:p>
        </p:txBody>
      </p:sp>
      <p:sp>
        <p:nvSpPr>
          <p:cNvPr id="5" name="Content Placeholder 4">
            <a:extLst>
              <a:ext uri="{FF2B5EF4-FFF2-40B4-BE49-F238E27FC236}">
                <a16:creationId xmlns:a16="http://schemas.microsoft.com/office/drawing/2014/main" id="{8460EEDC-FCEE-35E7-1C92-C0023897D171}"/>
              </a:ext>
            </a:extLst>
          </p:cNvPr>
          <p:cNvSpPr>
            <a:spLocks noGrp="1"/>
          </p:cNvSpPr>
          <p:nvPr>
            <p:ph sz="quarter" idx="4"/>
          </p:nvPr>
        </p:nvSpPr>
        <p:spPr>
          <a:xfrm>
            <a:off x="18607" y="2902130"/>
            <a:ext cx="5696923" cy="3684588"/>
          </a:xfrm>
        </p:spPr>
        <p:txBody>
          <a:bodyPr/>
          <a:lstStyle/>
          <a:p>
            <a:pPr lvl="1"/>
            <a:r>
              <a:rPr lang="en-US" sz="2400" dirty="0"/>
              <a:t>Encounters with Employers</a:t>
            </a:r>
          </a:p>
          <a:p>
            <a:pPr lvl="1"/>
            <a:r>
              <a:rPr lang="en-US" sz="2400" dirty="0"/>
              <a:t>Encounters with Higher &amp; Further Education</a:t>
            </a:r>
          </a:p>
          <a:p>
            <a:pPr lvl="1"/>
            <a:r>
              <a:rPr lang="en-US" sz="2400" dirty="0"/>
              <a:t>Career &amp; </a:t>
            </a:r>
            <a:r>
              <a:rPr lang="en-US" sz="2400" dirty="0" err="1"/>
              <a:t>Labour</a:t>
            </a:r>
            <a:r>
              <a:rPr lang="en-US" sz="2400" dirty="0"/>
              <a:t> Market Information</a:t>
            </a:r>
          </a:p>
        </p:txBody>
      </p:sp>
      <p:pic>
        <p:nvPicPr>
          <p:cNvPr id="8" name="Picture 7">
            <a:extLst>
              <a:ext uri="{FF2B5EF4-FFF2-40B4-BE49-F238E27FC236}">
                <a16:creationId xmlns:a16="http://schemas.microsoft.com/office/drawing/2014/main" id="{BB67FDEE-B727-1BB3-6F04-D4FBEFDFD2E4}"/>
              </a:ext>
            </a:extLst>
          </p:cNvPr>
          <p:cNvPicPr>
            <a:picLocks noChangeAspect="1"/>
          </p:cNvPicPr>
          <p:nvPr/>
        </p:nvPicPr>
        <p:blipFill>
          <a:blip r:embed="rId2"/>
          <a:stretch>
            <a:fillRect/>
          </a:stretch>
        </p:blipFill>
        <p:spPr>
          <a:xfrm>
            <a:off x="5715530" y="2692656"/>
            <a:ext cx="6096528" cy="3429297"/>
          </a:xfrm>
          <a:prstGeom prst="rect">
            <a:avLst/>
          </a:prstGeom>
        </p:spPr>
      </p:pic>
    </p:spTree>
    <p:extLst>
      <p:ext uri="{BB962C8B-B14F-4D97-AF65-F5344CB8AC3E}">
        <p14:creationId xmlns:p14="http://schemas.microsoft.com/office/powerpoint/2010/main" val="260553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2369279" y="2811575"/>
            <a:ext cx="8072943" cy="2387600"/>
          </a:xfrm>
        </p:spPr>
        <p:txBody>
          <a:bodyPr rtlCol="0"/>
          <a:lstStyle/>
          <a:p>
            <a:pPr rtl="0"/>
            <a:r>
              <a:rPr lang="en-GB" dirty="0"/>
              <a:t>Mrs Mitchell</a:t>
            </a:r>
            <a:br>
              <a:rPr lang="en-GB" dirty="0"/>
            </a:br>
            <a:r>
              <a:rPr lang="en-GB" dirty="0"/>
              <a:t>Assistant Head of Year 10</a:t>
            </a:r>
            <a:br>
              <a:rPr lang="en-GB" dirty="0"/>
            </a:br>
            <a:r>
              <a:rPr lang="en-GB" dirty="0"/>
              <a:t>Pastoral Support</a:t>
            </a:r>
            <a:br>
              <a:rPr lang="en-GB" dirty="0"/>
            </a:br>
            <a:endParaRPr lang="en-GB" dirty="0"/>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2369279" y="4795837"/>
            <a:ext cx="9500507" cy="806675"/>
          </a:xfrm>
        </p:spPr>
        <p:txBody>
          <a:bodyPr rtlCol="0"/>
          <a:lstStyle/>
          <a:p>
            <a:pPr rtl="0"/>
            <a:r>
              <a:rPr lang="en-GB" dirty="0"/>
              <a:t>Supporting your child through GCSEs.</a:t>
            </a:r>
          </a:p>
        </p:txBody>
      </p:sp>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84B8169-5A06-DAA5-5E5C-7E6516F83A37}"/>
              </a:ext>
            </a:extLst>
          </p:cNvPr>
          <p:cNvSpPr>
            <a:spLocks noGrp="1"/>
          </p:cNvSpPr>
          <p:nvPr>
            <p:ph type="title"/>
          </p:nvPr>
        </p:nvSpPr>
        <p:spPr>
          <a:xfrm>
            <a:off x="2847976" y="379414"/>
            <a:ext cx="6577013" cy="663575"/>
          </a:xfrm>
        </p:spPr>
        <p:txBody>
          <a:bodyPr>
            <a:normAutofit/>
          </a:bodyPr>
          <a:lstStyle/>
          <a:p>
            <a:pPr algn="ctr">
              <a:defRPr/>
            </a:pPr>
            <a:r>
              <a:rPr lang="en-GB" altLang="en-US" sz="3800" b="1" dirty="0">
                <a:solidFill>
                  <a:schemeClr val="tx2"/>
                </a:solidFill>
              </a:rPr>
              <a:t>Virtual work experience</a:t>
            </a:r>
          </a:p>
        </p:txBody>
      </p:sp>
      <p:pic>
        <p:nvPicPr>
          <p:cNvPr id="25603" name="Diagram 1">
            <a:extLst>
              <a:ext uri="{FF2B5EF4-FFF2-40B4-BE49-F238E27FC236}">
                <a16:creationId xmlns:a16="http://schemas.microsoft.com/office/drawing/2014/main" id="{0A2A1432-D63F-E2FE-26B9-697C03D08EBA}"/>
              </a:ext>
            </a:extLst>
          </p:cNvPr>
          <p:cNvPicPr>
            <a:picLocks noChangeArrowheads="1"/>
          </p:cNvPicPr>
          <p:nvPr/>
        </p:nvPicPr>
        <p:blipFill>
          <a:blip r:embed="rId2">
            <a:extLst>
              <a:ext uri="{28A0092B-C50C-407E-A947-70E740481C1C}">
                <a14:useLocalDpi xmlns:a14="http://schemas.microsoft.com/office/drawing/2010/main" val="0"/>
              </a:ext>
            </a:extLst>
          </a:blip>
          <a:srcRect l="-29372" r="-29323"/>
          <a:stretch>
            <a:fillRect/>
          </a:stretch>
        </p:blipFill>
        <p:spPr bwMode="auto">
          <a:xfrm>
            <a:off x="0" y="4874415"/>
            <a:ext cx="266065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descr="https://www.welbournprimary.co.uk/media/british-values-with-background.jpg">
            <a:extLst>
              <a:ext uri="{FF2B5EF4-FFF2-40B4-BE49-F238E27FC236}">
                <a16:creationId xmlns:a16="http://schemas.microsoft.com/office/drawing/2014/main" id="{A88754D4-87CA-C071-2C50-743571C5F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9391" y="5675309"/>
            <a:ext cx="17589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4">
            <a:extLst>
              <a:ext uri="{FF2B5EF4-FFF2-40B4-BE49-F238E27FC236}">
                <a16:creationId xmlns:a16="http://schemas.microsoft.com/office/drawing/2014/main" id="{0D318E32-AAB3-5C84-F344-169182153742}"/>
              </a:ext>
            </a:extLst>
          </p:cNvPr>
          <p:cNvSpPr txBox="1">
            <a:spLocks noChangeArrowheads="1"/>
          </p:cNvSpPr>
          <p:nvPr/>
        </p:nvSpPr>
        <p:spPr bwMode="auto">
          <a:xfrm>
            <a:off x="2256631" y="2353453"/>
            <a:ext cx="7678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r>
              <a:rPr lang="en-GB" altLang="en-US" sz="2400" b="1" dirty="0">
                <a:latin typeface="GDS Transport"/>
              </a:rPr>
              <a:t>Virtual Work Experience in year 10 in school</a:t>
            </a:r>
          </a:p>
          <a:p>
            <a:pPr>
              <a:lnSpc>
                <a:spcPct val="100000"/>
              </a:lnSpc>
              <a:spcBef>
                <a:spcPct val="0"/>
              </a:spcBef>
              <a:buClrTx/>
              <a:buSzTx/>
              <a:buFontTx/>
              <a:buNone/>
            </a:pPr>
            <a:r>
              <a:rPr lang="en-GB" altLang="en-US" sz="2400" dirty="0">
                <a:latin typeface="GDS Transport"/>
              </a:rPr>
              <a:t>Every July the CEIAG team in school runs Virtual Work Experience. All students get to work with a company within school where students get to meet company staff, find out about the company, complete a task set by the company and get feedback on their performance.</a:t>
            </a:r>
          </a:p>
        </p:txBody>
      </p:sp>
      <p:pic>
        <p:nvPicPr>
          <p:cNvPr id="25608" name="Picture 15" descr="Work Experience Placement - January 2019 | Specialised Engineering Products  (SEP)">
            <a:extLst>
              <a:ext uri="{FF2B5EF4-FFF2-40B4-BE49-F238E27FC236}">
                <a16:creationId xmlns:a16="http://schemas.microsoft.com/office/drawing/2014/main" id="{ED73622B-308A-83A6-DB8F-5C4BF8D9E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 y="2069613"/>
            <a:ext cx="18145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a:extLst>
              <a:ext uri="{FF2B5EF4-FFF2-40B4-BE49-F238E27FC236}">
                <a16:creationId xmlns:a16="http://schemas.microsoft.com/office/drawing/2014/main" id="{7125B308-5EB4-3D0C-3BC1-716DAE5AB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664" y="285753"/>
            <a:ext cx="2924811" cy="1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
            <a:extLst>
              <a:ext uri="{FF2B5EF4-FFF2-40B4-BE49-F238E27FC236}">
                <a16:creationId xmlns:a16="http://schemas.microsoft.com/office/drawing/2014/main" id="{B43A1EA1-CD83-550E-B6BD-5302E19672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1630" t="9663" r="2756" b="72115"/>
          <a:stretch>
            <a:fillRect/>
          </a:stretch>
        </p:blipFill>
        <p:spPr bwMode="auto">
          <a:xfrm>
            <a:off x="2667000" y="5174829"/>
            <a:ext cx="40322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
            <a:extLst>
              <a:ext uri="{FF2B5EF4-FFF2-40B4-BE49-F238E27FC236}">
                <a16:creationId xmlns:a16="http://schemas.microsoft.com/office/drawing/2014/main" id="{39F19ECF-E4F0-31D5-D0FA-78093348D3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7944" y="4056046"/>
            <a:ext cx="161766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3">
            <a:extLst>
              <a:ext uri="{FF2B5EF4-FFF2-40B4-BE49-F238E27FC236}">
                <a16:creationId xmlns:a16="http://schemas.microsoft.com/office/drawing/2014/main" id="{79585151-543D-D6BB-C4F7-242D1303A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02" b="33389"/>
          <a:stretch>
            <a:fillRect/>
          </a:stretch>
        </p:blipFill>
        <p:spPr bwMode="auto">
          <a:xfrm>
            <a:off x="3994150" y="1338263"/>
            <a:ext cx="1905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a:extLst>
              <a:ext uri="{FF2B5EF4-FFF2-40B4-BE49-F238E27FC236}">
                <a16:creationId xmlns:a16="http://schemas.microsoft.com/office/drawing/2014/main" id="{0FD7B717-C2C4-9A91-BECC-911DA8E3DC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5489" y="4611689"/>
            <a:ext cx="161766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1">
            <a:extLst>
              <a:ext uri="{FF2B5EF4-FFF2-40B4-BE49-F238E27FC236}">
                <a16:creationId xmlns:a16="http://schemas.microsoft.com/office/drawing/2014/main" id="{62576B87-42F0-A7C7-E35C-0927911876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7464" y="1338263"/>
            <a:ext cx="14890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88582-A4FD-22CC-DBEA-3361F83CB37A}"/>
              </a:ext>
            </a:extLst>
          </p:cNvPr>
          <p:cNvSpPr>
            <a:spLocks noGrp="1"/>
          </p:cNvSpPr>
          <p:nvPr>
            <p:ph type="title"/>
          </p:nvPr>
        </p:nvSpPr>
        <p:spPr>
          <a:xfrm>
            <a:off x="4464148" y="877889"/>
            <a:ext cx="4820529" cy="1139825"/>
          </a:xfrm>
        </p:spPr>
        <p:txBody>
          <a:bodyPr/>
          <a:lstStyle/>
          <a:p>
            <a:r>
              <a:rPr lang="en-GB" b="1" dirty="0"/>
              <a:t>College Visits</a:t>
            </a:r>
          </a:p>
        </p:txBody>
      </p:sp>
      <p:pic>
        <p:nvPicPr>
          <p:cNvPr id="6" name="Picture 5">
            <a:extLst>
              <a:ext uri="{FF2B5EF4-FFF2-40B4-BE49-F238E27FC236}">
                <a16:creationId xmlns:a16="http://schemas.microsoft.com/office/drawing/2014/main" id="{F3CD89F0-97D6-E5AE-7726-7C4547C50898}"/>
              </a:ext>
            </a:extLst>
          </p:cNvPr>
          <p:cNvPicPr>
            <a:picLocks noChangeAspect="1"/>
          </p:cNvPicPr>
          <p:nvPr/>
        </p:nvPicPr>
        <p:blipFill>
          <a:blip r:embed="rId2"/>
          <a:stretch>
            <a:fillRect/>
          </a:stretch>
        </p:blipFill>
        <p:spPr>
          <a:xfrm>
            <a:off x="989425" y="2653870"/>
            <a:ext cx="4440703" cy="3326241"/>
          </a:xfrm>
          <a:prstGeom prst="rect">
            <a:avLst/>
          </a:prstGeom>
        </p:spPr>
      </p:pic>
      <p:sp>
        <p:nvSpPr>
          <p:cNvPr id="4" name="Content Placeholder 3">
            <a:extLst>
              <a:ext uri="{FF2B5EF4-FFF2-40B4-BE49-F238E27FC236}">
                <a16:creationId xmlns:a16="http://schemas.microsoft.com/office/drawing/2014/main" id="{70DA0E1C-1D9D-F7E8-79EC-4A3F6B9C1EE2}"/>
              </a:ext>
            </a:extLst>
          </p:cNvPr>
          <p:cNvSpPr>
            <a:spLocks noGrp="1"/>
          </p:cNvSpPr>
          <p:nvPr>
            <p:ph sz="quarter" idx="2"/>
          </p:nvPr>
        </p:nvSpPr>
        <p:spPr>
          <a:xfrm>
            <a:off x="1463041" y="1600201"/>
            <a:ext cx="10119360" cy="2189163"/>
          </a:xfrm>
        </p:spPr>
        <p:txBody>
          <a:bodyPr/>
          <a:lstStyle/>
          <a:p>
            <a:pPr marL="0" indent="0">
              <a:buNone/>
            </a:pPr>
            <a:r>
              <a:rPr lang="en-GB" dirty="0"/>
              <a:t>In the summer term post </a:t>
            </a:r>
            <a:r>
              <a:rPr lang="en-GB" dirty="0" err="1"/>
              <a:t>yr</a:t>
            </a:r>
            <a:r>
              <a:rPr lang="en-GB" dirty="0"/>
              <a:t> 10 exams the school organises 2 visits to Warrington Vale Royal and Priestley College.</a:t>
            </a:r>
          </a:p>
        </p:txBody>
      </p:sp>
      <p:pic>
        <p:nvPicPr>
          <p:cNvPr id="7" name="Content Placeholder 6">
            <a:extLst>
              <a:ext uri="{FF2B5EF4-FFF2-40B4-BE49-F238E27FC236}">
                <a16:creationId xmlns:a16="http://schemas.microsoft.com/office/drawing/2014/main" id="{46BF8400-30C2-AB73-5F60-C41A68C8A25F}"/>
              </a:ext>
            </a:extLst>
          </p:cNvPr>
          <p:cNvPicPr>
            <a:picLocks noGrp="1" noChangeAspect="1"/>
          </p:cNvPicPr>
          <p:nvPr>
            <p:ph sz="quarter" idx="3"/>
          </p:nvPr>
        </p:nvPicPr>
        <p:blipFill>
          <a:blip r:embed="rId3"/>
          <a:stretch>
            <a:fillRect/>
          </a:stretch>
        </p:blipFill>
        <p:spPr>
          <a:xfrm>
            <a:off x="7290624" y="2653870"/>
            <a:ext cx="4291777" cy="2882069"/>
          </a:xfrm>
          <a:prstGeom prst="rect">
            <a:avLst/>
          </a:prstGeom>
        </p:spPr>
      </p:pic>
      <p:pic>
        <p:nvPicPr>
          <p:cNvPr id="8" name="Picture 7">
            <a:extLst>
              <a:ext uri="{FF2B5EF4-FFF2-40B4-BE49-F238E27FC236}">
                <a16:creationId xmlns:a16="http://schemas.microsoft.com/office/drawing/2014/main" id="{8CD70F55-9C98-EA86-6DA9-6E2C133613AC}"/>
              </a:ext>
            </a:extLst>
          </p:cNvPr>
          <p:cNvPicPr>
            <a:picLocks noChangeAspect="1"/>
          </p:cNvPicPr>
          <p:nvPr/>
        </p:nvPicPr>
        <p:blipFill rotWithShape="1">
          <a:blip r:embed="rId4"/>
          <a:srcRect t="34256" b="33822"/>
          <a:stretch/>
        </p:blipFill>
        <p:spPr>
          <a:xfrm>
            <a:off x="9156896" y="4636412"/>
            <a:ext cx="2425505" cy="774253"/>
          </a:xfrm>
          <a:prstGeom prst="rect">
            <a:avLst/>
          </a:prstGeom>
        </p:spPr>
      </p:pic>
    </p:spTree>
    <p:extLst>
      <p:ext uri="{BB962C8B-B14F-4D97-AF65-F5344CB8AC3E}">
        <p14:creationId xmlns:p14="http://schemas.microsoft.com/office/powerpoint/2010/main" val="1584360935"/>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879943" y="532314"/>
            <a:ext cx="9144000" cy="1505239"/>
          </a:xfrm>
        </p:spPr>
        <p:txBody>
          <a:bodyPr/>
          <a:lstStyle/>
          <a:p>
            <a:br>
              <a:rPr lang="en-US" dirty="0"/>
            </a:br>
            <a:r>
              <a:rPr lang="en-US" dirty="0"/>
              <a:t>Mock Job Interviews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1137612" y="2359362"/>
            <a:ext cx="10233394" cy="1505238"/>
          </a:xfrm>
        </p:spPr>
        <p:txBody>
          <a:bodyPr/>
          <a:lstStyle/>
          <a:p>
            <a:r>
              <a:rPr lang="en-US" sz="2000" dirty="0"/>
              <a:t>During the Bridgewater Careers Week all year 11 students have the opportunity to have a mock interview. These interviews are with individuals who volunteer from the world of work. This is a fantastic opportunity for students to prepare and experience an interview.</a:t>
            </a:r>
          </a:p>
          <a:p>
            <a:r>
              <a:rPr lang="en-US" sz="2000" dirty="0"/>
              <a:t>Through the autumn term during Form Time (Student Agency) students will prepare for the interview by completing :-</a:t>
            </a:r>
          </a:p>
          <a:p>
            <a:pPr marL="342900" indent="-342900">
              <a:buFont typeface="Arial" panose="020B0604020202020204" pitchFamily="34" charset="0"/>
              <a:buChar char="•"/>
            </a:pPr>
            <a:r>
              <a:rPr lang="en-US" sz="2000" dirty="0"/>
              <a:t>Personal statement ( students are expected to bring a completed PS with them to the interview)</a:t>
            </a:r>
          </a:p>
          <a:p>
            <a:pPr marL="342900" indent="-342900">
              <a:buFont typeface="Arial" panose="020B0604020202020204" pitchFamily="34" charset="0"/>
              <a:buChar char="•"/>
            </a:pPr>
            <a:r>
              <a:rPr lang="en-US" sz="2000" dirty="0"/>
              <a:t>Communication skills</a:t>
            </a:r>
          </a:p>
          <a:p>
            <a:pPr marL="342900" indent="-342900">
              <a:buFont typeface="Arial" panose="020B0604020202020204" pitchFamily="34" charset="0"/>
              <a:buChar char="•"/>
            </a:pPr>
            <a:r>
              <a:rPr lang="en-US" sz="2000" dirty="0"/>
              <a:t>Question Preparation</a:t>
            </a:r>
          </a:p>
          <a:p>
            <a:endParaRPr lang="en-US" dirty="0"/>
          </a:p>
        </p:txBody>
      </p:sp>
      <p:pic>
        <p:nvPicPr>
          <p:cNvPr id="5" name="Picture 4">
            <a:extLst>
              <a:ext uri="{FF2B5EF4-FFF2-40B4-BE49-F238E27FC236}">
                <a16:creationId xmlns:a16="http://schemas.microsoft.com/office/drawing/2014/main" id="{D8E4967D-D7B7-48D1-A0AE-7BF954B642BF}"/>
              </a:ext>
            </a:extLst>
          </p:cNvPr>
          <p:cNvPicPr>
            <a:picLocks noChangeAspect="1"/>
          </p:cNvPicPr>
          <p:nvPr/>
        </p:nvPicPr>
        <p:blipFill>
          <a:blip r:embed="rId2"/>
          <a:stretch>
            <a:fillRect/>
          </a:stretch>
        </p:blipFill>
        <p:spPr>
          <a:xfrm>
            <a:off x="9102012" y="214691"/>
            <a:ext cx="2505673" cy="1822862"/>
          </a:xfrm>
          <a:prstGeom prst="rect">
            <a:avLst/>
          </a:prstGeom>
        </p:spPr>
      </p:pic>
      <p:pic>
        <p:nvPicPr>
          <p:cNvPr id="6" name="Picture 5">
            <a:extLst>
              <a:ext uri="{FF2B5EF4-FFF2-40B4-BE49-F238E27FC236}">
                <a16:creationId xmlns:a16="http://schemas.microsoft.com/office/drawing/2014/main" id="{7563FCAC-2630-49F1-935D-BE0AE48FA322}"/>
              </a:ext>
            </a:extLst>
          </p:cNvPr>
          <p:cNvPicPr>
            <a:picLocks noChangeAspect="1"/>
          </p:cNvPicPr>
          <p:nvPr/>
        </p:nvPicPr>
        <p:blipFill>
          <a:blip r:embed="rId3"/>
          <a:stretch>
            <a:fillRect/>
          </a:stretch>
        </p:blipFill>
        <p:spPr>
          <a:xfrm>
            <a:off x="9821402" y="5691647"/>
            <a:ext cx="1786283" cy="634039"/>
          </a:xfrm>
          <a:prstGeom prst="rect">
            <a:avLst/>
          </a:prstGeom>
        </p:spPr>
      </p:pic>
    </p:spTree>
    <p:extLst>
      <p:ext uri="{BB962C8B-B14F-4D97-AF65-F5344CB8AC3E}">
        <p14:creationId xmlns:p14="http://schemas.microsoft.com/office/powerpoint/2010/main" val="31669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779735" y="1573032"/>
            <a:ext cx="9144000" cy="1505239"/>
          </a:xfrm>
        </p:spPr>
        <p:txBody>
          <a:bodyPr/>
          <a:lstStyle/>
          <a:p>
            <a:br>
              <a:rPr lang="en-US" dirty="0"/>
            </a:br>
            <a:r>
              <a:rPr lang="en-US" dirty="0"/>
              <a:t>Post 16 destination Assemblies</a:t>
            </a:r>
            <a:br>
              <a:rPr lang="en-US" dirty="0"/>
            </a:br>
            <a:br>
              <a:rPr lang="en-US" dirty="0"/>
            </a:br>
            <a:endParaRPr lang="en-US" dirty="0"/>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725465" y="1923762"/>
            <a:ext cx="8881997" cy="1505238"/>
          </a:xfrm>
        </p:spPr>
        <p:txBody>
          <a:bodyPr/>
          <a:lstStyle/>
          <a:p>
            <a:r>
              <a:rPr lang="en-US" dirty="0"/>
              <a:t>During the autumn term in year 11each week a different post 16 provider will present their college to year 11 in an assembly each week.</a:t>
            </a:r>
          </a:p>
          <a:p>
            <a:endParaRPr lang="en-US" dirty="0"/>
          </a:p>
          <a:p>
            <a:r>
              <a:rPr lang="en-US" dirty="0"/>
              <a:t>This allows all students to get a broad understanding of the main destinations that most students from Bridgewater High School go to.</a:t>
            </a:r>
          </a:p>
          <a:p>
            <a:endParaRPr lang="en-US" dirty="0"/>
          </a:p>
          <a:p>
            <a:pPr lvl="1"/>
            <a:r>
              <a:rPr lang="en-US" sz="2400" dirty="0"/>
              <a:t>BUT …. there are many other possible destinations offering different opportunities. Please make sure your child researches a range of destinations to find the one that will suit them most</a:t>
            </a:r>
          </a:p>
          <a:p>
            <a:endParaRPr lang="en-US" dirty="0"/>
          </a:p>
        </p:txBody>
      </p:sp>
      <p:pic>
        <p:nvPicPr>
          <p:cNvPr id="6" name="Picture 5">
            <a:extLst>
              <a:ext uri="{FF2B5EF4-FFF2-40B4-BE49-F238E27FC236}">
                <a16:creationId xmlns:a16="http://schemas.microsoft.com/office/drawing/2014/main" id="{49DF2D52-F82D-405C-AC69-F394F8E5CD47}"/>
              </a:ext>
            </a:extLst>
          </p:cNvPr>
          <p:cNvPicPr>
            <a:picLocks noChangeAspect="1"/>
          </p:cNvPicPr>
          <p:nvPr/>
        </p:nvPicPr>
        <p:blipFill>
          <a:blip r:embed="rId2"/>
          <a:stretch>
            <a:fillRect/>
          </a:stretch>
        </p:blipFill>
        <p:spPr>
          <a:xfrm>
            <a:off x="10100873" y="2325651"/>
            <a:ext cx="1822862" cy="1816765"/>
          </a:xfrm>
          <a:prstGeom prst="rect">
            <a:avLst/>
          </a:prstGeom>
        </p:spPr>
      </p:pic>
      <p:pic>
        <p:nvPicPr>
          <p:cNvPr id="7" name="Picture 6">
            <a:extLst>
              <a:ext uri="{FF2B5EF4-FFF2-40B4-BE49-F238E27FC236}">
                <a16:creationId xmlns:a16="http://schemas.microsoft.com/office/drawing/2014/main" id="{CAF397FA-ECBE-4D64-AE21-DBF779499039}"/>
              </a:ext>
            </a:extLst>
          </p:cNvPr>
          <p:cNvPicPr>
            <a:picLocks noChangeAspect="1"/>
          </p:cNvPicPr>
          <p:nvPr/>
        </p:nvPicPr>
        <p:blipFill>
          <a:blip r:embed="rId3"/>
          <a:stretch>
            <a:fillRect/>
          </a:stretch>
        </p:blipFill>
        <p:spPr>
          <a:xfrm>
            <a:off x="10100873" y="5704868"/>
            <a:ext cx="1786283" cy="634039"/>
          </a:xfrm>
          <a:prstGeom prst="rect">
            <a:avLst/>
          </a:prstGeom>
        </p:spPr>
      </p:pic>
    </p:spTree>
    <p:extLst>
      <p:ext uri="{BB962C8B-B14F-4D97-AF65-F5344CB8AC3E}">
        <p14:creationId xmlns:p14="http://schemas.microsoft.com/office/powerpoint/2010/main" val="124696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594725" y="1806663"/>
            <a:ext cx="11002550" cy="1505238"/>
          </a:xfrm>
        </p:spPr>
        <p:txBody>
          <a:bodyPr/>
          <a:lstStyle/>
          <a:p>
            <a:r>
              <a:rPr lang="en-GB" dirty="0"/>
              <a:t>Students quite often have a college in mind without knowing what they want to study and it is important that they research what course they want to do and where they can do it.</a:t>
            </a:r>
          </a:p>
          <a:p>
            <a:endParaRPr lang="en-GB" sz="2000" dirty="0"/>
          </a:p>
          <a:p>
            <a:r>
              <a:rPr lang="en-GB" dirty="0"/>
              <a:t>Students/parents /carers should attend open evenings at colleges to get the opportunity to talk to course tutors and get a feel for the college environment.</a:t>
            </a:r>
          </a:p>
          <a:p>
            <a:endParaRPr lang="en-GB" sz="2000" dirty="0"/>
          </a:p>
          <a:p>
            <a:r>
              <a:rPr lang="en-GB" dirty="0"/>
              <a:t>Students should apply online to the colleges, parents/carers often help and Mrs Winstanley can help too.</a:t>
            </a:r>
          </a:p>
          <a:p>
            <a:endParaRPr lang="en-US" dirty="0"/>
          </a:p>
        </p:txBody>
      </p:sp>
      <p:sp>
        <p:nvSpPr>
          <p:cNvPr id="2" name="TextBox 1">
            <a:extLst>
              <a:ext uri="{FF2B5EF4-FFF2-40B4-BE49-F238E27FC236}">
                <a16:creationId xmlns:a16="http://schemas.microsoft.com/office/drawing/2014/main" id="{94B9C09B-7017-9298-F594-F1F01CCDB9AA}"/>
              </a:ext>
            </a:extLst>
          </p:cNvPr>
          <p:cNvSpPr txBox="1"/>
          <p:nvPr/>
        </p:nvSpPr>
        <p:spPr>
          <a:xfrm>
            <a:off x="2777065" y="485422"/>
            <a:ext cx="8489245" cy="707886"/>
          </a:xfrm>
          <a:prstGeom prst="rect">
            <a:avLst/>
          </a:prstGeom>
          <a:noFill/>
        </p:spPr>
        <p:txBody>
          <a:bodyPr wrap="square" rtlCol="0">
            <a:spAutoFit/>
          </a:bodyPr>
          <a:lstStyle/>
          <a:p>
            <a:r>
              <a:rPr lang="en-GB" sz="4000" b="1" dirty="0">
                <a:latin typeface="Lato" panose="020F0502020204030203" pitchFamily="34" charset="0"/>
                <a:ea typeface="Lato" panose="020F0502020204030203" pitchFamily="34" charset="0"/>
                <a:cs typeface="Lato" panose="020F0502020204030203" pitchFamily="34" charset="0"/>
              </a:rPr>
              <a:t>COLLEGE APPLICATION PROCESS</a:t>
            </a:r>
          </a:p>
        </p:txBody>
      </p:sp>
      <p:pic>
        <p:nvPicPr>
          <p:cNvPr id="4" name="Picture 3">
            <a:extLst>
              <a:ext uri="{FF2B5EF4-FFF2-40B4-BE49-F238E27FC236}">
                <a16:creationId xmlns:a16="http://schemas.microsoft.com/office/drawing/2014/main" id="{1863F25B-015D-87F5-14E9-A61B6CEC3670}"/>
              </a:ext>
            </a:extLst>
          </p:cNvPr>
          <p:cNvPicPr>
            <a:picLocks noChangeAspect="1"/>
          </p:cNvPicPr>
          <p:nvPr/>
        </p:nvPicPr>
        <p:blipFill>
          <a:blip r:embed="rId2"/>
          <a:stretch>
            <a:fillRect/>
          </a:stretch>
        </p:blipFill>
        <p:spPr>
          <a:xfrm>
            <a:off x="9242504" y="5430494"/>
            <a:ext cx="2023806" cy="1138391"/>
          </a:xfrm>
          <a:prstGeom prst="rect">
            <a:avLst/>
          </a:prstGeom>
        </p:spPr>
      </p:pic>
    </p:spTree>
    <p:extLst>
      <p:ext uri="{BB962C8B-B14F-4D97-AF65-F5344CB8AC3E}">
        <p14:creationId xmlns:p14="http://schemas.microsoft.com/office/powerpoint/2010/main" val="10872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804787" y="240108"/>
            <a:ext cx="9144000" cy="1505239"/>
          </a:xfrm>
        </p:spPr>
        <p:txBody>
          <a:bodyPr/>
          <a:lstStyle/>
          <a:p>
            <a:br>
              <a:rPr lang="en-US" dirty="0"/>
            </a:br>
            <a:r>
              <a:rPr lang="en-US" dirty="0"/>
              <a:t>Research the 3C’s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838200" y="1745347"/>
            <a:ext cx="8218118" cy="1505238"/>
          </a:xfrm>
        </p:spPr>
        <p:txBody>
          <a:bodyPr/>
          <a:lstStyle/>
          <a:p>
            <a:endParaRPr lang="en-GB" sz="1600" dirty="0"/>
          </a:p>
          <a:p>
            <a:r>
              <a:rPr lang="en-GB" dirty="0"/>
              <a:t> </a:t>
            </a:r>
          </a:p>
          <a:p>
            <a:endParaRPr lang="en-GB" b="0" dirty="0"/>
          </a:p>
          <a:p>
            <a:pPr lvl="0"/>
            <a:endParaRPr lang="en-GB" dirty="0"/>
          </a:p>
          <a:p>
            <a:pPr lvl="0"/>
            <a:endParaRPr lang="en-GB" dirty="0"/>
          </a:p>
          <a:p>
            <a:pPr lvl="0"/>
            <a:endParaRPr lang="en-GB" dirty="0"/>
          </a:p>
          <a:p>
            <a:pPr lvl="0"/>
            <a:endParaRPr lang="en-GB" dirty="0"/>
          </a:p>
          <a:p>
            <a:endParaRPr lang="en-US" dirty="0"/>
          </a:p>
          <a:p>
            <a:endParaRPr lang="en-US" dirty="0"/>
          </a:p>
        </p:txBody>
      </p:sp>
      <p:sp>
        <p:nvSpPr>
          <p:cNvPr id="5" name="Rectangle 4">
            <a:extLst>
              <a:ext uri="{FF2B5EF4-FFF2-40B4-BE49-F238E27FC236}">
                <a16:creationId xmlns:a16="http://schemas.microsoft.com/office/drawing/2014/main" id="{D20C34F3-42A8-4C9F-A7D2-349271B3FC59}"/>
              </a:ext>
            </a:extLst>
          </p:cNvPr>
          <p:cNvSpPr/>
          <p:nvPr/>
        </p:nvSpPr>
        <p:spPr>
          <a:xfrm>
            <a:off x="1276741" y="1886527"/>
            <a:ext cx="10234678" cy="4129272"/>
          </a:xfrm>
          <a:prstGeom prst="rect">
            <a:avLst/>
          </a:prstGeom>
        </p:spPr>
        <p:txBody>
          <a:bodyPr wrap="square">
            <a:spAutoFit/>
          </a:bodyPr>
          <a:lstStyle/>
          <a:p>
            <a:pPr>
              <a:lnSpc>
                <a:spcPct val="107000"/>
              </a:lnSpc>
              <a:spcAft>
                <a:spcPts val="800"/>
              </a:spcAft>
            </a:pPr>
            <a:r>
              <a:rPr lang="en-GB" sz="2400" b="1" u="sng" dirty="0">
                <a:latin typeface="Calibri" panose="020F0502020204030204" pitchFamily="34" charset="0"/>
                <a:ea typeface="Calibri" panose="020F0502020204030204" pitchFamily="34" charset="0"/>
                <a:cs typeface="Times New Roman" panose="02020603050405020304" pitchFamily="18" charset="0"/>
              </a:rPr>
              <a:t>College /Course /Careers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GB" sz="2400" dirty="0">
                <a:latin typeface="Calibri" panose="020F0502020204030204" pitchFamily="34" charset="0"/>
                <a:ea typeface="Calibri" panose="020F0502020204030204" pitchFamily="34" charset="0"/>
                <a:cs typeface="Times New Roman" panose="02020603050405020304" pitchFamily="18" charset="0"/>
              </a:rPr>
              <a:t>Look at the online prospectus of various </a:t>
            </a:r>
            <a:r>
              <a:rPr lang="en-GB" sz="3200" b="1" dirty="0">
                <a:latin typeface="Calibri" panose="020F0502020204030204" pitchFamily="34" charset="0"/>
                <a:ea typeface="Calibri" panose="020F0502020204030204" pitchFamily="34" charset="0"/>
                <a:cs typeface="Times New Roman" panose="02020603050405020304" pitchFamily="18" charset="0"/>
              </a:rPr>
              <a:t>colleges</a:t>
            </a:r>
            <a:r>
              <a:rPr lang="en-GB" sz="2400" dirty="0">
                <a:latin typeface="Calibri" panose="020F0502020204030204" pitchFamily="34" charset="0"/>
                <a:ea typeface="Calibri" panose="020F0502020204030204" pitchFamily="34" charset="0"/>
                <a:cs typeface="Times New Roman" panose="02020603050405020304" pitchFamily="18" charset="0"/>
              </a:rPr>
              <a:t> so you can see all the different courses and types of courses that are on offer and how suitable they are for the student </a:t>
            </a:r>
            <a:r>
              <a:rPr lang="en-GB" sz="2400" dirty="0" err="1">
                <a:latin typeface="Calibri" panose="020F0502020204030204" pitchFamily="34" charset="0"/>
                <a:ea typeface="Calibri" panose="020F0502020204030204" pitchFamily="34" charset="0"/>
                <a:cs typeface="Times New Roman" panose="02020603050405020304" pitchFamily="18" charset="0"/>
              </a:rPr>
              <a:t>eg</a:t>
            </a:r>
            <a:r>
              <a:rPr lang="en-GB" sz="2400" dirty="0">
                <a:latin typeface="Calibri" panose="020F0502020204030204" pitchFamily="34" charset="0"/>
                <a:ea typeface="Calibri" panose="020F0502020204030204" pitchFamily="34" charset="0"/>
                <a:cs typeface="Times New Roman" panose="02020603050405020304" pitchFamily="18" charset="0"/>
              </a:rPr>
              <a:t>  A levels, T Levels, Vocational ,Foundation etc.</a:t>
            </a:r>
          </a:p>
          <a:p>
            <a:pPr marL="342900" lvl="0" indent="-342900">
              <a:lnSpc>
                <a:spcPct val="107000"/>
              </a:lnSpc>
              <a:spcAft>
                <a:spcPts val="0"/>
              </a:spcAft>
              <a:buFont typeface="+mj-lt"/>
              <a:buAutoNum type="arabicPeriod"/>
            </a:pPr>
            <a:r>
              <a:rPr lang="en-GB" sz="2400" dirty="0">
                <a:latin typeface="Calibri" panose="020F0502020204030204" pitchFamily="34" charset="0"/>
                <a:ea typeface="Calibri" panose="020F0502020204030204" pitchFamily="34" charset="0"/>
                <a:cs typeface="Times New Roman" panose="02020603050405020304" pitchFamily="18" charset="0"/>
              </a:rPr>
              <a:t>Look at the various </a:t>
            </a:r>
            <a:r>
              <a:rPr lang="en-GB" sz="3200" b="1" dirty="0">
                <a:latin typeface="Calibri" panose="020F0502020204030204" pitchFamily="34" charset="0"/>
                <a:ea typeface="Calibri" panose="020F0502020204030204" pitchFamily="34" charset="0"/>
                <a:cs typeface="Times New Roman" panose="02020603050405020304" pitchFamily="18" charset="0"/>
              </a:rPr>
              <a:t>courses</a:t>
            </a:r>
            <a:r>
              <a:rPr lang="en-GB" sz="2400" dirty="0">
                <a:latin typeface="Calibri" panose="020F0502020204030204" pitchFamily="34" charset="0"/>
                <a:ea typeface="Calibri" panose="020F0502020204030204" pitchFamily="34" charset="0"/>
                <a:cs typeface="Times New Roman" panose="02020603050405020304" pitchFamily="18" charset="0"/>
              </a:rPr>
              <a:t> that are on offer and what appeals.</a:t>
            </a:r>
          </a:p>
          <a:p>
            <a:pPr marL="342900" lvl="0" indent="-342900">
              <a:lnSpc>
                <a:spcPct val="107000"/>
              </a:lnSpc>
              <a:spcAft>
                <a:spcPts val="0"/>
              </a:spcAft>
              <a:buFont typeface="+mj-lt"/>
              <a:buAutoNum type="arabicPeriod"/>
            </a:pPr>
            <a:r>
              <a:rPr lang="en-GB" sz="2400" dirty="0">
                <a:latin typeface="Calibri" panose="020F0502020204030204" pitchFamily="34" charset="0"/>
                <a:ea typeface="Calibri" panose="020F0502020204030204" pitchFamily="34" charset="0"/>
                <a:cs typeface="Times New Roman" panose="02020603050405020304" pitchFamily="18" charset="0"/>
              </a:rPr>
              <a:t>Look at the various </a:t>
            </a:r>
            <a:r>
              <a:rPr lang="en-GB" sz="3200" b="1" dirty="0">
                <a:latin typeface="Calibri" panose="020F0502020204030204" pitchFamily="34" charset="0"/>
                <a:ea typeface="Calibri" panose="020F0502020204030204" pitchFamily="34" charset="0"/>
                <a:cs typeface="Times New Roman" panose="02020603050405020304" pitchFamily="18" charset="0"/>
              </a:rPr>
              <a:t>careers</a:t>
            </a:r>
            <a:r>
              <a:rPr lang="en-GB" sz="2400" dirty="0">
                <a:latin typeface="Calibri" panose="020F0502020204030204" pitchFamily="34" charset="0"/>
                <a:ea typeface="Calibri" panose="020F0502020204030204" pitchFamily="34" charset="0"/>
                <a:cs typeface="Times New Roman" panose="02020603050405020304" pitchFamily="18" charset="0"/>
              </a:rPr>
              <a:t> that are out there. Some you will need to study certain subjects and you need to check you are choosing the right courses if you have one in mind. Use START (careers package) or look at https://www.priestley.ac.uk/explore-career-paths/.</a:t>
            </a:r>
          </a:p>
        </p:txBody>
      </p:sp>
      <p:pic>
        <p:nvPicPr>
          <p:cNvPr id="4" name="Picture 3">
            <a:extLst>
              <a:ext uri="{FF2B5EF4-FFF2-40B4-BE49-F238E27FC236}">
                <a16:creationId xmlns:a16="http://schemas.microsoft.com/office/drawing/2014/main" id="{FC5C0273-F0D0-0638-6BDA-0CE4FC4B33E7}"/>
              </a:ext>
            </a:extLst>
          </p:cNvPr>
          <p:cNvPicPr>
            <a:picLocks noChangeAspect="1"/>
          </p:cNvPicPr>
          <p:nvPr/>
        </p:nvPicPr>
        <p:blipFill>
          <a:blip r:embed="rId2"/>
          <a:stretch>
            <a:fillRect/>
          </a:stretch>
        </p:blipFill>
        <p:spPr>
          <a:xfrm>
            <a:off x="9069839" y="1055277"/>
            <a:ext cx="2024047" cy="1140051"/>
          </a:xfrm>
          <a:prstGeom prst="rect">
            <a:avLst/>
          </a:prstGeom>
        </p:spPr>
      </p:pic>
      <p:pic>
        <p:nvPicPr>
          <p:cNvPr id="6" name="Picture 5">
            <a:extLst>
              <a:ext uri="{FF2B5EF4-FFF2-40B4-BE49-F238E27FC236}">
                <a16:creationId xmlns:a16="http://schemas.microsoft.com/office/drawing/2014/main" id="{8DF94D80-CB62-07DD-9DB5-8D29788A1A0E}"/>
              </a:ext>
            </a:extLst>
          </p:cNvPr>
          <p:cNvPicPr>
            <a:picLocks noChangeAspect="1"/>
          </p:cNvPicPr>
          <p:nvPr/>
        </p:nvPicPr>
        <p:blipFill>
          <a:blip r:embed="rId3"/>
          <a:stretch>
            <a:fillRect/>
          </a:stretch>
        </p:blipFill>
        <p:spPr>
          <a:xfrm>
            <a:off x="9530611" y="5334206"/>
            <a:ext cx="2293959" cy="1150598"/>
          </a:xfrm>
          <a:prstGeom prst="rect">
            <a:avLst/>
          </a:prstGeom>
        </p:spPr>
      </p:pic>
    </p:spTree>
    <p:extLst>
      <p:ext uri="{BB962C8B-B14F-4D97-AF65-F5344CB8AC3E}">
        <p14:creationId xmlns:p14="http://schemas.microsoft.com/office/powerpoint/2010/main" val="42223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804787" y="240108"/>
            <a:ext cx="9144000" cy="1505239"/>
          </a:xfrm>
        </p:spPr>
        <p:txBody>
          <a:bodyPr/>
          <a:lstStyle/>
          <a:p>
            <a:r>
              <a:rPr lang="en-US" dirty="0"/>
              <a:t>Individual Careers Interview</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850726" y="1923762"/>
            <a:ext cx="10961318" cy="1505238"/>
          </a:xfrm>
        </p:spPr>
        <p:txBody>
          <a:bodyPr/>
          <a:lstStyle/>
          <a:p>
            <a:r>
              <a:rPr lang="en-US" dirty="0"/>
              <a:t>All students receive a Careers Interview with a Careers Advisor in Year 11</a:t>
            </a:r>
          </a:p>
          <a:p>
            <a:endParaRPr lang="en-US" dirty="0"/>
          </a:p>
          <a:p>
            <a:r>
              <a:rPr lang="en-US" dirty="0"/>
              <a:t>	This interview will be with a professional Career Advisor</a:t>
            </a:r>
          </a:p>
          <a:p>
            <a:endParaRPr lang="en-US" dirty="0"/>
          </a:p>
          <a:p>
            <a:r>
              <a:rPr lang="en-US" dirty="0"/>
              <a:t>The School uses Career Connect as the company that delivers this</a:t>
            </a:r>
          </a:p>
          <a:p>
            <a:endParaRPr lang="en-US" dirty="0"/>
          </a:p>
        </p:txBody>
      </p:sp>
      <p:pic>
        <p:nvPicPr>
          <p:cNvPr id="2050" name="Picture 2" descr="Black Lives Matter Statement - Career Connect">
            <a:extLst>
              <a:ext uri="{FF2B5EF4-FFF2-40B4-BE49-F238E27FC236}">
                <a16:creationId xmlns:a16="http://schemas.microsoft.com/office/drawing/2014/main" id="{B71B2BFF-73E0-41AC-96D6-018F9B3DD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8948" y="4223816"/>
            <a:ext cx="2382621" cy="2382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BD3A75-A148-4558-83EA-16530D15B0B8}"/>
              </a:ext>
            </a:extLst>
          </p:cNvPr>
          <p:cNvPicPr>
            <a:picLocks noChangeAspect="1"/>
          </p:cNvPicPr>
          <p:nvPr/>
        </p:nvPicPr>
        <p:blipFill>
          <a:blip r:embed="rId3"/>
          <a:stretch>
            <a:fillRect/>
          </a:stretch>
        </p:blipFill>
        <p:spPr>
          <a:xfrm>
            <a:off x="850726" y="5579607"/>
            <a:ext cx="1786283" cy="634039"/>
          </a:xfrm>
          <a:prstGeom prst="rect">
            <a:avLst/>
          </a:prstGeom>
        </p:spPr>
      </p:pic>
    </p:spTree>
    <p:extLst>
      <p:ext uri="{BB962C8B-B14F-4D97-AF65-F5344CB8AC3E}">
        <p14:creationId xmlns:p14="http://schemas.microsoft.com/office/powerpoint/2010/main" val="90657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804787" y="240108"/>
            <a:ext cx="9144000" cy="1505239"/>
          </a:xfrm>
        </p:spPr>
        <p:txBody>
          <a:bodyPr/>
          <a:lstStyle/>
          <a:p>
            <a:pPr algn="ctr"/>
            <a:r>
              <a:rPr lang="en-US" dirty="0"/>
              <a:t>Apprenticeships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850726" y="1862172"/>
            <a:ext cx="10961318" cy="1505238"/>
          </a:xfrm>
        </p:spPr>
        <p:txBody>
          <a:bodyPr/>
          <a:lstStyle/>
          <a:p>
            <a:r>
              <a:rPr lang="en-GB" dirty="0"/>
              <a:t>All students who are thinking of apprenticeships must also apply for college places as apprenticeships can be very competitive and employers obviously will choose the best on offer. </a:t>
            </a:r>
          </a:p>
          <a:p>
            <a:r>
              <a:rPr lang="en-GB" b="0" dirty="0"/>
              <a:t>Once students are in Year 11 then a weekly list of local apprenticeships /traineeships that are available in the local area is put on Show My Homework for students to look at.  </a:t>
            </a:r>
            <a:endParaRPr lang="en-US" dirty="0"/>
          </a:p>
          <a:p>
            <a:endParaRPr lang="en-US" dirty="0"/>
          </a:p>
        </p:txBody>
      </p:sp>
      <p:pic>
        <p:nvPicPr>
          <p:cNvPr id="5" name="Picture 4">
            <a:extLst>
              <a:ext uri="{FF2B5EF4-FFF2-40B4-BE49-F238E27FC236}">
                <a16:creationId xmlns:a16="http://schemas.microsoft.com/office/drawing/2014/main" id="{B0AD6FA1-6038-BFA8-A7E0-ADA7921F370B}"/>
              </a:ext>
            </a:extLst>
          </p:cNvPr>
          <p:cNvPicPr>
            <a:picLocks noChangeAspect="1"/>
          </p:cNvPicPr>
          <p:nvPr/>
        </p:nvPicPr>
        <p:blipFill>
          <a:blip r:embed="rId2"/>
          <a:stretch>
            <a:fillRect/>
          </a:stretch>
        </p:blipFill>
        <p:spPr>
          <a:xfrm>
            <a:off x="850726" y="4243209"/>
            <a:ext cx="4136786" cy="2153348"/>
          </a:xfrm>
          <a:prstGeom prst="rect">
            <a:avLst/>
          </a:prstGeom>
        </p:spPr>
      </p:pic>
    </p:spTree>
    <p:extLst>
      <p:ext uri="{BB962C8B-B14F-4D97-AF65-F5344CB8AC3E}">
        <p14:creationId xmlns:p14="http://schemas.microsoft.com/office/powerpoint/2010/main" val="40069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2692400" y="521533"/>
            <a:ext cx="9144000" cy="1505239"/>
          </a:xfrm>
        </p:spPr>
        <p:txBody>
          <a:bodyPr/>
          <a:lstStyle/>
          <a:p>
            <a:pPr algn="ctr"/>
            <a:r>
              <a:rPr lang="en-US" sz="6600" dirty="0">
                <a:solidFill>
                  <a:schemeClr val="accent2">
                    <a:lumMod val="75000"/>
                  </a:schemeClr>
                </a:solidFill>
              </a:rPr>
              <a:t>CEIAG</a:t>
            </a:r>
            <a:br>
              <a:rPr lang="en-US" dirty="0">
                <a:solidFill>
                  <a:schemeClr val="accent2">
                    <a:lumMod val="75000"/>
                  </a:schemeClr>
                </a:solidFill>
              </a:rPr>
            </a:br>
            <a:r>
              <a:rPr lang="en-US" sz="3600" dirty="0">
                <a:solidFill>
                  <a:schemeClr val="accent2">
                    <a:lumMod val="75000"/>
                  </a:schemeClr>
                </a:solidFill>
              </a:rPr>
              <a:t>Careers Education Information &amp; Guidance</a:t>
            </a:r>
            <a:endParaRPr lang="en-US" dirty="0">
              <a:solidFill>
                <a:schemeClr val="accent2">
                  <a:lumMod val="75000"/>
                </a:schemeClr>
              </a:solidFill>
            </a:endParaRP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191910" y="2161309"/>
            <a:ext cx="11644489" cy="1505238"/>
          </a:xfrm>
        </p:spPr>
        <p:txBody>
          <a:bodyPr/>
          <a:lstStyle/>
          <a:p>
            <a:pPr algn="ctr"/>
            <a:r>
              <a:rPr lang="en-US" dirty="0"/>
              <a:t>We need and are looking for parents who will support CEIAG in school</a:t>
            </a:r>
          </a:p>
          <a:p>
            <a:pPr algn="ctr"/>
            <a:r>
              <a:rPr lang="en-US" sz="2300" b="0" dirty="0"/>
              <a:t>From Mentoring to Encounters with Employers, Virtual Work Experience to </a:t>
            </a:r>
            <a:r>
              <a:rPr lang="en-US" sz="2300" b="0" dirty="0" err="1"/>
              <a:t>Labour</a:t>
            </a:r>
            <a:r>
              <a:rPr lang="en-US" sz="2300" b="0" dirty="0"/>
              <a:t> Market Information, Mock Interviews to Understanding Work Demands and Expectations. </a:t>
            </a:r>
          </a:p>
          <a:p>
            <a:pPr lvl="1"/>
            <a:endParaRPr lang="en-US" sz="1100" dirty="0"/>
          </a:p>
          <a:p>
            <a:pPr lvl="1"/>
            <a:r>
              <a:rPr lang="en-US" sz="2400" dirty="0"/>
              <a:t>You will receive an email from the CEIAG team with more details. What ever </a:t>
            </a:r>
            <a:r>
              <a:rPr lang="en-US" sz="2400"/>
              <a:t>you do</a:t>
            </a:r>
          </a:p>
          <a:p>
            <a:pPr lvl="1"/>
            <a:r>
              <a:rPr lang="en-US" sz="2400"/>
              <a:t> </a:t>
            </a:r>
            <a:r>
              <a:rPr lang="en-US" sz="2400" dirty="0"/>
              <a:t>- self employed, part time, CEO, management, shop floor or working in HR we would like to use you and your experience to improve what we offer so students are more prepared for the world of work and so more successful!</a:t>
            </a:r>
          </a:p>
        </p:txBody>
      </p:sp>
      <p:pic>
        <p:nvPicPr>
          <p:cNvPr id="4" name="Picture 3">
            <a:extLst>
              <a:ext uri="{FF2B5EF4-FFF2-40B4-BE49-F238E27FC236}">
                <a16:creationId xmlns:a16="http://schemas.microsoft.com/office/drawing/2014/main" id="{73E12AAE-C610-4DD0-94E7-30D38B34EAA7}"/>
              </a:ext>
            </a:extLst>
          </p:cNvPr>
          <p:cNvPicPr>
            <a:picLocks noChangeAspect="1"/>
          </p:cNvPicPr>
          <p:nvPr/>
        </p:nvPicPr>
        <p:blipFill>
          <a:blip r:embed="rId2"/>
          <a:stretch>
            <a:fillRect/>
          </a:stretch>
        </p:blipFill>
        <p:spPr>
          <a:xfrm>
            <a:off x="9602080" y="479393"/>
            <a:ext cx="1786283" cy="634039"/>
          </a:xfrm>
          <a:prstGeom prst="rect">
            <a:avLst/>
          </a:prstGeom>
        </p:spPr>
      </p:pic>
      <p:pic>
        <p:nvPicPr>
          <p:cNvPr id="7" name="Picture 6">
            <a:extLst>
              <a:ext uri="{FF2B5EF4-FFF2-40B4-BE49-F238E27FC236}">
                <a16:creationId xmlns:a16="http://schemas.microsoft.com/office/drawing/2014/main" id="{CFE2EFB5-2F36-43A6-A5BB-3742FC434DCE}"/>
              </a:ext>
            </a:extLst>
          </p:cNvPr>
          <p:cNvPicPr>
            <a:picLocks noChangeAspect="1"/>
          </p:cNvPicPr>
          <p:nvPr/>
        </p:nvPicPr>
        <p:blipFill>
          <a:blip r:embed="rId3"/>
          <a:stretch>
            <a:fillRect/>
          </a:stretch>
        </p:blipFill>
        <p:spPr>
          <a:xfrm>
            <a:off x="2893483" y="204514"/>
            <a:ext cx="2152650" cy="1183798"/>
          </a:xfrm>
          <a:prstGeom prst="rect">
            <a:avLst/>
          </a:prstGeom>
        </p:spPr>
      </p:pic>
    </p:spTree>
    <p:extLst>
      <p:ext uri="{BB962C8B-B14F-4D97-AF65-F5344CB8AC3E}">
        <p14:creationId xmlns:p14="http://schemas.microsoft.com/office/powerpoint/2010/main" val="26942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GCSE SCIENCE</a:t>
            </a:r>
          </a:p>
        </p:txBody>
      </p:sp>
      <p:sp>
        <p:nvSpPr>
          <p:cNvPr id="3" name="Subtitle 2"/>
          <p:cNvSpPr>
            <a:spLocks noGrp="1"/>
          </p:cNvSpPr>
          <p:nvPr>
            <p:ph type="subTitle" idx="1"/>
          </p:nvPr>
        </p:nvSpPr>
        <p:spPr/>
        <p:txBody>
          <a:bodyPr/>
          <a:lstStyle/>
          <a:p>
            <a:r>
              <a:rPr lang="en-GB" dirty="0"/>
              <a:t>Mr McMahon </a:t>
            </a:r>
          </a:p>
        </p:txBody>
      </p:sp>
    </p:spTree>
    <p:extLst>
      <p:ext uri="{BB962C8B-B14F-4D97-AF65-F5344CB8AC3E}">
        <p14:creationId xmlns:p14="http://schemas.microsoft.com/office/powerpoint/2010/main" val="390786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ctrTitle"/>
          </p:nvPr>
        </p:nvSpPr>
        <p:spPr>
          <a:xfrm>
            <a:off x="2755776" y="289604"/>
            <a:ext cx="9144000" cy="1505239"/>
          </a:xfrm>
        </p:spPr>
        <p:txBody>
          <a:bodyPr rtlCol="0"/>
          <a:lstStyle/>
          <a:p>
            <a:pPr rtl="0"/>
            <a:r>
              <a:rPr lang="en-GB" dirty="0"/>
              <a:t>IMPORTANT DATES: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subTitle" idx="1"/>
          </p:nvPr>
        </p:nvSpPr>
        <p:spPr>
          <a:xfrm>
            <a:off x="2755776" y="2676381"/>
            <a:ext cx="9144000" cy="2676854"/>
          </a:xfrm>
        </p:spPr>
        <p:txBody>
          <a:bodyPr vert="horz" lIns="91440" tIns="45720" rIns="91440" bIns="45720" rtlCol="0" anchor="t">
            <a:normAutofit fontScale="77500" lnSpcReduction="20000"/>
          </a:bodyPr>
          <a:lstStyle/>
          <a:p>
            <a:pPr rtl="0"/>
            <a:r>
              <a:rPr lang="en-GB" sz="4000" dirty="0"/>
              <a:t>Monday 13</a:t>
            </a:r>
            <a:r>
              <a:rPr lang="en-GB" sz="4000" baseline="30000" dirty="0"/>
              <a:t>th</a:t>
            </a:r>
            <a:r>
              <a:rPr lang="en-GB" sz="4000" dirty="0"/>
              <a:t> to 16</a:t>
            </a:r>
            <a:r>
              <a:rPr lang="en-GB" sz="4000" baseline="30000" dirty="0"/>
              <a:t>th</a:t>
            </a:r>
            <a:r>
              <a:rPr lang="en-GB" sz="4000" dirty="0"/>
              <a:t> November - Y10 QMA week</a:t>
            </a:r>
          </a:p>
          <a:p>
            <a:pPr rtl="0"/>
            <a:endParaRPr lang="en-GB" sz="4000" dirty="0"/>
          </a:p>
          <a:p>
            <a:r>
              <a:rPr lang="en-GB" sz="4000" dirty="0"/>
              <a:t>Thursday 21</a:t>
            </a:r>
            <a:r>
              <a:rPr lang="en-GB" sz="4000" baseline="30000" dirty="0"/>
              <a:t>st</a:t>
            </a:r>
            <a:r>
              <a:rPr lang="en-GB" sz="4000" dirty="0"/>
              <a:t> February – Y10 Parents evening</a:t>
            </a:r>
          </a:p>
          <a:p>
            <a:endParaRPr lang="en-GB" sz="4000" dirty="0"/>
          </a:p>
          <a:p>
            <a:r>
              <a:rPr lang="en-GB" sz="4000" dirty="0"/>
              <a:t>Monday 17</a:t>
            </a:r>
            <a:r>
              <a:rPr lang="en-GB" sz="4000" baseline="30000" dirty="0"/>
              <a:t>th</a:t>
            </a:r>
            <a:r>
              <a:rPr lang="en-GB" sz="4000" dirty="0"/>
              <a:t> June to Thursday 27th June - Summer formal examinations</a:t>
            </a:r>
          </a:p>
          <a:p>
            <a:pPr rtl="0"/>
            <a:endParaRPr lang="en-GB" dirty="0"/>
          </a:p>
        </p:txBody>
      </p:sp>
    </p:spTree>
    <p:extLst>
      <p:ext uri="{BB962C8B-B14F-4D97-AF65-F5344CB8AC3E}">
        <p14:creationId xmlns:p14="http://schemas.microsoft.com/office/powerpoint/2010/main" val="13256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4976" y="377370"/>
            <a:ext cx="7704856" cy="1323439"/>
          </a:xfrm>
          <a:prstGeom prst="rect">
            <a:avLst/>
          </a:prstGeom>
        </p:spPr>
        <p:txBody>
          <a:bodyPr wrap="square">
            <a:spAutoFit/>
          </a:bodyPr>
          <a:lstStyle/>
          <a:p>
            <a:pPr fontAlgn="base">
              <a:spcBef>
                <a:spcPct val="0"/>
              </a:spcBef>
              <a:spcAft>
                <a:spcPct val="0"/>
              </a:spcAft>
              <a:defRPr/>
            </a:pPr>
            <a:r>
              <a:rPr lang="en-GB" sz="4000" dirty="0">
                <a:solidFill>
                  <a:prstClr val="white"/>
                </a:solidFill>
                <a:latin typeface="Arial" charset="0"/>
              </a:rPr>
              <a:t>Year 11 students are following the AQA GCSE course</a:t>
            </a:r>
          </a:p>
        </p:txBody>
      </p:sp>
      <p:sp>
        <p:nvSpPr>
          <p:cNvPr id="3" name="Rectangle 2"/>
          <p:cNvSpPr/>
          <p:nvPr/>
        </p:nvSpPr>
        <p:spPr>
          <a:xfrm>
            <a:off x="2895954" y="1915298"/>
            <a:ext cx="7051952" cy="4401205"/>
          </a:xfrm>
          <a:prstGeom prst="rect">
            <a:avLst/>
          </a:prstGeom>
        </p:spPr>
        <p:txBody>
          <a:bodyPr wrap="square">
            <a:spAutoFit/>
          </a:bodyPr>
          <a:lstStyle/>
          <a:p>
            <a:pPr fontAlgn="base">
              <a:spcBef>
                <a:spcPct val="0"/>
              </a:spcBef>
              <a:spcAft>
                <a:spcPct val="0"/>
              </a:spcAft>
              <a:defRPr/>
            </a:pPr>
            <a:r>
              <a:rPr lang="en-GB" sz="2800" b="1" dirty="0">
                <a:solidFill>
                  <a:prstClr val="white"/>
                </a:solidFill>
                <a:latin typeface="Arial" charset="0"/>
              </a:rPr>
              <a:t>This will either be:</a:t>
            </a:r>
          </a:p>
          <a:p>
            <a:pPr fontAlgn="base">
              <a:spcBef>
                <a:spcPct val="0"/>
              </a:spcBef>
              <a:spcAft>
                <a:spcPct val="0"/>
              </a:spcAft>
              <a:defRPr/>
            </a:pPr>
            <a:endParaRPr lang="en-GB" sz="2800" dirty="0">
              <a:solidFill>
                <a:prstClr val="white"/>
              </a:solidFill>
              <a:latin typeface="Arial" charset="0"/>
            </a:endParaRPr>
          </a:p>
          <a:p>
            <a:pPr fontAlgn="base">
              <a:spcBef>
                <a:spcPct val="0"/>
              </a:spcBef>
              <a:spcAft>
                <a:spcPct val="0"/>
              </a:spcAft>
              <a:defRPr/>
            </a:pPr>
            <a:r>
              <a:rPr lang="en-GB" sz="2800" dirty="0">
                <a:solidFill>
                  <a:prstClr val="white"/>
                </a:solidFill>
                <a:latin typeface="Arial" charset="0"/>
              </a:rPr>
              <a:t>• GCSE Combined Science (Trilogy) – </a:t>
            </a:r>
          </a:p>
          <a:p>
            <a:pPr fontAlgn="base">
              <a:spcBef>
                <a:spcPct val="0"/>
              </a:spcBef>
              <a:spcAft>
                <a:spcPct val="0"/>
              </a:spcAft>
              <a:defRPr/>
            </a:pPr>
            <a:endParaRPr lang="en-GB" sz="2800" dirty="0">
              <a:solidFill>
                <a:prstClr val="white"/>
              </a:solidFill>
              <a:latin typeface="Arial" charset="0"/>
            </a:endParaRPr>
          </a:p>
          <a:p>
            <a:pPr fontAlgn="base">
              <a:spcBef>
                <a:spcPct val="0"/>
              </a:spcBef>
              <a:spcAft>
                <a:spcPct val="0"/>
              </a:spcAft>
              <a:defRPr/>
            </a:pPr>
            <a:r>
              <a:rPr lang="en-GB" sz="2800" dirty="0">
                <a:solidFill>
                  <a:prstClr val="white"/>
                </a:solidFill>
                <a:latin typeface="Arial" charset="0"/>
              </a:rPr>
              <a:t>OR</a:t>
            </a:r>
          </a:p>
          <a:p>
            <a:pPr fontAlgn="base">
              <a:spcBef>
                <a:spcPct val="0"/>
              </a:spcBef>
              <a:spcAft>
                <a:spcPct val="0"/>
              </a:spcAft>
              <a:defRPr/>
            </a:pPr>
            <a:endParaRPr lang="en-GB" sz="2800" dirty="0">
              <a:solidFill>
                <a:prstClr val="white"/>
              </a:solidFill>
              <a:latin typeface="Arial" charset="0"/>
            </a:endParaRPr>
          </a:p>
          <a:p>
            <a:pPr marL="285750" indent="-285750" fontAlgn="base">
              <a:spcBef>
                <a:spcPct val="0"/>
              </a:spcBef>
              <a:spcAft>
                <a:spcPct val="0"/>
              </a:spcAft>
              <a:buFont typeface="Arial" panose="020B0604020202020204" pitchFamily="34" charset="0"/>
              <a:buChar char="•"/>
              <a:defRPr/>
            </a:pPr>
            <a:r>
              <a:rPr lang="en-GB" sz="2800" dirty="0">
                <a:solidFill>
                  <a:prstClr val="white"/>
                </a:solidFill>
                <a:latin typeface="Arial" charset="0"/>
              </a:rPr>
              <a:t>GCSE Separate Sciences:</a:t>
            </a:r>
          </a:p>
          <a:p>
            <a:pPr marL="742950" lvl="1" indent="-285750" fontAlgn="base">
              <a:spcBef>
                <a:spcPct val="0"/>
              </a:spcBef>
              <a:spcAft>
                <a:spcPct val="0"/>
              </a:spcAft>
              <a:buFont typeface="Arial" panose="020B0604020202020204" pitchFamily="34" charset="0"/>
              <a:buChar char="•"/>
              <a:defRPr/>
            </a:pPr>
            <a:r>
              <a:rPr lang="en-GB" sz="2800" dirty="0">
                <a:solidFill>
                  <a:prstClr val="white"/>
                </a:solidFill>
                <a:latin typeface="Arial" charset="0"/>
              </a:rPr>
              <a:t>GCSE Biology</a:t>
            </a:r>
          </a:p>
          <a:p>
            <a:pPr marL="742950" lvl="1" indent="-285750" fontAlgn="base">
              <a:spcBef>
                <a:spcPct val="0"/>
              </a:spcBef>
              <a:spcAft>
                <a:spcPct val="0"/>
              </a:spcAft>
              <a:buFont typeface="Arial" panose="020B0604020202020204" pitchFamily="34" charset="0"/>
              <a:buChar char="•"/>
              <a:defRPr/>
            </a:pPr>
            <a:r>
              <a:rPr lang="en-GB" sz="2800" dirty="0">
                <a:solidFill>
                  <a:prstClr val="white"/>
                </a:solidFill>
                <a:latin typeface="Arial" charset="0"/>
              </a:rPr>
              <a:t>GCSE Chemistry</a:t>
            </a:r>
          </a:p>
          <a:p>
            <a:pPr marL="742950" lvl="1" indent="-285750" fontAlgn="base">
              <a:spcBef>
                <a:spcPct val="0"/>
              </a:spcBef>
              <a:spcAft>
                <a:spcPct val="0"/>
              </a:spcAft>
              <a:buFont typeface="Arial" panose="020B0604020202020204" pitchFamily="34" charset="0"/>
              <a:buChar char="•"/>
              <a:defRPr/>
            </a:pPr>
            <a:r>
              <a:rPr lang="en-GB" sz="2800" dirty="0">
                <a:solidFill>
                  <a:prstClr val="white"/>
                </a:solidFill>
                <a:latin typeface="Arial" charset="0"/>
              </a:rPr>
              <a:t>GCSE Physics</a:t>
            </a:r>
          </a:p>
        </p:txBody>
      </p:sp>
    </p:spTree>
    <p:custDataLst>
      <p:tags r:id="rId1"/>
    </p:custDataLst>
    <p:extLst>
      <p:ext uri="{BB962C8B-B14F-4D97-AF65-F5344CB8AC3E}">
        <p14:creationId xmlns:p14="http://schemas.microsoft.com/office/powerpoint/2010/main" val="28552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9" name="Text Box 9"/>
          <p:cNvSpPr txBox="1">
            <a:spLocks noChangeArrowheads="1"/>
          </p:cNvSpPr>
          <p:nvPr/>
        </p:nvSpPr>
        <p:spPr bwMode="auto">
          <a:xfrm>
            <a:off x="2529804" y="454095"/>
            <a:ext cx="8928100"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3600" dirty="0">
                <a:solidFill>
                  <a:srgbClr val="FF8600"/>
                </a:solidFill>
                <a:effectLst>
                  <a:outerShdw blurRad="38100" dist="38100" dir="2700000" algn="tl">
                    <a:srgbClr val="000000"/>
                  </a:outerShdw>
                </a:effectLst>
                <a:latin typeface="Arial" charset="0"/>
              </a:rPr>
              <a:t>AQA Combined Science TRILOGY</a:t>
            </a:r>
          </a:p>
          <a:p>
            <a:pPr fontAlgn="base">
              <a:spcBef>
                <a:spcPct val="50000"/>
              </a:spcBef>
              <a:spcAft>
                <a:spcPct val="0"/>
              </a:spcAft>
              <a:defRPr/>
            </a:pPr>
            <a:r>
              <a:rPr lang="en-GB" sz="3600" dirty="0">
                <a:solidFill>
                  <a:prstClr val="white"/>
                </a:solidFill>
                <a:latin typeface="Arial" charset="0"/>
              </a:rPr>
              <a:t>Exams all at the end of year 11. </a:t>
            </a:r>
          </a:p>
          <a:p>
            <a:pPr fontAlgn="base">
              <a:spcBef>
                <a:spcPct val="50000"/>
              </a:spcBef>
              <a:spcAft>
                <a:spcPct val="0"/>
              </a:spcAft>
              <a:defRPr/>
            </a:pPr>
            <a:r>
              <a:rPr lang="en-GB" sz="3600" dirty="0">
                <a:solidFill>
                  <a:prstClr val="white"/>
                </a:solidFill>
                <a:latin typeface="Arial" charset="0"/>
              </a:rPr>
              <a:t> There are six papers: two Biology, two Chemistry and two Physics (each 1hr 15 minutes long)</a:t>
            </a:r>
          </a:p>
          <a:p>
            <a:pPr fontAlgn="base">
              <a:spcBef>
                <a:spcPct val="50000"/>
              </a:spcBef>
              <a:spcAft>
                <a:spcPct val="0"/>
              </a:spcAft>
              <a:defRPr/>
            </a:pPr>
            <a:r>
              <a:rPr lang="en-GB" sz="3600" dirty="0">
                <a:solidFill>
                  <a:prstClr val="white"/>
                </a:solidFill>
                <a:latin typeface="Arial" charset="0"/>
              </a:rPr>
              <a:t>Awarded a double grade e.g. 9-9, 9-8, 8-7 and so on all the way to 4-3.</a:t>
            </a:r>
          </a:p>
          <a:p>
            <a:pPr fontAlgn="base">
              <a:spcBef>
                <a:spcPct val="50000"/>
              </a:spcBef>
              <a:spcAft>
                <a:spcPct val="0"/>
              </a:spcAft>
              <a:defRPr/>
            </a:pPr>
            <a:r>
              <a:rPr lang="en-GB" sz="3600" dirty="0">
                <a:solidFill>
                  <a:prstClr val="white"/>
                </a:solidFill>
                <a:latin typeface="Arial" charset="0"/>
              </a:rPr>
              <a:t>Higher tier-  awards 9-9 to 4-3; Foundation tier awards 5-5 to 1-1</a:t>
            </a:r>
          </a:p>
          <a:p>
            <a:pPr algn="ctr" fontAlgn="base">
              <a:spcBef>
                <a:spcPct val="50000"/>
              </a:spcBef>
              <a:spcAft>
                <a:spcPct val="0"/>
              </a:spcAft>
              <a:defRPr/>
            </a:pPr>
            <a:endParaRPr lang="en-US" sz="3600" dirty="0">
              <a:solidFill>
                <a:prstClr val="white"/>
              </a:solidFill>
              <a:effectLst>
                <a:outerShdw blurRad="38100" dist="38100" dir="2700000" algn="tl">
                  <a:srgbClr val="000000"/>
                </a:outerShdw>
              </a:effectLst>
              <a:latin typeface="Arial" charset="0"/>
            </a:endParaRPr>
          </a:p>
          <a:p>
            <a:pPr algn="ctr" fontAlgn="base">
              <a:spcBef>
                <a:spcPct val="50000"/>
              </a:spcBef>
              <a:spcAft>
                <a:spcPct val="0"/>
              </a:spcAft>
              <a:defRPr/>
            </a:pPr>
            <a:endParaRPr lang="en-US" sz="3600" dirty="0">
              <a:solidFill>
                <a:prstClr val="white"/>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2293488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9">
                                            <p:txEl>
                                              <p:pRg st="0" end="0"/>
                                            </p:txEl>
                                          </p:spTgt>
                                        </p:tgtEl>
                                        <p:attrNameLst>
                                          <p:attrName>style.visibility</p:attrName>
                                        </p:attrNameLst>
                                      </p:cBhvr>
                                      <p:to>
                                        <p:strVal val="visible"/>
                                      </p:to>
                                    </p:set>
                                    <p:anim calcmode="lin" valueType="num">
                                      <p:cBhvr additive="base">
                                        <p:cTn id="7" dur="500" fill="hold"/>
                                        <p:tgtEl>
                                          <p:spTgt spid="1075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7529">
                                            <p:txEl>
                                              <p:pRg st="1" end="1"/>
                                            </p:txEl>
                                          </p:spTgt>
                                        </p:tgtEl>
                                        <p:attrNameLst>
                                          <p:attrName>style.visibility</p:attrName>
                                        </p:attrNameLst>
                                      </p:cBhvr>
                                      <p:to>
                                        <p:strVal val="visible"/>
                                      </p:to>
                                    </p:set>
                                    <p:anim calcmode="lin" valueType="num">
                                      <p:cBhvr additive="base">
                                        <p:cTn id="13" dur="500" fill="hold"/>
                                        <p:tgtEl>
                                          <p:spTgt spid="1075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75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7529">
                                            <p:txEl>
                                              <p:pRg st="2" end="2"/>
                                            </p:txEl>
                                          </p:spTgt>
                                        </p:tgtEl>
                                        <p:attrNameLst>
                                          <p:attrName>style.visibility</p:attrName>
                                        </p:attrNameLst>
                                      </p:cBhvr>
                                      <p:to>
                                        <p:strVal val="visible"/>
                                      </p:to>
                                    </p:set>
                                    <p:anim calcmode="lin" valueType="num">
                                      <p:cBhvr additive="base">
                                        <p:cTn id="19" dur="500" fill="hold"/>
                                        <p:tgtEl>
                                          <p:spTgt spid="1075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75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7529">
                                            <p:txEl>
                                              <p:pRg st="3" end="3"/>
                                            </p:txEl>
                                          </p:spTgt>
                                        </p:tgtEl>
                                        <p:attrNameLst>
                                          <p:attrName>style.visibility</p:attrName>
                                        </p:attrNameLst>
                                      </p:cBhvr>
                                      <p:to>
                                        <p:strVal val="visible"/>
                                      </p:to>
                                    </p:set>
                                    <p:anim calcmode="lin" valueType="num">
                                      <p:cBhvr additive="base">
                                        <p:cTn id="25" dur="500" fill="hold"/>
                                        <p:tgtEl>
                                          <p:spTgt spid="1075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75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7529">
                                            <p:txEl>
                                              <p:pRg st="4" end="4"/>
                                            </p:txEl>
                                          </p:spTgt>
                                        </p:tgtEl>
                                        <p:attrNameLst>
                                          <p:attrName>style.visibility</p:attrName>
                                        </p:attrNameLst>
                                      </p:cBhvr>
                                      <p:to>
                                        <p:strVal val="visible"/>
                                      </p:to>
                                    </p:set>
                                    <p:anim calcmode="lin" valueType="num">
                                      <p:cBhvr additive="base">
                                        <p:cTn id="31" dur="500" fill="hold"/>
                                        <p:tgtEl>
                                          <p:spTgt spid="10752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75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Text Box 3"/>
          <p:cNvSpPr txBox="1">
            <a:spLocks noChangeArrowheads="1"/>
          </p:cNvSpPr>
          <p:nvPr/>
        </p:nvSpPr>
        <p:spPr bwMode="auto">
          <a:xfrm>
            <a:off x="2717094" y="305068"/>
            <a:ext cx="84963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000" dirty="0">
                <a:solidFill>
                  <a:srgbClr val="FF8600"/>
                </a:solidFill>
                <a:effectLst>
                  <a:outerShdw blurRad="38100" dist="38100" dir="2700000" algn="tl">
                    <a:srgbClr val="000000"/>
                  </a:outerShdw>
                </a:effectLst>
                <a:latin typeface="Arial" charset="0"/>
              </a:rPr>
              <a:t>AQA Separate Sciences</a:t>
            </a:r>
          </a:p>
          <a:p>
            <a:pPr fontAlgn="base">
              <a:spcBef>
                <a:spcPct val="50000"/>
              </a:spcBef>
              <a:spcAft>
                <a:spcPct val="0"/>
              </a:spcAft>
              <a:defRPr/>
            </a:pPr>
            <a:r>
              <a:rPr lang="en-GB" sz="4000" dirty="0">
                <a:solidFill>
                  <a:prstClr val="white"/>
                </a:solidFill>
                <a:latin typeface="Arial" charset="0"/>
              </a:rPr>
              <a:t>All exams at the end of year 11 </a:t>
            </a:r>
          </a:p>
          <a:p>
            <a:pPr fontAlgn="base">
              <a:spcBef>
                <a:spcPct val="50000"/>
              </a:spcBef>
              <a:spcAft>
                <a:spcPct val="0"/>
              </a:spcAft>
              <a:defRPr/>
            </a:pPr>
            <a:r>
              <a:rPr lang="en-GB" sz="4000" dirty="0">
                <a:solidFill>
                  <a:prstClr val="white"/>
                </a:solidFill>
                <a:latin typeface="Arial" charset="0"/>
              </a:rPr>
              <a:t>Six papers (each 1hr 45 minutes long) - two for each subject. </a:t>
            </a:r>
          </a:p>
          <a:p>
            <a:pPr fontAlgn="base">
              <a:spcBef>
                <a:spcPct val="50000"/>
              </a:spcBef>
              <a:spcAft>
                <a:spcPct val="0"/>
              </a:spcAft>
              <a:defRPr/>
            </a:pPr>
            <a:r>
              <a:rPr lang="en-US" sz="4000" dirty="0">
                <a:solidFill>
                  <a:prstClr val="white"/>
                </a:solidFill>
                <a:effectLst>
                  <a:outerShdw blurRad="38100" dist="38100" dir="2700000" algn="tl">
                    <a:srgbClr val="000000"/>
                  </a:outerShdw>
                </a:effectLst>
                <a:latin typeface="Arial" charset="0"/>
              </a:rPr>
              <a:t>Awarded 3 separate grades (1-9), again Higher tier awards grades 9 to 4; </a:t>
            </a:r>
          </a:p>
          <a:p>
            <a:pPr fontAlgn="base">
              <a:spcBef>
                <a:spcPct val="50000"/>
              </a:spcBef>
              <a:spcAft>
                <a:spcPct val="0"/>
              </a:spcAft>
              <a:defRPr/>
            </a:pPr>
            <a:r>
              <a:rPr lang="en-US" sz="4000" dirty="0">
                <a:solidFill>
                  <a:prstClr val="white"/>
                </a:solidFill>
                <a:effectLst>
                  <a:outerShdw blurRad="38100" dist="38100" dir="2700000" algn="tl">
                    <a:srgbClr val="000000"/>
                  </a:outerShdw>
                </a:effectLst>
                <a:latin typeface="Arial" charset="0"/>
              </a:rPr>
              <a:t>Foundation tier grades 5 to 1</a:t>
            </a:r>
          </a:p>
        </p:txBody>
      </p:sp>
    </p:spTree>
    <p:custDataLst>
      <p:tags r:id="rId1"/>
    </p:custDataLst>
    <p:extLst>
      <p:ext uri="{BB962C8B-B14F-4D97-AF65-F5344CB8AC3E}">
        <p14:creationId xmlns:p14="http://schemas.microsoft.com/office/powerpoint/2010/main" val="1760671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 calcmode="lin" valueType="num">
                                      <p:cBhvr additive="base">
                                        <p:cTn id="7" dur="500" fill="hold"/>
                                        <p:tgtEl>
                                          <p:spTgt spid="158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8723">
                                            <p:txEl>
                                              <p:pRg st="1" end="1"/>
                                            </p:txEl>
                                          </p:spTgt>
                                        </p:tgtEl>
                                        <p:attrNameLst>
                                          <p:attrName>style.visibility</p:attrName>
                                        </p:attrNameLst>
                                      </p:cBhvr>
                                      <p:to>
                                        <p:strVal val="visible"/>
                                      </p:to>
                                    </p:set>
                                    <p:anim calcmode="lin" valueType="num">
                                      <p:cBhvr additive="base">
                                        <p:cTn id="13" dur="5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8723">
                                            <p:txEl>
                                              <p:pRg st="2" end="2"/>
                                            </p:txEl>
                                          </p:spTgt>
                                        </p:tgtEl>
                                        <p:attrNameLst>
                                          <p:attrName>style.visibility</p:attrName>
                                        </p:attrNameLst>
                                      </p:cBhvr>
                                      <p:to>
                                        <p:strVal val="visible"/>
                                      </p:to>
                                    </p:set>
                                    <p:anim calcmode="lin" valueType="num">
                                      <p:cBhvr additive="base">
                                        <p:cTn id="19" dur="500" fill="hold"/>
                                        <p:tgtEl>
                                          <p:spTgt spid="158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723">
                                            <p:txEl>
                                              <p:pRg st="3" end="3"/>
                                            </p:txEl>
                                          </p:spTgt>
                                        </p:tgtEl>
                                        <p:attrNameLst>
                                          <p:attrName>style.visibility</p:attrName>
                                        </p:attrNameLst>
                                      </p:cBhvr>
                                      <p:to>
                                        <p:strVal val="visible"/>
                                      </p:to>
                                    </p:set>
                                    <p:anim calcmode="lin" valueType="num">
                                      <p:cBhvr additive="base">
                                        <p:cTn id="25" dur="500" fill="hold"/>
                                        <p:tgtEl>
                                          <p:spTgt spid="158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8723">
                                            <p:txEl>
                                              <p:pRg st="4" end="4"/>
                                            </p:txEl>
                                          </p:spTgt>
                                        </p:tgtEl>
                                        <p:attrNameLst>
                                          <p:attrName>style.visibility</p:attrName>
                                        </p:attrNameLst>
                                      </p:cBhvr>
                                      <p:to>
                                        <p:strVal val="visible"/>
                                      </p:to>
                                    </p:set>
                                    <p:anim calcmode="lin" valueType="num">
                                      <p:cBhvr additive="base">
                                        <p:cTn id="31" dur="500" fill="hold"/>
                                        <p:tgtEl>
                                          <p:spTgt spid="158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8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794" y="823355"/>
            <a:ext cx="9683319" cy="720080"/>
          </a:xfrm>
        </p:spPr>
        <p:txBody>
          <a:bodyPr/>
          <a:lstStyle/>
          <a:p>
            <a:br>
              <a:rPr lang="en-GB" dirty="0"/>
            </a:br>
            <a:br>
              <a:rPr lang="en-GB" dirty="0"/>
            </a:br>
            <a:br>
              <a:rPr lang="en-GB" dirty="0"/>
            </a:br>
            <a:r>
              <a:rPr lang="en-GB" dirty="0"/>
              <a:t>How are we preparing our students?</a:t>
            </a:r>
          </a:p>
        </p:txBody>
      </p:sp>
      <p:sp>
        <p:nvSpPr>
          <p:cNvPr id="3" name="Rectangle 2"/>
          <p:cNvSpPr/>
          <p:nvPr/>
        </p:nvSpPr>
        <p:spPr>
          <a:xfrm>
            <a:off x="229772" y="1670045"/>
            <a:ext cx="11727766" cy="3749168"/>
          </a:xfrm>
          <a:prstGeom prst="rect">
            <a:avLst/>
          </a:prstGeom>
        </p:spPr>
        <p:txBody>
          <a:bodyPr wrap="square">
            <a:spAutoFit/>
          </a:bodyPr>
          <a:lstStyle/>
          <a:p>
            <a:pPr fontAlgn="base">
              <a:lnSpc>
                <a:spcPct val="107000"/>
              </a:lnSpc>
              <a:spcBef>
                <a:spcPct val="0"/>
              </a:spcBef>
              <a:spcAft>
                <a:spcPts val="800"/>
              </a:spcAft>
              <a:defRPr/>
            </a:pP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We know we have to prepare our students to have strong </a:t>
            </a:r>
            <a:r>
              <a:rPr lang="en-GB" sz="2400"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M</a:t>
            </a:r>
            <a:r>
              <a:rPr lang="en-GB" sz="2400" u="sng" dirty="0" err="1">
                <a:solidFill>
                  <a:prstClr val="white"/>
                </a:solidFill>
                <a:latin typeface="Calibri" panose="020F0502020204030204" pitchFamily="34" charset="0"/>
                <a:ea typeface="Calibri" panose="020F0502020204030204" pitchFamily="34" charset="0"/>
                <a:cs typeface="Times New Roman" panose="02020603050405020304" pitchFamily="18" charset="0"/>
              </a:rPr>
              <a:t>aths</a:t>
            </a:r>
            <a:r>
              <a:rPr lang="en-GB" sz="2400"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 Skills </a:t>
            </a: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and </a:t>
            </a:r>
            <a:r>
              <a:rPr lang="en-GB" sz="2400"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Practical Skills </a:t>
            </a: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 well as be experts in the writing of </a:t>
            </a:r>
            <a:r>
              <a:rPr lang="en-GB" sz="2400"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Extended responses </a:t>
            </a: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to application based questioning.</a:t>
            </a:r>
          </a:p>
          <a:p>
            <a:pPr fontAlgn="base">
              <a:lnSpc>
                <a:spcPct val="107000"/>
              </a:lnSpc>
              <a:spcBef>
                <a:spcPct val="0"/>
              </a:spcBef>
              <a:spcAft>
                <a:spcPts val="800"/>
              </a:spcAft>
              <a:defRPr/>
            </a:pPr>
            <a:endPar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ct val="0"/>
              </a:spcBef>
              <a:spcAft>
                <a:spcPts val="800"/>
              </a:spcAft>
              <a:defRPr/>
            </a:pP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We also appreciate the large volume of content that students need to “know”- it really is a considerable amount.</a:t>
            </a:r>
          </a:p>
          <a:p>
            <a:pPr fontAlgn="base">
              <a:lnSpc>
                <a:spcPct val="107000"/>
              </a:lnSpc>
              <a:spcBef>
                <a:spcPct val="0"/>
              </a:spcBef>
              <a:spcAft>
                <a:spcPts val="800"/>
              </a:spcAft>
              <a:defRPr/>
            </a:pPr>
            <a:endPar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ct val="0"/>
              </a:spcBef>
              <a:spcAft>
                <a:spcPts val="800"/>
              </a:spcAft>
              <a:defRPr/>
            </a:pPr>
            <a:endPar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ct val="0"/>
              </a:spcBef>
              <a:spcAft>
                <a:spcPts val="800"/>
              </a:spcAft>
              <a:defRPr/>
            </a:pP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So in science, we focus a lot on ‘ RETRIEVAL’ of all the content pupils should know.</a:t>
            </a:r>
          </a:p>
        </p:txBody>
      </p:sp>
    </p:spTree>
    <p:custDataLst>
      <p:tags r:id="rId1"/>
    </p:custDataLst>
    <p:extLst>
      <p:ext uri="{BB962C8B-B14F-4D97-AF65-F5344CB8AC3E}">
        <p14:creationId xmlns:p14="http://schemas.microsoft.com/office/powerpoint/2010/main" val="25397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E37E0-9650-40FA-8BCD-685F070270EA}"/>
              </a:ext>
            </a:extLst>
          </p:cNvPr>
          <p:cNvSpPr/>
          <p:nvPr/>
        </p:nvSpPr>
        <p:spPr>
          <a:xfrm>
            <a:off x="1674218" y="188640"/>
            <a:ext cx="8208912" cy="470000"/>
          </a:xfrm>
          <a:prstGeom prst="rect">
            <a:avLst/>
          </a:prstGeom>
        </p:spPr>
        <p:txBody>
          <a:bodyPr wrap="square">
            <a:spAutoFit/>
          </a:bodyPr>
          <a:lstStyle/>
          <a:p>
            <a:pPr>
              <a:lnSpc>
                <a:spcPct val="107000"/>
              </a:lnSpc>
              <a:spcAft>
                <a:spcPts val="800"/>
              </a:spcAft>
              <a:defRPr/>
            </a:pPr>
            <a:r>
              <a:rPr lang="en-GB"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1. Our Knowledge Organisers….</a:t>
            </a:r>
          </a:p>
        </p:txBody>
      </p:sp>
      <p:pic>
        <p:nvPicPr>
          <p:cNvPr id="3" name="Picture 2">
            <a:extLst>
              <a:ext uri="{FF2B5EF4-FFF2-40B4-BE49-F238E27FC236}">
                <a16:creationId xmlns:a16="http://schemas.microsoft.com/office/drawing/2014/main" id="{90F5B62F-3F49-4E03-88C2-36E90CBC65F0}"/>
              </a:ext>
            </a:extLst>
          </p:cNvPr>
          <p:cNvPicPr>
            <a:picLocks noChangeAspect="1"/>
          </p:cNvPicPr>
          <p:nvPr/>
        </p:nvPicPr>
        <p:blipFill rotWithShape="1">
          <a:blip r:embed="rId3"/>
          <a:srcRect l="2961" t="16400" r="6321" b="5900"/>
          <a:stretch/>
        </p:blipFill>
        <p:spPr>
          <a:xfrm>
            <a:off x="1657798" y="2276872"/>
            <a:ext cx="6048423" cy="4144290"/>
          </a:xfrm>
          <a:prstGeom prst="rect">
            <a:avLst/>
          </a:prstGeom>
        </p:spPr>
      </p:pic>
      <p:pic>
        <p:nvPicPr>
          <p:cNvPr id="4" name="Picture 3">
            <a:extLst>
              <a:ext uri="{FF2B5EF4-FFF2-40B4-BE49-F238E27FC236}">
                <a16:creationId xmlns:a16="http://schemas.microsoft.com/office/drawing/2014/main" id="{BF5DE197-56CF-401A-AF4F-470FC7CB5A5E}"/>
              </a:ext>
            </a:extLst>
          </p:cNvPr>
          <p:cNvPicPr>
            <a:picLocks noChangeAspect="1"/>
          </p:cNvPicPr>
          <p:nvPr/>
        </p:nvPicPr>
        <p:blipFill rotWithShape="1">
          <a:blip r:embed="rId4"/>
          <a:srcRect l="2120" t="21650" r="21441" b="13250"/>
          <a:stretch/>
        </p:blipFill>
        <p:spPr>
          <a:xfrm>
            <a:off x="1847528" y="2276872"/>
            <a:ext cx="6082748" cy="4144290"/>
          </a:xfrm>
          <a:prstGeom prst="rect">
            <a:avLst/>
          </a:prstGeom>
        </p:spPr>
      </p:pic>
    </p:spTree>
    <p:custDataLst>
      <p:tags r:id="rId1"/>
    </p:custDataLst>
    <p:extLst>
      <p:ext uri="{BB962C8B-B14F-4D97-AF65-F5344CB8AC3E}">
        <p14:creationId xmlns:p14="http://schemas.microsoft.com/office/powerpoint/2010/main" val="34416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E37E0-9650-40FA-8BCD-685F070270EA}"/>
              </a:ext>
            </a:extLst>
          </p:cNvPr>
          <p:cNvSpPr/>
          <p:nvPr/>
        </p:nvSpPr>
        <p:spPr>
          <a:xfrm>
            <a:off x="1631504" y="31404"/>
            <a:ext cx="8208912" cy="375552"/>
          </a:xfrm>
          <a:prstGeom prst="rect">
            <a:avLst/>
          </a:prstGeom>
        </p:spPr>
        <p:txBody>
          <a:bodyPr wrap="square">
            <a:spAutoFit/>
          </a:bodyPr>
          <a:lstStyle/>
          <a:p>
            <a:pPr>
              <a:lnSpc>
                <a:spcPct val="107000"/>
              </a:lnSpc>
              <a:spcAft>
                <a:spcPts val="800"/>
              </a:spcAft>
              <a:defRPr/>
            </a:pPr>
            <a:r>
              <a:rPr lang="en-GB" dirty="0">
                <a:solidFill>
                  <a:prstClr val="white"/>
                </a:solidFill>
                <a:latin typeface="Calibri" panose="020F0502020204030204" pitchFamily="34" charset="0"/>
                <a:ea typeface="Calibri" panose="020F0502020204030204" pitchFamily="34" charset="0"/>
                <a:cs typeface="Times New Roman" panose="02020603050405020304" pitchFamily="18" charset="0"/>
              </a:rPr>
              <a:t>2. Homework…................</a:t>
            </a:r>
          </a:p>
        </p:txBody>
      </p:sp>
      <p:pic>
        <p:nvPicPr>
          <p:cNvPr id="5" name="Picture 4">
            <a:extLst>
              <a:ext uri="{FF2B5EF4-FFF2-40B4-BE49-F238E27FC236}">
                <a16:creationId xmlns:a16="http://schemas.microsoft.com/office/drawing/2014/main" id="{75636B7F-3D2A-4188-8BCD-7F26996F9E86}"/>
              </a:ext>
            </a:extLst>
          </p:cNvPr>
          <p:cNvPicPr>
            <a:picLocks noChangeAspect="1"/>
          </p:cNvPicPr>
          <p:nvPr/>
        </p:nvPicPr>
        <p:blipFill rotWithShape="1">
          <a:blip r:embed="rId2"/>
          <a:srcRect l="6321" t="17451" r="7161" b="10100"/>
          <a:stretch/>
        </p:blipFill>
        <p:spPr>
          <a:xfrm>
            <a:off x="1943522" y="1249624"/>
            <a:ext cx="8352928" cy="5595650"/>
          </a:xfrm>
          <a:prstGeom prst="rect">
            <a:avLst/>
          </a:prstGeom>
        </p:spPr>
      </p:pic>
    </p:spTree>
    <p:extLst>
      <p:ext uri="{BB962C8B-B14F-4D97-AF65-F5344CB8AC3E}">
        <p14:creationId xmlns:p14="http://schemas.microsoft.com/office/powerpoint/2010/main" val="1497442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E37E0-9650-40FA-8BCD-685F070270EA}"/>
              </a:ext>
            </a:extLst>
          </p:cNvPr>
          <p:cNvSpPr/>
          <p:nvPr/>
        </p:nvSpPr>
        <p:spPr>
          <a:xfrm>
            <a:off x="1631504" y="31404"/>
            <a:ext cx="8208912" cy="375552"/>
          </a:xfrm>
          <a:prstGeom prst="rect">
            <a:avLst/>
          </a:prstGeom>
        </p:spPr>
        <p:txBody>
          <a:bodyPr wrap="square">
            <a:spAutoFit/>
          </a:bodyPr>
          <a:lstStyle/>
          <a:p>
            <a:pPr>
              <a:lnSpc>
                <a:spcPct val="107000"/>
              </a:lnSpc>
              <a:spcAft>
                <a:spcPts val="800"/>
              </a:spcAft>
              <a:defRPr/>
            </a:pPr>
            <a:r>
              <a:rPr lang="en-GB" dirty="0">
                <a:solidFill>
                  <a:prstClr val="white"/>
                </a:solidFill>
                <a:latin typeface="Calibri" panose="020F0502020204030204" pitchFamily="34" charset="0"/>
                <a:ea typeface="Calibri" panose="020F0502020204030204" pitchFamily="34" charset="0"/>
                <a:cs typeface="Times New Roman" panose="02020603050405020304" pitchFamily="18" charset="0"/>
              </a:rPr>
              <a:t>3. Our mastery booklets…</a:t>
            </a:r>
          </a:p>
        </p:txBody>
      </p:sp>
      <p:pic>
        <p:nvPicPr>
          <p:cNvPr id="4" name="Picture 3">
            <a:extLst>
              <a:ext uri="{FF2B5EF4-FFF2-40B4-BE49-F238E27FC236}">
                <a16:creationId xmlns:a16="http://schemas.microsoft.com/office/drawing/2014/main" id="{28ECC20B-D196-4945-9065-710239D93117}"/>
              </a:ext>
            </a:extLst>
          </p:cNvPr>
          <p:cNvPicPr>
            <a:picLocks noChangeAspect="1"/>
          </p:cNvPicPr>
          <p:nvPr/>
        </p:nvPicPr>
        <p:blipFill rotWithShape="1">
          <a:blip/>
          <a:srcRect l="24801" t="14721" r="29525" b="5901"/>
          <a:stretch/>
        </p:blipFill>
        <p:spPr>
          <a:xfrm>
            <a:off x="1631504" y="1160748"/>
            <a:ext cx="5112568" cy="5553307"/>
          </a:xfrm>
          <a:prstGeom prst="rect">
            <a:avLst/>
          </a:prstGeom>
        </p:spPr>
      </p:pic>
      <p:pic>
        <p:nvPicPr>
          <p:cNvPr id="7" name="Picture 6">
            <a:extLst>
              <a:ext uri="{FF2B5EF4-FFF2-40B4-BE49-F238E27FC236}">
                <a16:creationId xmlns:a16="http://schemas.microsoft.com/office/drawing/2014/main" id="{E49C8119-505C-4297-BAAA-DA5ECB742E79}"/>
              </a:ext>
            </a:extLst>
          </p:cNvPr>
          <p:cNvPicPr>
            <a:picLocks noChangeAspect="1"/>
          </p:cNvPicPr>
          <p:nvPr/>
        </p:nvPicPr>
        <p:blipFill rotWithShape="1">
          <a:blip r:embed="rId2"/>
          <a:srcRect l="10227" t="14721" r="27163" b="4641"/>
          <a:stretch/>
        </p:blipFill>
        <p:spPr>
          <a:xfrm>
            <a:off x="2783632" y="917697"/>
            <a:ext cx="7200801" cy="5796357"/>
          </a:xfrm>
          <a:prstGeom prst="rect">
            <a:avLst/>
          </a:prstGeom>
        </p:spPr>
      </p:pic>
      <p:pic>
        <p:nvPicPr>
          <p:cNvPr id="9" name="Picture 8">
            <a:extLst>
              <a:ext uri="{FF2B5EF4-FFF2-40B4-BE49-F238E27FC236}">
                <a16:creationId xmlns:a16="http://schemas.microsoft.com/office/drawing/2014/main" id="{4B54E6C1-7DB9-4F05-AF40-D13C247C9546}"/>
              </a:ext>
            </a:extLst>
          </p:cNvPr>
          <p:cNvPicPr>
            <a:picLocks noChangeAspect="1"/>
          </p:cNvPicPr>
          <p:nvPr/>
        </p:nvPicPr>
        <p:blipFill rotWithShape="1">
          <a:blip r:embed="rId3"/>
          <a:srcRect l="24553" t="14721" r="30312" b="5901"/>
          <a:stretch/>
        </p:blipFill>
        <p:spPr>
          <a:xfrm>
            <a:off x="4367808" y="814384"/>
            <a:ext cx="5328592" cy="5857241"/>
          </a:xfrm>
          <a:prstGeom prst="rect">
            <a:avLst/>
          </a:prstGeom>
        </p:spPr>
      </p:pic>
    </p:spTree>
    <p:extLst>
      <p:ext uri="{BB962C8B-B14F-4D97-AF65-F5344CB8AC3E}">
        <p14:creationId xmlns:p14="http://schemas.microsoft.com/office/powerpoint/2010/main" val="35696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p:nvPr/>
        </p:nvSpPr>
        <p:spPr>
          <a:xfrm>
            <a:off x="1524000" y="571500"/>
            <a:ext cx="9144001" cy="581812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93" name="Google Shape;93;p14" descr="Interim logo smaller.png">
            <a:hlinkClick r:id="rId3"/>
          </p:cNvPr>
          <p:cNvPicPr preferRelativeResize="0"/>
          <p:nvPr/>
        </p:nvPicPr>
        <p:blipFill rotWithShape="1">
          <a:blip r:embed="rId4">
            <a:alphaModFix/>
          </a:blip>
          <a:srcRect b="26894"/>
          <a:stretch/>
        </p:blipFill>
        <p:spPr>
          <a:xfrm>
            <a:off x="2012949" y="1698237"/>
            <a:ext cx="7730200" cy="1696258"/>
          </a:xfrm>
          <a:prstGeom prst="rect">
            <a:avLst/>
          </a:prstGeom>
          <a:noFill/>
          <a:ln>
            <a:noFill/>
          </a:ln>
        </p:spPr>
      </p:pic>
      <p:sp>
        <p:nvSpPr>
          <p:cNvPr id="94" name="Google Shape;94;p14"/>
          <p:cNvSpPr txBox="1"/>
          <p:nvPr/>
        </p:nvSpPr>
        <p:spPr>
          <a:xfrm>
            <a:off x="2989832" y="3157430"/>
            <a:ext cx="8229600" cy="952500"/>
          </a:xfrm>
          <a:prstGeom prst="rect">
            <a:avLst/>
          </a:prstGeom>
          <a:noFill/>
          <a:ln>
            <a:noFill/>
          </a:ln>
        </p:spPr>
        <p:txBody>
          <a:bodyPr spcFirstLastPara="1" wrap="square" lIns="91425" tIns="45700" rIns="91425" bIns="45700" anchor="ctr" anchorCtr="0">
            <a:noAutofit/>
          </a:bodyPr>
          <a:lstStyle/>
          <a:p>
            <a:pPr algn="ctr">
              <a:buClr>
                <a:srgbClr val="17365D"/>
              </a:buClr>
              <a:buSzPts val="4000"/>
            </a:pPr>
            <a:r>
              <a:rPr lang="en-GB" sz="4000" dirty="0">
                <a:solidFill>
                  <a:srgbClr val="17365D"/>
                </a:solidFill>
                <a:latin typeface="Tassomai Different Upper and lo" panose="00000500000000000000" pitchFamily="2" charset="0"/>
                <a:sym typeface="Arial"/>
              </a:rPr>
              <a:t>(</a:t>
            </a:r>
            <a:r>
              <a:rPr lang="en-GB" sz="4000" dirty="0" err="1">
                <a:solidFill>
                  <a:srgbClr val="17365D"/>
                </a:solidFill>
                <a:latin typeface="Tassomai Different Upper and lo" panose="00000500000000000000" pitchFamily="2" charset="0"/>
                <a:sym typeface="Arial"/>
              </a:rPr>
              <a:t>tass</a:t>
            </a:r>
            <a:r>
              <a:rPr lang="en-GB" sz="4000" dirty="0">
                <a:solidFill>
                  <a:srgbClr val="17365D"/>
                </a:solidFill>
                <a:latin typeface="Tassomai Different Upper and lo" panose="00000500000000000000" pitchFamily="2" charset="0"/>
                <a:sym typeface="Arial"/>
              </a:rPr>
              <a:t> – oh – my)</a:t>
            </a:r>
            <a:endParaRPr dirty="0">
              <a:latin typeface="Tassomai Different Upper and lo" panose="00000500000000000000" pitchFamily="2" charset="0"/>
            </a:endParaRPr>
          </a:p>
        </p:txBody>
      </p:sp>
      <p:pic>
        <p:nvPicPr>
          <p:cNvPr id="95" name="Google Shape;95;p14" descr="Interim logo smaller.png"/>
          <p:cNvPicPr preferRelativeResize="0"/>
          <p:nvPr/>
        </p:nvPicPr>
        <p:blipFill rotWithShape="1">
          <a:blip r:embed="rId4">
            <a:alphaModFix/>
          </a:blip>
          <a:srcRect t="73106"/>
          <a:stretch/>
        </p:blipFill>
        <p:spPr>
          <a:xfrm>
            <a:off x="2012951" y="4667240"/>
            <a:ext cx="8166101" cy="659189"/>
          </a:xfrm>
          <a:prstGeom prst="rect">
            <a:avLst/>
          </a:prstGeom>
          <a:noFill/>
          <a:ln>
            <a:noFill/>
          </a:ln>
        </p:spPr>
      </p:pic>
      <p:sp>
        <p:nvSpPr>
          <p:cNvPr id="2" name="Rectangle 1">
            <a:extLst>
              <a:ext uri="{FF2B5EF4-FFF2-40B4-BE49-F238E27FC236}">
                <a16:creationId xmlns:a16="http://schemas.microsoft.com/office/drawing/2014/main" id="{35579486-DC1B-480B-ABCE-29EC26A57A9D}"/>
              </a:ext>
            </a:extLst>
          </p:cNvPr>
          <p:cNvSpPr/>
          <p:nvPr/>
        </p:nvSpPr>
        <p:spPr>
          <a:xfrm>
            <a:off x="1775521" y="49941"/>
            <a:ext cx="4445897" cy="375552"/>
          </a:xfrm>
          <a:prstGeom prst="rect">
            <a:avLst/>
          </a:prstGeom>
        </p:spPr>
        <p:txBody>
          <a:bodyPr wrap="none">
            <a:spAutoFit/>
          </a:bodyPr>
          <a:lstStyle/>
          <a:p>
            <a:pPr>
              <a:lnSpc>
                <a:spcPct val="107000"/>
              </a:lnSpc>
              <a:spcAft>
                <a:spcPts val="800"/>
              </a:spcAft>
              <a:defRPr/>
            </a:pPr>
            <a:r>
              <a:rPr lang="en-GB" dirty="0">
                <a:solidFill>
                  <a:prstClr val="white"/>
                </a:solidFill>
                <a:latin typeface="Calibri" panose="020F0502020204030204" pitchFamily="34" charset="0"/>
                <a:ea typeface="Calibri" panose="020F0502020204030204" pitchFamily="34" charset="0"/>
                <a:cs typeface="Times New Roman" panose="02020603050405020304" pitchFamily="18" charset="0"/>
              </a:rPr>
              <a:t>4. We introduced TASSOMAI a few years ago.</a:t>
            </a:r>
          </a:p>
        </p:txBody>
      </p:sp>
      <p:pic>
        <p:nvPicPr>
          <p:cNvPr id="3" name="Picture 2">
            <a:extLst>
              <a:ext uri="{FF2B5EF4-FFF2-40B4-BE49-F238E27FC236}">
                <a16:creationId xmlns:a16="http://schemas.microsoft.com/office/drawing/2014/main" id="{1DE32A2F-FAD4-4CA7-95F6-600577B8E655}"/>
              </a:ext>
            </a:extLst>
          </p:cNvPr>
          <p:cNvPicPr>
            <a:picLocks noChangeAspect="1"/>
          </p:cNvPicPr>
          <p:nvPr/>
        </p:nvPicPr>
        <p:blipFill>
          <a:blip r:embed="rId5"/>
          <a:stretch>
            <a:fillRect/>
          </a:stretch>
        </p:blipFill>
        <p:spPr>
          <a:xfrm>
            <a:off x="1932760" y="1531571"/>
            <a:ext cx="8735240" cy="4507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9E46B73-5434-4332-8D6C-F53DB49D6826}"/>
              </a:ext>
            </a:extLst>
          </p:cNvPr>
          <p:cNvGraphicFramePr>
            <a:graphicFrameLocks noGrp="1"/>
          </p:cNvGraphicFramePr>
          <p:nvPr/>
        </p:nvGraphicFramePr>
        <p:xfrm>
          <a:off x="1524002" y="571502"/>
          <a:ext cx="5889811" cy="5715003"/>
        </p:xfrm>
        <a:graphic>
          <a:graphicData uri="http://schemas.openxmlformats.org/drawingml/2006/table">
            <a:tbl>
              <a:tblPr>
                <a:tableStyleId>{5C22544A-7EE6-4342-B048-85BDC9FD1C3A}</a:tableStyleId>
              </a:tblPr>
              <a:tblGrid>
                <a:gridCol w="996463">
                  <a:extLst>
                    <a:ext uri="{9D8B030D-6E8A-4147-A177-3AD203B41FA5}">
                      <a16:colId xmlns:a16="http://schemas.microsoft.com/office/drawing/2014/main" val="2971105886"/>
                    </a:ext>
                  </a:extLst>
                </a:gridCol>
                <a:gridCol w="1459107">
                  <a:extLst>
                    <a:ext uri="{9D8B030D-6E8A-4147-A177-3AD203B41FA5}">
                      <a16:colId xmlns:a16="http://schemas.microsoft.com/office/drawing/2014/main" val="482757700"/>
                    </a:ext>
                  </a:extLst>
                </a:gridCol>
                <a:gridCol w="800731">
                  <a:extLst>
                    <a:ext uri="{9D8B030D-6E8A-4147-A177-3AD203B41FA5}">
                      <a16:colId xmlns:a16="http://schemas.microsoft.com/office/drawing/2014/main" val="2182923486"/>
                    </a:ext>
                  </a:extLst>
                </a:gridCol>
                <a:gridCol w="1316755">
                  <a:extLst>
                    <a:ext uri="{9D8B030D-6E8A-4147-A177-3AD203B41FA5}">
                      <a16:colId xmlns:a16="http://schemas.microsoft.com/office/drawing/2014/main" val="2393225044"/>
                    </a:ext>
                  </a:extLst>
                </a:gridCol>
                <a:gridCol w="1316755">
                  <a:extLst>
                    <a:ext uri="{9D8B030D-6E8A-4147-A177-3AD203B41FA5}">
                      <a16:colId xmlns:a16="http://schemas.microsoft.com/office/drawing/2014/main" val="3288700284"/>
                    </a:ext>
                  </a:extLst>
                </a:gridCol>
              </a:tblGrid>
              <a:tr h="272143">
                <a:tc>
                  <a:txBody>
                    <a:bodyPr/>
                    <a:lstStyle/>
                    <a:p>
                      <a:pPr algn="l" fontAlgn="b"/>
                      <a:r>
                        <a:rPr lang="en-GB" sz="1000" u="none" strike="noStrike">
                          <a:effectLst/>
                        </a:rPr>
                        <a:t>First Name</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l" fontAlgn="b"/>
                      <a:r>
                        <a:rPr lang="en-GB" sz="1000" u="none" strike="noStrike">
                          <a:effectLst/>
                        </a:rPr>
                        <a:t>Surname</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l" fontAlgn="b"/>
                      <a:r>
                        <a:rPr lang="en-GB" sz="1000" u="none" strike="noStrike" dirty="0">
                          <a:effectLst/>
                        </a:rPr>
                        <a:t>Progress</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l" fontAlgn="b"/>
                      <a:r>
                        <a:rPr lang="en-GB" sz="1000" u="none" strike="noStrike">
                          <a:effectLst/>
                        </a:rPr>
                        <a:t>Answers given</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l" fontAlgn="b"/>
                      <a:r>
                        <a:rPr lang="en-GB" sz="1000" u="none" strike="noStrike">
                          <a:effectLst/>
                        </a:rPr>
                        <a:t>grade </a:t>
                      </a:r>
                      <a:endParaRPr lang="en-GB" sz="1000" b="0" i="0" u="none" strike="noStrike">
                        <a:solidFill>
                          <a:srgbClr val="000000"/>
                        </a:solidFill>
                        <a:effectLst/>
                        <a:latin typeface="Calibri" panose="020F0502020204030204" pitchFamily="34" charset="0"/>
                      </a:endParaRPr>
                    </a:p>
                  </a:txBody>
                  <a:tcPr marL="8981" marR="8981" marT="8981" marB="0" anchor="b"/>
                </a:tc>
                <a:extLst>
                  <a:ext uri="{0D108BD9-81ED-4DB2-BD59-A6C34878D82A}">
                    <a16:rowId xmlns:a16="http://schemas.microsoft.com/office/drawing/2014/main" val="3642987486"/>
                  </a:ext>
                </a:extLst>
              </a:tr>
              <a:tr h="272143">
                <a:tc>
                  <a:txBody>
                    <a:bodyPr/>
                    <a:lstStyle/>
                    <a:p>
                      <a:pPr algn="l" fontAlgn="b"/>
                      <a:r>
                        <a:rPr lang="en-GB" sz="1000" u="none" strike="noStrike" dirty="0">
                          <a:effectLst/>
                          <a:highlight>
                            <a:srgbClr val="000000"/>
                          </a:highlight>
                        </a:rPr>
                        <a:t>Kieran</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Lynch</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99.4</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27605</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b="0" i="0" u="none" strike="noStrike" dirty="0">
                          <a:solidFill>
                            <a:srgbClr val="000000"/>
                          </a:solidFill>
                          <a:effectLst/>
                          <a:highlight>
                            <a:srgbClr val="FFFF00"/>
                          </a:highlight>
                          <a:latin typeface="Calibri" panose="020F0502020204030204" pitchFamily="34" charset="0"/>
                        </a:rPr>
                        <a:t>6</a:t>
                      </a:r>
                    </a:p>
                  </a:txBody>
                  <a:tcPr marL="8981" marR="8981" marT="8981" marB="0" anchor="b"/>
                </a:tc>
                <a:extLst>
                  <a:ext uri="{0D108BD9-81ED-4DB2-BD59-A6C34878D82A}">
                    <a16:rowId xmlns:a16="http://schemas.microsoft.com/office/drawing/2014/main" val="2831390795"/>
                  </a:ext>
                </a:extLst>
              </a:tr>
              <a:tr h="272143">
                <a:tc>
                  <a:txBody>
                    <a:bodyPr/>
                    <a:lstStyle/>
                    <a:p>
                      <a:pPr algn="l" fontAlgn="b"/>
                      <a:r>
                        <a:rPr lang="en-GB" sz="1000" u="none" strike="noStrike" dirty="0">
                          <a:effectLst/>
                          <a:highlight>
                            <a:srgbClr val="000000"/>
                          </a:highlight>
                        </a:rPr>
                        <a:t>Olivia</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Kavanagh</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87.6</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a:effectLst/>
                        </a:rPr>
                        <a:t>17869</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7</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344291886"/>
                  </a:ext>
                </a:extLst>
              </a:tr>
              <a:tr h="272143">
                <a:tc>
                  <a:txBody>
                    <a:bodyPr/>
                    <a:lstStyle/>
                    <a:p>
                      <a:pPr algn="l" fontAlgn="b"/>
                      <a:r>
                        <a:rPr lang="en-GB" sz="1000" u="none" strike="noStrike" dirty="0">
                          <a:effectLst/>
                          <a:highlight>
                            <a:srgbClr val="000000"/>
                          </a:highlight>
                        </a:rPr>
                        <a:t>Olivia</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Siwoku</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81.3</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13635</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89548952"/>
                  </a:ext>
                </a:extLst>
              </a:tr>
              <a:tr h="272143">
                <a:tc>
                  <a:txBody>
                    <a:bodyPr/>
                    <a:lstStyle/>
                    <a:p>
                      <a:pPr algn="l" fontAlgn="b"/>
                      <a:r>
                        <a:rPr lang="en-GB" sz="1000" u="none" strike="noStrike" dirty="0">
                          <a:effectLst/>
                          <a:highlight>
                            <a:srgbClr val="000000"/>
                          </a:highlight>
                        </a:rPr>
                        <a:t>Emily</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Divall</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80.1</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12048</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3191201263"/>
                  </a:ext>
                </a:extLst>
              </a:tr>
              <a:tr h="272143">
                <a:tc>
                  <a:txBody>
                    <a:bodyPr/>
                    <a:lstStyle/>
                    <a:p>
                      <a:pPr algn="l" fontAlgn="b"/>
                      <a:r>
                        <a:rPr lang="en-GB" sz="1000" u="none" strike="noStrike" dirty="0">
                          <a:effectLst/>
                          <a:highlight>
                            <a:srgbClr val="000000"/>
                          </a:highlight>
                        </a:rPr>
                        <a:t>Hannah</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Britton</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80</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13766</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8.5</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728173052"/>
                  </a:ext>
                </a:extLst>
              </a:tr>
              <a:tr h="272143">
                <a:tc>
                  <a:txBody>
                    <a:bodyPr/>
                    <a:lstStyle/>
                    <a:p>
                      <a:pPr algn="l" fontAlgn="b"/>
                      <a:r>
                        <a:rPr lang="en-GB" sz="1000" u="none" strike="noStrike" dirty="0">
                          <a:effectLst/>
                          <a:highlight>
                            <a:srgbClr val="000000"/>
                          </a:highlight>
                        </a:rPr>
                        <a:t>Michael</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Cooper</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79.9</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7856</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12417210"/>
                  </a:ext>
                </a:extLst>
              </a:tr>
              <a:tr h="272143">
                <a:tc>
                  <a:txBody>
                    <a:bodyPr/>
                    <a:lstStyle/>
                    <a:p>
                      <a:pPr algn="l" fontAlgn="b"/>
                      <a:r>
                        <a:rPr lang="en-GB" sz="1000" u="none" strike="noStrike">
                          <a:effectLst/>
                          <a:highlight>
                            <a:srgbClr val="000000"/>
                          </a:highlight>
                        </a:rPr>
                        <a:t>Millie</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Pemberton</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67.5</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10470</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769267695"/>
                  </a:ext>
                </a:extLst>
              </a:tr>
              <a:tr h="272143">
                <a:tc>
                  <a:txBody>
                    <a:bodyPr/>
                    <a:lstStyle/>
                    <a:p>
                      <a:pPr algn="l" fontAlgn="b"/>
                      <a:r>
                        <a:rPr lang="en-GB" sz="1000" u="none" strike="noStrike" dirty="0">
                          <a:effectLst/>
                          <a:highlight>
                            <a:srgbClr val="000000"/>
                          </a:highlight>
                        </a:rPr>
                        <a:t>Isabella</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Hassall</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65.9</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a:effectLst/>
                        </a:rPr>
                        <a:t>15612</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6</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74243254"/>
                  </a:ext>
                </a:extLst>
              </a:tr>
              <a:tr h="272143">
                <a:tc>
                  <a:txBody>
                    <a:bodyPr/>
                    <a:lstStyle/>
                    <a:p>
                      <a:pPr algn="l" fontAlgn="b"/>
                      <a:r>
                        <a:rPr lang="en-GB" sz="1000" u="none" strike="noStrike" dirty="0">
                          <a:effectLst/>
                          <a:highlight>
                            <a:srgbClr val="000000"/>
                          </a:highlight>
                        </a:rPr>
                        <a:t>Finlay</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Blackburn</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62</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6816</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591619292"/>
                  </a:ext>
                </a:extLst>
              </a:tr>
              <a:tr h="272143">
                <a:tc>
                  <a:txBody>
                    <a:bodyPr/>
                    <a:lstStyle/>
                    <a:p>
                      <a:pPr algn="l" fontAlgn="b"/>
                      <a:r>
                        <a:rPr lang="en-GB" sz="1000" u="none" strike="noStrike">
                          <a:effectLst/>
                          <a:highlight>
                            <a:srgbClr val="000000"/>
                          </a:highlight>
                        </a:rPr>
                        <a:t>Luke</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Powney</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55.3</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a:effectLst/>
                        </a:rPr>
                        <a:t>9133</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352049179"/>
                  </a:ext>
                </a:extLst>
              </a:tr>
              <a:tr h="272143">
                <a:tc>
                  <a:txBody>
                    <a:bodyPr/>
                    <a:lstStyle/>
                    <a:p>
                      <a:pPr algn="l" fontAlgn="b"/>
                      <a:r>
                        <a:rPr lang="en-GB" sz="1000" u="none" strike="noStrike">
                          <a:effectLst/>
                          <a:highlight>
                            <a:srgbClr val="000000"/>
                          </a:highlight>
                        </a:rPr>
                        <a:t>Charlotte</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Lampkin</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55.2</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8166</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3619815738"/>
                  </a:ext>
                </a:extLst>
              </a:tr>
              <a:tr h="272143">
                <a:tc>
                  <a:txBody>
                    <a:bodyPr/>
                    <a:lstStyle/>
                    <a:p>
                      <a:pPr algn="l" fontAlgn="b"/>
                      <a:r>
                        <a:rPr lang="en-GB" sz="1000" u="none" strike="noStrike" dirty="0">
                          <a:effectLst/>
                          <a:highlight>
                            <a:srgbClr val="000000"/>
                          </a:highlight>
                        </a:rPr>
                        <a:t>David</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Higgins</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50.4</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a:effectLst/>
                        </a:rPr>
                        <a:t>6171</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1563705468"/>
                  </a:ext>
                </a:extLst>
              </a:tr>
              <a:tr h="272143">
                <a:tc>
                  <a:txBody>
                    <a:bodyPr/>
                    <a:lstStyle/>
                    <a:p>
                      <a:pPr algn="l" fontAlgn="b"/>
                      <a:r>
                        <a:rPr lang="en-GB" sz="1000" u="none" strike="noStrike">
                          <a:effectLst/>
                          <a:highlight>
                            <a:srgbClr val="000000"/>
                          </a:highlight>
                        </a:rPr>
                        <a:t>Elissa</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Cooke</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46.6</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9910</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5</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775398102"/>
                  </a:ext>
                </a:extLst>
              </a:tr>
              <a:tr h="272143">
                <a:tc>
                  <a:txBody>
                    <a:bodyPr/>
                    <a:lstStyle/>
                    <a:p>
                      <a:pPr algn="l" fontAlgn="b"/>
                      <a:r>
                        <a:rPr lang="en-GB" sz="1000" u="none" strike="noStrike" dirty="0">
                          <a:effectLst/>
                          <a:highlight>
                            <a:srgbClr val="000000"/>
                          </a:highlight>
                        </a:rPr>
                        <a:t>Georgia</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Elliott</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45.9</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6030</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1044852802"/>
                  </a:ext>
                </a:extLst>
              </a:tr>
              <a:tr h="272143">
                <a:tc>
                  <a:txBody>
                    <a:bodyPr/>
                    <a:lstStyle/>
                    <a:p>
                      <a:pPr algn="l" fontAlgn="b"/>
                      <a:r>
                        <a:rPr lang="en-GB" sz="1000" u="none" strike="noStrike" dirty="0">
                          <a:effectLst/>
                          <a:highlight>
                            <a:srgbClr val="000000"/>
                          </a:highlight>
                        </a:rPr>
                        <a:t>Shannon</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Topliss</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45.7</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7721</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7</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1660788121"/>
                  </a:ext>
                </a:extLst>
              </a:tr>
              <a:tr h="272143">
                <a:tc>
                  <a:txBody>
                    <a:bodyPr/>
                    <a:lstStyle/>
                    <a:p>
                      <a:pPr algn="l" fontAlgn="b"/>
                      <a:r>
                        <a:rPr lang="en-GB" sz="1000" u="none" strike="noStrike" dirty="0">
                          <a:effectLst/>
                          <a:highlight>
                            <a:srgbClr val="000000"/>
                          </a:highlight>
                        </a:rPr>
                        <a:t>James</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a:effectLst/>
                          <a:highlight>
                            <a:srgbClr val="000000"/>
                          </a:highlight>
                        </a:rPr>
                        <a:t>Wright</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43.3</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a:effectLst/>
                        </a:rPr>
                        <a:t>4664</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853354607"/>
                  </a:ext>
                </a:extLst>
              </a:tr>
              <a:tr h="272143">
                <a:tc>
                  <a:txBody>
                    <a:bodyPr/>
                    <a:lstStyle/>
                    <a:p>
                      <a:pPr algn="l" fontAlgn="b"/>
                      <a:r>
                        <a:rPr lang="en-GB" sz="1000" u="none" strike="noStrike">
                          <a:effectLst/>
                          <a:highlight>
                            <a:srgbClr val="000000"/>
                          </a:highlight>
                        </a:rPr>
                        <a:t>Tom</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dirty="0">
                          <a:effectLst/>
                          <a:highlight>
                            <a:srgbClr val="000000"/>
                          </a:highlight>
                        </a:rPr>
                        <a:t>Gibson</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43.2</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5135</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1946303224"/>
                  </a:ext>
                </a:extLst>
              </a:tr>
              <a:tr h="272143">
                <a:tc>
                  <a:txBody>
                    <a:bodyPr/>
                    <a:lstStyle/>
                    <a:p>
                      <a:pPr algn="l" fontAlgn="b"/>
                      <a:r>
                        <a:rPr lang="en-GB" sz="1000" u="none" strike="noStrike">
                          <a:effectLst/>
                          <a:highlight>
                            <a:srgbClr val="000000"/>
                          </a:highlight>
                        </a:rPr>
                        <a:t>Ben</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dirty="0">
                          <a:effectLst/>
                          <a:highlight>
                            <a:srgbClr val="000000"/>
                          </a:highlight>
                        </a:rPr>
                        <a:t>Foster</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42.4</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4158</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9</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783610445"/>
                  </a:ext>
                </a:extLst>
              </a:tr>
              <a:tr h="272143">
                <a:tc>
                  <a:txBody>
                    <a:bodyPr/>
                    <a:lstStyle/>
                    <a:p>
                      <a:pPr algn="l" fontAlgn="b"/>
                      <a:r>
                        <a:rPr lang="en-GB" sz="1000" u="none" strike="noStrike">
                          <a:effectLst/>
                          <a:highlight>
                            <a:srgbClr val="000000"/>
                          </a:highlight>
                        </a:rPr>
                        <a:t>Matt</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dirty="0">
                          <a:effectLst/>
                          <a:highlight>
                            <a:srgbClr val="000000"/>
                          </a:highlight>
                        </a:rPr>
                        <a:t>Yates</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41.5</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5977</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8</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481346099"/>
                  </a:ext>
                </a:extLst>
              </a:tr>
              <a:tr h="272143">
                <a:tc>
                  <a:txBody>
                    <a:bodyPr/>
                    <a:lstStyle/>
                    <a:p>
                      <a:pPr algn="l" fontAlgn="b"/>
                      <a:r>
                        <a:rPr lang="en-GB" sz="1000" u="none" strike="noStrike">
                          <a:effectLst/>
                          <a:highlight>
                            <a:srgbClr val="000000"/>
                          </a:highlight>
                        </a:rPr>
                        <a:t>Kayleigh</a:t>
                      </a:r>
                      <a:endParaRPr lang="en-GB" sz="1000" b="0" i="0" u="none" strike="noStrike">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l" fontAlgn="b"/>
                      <a:r>
                        <a:rPr lang="en-GB" sz="1000" u="none" strike="noStrike" dirty="0">
                          <a:effectLst/>
                          <a:highlight>
                            <a:srgbClr val="000000"/>
                          </a:highlight>
                        </a:rPr>
                        <a:t>Warren</a:t>
                      </a:r>
                      <a:endParaRPr lang="en-GB" sz="1000" b="0" i="0" u="none" strike="noStrike" dirty="0">
                        <a:solidFill>
                          <a:srgbClr val="000000"/>
                        </a:solidFill>
                        <a:effectLst/>
                        <a:highlight>
                          <a:srgbClr val="000000"/>
                        </a:highlight>
                        <a:latin typeface="Calibri" panose="020F0502020204030204" pitchFamily="34" charset="0"/>
                      </a:endParaRPr>
                    </a:p>
                  </a:txBody>
                  <a:tcPr marL="8981" marR="8981" marT="8981" marB="0" anchor="b">
                    <a:solidFill>
                      <a:schemeClr val="tx1"/>
                    </a:solidFill>
                  </a:tcPr>
                </a:tc>
                <a:tc>
                  <a:txBody>
                    <a:bodyPr/>
                    <a:lstStyle/>
                    <a:p>
                      <a:pPr algn="r" fontAlgn="b"/>
                      <a:r>
                        <a:rPr lang="en-GB" sz="1000" u="none" strike="noStrike">
                          <a:effectLst/>
                        </a:rPr>
                        <a:t>41</a:t>
                      </a:r>
                      <a:endParaRPr lang="en-GB" sz="1000" b="0" i="0" u="none" strike="noStrike">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rPr>
                        <a:t>6209</a:t>
                      </a:r>
                      <a:endParaRPr lang="en-GB" sz="1000" b="0" i="0" u="none" strike="noStrike" dirty="0">
                        <a:solidFill>
                          <a:srgbClr val="000000"/>
                        </a:solidFill>
                        <a:effectLst/>
                        <a:latin typeface="Calibri" panose="020F0502020204030204" pitchFamily="34" charset="0"/>
                      </a:endParaRPr>
                    </a:p>
                  </a:txBody>
                  <a:tcPr marL="8981" marR="8981" marT="8981" marB="0" anchor="b"/>
                </a:tc>
                <a:tc>
                  <a:txBody>
                    <a:bodyPr/>
                    <a:lstStyle/>
                    <a:p>
                      <a:pPr algn="ctr" fontAlgn="b"/>
                      <a:r>
                        <a:rPr lang="en-GB" sz="1000" u="none" strike="noStrike" dirty="0">
                          <a:effectLst/>
                          <a:highlight>
                            <a:srgbClr val="FFFF00"/>
                          </a:highlight>
                        </a:rPr>
                        <a:t>8</a:t>
                      </a:r>
                      <a:endParaRPr lang="en-GB" sz="1000" b="0" i="0" u="none" strike="noStrike" dirty="0">
                        <a:solidFill>
                          <a:srgbClr val="000000"/>
                        </a:solidFill>
                        <a:effectLst/>
                        <a:highlight>
                          <a:srgbClr val="FFFF00"/>
                        </a:highlight>
                        <a:latin typeface="Calibri" panose="020F0502020204030204" pitchFamily="34" charset="0"/>
                      </a:endParaRPr>
                    </a:p>
                  </a:txBody>
                  <a:tcPr marL="8981" marR="8981" marT="8981" marB="0" anchor="b"/>
                </a:tc>
                <a:extLst>
                  <a:ext uri="{0D108BD9-81ED-4DB2-BD59-A6C34878D82A}">
                    <a16:rowId xmlns:a16="http://schemas.microsoft.com/office/drawing/2014/main" val="2218075001"/>
                  </a:ext>
                </a:extLst>
              </a:tr>
            </a:tbl>
          </a:graphicData>
        </a:graphic>
      </p:graphicFrame>
      <p:sp>
        <p:nvSpPr>
          <p:cNvPr id="3" name="TextBox 2">
            <a:extLst>
              <a:ext uri="{FF2B5EF4-FFF2-40B4-BE49-F238E27FC236}">
                <a16:creationId xmlns:a16="http://schemas.microsoft.com/office/drawing/2014/main" id="{BBE3964E-C504-4BF8-A0DC-748DF8D3CB21}"/>
              </a:ext>
            </a:extLst>
          </p:cNvPr>
          <p:cNvSpPr txBox="1"/>
          <p:nvPr/>
        </p:nvSpPr>
        <p:spPr>
          <a:xfrm>
            <a:off x="7664824" y="885265"/>
            <a:ext cx="2922494" cy="2862322"/>
          </a:xfrm>
          <a:prstGeom prst="rect">
            <a:avLst/>
          </a:prstGeom>
          <a:solidFill>
            <a:srgbClr val="FFFF00"/>
          </a:solidFill>
        </p:spPr>
        <p:txBody>
          <a:bodyPr wrap="square" rtlCol="0">
            <a:spAutoFit/>
          </a:bodyPr>
          <a:lstStyle/>
          <a:p>
            <a:r>
              <a:rPr lang="en-GB" dirty="0">
                <a:solidFill>
                  <a:schemeClr val="bg1"/>
                </a:solidFill>
              </a:rPr>
              <a:t>The results opposite are from the top 20 users from the 2023 Y11 cohort.</a:t>
            </a:r>
          </a:p>
          <a:p>
            <a:endParaRPr lang="en-GB" dirty="0">
              <a:solidFill>
                <a:schemeClr val="bg1"/>
              </a:solidFill>
            </a:endParaRPr>
          </a:p>
          <a:p>
            <a:r>
              <a:rPr lang="en-GB" dirty="0">
                <a:solidFill>
                  <a:schemeClr val="bg1"/>
                </a:solidFill>
              </a:rPr>
              <a:t>The top user, gained a grade 6. Before </a:t>
            </a:r>
            <a:r>
              <a:rPr lang="en-GB" dirty="0" err="1">
                <a:solidFill>
                  <a:schemeClr val="bg1"/>
                </a:solidFill>
              </a:rPr>
              <a:t>Tassomai</a:t>
            </a:r>
            <a:r>
              <a:rPr lang="en-GB" dirty="0">
                <a:solidFill>
                  <a:schemeClr val="bg1"/>
                </a:solidFill>
              </a:rPr>
              <a:t>, this pupil was achieving 2s and 3s in internal science assessments…..so it looks like </a:t>
            </a:r>
            <a:r>
              <a:rPr lang="en-GB" dirty="0" err="1">
                <a:solidFill>
                  <a:schemeClr val="bg1"/>
                </a:solidFill>
              </a:rPr>
              <a:t>Tassomai</a:t>
            </a:r>
            <a:r>
              <a:rPr lang="en-GB" dirty="0">
                <a:solidFill>
                  <a:schemeClr val="bg1"/>
                </a:solidFill>
              </a:rPr>
              <a:t> helped!</a:t>
            </a:r>
          </a:p>
        </p:txBody>
      </p:sp>
      <p:sp>
        <p:nvSpPr>
          <p:cNvPr id="6" name="Arrow: Down 5">
            <a:extLst>
              <a:ext uri="{FF2B5EF4-FFF2-40B4-BE49-F238E27FC236}">
                <a16:creationId xmlns:a16="http://schemas.microsoft.com/office/drawing/2014/main" id="{F8C01A05-4035-4790-8692-DD537AE06D9F}"/>
              </a:ext>
            </a:extLst>
          </p:cNvPr>
          <p:cNvSpPr/>
          <p:nvPr/>
        </p:nvSpPr>
        <p:spPr>
          <a:xfrm rot="8195455">
            <a:off x="7221770" y="890397"/>
            <a:ext cx="384082" cy="8929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5159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6"/>
          <p:cNvPicPr preferRelativeResize="0"/>
          <p:nvPr/>
        </p:nvPicPr>
        <p:blipFill rotWithShape="1">
          <a:blip r:embed="rId3">
            <a:alphaModFix/>
          </a:blip>
          <a:srcRect/>
          <a:stretch/>
        </p:blipFill>
        <p:spPr>
          <a:xfrm>
            <a:off x="1504366" y="1975437"/>
            <a:ext cx="9144000" cy="1621632"/>
          </a:xfrm>
          <a:prstGeom prst="rect">
            <a:avLst/>
          </a:prstGeom>
          <a:noFill/>
          <a:ln>
            <a:noFill/>
          </a:ln>
        </p:spPr>
      </p:pic>
      <p:pic>
        <p:nvPicPr>
          <p:cNvPr id="108" name="Google Shape;108;p16"/>
          <p:cNvPicPr preferRelativeResize="0"/>
          <p:nvPr/>
        </p:nvPicPr>
        <p:blipFill rotWithShape="1">
          <a:blip r:embed="rId4">
            <a:alphaModFix/>
          </a:blip>
          <a:srcRect/>
          <a:stretch/>
        </p:blipFill>
        <p:spPr>
          <a:xfrm flipH="1">
            <a:off x="1303661" y="4200528"/>
            <a:ext cx="8981357" cy="1068807"/>
          </a:xfrm>
          <a:prstGeom prst="rect">
            <a:avLst/>
          </a:prstGeom>
          <a:noFill/>
          <a:ln>
            <a:noFill/>
          </a:ln>
        </p:spPr>
      </p:pic>
      <p:pic>
        <p:nvPicPr>
          <p:cNvPr id="109" name="Google Shape;109;p16"/>
          <p:cNvPicPr preferRelativeResize="0"/>
          <p:nvPr/>
        </p:nvPicPr>
        <p:blipFill rotWithShape="1">
          <a:blip r:embed="rId4">
            <a:alphaModFix/>
          </a:blip>
          <a:srcRect/>
          <a:stretch/>
        </p:blipFill>
        <p:spPr>
          <a:xfrm>
            <a:off x="1686645" y="924296"/>
            <a:ext cx="8981357" cy="1159487"/>
          </a:xfrm>
          <a:prstGeom prst="rect">
            <a:avLst/>
          </a:prstGeom>
          <a:noFill/>
          <a:ln>
            <a:noFill/>
          </a:ln>
        </p:spPr>
      </p:pic>
      <p:sp>
        <p:nvSpPr>
          <p:cNvPr id="110" name="Google Shape;110;p16"/>
          <p:cNvSpPr txBox="1"/>
          <p:nvPr/>
        </p:nvSpPr>
        <p:spPr>
          <a:xfrm>
            <a:off x="2990853" y="1124693"/>
            <a:ext cx="6210299" cy="4031873"/>
          </a:xfrm>
          <a:prstGeom prst="rect">
            <a:avLst/>
          </a:prstGeom>
          <a:noFill/>
          <a:ln>
            <a:noFill/>
          </a:ln>
        </p:spPr>
        <p:txBody>
          <a:bodyPr spcFirstLastPara="1" wrap="square" lIns="91425" tIns="45700" rIns="91425" bIns="45700" anchor="t" anchorCtr="0">
            <a:noAutofit/>
          </a:bodyPr>
          <a:lstStyle/>
          <a:p>
            <a:pPr algn="ctr"/>
            <a:r>
              <a:rPr lang="en-GB" sz="4000" b="1" dirty="0">
                <a:solidFill>
                  <a:schemeClr val="lt1"/>
                </a:solidFill>
                <a:latin typeface="Open Sans"/>
                <a:ea typeface="Open Sans"/>
                <a:cs typeface="Open Sans"/>
                <a:sym typeface="Open Sans"/>
              </a:rPr>
              <a:t>95%</a:t>
            </a:r>
            <a:r>
              <a:rPr lang="en-GB" sz="4000" dirty="0">
                <a:solidFill>
                  <a:schemeClr val="lt1"/>
                </a:solidFill>
                <a:latin typeface="Open Sans"/>
                <a:ea typeface="Open Sans"/>
                <a:cs typeface="Open Sans"/>
                <a:sym typeface="Open Sans"/>
              </a:rPr>
              <a:t> of students that use </a:t>
            </a:r>
            <a:r>
              <a:rPr lang="en-GB" sz="4000" dirty="0" err="1">
                <a:solidFill>
                  <a:schemeClr val="lt1"/>
                </a:solidFill>
                <a:latin typeface="Open Sans"/>
                <a:ea typeface="Open Sans"/>
                <a:cs typeface="Open Sans"/>
                <a:sym typeface="Open Sans"/>
              </a:rPr>
              <a:t>Tassomai</a:t>
            </a:r>
            <a:r>
              <a:rPr lang="en-GB" sz="4000" dirty="0">
                <a:solidFill>
                  <a:schemeClr val="lt1"/>
                </a:solidFill>
                <a:latin typeface="Open Sans"/>
                <a:ea typeface="Open Sans"/>
                <a:cs typeface="Open Sans"/>
                <a:sym typeface="Open Sans"/>
              </a:rPr>
              <a:t> regularly achieve a </a:t>
            </a:r>
            <a:r>
              <a:rPr lang="en-GB" sz="4800" b="1" dirty="0">
                <a:solidFill>
                  <a:srgbClr val="FF0000"/>
                </a:solidFill>
                <a:latin typeface="Open Sans"/>
                <a:ea typeface="Open Sans"/>
                <a:cs typeface="Open Sans"/>
                <a:sym typeface="Open Sans"/>
              </a:rPr>
              <a:t>4</a:t>
            </a:r>
            <a:r>
              <a:rPr lang="en-GB" sz="4000" b="1" dirty="0">
                <a:solidFill>
                  <a:schemeClr val="lt1"/>
                </a:solidFill>
                <a:latin typeface="Open Sans"/>
                <a:ea typeface="Open Sans"/>
                <a:cs typeface="Open Sans"/>
                <a:sym typeface="Open Sans"/>
              </a:rPr>
              <a:t> or above</a:t>
            </a:r>
            <a:r>
              <a:rPr lang="en-GB" sz="4000" dirty="0">
                <a:solidFill>
                  <a:schemeClr val="lt1"/>
                </a:solidFill>
                <a:latin typeface="Open Sans"/>
                <a:ea typeface="Open Sans"/>
                <a:cs typeface="Open Sans"/>
                <a:sym typeface="Open Sans"/>
              </a:rPr>
              <a:t> in their GCSE science exams... and 50% of those pupils achieve a grade </a:t>
            </a:r>
            <a:r>
              <a:rPr lang="en-GB" sz="4800" b="1" dirty="0">
                <a:solidFill>
                  <a:srgbClr val="FF0000"/>
                </a:solidFill>
                <a:latin typeface="Open Sans"/>
                <a:ea typeface="Open Sans"/>
                <a:cs typeface="Open Sans"/>
                <a:sym typeface="Open Sans"/>
              </a:rPr>
              <a:t>7</a:t>
            </a:r>
            <a:r>
              <a:rPr lang="en-GB" sz="4000" dirty="0">
                <a:solidFill>
                  <a:schemeClr val="lt1"/>
                </a:solidFill>
                <a:latin typeface="Open Sans"/>
                <a:ea typeface="Open Sans"/>
                <a:cs typeface="Open Sans"/>
                <a:sym typeface="Open Sans"/>
              </a:rPr>
              <a:t> or </a:t>
            </a:r>
            <a:r>
              <a:rPr lang="en-GB" sz="4800" b="1" dirty="0">
                <a:solidFill>
                  <a:srgbClr val="FF0000"/>
                </a:solidFill>
                <a:latin typeface="Open Sans"/>
                <a:ea typeface="Open Sans"/>
                <a:cs typeface="Open Sans"/>
                <a:sym typeface="Open Sans"/>
              </a:rPr>
              <a:t>higher.</a:t>
            </a:r>
            <a:endParaRPr sz="1100" b="1" dirty="0">
              <a:solidFill>
                <a:srgbClr val="FF0000"/>
              </a:solidFill>
              <a:latin typeface="Open Sans"/>
              <a:ea typeface="Open Sans"/>
              <a:cs typeface="Open Sans"/>
              <a:sym typeface="Open Sans"/>
            </a:endParaRPr>
          </a:p>
          <a:p>
            <a:pPr algn="ctr"/>
            <a:endParaRPr sz="800" b="1" dirty="0">
              <a:solidFill>
                <a:srgbClr val="00206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ctrTitle"/>
          </p:nvPr>
        </p:nvSpPr>
        <p:spPr>
          <a:xfrm>
            <a:off x="2409549" y="1173816"/>
            <a:ext cx="9144000" cy="1505239"/>
          </a:xfrm>
        </p:spPr>
        <p:txBody>
          <a:bodyPr rtlCol="0"/>
          <a:lstStyle/>
          <a:p>
            <a:pPr rtl="0"/>
            <a:r>
              <a:rPr lang="en-GB" dirty="0"/>
              <a:t>Changes we have made to improve your child’s welfare and personal development</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subTitle" idx="1"/>
          </p:nvPr>
        </p:nvSpPr>
        <p:spPr>
          <a:xfrm>
            <a:off x="2409549" y="2976458"/>
            <a:ext cx="9144000" cy="3881542"/>
          </a:xfrm>
        </p:spPr>
        <p:txBody>
          <a:bodyPr vert="horz" lIns="91440" tIns="45720" rIns="91440" bIns="45720" rtlCol="0" anchor="t">
            <a:normAutofit fontScale="25000" lnSpcReduction="20000"/>
          </a:bodyPr>
          <a:lstStyle/>
          <a:p>
            <a:pPr marL="0" indent="0">
              <a:lnSpc>
                <a:spcPct val="100000"/>
              </a:lnSpc>
              <a:buNone/>
            </a:pPr>
            <a:r>
              <a:rPr lang="en-GB" sz="8000" dirty="0">
                <a:solidFill>
                  <a:schemeClr val="tx1">
                    <a:lumMod val="95000"/>
                  </a:schemeClr>
                </a:solidFill>
              </a:rPr>
              <a:t>Form time is now every day for 25 minutes.</a:t>
            </a:r>
          </a:p>
          <a:p>
            <a:pPr marL="0" indent="0">
              <a:lnSpc>
                <a:spcPct val="100000"/>
              </a:lnSpc>
              <a:buNone/>
            </a:pPr>
            <a:r>
              <a:rPr lang="en-GB" sz="8000" dirty="0">
                <a:solidFill>
                  <a:schemeClr val="tx1">
                    <a:lumMod val="95000"/>
                  </a:schemeClr>
                </a:solidFill>
              </a:rPr>
              <a:t>Punctuality - This means being on time for form. It offers a dedicated, holistic approach to provide our young people with lifelong skills to lead healthy, fulfilling lives and to contribute to modern Britain.</a:t>
            </a:r>
          </a:p>
          <a:p>
            <a:pPr marL="0" indent="0">
              <a:lnSpc>
                <a:spcPct val="100000"/>
              </a:lnSpc>
              <a:buNone/>
            </a:pPr>
            <a:endParaRPr lang="en-GB" sz="8000" dirty="0">
              <a:solidFill>
                <a:schemeClr val="tx1">
                  <a:lumMod val="95000"/>
                </a:schemeClr>
              </a:solidFill>
            </a:endParaRPr>
          </a:p>
          <a:p>
            <a:pPr marL="0" indent="0">
              <a:lnSpc>
                <a:spcPct val="120000"/>
              </a:lnSpc>
              <a:buNone/>
            </a:pPr>
            <a:r>
              <a:rPr lang="en-GB" sz="8000" dirty="0">
                <a:solidFill>
                  <a:schemeClr val="tx1">
                    <a:lumMod val="95000"/>
                  </a:schemeClr>
                </a:solidFill>
              </a:rPr>
              <a:t>Monday –  Assembly </a:t>
            </a:r>
          </a:p>
          <a:p>
            <a:pPr marL="0" indent="0">
              <a:lnSpc>
                <a:spcPct val="120000"/>
              </a:lnSpc>
              <a:buNone/>
            </a:pPr>
            <a:r>
              <a:rPr lang="en-GB" sz="8000" dirty="0">
                <a:solidFill>
                  <a:schemeClr val="tx1">
                    <a:lumMod val="95000"/>
                  </a:schemeClr>
                </a:solidFill>
              </a:rPr>
              <a:t>Tuesday – PSHE </a:t>
            </a:r>
          </a:p>
          <a:p>
            <a:pPr marL="0" indent="0">
              <a:lnSpc>
                <a:spcPct val="120000"/>
              </a:lnSpc>
              <a:buNone/>
            </a:pPr>
            <a:r>
              <a:rPr lang="en-GB" sz="8000" dirty="0">
                <a:solidFill>
                  <a:schemeClr val="tx1">
                    <a:lumMod val="95000"/>
                  </a:schemeClr>
                </a:solidFill>
              </a:rPr>
              <a:t>Wednesday – Student Agency</a:t>
            </a:r>
          </a:p>
          <a:p>
            <a:pPr marL="0" indent="0">
              <a:lnSpc>
                <a:spcPct val="120000"/>
              </a:lnSpc>
              <a:buNone/>
            </a:pPr>
            <a:r>
              <a:rPr lang="en-GB" sz="8000" dirty="0">
                <a:solidFill>
                  <a:schemeClr val="tx1">
                    <a:lumMod val="95000"/>
                  </a:schemeClr>
                </a:solidFill>
              </a:rPr>
              <a:t>Thursday – Lover of Reading</a:t>
            </a:r>
          </a:p>
          <a:p>
            <a:pPr marL="0" indent="0">
              <a:lnSpc>
                <a:spcPct val="120000"/>
              </a:lnSpc>
              <a:buNone/>
            </a:pPr>
            <a:r>
              <a:rPr lang="en-GB" sz="8000" dirty="0">
                <a:solidFill>
                  <a:schemeClr val="tx1">
                    <a:lumMod val="95000"/>
                  </a:schemeClr>
                </a:solidFill>
              </a:rPr>
              <a:t>Friday - Reflection</a:t>
            </a:r>
          </a:p>
          <a:p>
            <a:pPr rtl="0"/>
            <a:endParaRPr lang="en-GB" dirty="0"/>
          </a:p>
        </p:txBody>
      </p:sp>
    </p:spTree>
    <p:extLst>
      <p:ext uri="{BB962C8B-B14F-4D97-AF65-F5344CB8AC3E}">
        <p14:creationId xmlns:p14="http://schemas.microsoft.com/office/powerpoint/2010/main" val="163979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ctrTitle"/>
          </p:nvPr>
        </p:nvSpPr>
        <p:spPr>
          <a:xfrm>
            <a:off x="2202540" y="548681"/>
            <a:ext cx="7772400" cy="1225021"/>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lgn="ctr">
              <a:spcBef>
                <a:spcPts val="0"/>
              </a:spcBef>
              <a:buClr>
                <a:schemeClr val="lt1"/>
              </a:buClr>
              <a:buSzPts val="8000"/>
            </a:pPr>
            <a:r>
              <a:rPr lang="en-GB" sz="8000" dirty="0">
                <a:solidFill>
                  <a:schemeClr val="lt1"/>
                </a:solidFill>
                <a:latin typeface="Tassomai Different Upper and lo" panose="00000500000000000000" pitchFamily="2" charset="0"/>
                <a:ea typeface="Arial"/>
                <a:cs typeface="Arial"/>
                <a:sym typeface="Arial"/>
              </a:rPr>
              <a:t>The Quizzes</a:t>
            </a:r>
            <a:endParaRPr dirty="0">
              <a:latin typeface="Tassomai Different Upper and lo" panose="00000500000000000000" pitchFamily="2" charset="0"/>
            </a:endParaRPr>
          </a:p>
        </p:txBody>
      </p:sp>
      <p:pic>
        <p:nvPicPr>
          <p:cNvPr id="3" name="Online Media 2" title="Tassomai: A family share their story">
            <a:hlinkClick r:id="" action="ppaction://media"/>
            <a:extLst>
              <a:ext uri="{FF2B5EF4-FFF2-40B4-BE49-F238E27FC236}">
                <a16:creationId xmlns:a16="http://schemas.microsoft.com/office/drawing/2014/main" id="{33256C2B-8348-DD06-B4F8-2411AA8FDED5}"/>
              </a:ext>
            </a:extLst>
          </p:cNvPr>
          <p:cNvPicPr>
            <a:picLocks noRot="1" noChangeAspect="1"/>
          </p:cNvPicPr>
          <p:nvPr>
            <a:videoFile r:link="rId1"/>
          </p:nvPr>
        </p:nvPicPr>
        <p:blipFill>
          <a:blip r:embed="rId4"/>
          <a:stretch>
            <a:fillRect/>
          </a:stretch>
        </p:blipFill>
        <p:spPr>
          <a:xfrm>
            <a:off x="2551106" y="1916832"/>
            <a:ext cx="7423834" cy="41944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0055" y="82005"/>
            <a:ext cx="8316416" cy="2185214"/>
          </a:xfrm>
          <a:prstGeom prst="rect">
            <a:avLst/>
          </a:prstGeom>
        </p:spPr>
        <p:txBody>
          <a:bodyPr wrap="square">
            <a:spAutoFit/>
          </a:bodyPr>
          <a:lstStyle/>
          <a:p>
            <a:pPr algn="ctr" fontAlgn="base">
              <a:spcBef>
                <a:spcPct val="0"/>
              </a:spcBef>
              <a:spcAft>
                <a:spcPct val="0"/>
              </a:spcAft>
              <a:defRPr/>
            </a:pPr>
            <a:r>
              <a:rPr lang="en-GB" sz="4000" b="1" dirty="0">
                <a:solidFill>
                  <a:srgbClr val="FF8600"/>
                </a:solidFill>
                <a:latin typeface="Arial" panose="020B0604020202020204" pitchFamily="34" charset="0"/>
              </a:rPr>
              <a:t>Practical skills </a:t>
            </a:r>
          </a:p>
          <a:p>
            <a:pPr marL="342900" indent="-342900" fontAlgn="base">
              <a:spcBef>
                <a:spcPct val="0"/>
              </a:spcBef>
              <a:spcAft>
                <a:spcPct val="0"/>
              </a:spcAft>
              <a:buFont typeface="Wingdings" panose="05000000000000000000" pitchFamily="2" charset="2"/>
              <a:buChar char="§"/>
              <a:defRPr/>
            </a:pPr>
            <a:r>
              <a:rPr lang="en-GB" sz="2400" dirty="0">
                <a:solidFill>
                  <a:prstClr val="white"/>
                </a:solidFill>
                <a:latin typeface="Arial" panose="020B0604020202020204" pitchFamily="34" charset="0"/>
              </a:rPr>
              <a:t>15% of marks will assess practical skills based on the required </a:t>
            </a:r>
            <a:r>
              <a:rPr lang="en-GB" sz="2400" dirty="0" err="1">
                <a:solidFill>
                  <a:prstClr val="white"/>
                </a:solidFill>
                <a:latin typeface="Arial" panose="020B0604020202020204" pitchFamily="34" charset="0"/>
              </a:rPr>
              <a:t>practicals</a:t>
            </a:r>
            <a:r>
              <a:rPr lang="en-GB" sz="2400" dirty="0">
                <a:solidFill>
                  <a:prstClr val="white"/>
                </a:solidFill>
                <a:latin typeface="Arial" panose="020B0604020202020204" pitchFamily="34" charset="0"/>
              </a:rPr>
              <a:t>.</a:t>
            </a:r>
          </a:p>
          <a:p>
            <a:pPr fontAlgn="base">
              <a:spcBef>
                <a:spcPct val="0"/>
              </a:spcBef>
              <a:spcAft>
                <a:spcPct val="0"/>
              </a:spcAft>
              <a:defRPr/>
            </a:pPr>
            <a:endParaRPr lang="en-GB" sz="2400" dirty="0">
              <a:solidFill>
                <a:prstClr val="white"/>
              </a:solidFill>
              <a:latin typeface="Arial" panose="020B0604020202020204" pitchFamily="34" charset="0"/>
            </a:endParaRPr>
          </a:p>
          <a:p>
            <a:pPr marL="285750" indent="-285750" fontAlgn="base">
              <a:spcBef>
                <a:spcPct val="0"/>
              </a:spcBef>
              <a:spcAft>
                <a:spcPct val="0"/>
              </a:spcAft>
              <a:buFont typeface="Wingdings" panose="05000000000000000000" pitchFamily="2" charset="2"/>
              <a:buChar char="§"/>
              <a:defRPr/>
            </a:pPr>
            <a:r>
              <a:rPr lang="en-GB" sz="2400" dirty="0">
                <a:solidFill>
                  <a:prstClr val="white"/>
                </a:solidFill>
                <a:latin typeface="Arial" panose="020B0604020202020204" pitchFamily="34" charset="0"/>
              </a:rPr>
              <a:t>Could cover any aspect of an investigation </a:t>
            </a:r>
          </a:p>
        </p:txBody>
      </p:sp>
      <p:pic>
        <p:nvPicPr>
          <p:cNvPr id="1026" name="Picture 2" descr="AQA GCSE Chemistry (9-1) Required Practicals Lab Book By Emily Quinn">
            <a:extLst>
              <a:ext uri="{FF2B5EF4-FFF2-40B4-BE49-F238E27FC236}">
                <a16:creationId xmlns:a16="http://schemas.microsoft.com/office/drawing/2014/main" id="{E5D59F83-DE3C-4CF4-A6F0-BDEAE3312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907" y="2497385"/>
            <a:ext cx="2808312" cy="4258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QA GCSE Biology (9-1) Required Practicals Lab Book by Emily Quinn">
            <a:extLst>
              <a:ext uri="{FF2B5EF4-FFF2-40B4-BE49-F238E27FC236}">
                <a16:creationId xmlns:a16="http://schemas.microsoft.com/office/drawing/2014/main" id="{DAFE62B8-CB54-47D3-B48E-1D3BA9687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403" y="2520975"/>
            <a:ext cx="2952328" cy="42443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QA GCSE Physics (9-1) Required Practicals Lab Book By Emily Quinn">
            <a:extLst>
              <a:ext uri="{FF2B5EF4-FFF2-40B4-BE49-F238E27FC236}">
                <a16:creationId xmlns:a16="http://schemas.microsoft.com/office/drawing/2014/main" id="{411961D5-F769-4CBF-B6E0-5586DA2A6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2938" y="2497385"/>
            <a:ext cx="3120310" cy="42786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405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657669-0977-47AF-B817-ECE821642FFE}"/>
              </a:ext>
            </a:extLst>
          </p:cNvPr>
          <p:cNvSpPr>
            <a:spLocks noGrp="1"/>
          </p:cNvSpPr>
          <p:nvPr>
            <p:ph type="ctrTitle"/>
          </p:nvPr>
        </p:nvSpPr>
        <p:spPr>
          <a:xfrm>
            <a:off x="2438399" y="2251282"/>
            <a:ext cx="9110133" cy="2506194"/>
          </a:xfrm>
        </p:spPr>
        <p:txBody>
          <a:bodyPr>
            <a:noAutofit/>
          </a:bodyPr>
          <a:lstStyle/>
          <a:p>
            <a:pPr algn="ctr"/>
            <a:r>
              <a:rPr lang="en-GB" sz="6600" dirty="0">
                <a:latin typeface="Ebrima" panose="02000000000000000000" pitchFamily="2" charset="0"/>
                <a:ea typeface="Ebrima" panose="02000000000000000000" pitchFamily="2" charset="0"/>
                <a:cs typeface="Ebrima" panose="02000000000000000000" pitchFamily="2" charset="0"/>
              </a:rPr>
              <a:t>GCSE </a:t>
            </a:r>
            <a:br>
              <a:rPr lang="en-GB" sz="6600" dirty="0">
                <a:latin typeface="Ebrima" panose="02000000000000000000" pitchFamily="2" charset="0"/>
                <a:ea typeface="Ebrima" panose="02000000000000000000" pitchFamily="2" charset="0"/>
                <a:cs typeface="Ebrima" panose="02000000000000000000" pitchFamily="2" charset="0"/>
              </a:rPr>
            </a:br>
            <a:r>
              <a:rPr lang="en-GB" sz="6600" dirty="0">
                <a:latin typeface="Ebrima" panose="02000000000000000000" pitchFamily="2" charset="0"/>
                <a:ea typeface="Ebrima" panose="02000000000000000000" pitchFamily="2" charset="0"/>
                <a:cs typeface="Ebrima" panose="02000000000000000000" pitchFamily="2" charset="0"/>
              </a:rPr>
              <a:t>English Language</a:t>
            </a:r>
            <a:br>
              <a:rPr lang="en-GB" sz="6600" dirty="0">
                <a:solidFill>
                  <a:schemeClr val="accent2"/>
                </a:solidFill>
                <a:latin typeface="Ebrima" panose="02000000000000000000" pitchFamily="2" charset="0"/>
                <a:ea typeface="Ebrima" panose="02000000000000000000" pitchFamily="2" charset="0"/>
                <a:cs typeface="Ebrima" panose="02000000000000000000" pitchFamily="2" charset="0"/>
              </a:rPr>
            </a:br>
            <a:r>
              <a:rPr lang="en-GB" sz="6600" dirty="0">
                <a:latin typeface="Ebrima" panose="02000000000000000000" pitchFamily="2" charset="0"/>
                <a:ea typeface="Ebrima" panose="02000000000000000000" pitchFamily="2" charset="0"/>
                <a:cs typeface="Ebrima" panose="02000000000000000000" pitchFamily="2" charset="0"/>
              </a:rPr>
              <a:t>&amp;</a:t>
            </a:r>
            <a:br>
              <a:rPr lang="en-GB" sz="6600" dirty="0">
                <a:latin typeface="Ebrima" panose="02000000000000000000" pitchFamily="2" charset="0"/>
                <a:ea typeface="Ebrima" panose="02000000000000000000" pitchFamily="2" charset="0"/>
                <a:cs typeface="Ebrima" panose="02000000000000000000" pitchFamily="2" charset="0"/>
              </a:rPr>
            </a:br>
            <a:r>
              <a:rPr lang="en-GB" sz="6600" dirty="0">
                <a:latin typeface="Ebrima" panose="02000000000000000000" pitchFamily="2" charset="0"/>
                <a:ea typeface="Ebrima" panose="02000000000000000000" pitchFamily="2" charset="0"/>
                <a:cs typeface="Ebrima" panose="02000000000000000000" pitchFamily="2" charset="0"/>
              </a:rPr>
              <a:t>English Literature</a:t>
            </a:r>
            <a:br>
              <a:rPr lang="en-GB" sz="6600" dirty="0">
                <a:latin typeface="Ebrima" panose="02000000000000000000" pitchFamily="2" charset="0"/>
                <a:ea typeface="Ebrima" panose="02000000000000000000" pitchFamily="2" charset="0"/>
                <a:cs typeface="Ebrima" panose="02000000000000000000" pitchFamily="2" charset="0"/>
              </a:rPr>
            </a:br>
            <a:r>
              <a:rPr lang="en-GB" sz="6600" dirty="0">
                <a:latin typeface="Ebrima" panose="02000000000000000000" pitchFamily="2" charset="0"/>
                <a:ea typeface="Ebrima" panose="02000000000000000000" pitchFamily="2" charset="0"/>
                <a:cs typeface="Ebrima" panose="02000000000000000000" pitchFamily="2" charset="0"/>
              </a:rPr>
              <a:t>Miss Jones</a:t>
            </a:r>
          </a:p>
        </p:txBody>
      </p:sp>
      <p:pic>
        <p:nvPicPr>
          <p:cNvPr id="1026" name="Picture 2" descr="Eduqas - Wikipedia">
            <a:extLst>
              <a:ext uri="{FF2B5EF4-FFF2-40B4-BE49-F238E27FC236}">
                <a16:creationId xmlns:a16="http://schemas.microsoft.com/office/drawing/2014/main" id="{A87B3A66-205E-4C01-B8E1-9205AFED9D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7585" y="5096142"/>
            <a:ext cx="2411760" cy="124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1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1ACB-EE5D-36E5-7D03-BB3E7262EED9}"/>
              </a:ext>
            </a:extLst>
          </p:cNvPr>
          <p:cNvSpPr>
            <a:spLocks noGrp="1"/>
          </p:cNvSpPr>
          <p:nvPr>
            <p:ph type="title"/>
          </p:nvPr>
        </p:nvSpPr>
        <p:spPr>
          <a:xfrm>
            <a:off x="3938694" y="325690"/>
            <a:ext cx="7709480" cy="1450757"/>
          </a:xfrm>
        </p:spPr>
        <p:txBody>
          <a:bodyPr/>
          <a:lstStyle/>
          <a:p>
            <a:r>
              <a:rPr lang="en-GB" dirty="0">
                <a:latin typeface="Ebrima" panose="02000000000000000000" pitchFamily="2" charset="0"/>
                <a:ea typeface="Ebrima" panose="02000000000000000000" pitchFamily="2" charset="0"/>
                <a:cs typeface="Ebrima" panose="02000000000000000000" pitchFamily="2" charset="0"/>
              </a:rPr>
              <a:t>GCSE ENGLISH LANGUAGE</a:t>
            </a:r>
            <a:endParaRPr lang="en-GB" dirty="0"/>
          </a:p>
        </p:txBody>
      </p:sp>
      <p:graphicFrame>
        <p:nvGraphicFramePr>
          <p:cNvPr id="4" name="Table 4">
            <a:extLst>
              <a:ext uri="{FF2B5EF4-FFF2-40B4-BE49-F238E27FC236}">
                <a16:creationId xmlns:a16="http://schemas.microsoft.com/office/drawing/2014/main" id="{540F53F1-6946-568B-6306-7605413109A1}"/>
              </a:ext>
            </a:extLst>
          </p:cNvPr>
          <p:cNvGraphicFramePr>
            <a:graphicFrameLocks noGrp="1"/>
          </p:cNvGraphicFramePr>
          <p:nvPr>
            <p:ph idx="1"/>
          </p:nvPr>
        </p:nvGraphicFramePr>
        <p:xfrm>
          <a:off x="2346325" y="1846263"/>
          <a:ext cx="7543800" cy="2011680"/>
        </p:xfrm>
        <a:graphic>
          <a:graphicData uri="http://schemas.openxmlformats.org/drawingml/2006/table">
            <a:tbl>
              <a:tblPr firstRow="1" bandRow="1">
                <a:tableStyleId>{5940675A-B579-460E-94D1-54222C63F5DA}</a:tableStyleId>
              </a:tblPr>
              <a:tblGrid>
                <a:gridCol w="1517427">
                  <a:extLst>
                    <a:ext uri="{9D8B030D-6E8A-4147-A177-3AD203B41FA5}">
                      <a16:colId xmlns:a16="http://schemas.microsoft.com/office/drawing/2014/main" val="2917631755"/>
                    </a:ext>
                  </a:extLst>
                </a:gridCol>
                <a:gridCol w="6026373">
                  <a:extLst>
                    <a:ext uri="{9D8B030D-6E8A-4147-A177-3AD203B41FA5}">
                      <a16:colId xmlns:a16="http://schemas.microsoft.com/office/drawing/2014/main" val="2049526749"/>
                    </a:ext>
                  </a:extLst>
                </a:gridCol>
              </a:tblGrid>
              <a:tr h="370840">
                <a:tc>
                  <a:txBody>
                    <a:bodyPr/>
                    <a:lstStyle/>
                    <a:p>
                      <a:r>
                        <a:rPr lang="en-GB" sz="2400" b="1" dirty="0">
                          <a:latin typeface="Ebrima" panose="02000000000000000000" pitchFamily="2" charset="0"/>
                          <a:ea typeface="Ebrima" panose="02000000000000000000" pitchFamily="2" charset="0"/>
                          <a:cs typeface="Ebrima" panose="02000000000000000000" pitchFamily="2" charset="0"/>
                        </a:rPr>
                        <a:t>Paper 1</a:t>
                      </a:r>
                    </a:p>
                  </a:txBody>
                  <a:tcPr anchor="ctr"/>
                </a:tc>
                <a:tc>
                  <a:txBody>
                    <a:bodyPr/>
                    <a:lstStyle/>
                    <a:p>
                      <a:r>
                        <a:rPr lang="en-GB" sz="2400" dirty="0">
                          <a:latin typeface="Ebrima" panose="02000000000000000000" pitchFamily="2" charset="0"/>
                          <a:ea typeface="Ebrima" panose="02000000000000000000" pitchFamily="2" charset="0"/>
                          <a:cs typeface="Ebrima" panose="02000000000000000000" pitchFamily="2" charset="0"/>
                        </a:rPr>
                        <a:t>Fiction Comprehension</a:t>
                      </a:r>
                    </a:p>
                    <a:p>
                      <a:r>
                        <a:rPr lang="en-GB" sz="2400" dirty="0">
                          <a:latin typeface="Ebrima" panose="02000000000000000000" pitchFamily="2" charset="0"/>
                          <a:ea typeface="Ebrima" panose="02000000000000000000" pitchFamily="2" charset="0"/>
                          <a:cs typeface="Ebrima" panose="02000000000000000000" pitchFamily="2" charset="0"/>
                        </a:rPr>
                        <a:t>Creative Writing</a:t>
                      </a:r>
                    </a:p>
                  </a:txBody>
                  <a:tcPr/>
                </a:tc>
                <a:extLst>
                  <a:ext uri="{0D108BD9-81ED-4DB2-BD59-A6C34878D82A}">
                    <a16:rowId xmlns:a16="http://schemas.microsoft.com/office/drawing/2014/main" val="1614142092"/>
                  </a:ext>
                </a:extLst>
              </a:tr>
              <a:tr h="370840">
                <a:tc>
                  <a:txBody>
                    <a:bodyPr/>
                    <a:lstStyle/>
                    <a:p>
                      <a:r>
                        <a:rPr lang="en-GB" sz="2400" b="1" dirty="0">
                          <a:latin typeface="Ebrima" panose="02000000000000000000" pitchFamily="2" charset="0"/>
                          <a:ea typeface="Ebrima" panose="02000000000000000000" pitchFamily="2" charset="0"/>
                          <a:cs typeface="Ebrima" panose="02000000000000000000" pitchFamily="2" charset="0"/>
                        </a:rPr>
                        <a:t>Paper 2</a:t>
                      </a:r>
                    </a:p>
                  </a:txBody>
                  <a:tcPr anchor="ctr"/>
                </a:tc>
                <a:tc>
                  <a:txBody>
                    <a:bodyPr/>
                    <a:lstStyle/>
                    <a:p>
                      <a:r>
                        <a:rPr lang="en-GB" sz="2400" dirty="0">
                          <a:latin typeface="Ebrima" panose="02000000000000000000" pitchFamily="2" charset="0"/>
                          <a:ea typeface="Ebrima" panose="02000000000000000000" pitchFamily="2" charset="0"/>
                          <a:cs typeface="Ebrima" panose="02000000000000000000" pitchFamily="2" charset="0"/>
                        </a:rPr>
                        <a:t>Non-Fiction Comprehension (including a 19</a:t>
                      </a:r>
                      <a:r>
                        <a:rPr lang="en-GB" sz="2400" baseline="30000" dirty="0">
                          <a:latin typeface="Ebrima" panose="02000000000000000000" pitchFamily="2" charset="0"/>
                          <a:ea typeface="Ebrima" panose="02000000000000000000" pitchFamily="2" charset="0"/>
                          <a:cs typeface="Ebrima" panose="02000000000000000000" pitchFamily="2" charset="0"/>
                        </a:rPr>
                        <a:t>th</a:t>
                      </a:r>
                      <a:r>
                        <a:rPr lang="en-GB" sz="2400" dirty="0">
                          <a:latin typeface="Ebrima" panose="02000000000000000000" pitchFamily="2" charset="0"/>
                          <a:ea typeface="Ebrima" panose="02000000000000000000" pitchFamily="2" charset="0"/>
                          <a:cs typeface="Ebrima" panose="02000000000000000000" pitchFamily="2" charset="0"/>
                        </a:rPr>
                        <a:t> century text)</a:t>
                      </a:r>
                    </a:p>
                    <a:p>
                      <a:r>
                        <a:rPr lang="en-GB" sz="2400" dirty="0">
                          <a:latin typeface="Ebrima" panose="02000000000000000000" pitchFamily="2" charset="0"/>
                          <a:ea typeface="Ebrima" panose="02000000000000000000" pitchFamily="2" charset="0"/>
                          <a:cs typeface="Ebrima" panose="02000000000000000000" pitchFamily="2" charset="0"/>
                        </a:rPr>
                        <a:t>Transactional Writing</a:t>
                      </a:r>
                    </a:p>
                  </a:txBody>
                  <a:tcPr/>
                </a:tc>
                <a:extLst>
                  <a:ext uri="{0D108BD9-81ED-4DB2-BD59-A6C34878D82A}">
                    <a16:rowId xmlns:a16="http://schemas.microsoft.com/office/drawing/2014/main" val="3326675203"/>
                  </a:ext>
                </a:extLst>
              </a:tr>
            </a:tbl>
          </a:graphicData>
        </a:graphic>
      </p:graphicFrame>
      <p:sp>
        <p:nvSpPr>
          <p:cNvPr id="6" name="TextBox 5">
            <a:extLst>
              <a:ext uri="{FF2B5EF4-FFF2-40B4-BE49-F238E27FC236}">
                <a16:creationId xmlns:a16="http://schemas.microsoft.com/office/drawing/2014/main" id="{FE0A2579-0351-3380-5116-C7DE53D0B16D}"/>
              </a:ext>
            </a:extLst>
          </p:cNvPr>
          <p:cNvSpPr txBox="1"/>
          <p:nvPr/>
        </p:nvSpPr>
        <p:spPr>
          <a:xfrm>
            <a:off x="3105356" y="4653137"/>
            <a:ext cx="6192688" cy="1015663"/>
          </a:xfrm>
          <a:prstGeom prst="rect">
            <a:avLst/>
          </a:prstGeom>
          <a:noFill/>
        </p:spPr>
        <p:txBody>
          <a:bodyPr wrap="square">
            <a:spAutoFit/>
          </a:bodyPr>
          <a:lstStyle/>
          <a:p>
            <a:r>
              <a:rPr lang="en-GB" sz="2000" dirty="0">
                <a:latin typeface="Ebrima" panose="02000000000000000000" pitchFamily="2" charset="0"/>
                <a:ea typeface="Ebrima" panose="02000000000000000000" pitchFamily="2" charset="0"/>
                <a:cs typeface="Ebrima" panose="02000000000000000000" pitchFamily="2" charset="0"/>
              </a:rPr>
              <a:t>100% Examination.</a:t>
            </a:r>
          </a:p>
          <a:p>
            <a:endParaRPr lang="en-GB" sz="2000" dirty="0">
              <a:latin typeface="Ebrima" panose="02000000000000000000" pitchFamily="2" charset="0"/>
              <a:ea typeface="Ebrima" panose="02000000000000000000" pitchFamily="2" charset="0"/>
              <a:cs typeface="Ebrima" panose="02000000000000000000" pitchFamily="2" charset="0"/>
            </a:endParaRPr>
          </a:p>
          <a:p>
            <a:r>
              <a:rPr lang="en-GB" sz="2000" dirty="0">
                <a:latin typeface="Ebrima" panose="02000000000000000000" pitchFamily="2" charset="0"/>
                <a:ea typeface="Ebrima" panose="02000000000000000000" pitchFamily="2" charset="0"/>
                <a:cs typeface="Ebrima" panose="02000000000000000000" pitchFamily="2" charset="0"/>
              </a:rPr>
              <a:t>No tiering – all students take the same examinations.</a:t>
            </a:r>
          </a:p>
        </p:txBody>
      </p:sp>
    </p:spTree>
    <p:extLst>
      <p:ext uri="{BB962C8B-B14F-4D97-AF65-F5344CB8AC3E}">
        <p14:creationId xmlns:p14="http://schemas.microsoft.com/office/powerpoint/2010/main" val="2902006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456381" y="480985"/>
            <a:ext cx="8640960" cy="1450757"/>
          </a:xfrm>
        </p:spPr>
        <p:txBody>
          <a:bodyPr>
            <a:normAutofit fontScale="90000"/>
          </a:bodyPr>
          <a:lstStyle/>
          <a:p>
            <a:pPr eaLnBrk="1" hangingPunct="1">
              <a:defRPr/>
            </a:pPr>
            <a:r>
              <a:rPr lang="en-GB" b="1" dirty="0">
                <a:latin typeface="Ebrima" panose="02000000000000000000" pitchFamily="2" charset="0"/>
                <a:ea typeface="Ebrima" panose="02000000000000000000" pitchFamily="2" charset="0"/>
                <a:cs typeface="Ebrima" panose="02000000000000000000" pitchFamily="2" charset="0"/>
              </a:rPr>
              <a:t>GCSE English Language. </a:t>
            </a:r>
            <a:br>
              <a:rPr lang="en-GB" b="1" dirty="0">
                <a:latin typeface="Ebrima" panose="02000000000000000000" pitchFamily="2" charset="0"/>
                <a:ea typeface="Ebrima" panose="02000000000000000000" pitchFamily="2" charset="0"/>
                <a:cs typeface="Ebrima" panose="02000000000000000000" pitchFamily="2" charset="0"/>
              </a:rPr>
            </a:br>
            <a:r>
              <a:rPr lang="en-GB" b="1" dirty="0">
                <a:latin typeface="Ebrima" panose="02000000000000000000" pitchFamily="2" charset="0"/>
                <a:ea typeface="Ebrima" panose="02000000000000000000" pitchFamily="2" charset="0"/>
                <a:cs typeface="Ebrima" panose="02000000000000000000" pitchFamily="2" charset="0"/>
              </a:rPr>
              <a:t>How can you support your child?</a:t>
            </a:r>
          </a:p>
        </p:txBody>
      </p:sp>
      <p:sp>
        <p:nvSpPr>
          <p:cNvPr id="3" name="Content Placeholder 2"/>
          <p:cNvSpPr>
            <a:spLocks noGrp="1"/>
          </p:cNvSpPr>
          <p:nvPr>
            <p:ph idx="1"/>
          </p:nvPr>
        </p:nvSpPr>
        <p:spPr>
          <a:xfrm>
            <a:off x="1167493" y="2017467"/>
            <a:ext cx="9779182" cy="4011858"/>
          </a:xfrm>
        </p:spPr>
        <p:txBody>
          <a:bodyPr>
            <a:noAutofit/>
          </a:bodyPr>
          <a:lstStyle/>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Ensure that homework tasks are completed fully.</a:t>
            </a:r>
          </a:p>
          <a:p>
            <a:pPr>
              <a:defRPr/>
            </a:pPr>
            <a:r>
              <a:rPr lang="en-GB" dirty="0">
                <a:latin typeface="Ebrima" panose="02000000000000000000" pitchFamily="2" charset="0"/>
                <a:ea typeface="Ebrima" panose="02000000000000000000" pitchFamily="2" charset="0"/>
                <a:cs typeface="Ebrima" panose="02000000000000000000" pitchFamily="2" charset="0"/>
              </a:rPr>
              <a:t>Encourage proofreading before submitting homework. This is good practice for exams.</a:t>
            </a:r>
          </a:p>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Encourage private reading. This will help develop inference skills and awareness of how writers shape narratives.</a:t>
            </a:r>
          </a:p>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Being familiar with ‘real-life’ texts will help. Reading newspaper articles, reviews, letters in the local newspaper, will all help to build their repertoire. </a:t>
            </a:r>
          </a:p>
        </p:txBody>
      </p:sp>
    </p:spTree>
    <p:extLst>
      <p:ext uri="{BB962C8B-B14F-4D97-AF65-F5344CB8AC3E}">
        <p14:creationId xmlns:p14="http://schemas.microsoft.com/office/powerpoint/2010/main" val="2051010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0469" y="1845734"/>
            <a:ext cx="3018126" cy="4109210"/>
          </a:xfrm>
          <a:prstGeom prst="rect">
            <a:avLst/>
          </a:prstGeom>
        </p:spPr>
      </p:pic>
      <p:sp>
        <p:nvSpPr>
          <p:cNvPr id="9" name="Title 8">
            <a:extLst>
              <a:ext uri="{FF2B5EF4-FFF2-40B4-BE49-F238E27FC236}">
                <a16:creationId xmlns:a16="http://schemas.microsoft.com/office/drawing/2014/main" id="{B65BEAAF-15FC-47D8-B37E-7FBF81BA2087}"/>
              </a:ext>
            </a:extLst>
          </p:cNvPr>
          <p:cNvSpPr>
            <a:spLocks noGrp="1"/>
          </p:cNvSpPr>
          <p:nvPr>
            <p:ph type="title"/>
          </p:nvPr>
        </p:nvSpPr>
        <p:spPr>
          <a:xfrm>
            <a:off x="1853739" y="163956"/>
            <a:ext cx="8530241" cy="1450757"/>
          </a:xfrm>
        </p:spPr>
        <p:txBody>
          <a:bodyPr/>
          <a:lstStyle/>
          <a:p>
            <a:pPr algn="ctr"/>
            <a:r>
              <a:rPr lang="en-GB" b="1" dirty="0">
                <a:latin typeface="Ebrima" panose="02000000000000000000" pitchFamily="2" charset="0"/>
                <a:ea typeface="Ebrima" panose="02000000000000000000" pitchFamily="2" charset="0"/>
                <a:cs typeface="Ebrima" panose="02000000000000000000" pitchFamily="2" charset="0"/>
              </a:rPr>
              <a:t>Revision Workbook</a:t>
            </a:r>
          </a:p>
        </p:txBody>
      </p:sp>
      <p:sp>
        <p:nvSpPr>
          <p:cNvPr id="10" name="Content Placeholder 9">
            <a:extLst>
              <a:ext uri="{FF2B5EF4-FFF2-40B4-BE49-F238E27FC236}">
                <a16:creationId xmlns:a16="http://schemas.microsoft.com/office/drawing/2014/main" id="{3BDCE2BC-26AA-4188-809B-7914EA996A8C}"/>
              </a:ext>
            </a:extLst>
          </p:cNvPr>
          <p:cNvSpPr>
            <a:spLocks noGrp="1"/>
          </p:cNvSpPr>
          <p:nvPr>
            <p:ph idx="1"/>
          </p:nvPr>
        </p:nvSpPr>
        <p:spPr>
          <a:xfrm>
            <a:off x="4495319" y="1845734"/>
            <a:ext cx="6171861" cy="4023360"/>
          </a:xfrm>
        </p:spPr>
        <p:txBody>
          <a:bodyPr>
            <a:noAutofit/>
          </a:bodyPr>
          <a:lstStyle/>
          <a:p>
            <a:pPr>
              <a:lnSpc>
                <a:spcPct val="100000"/>
              </a:lnSpc>
            </a:pPr>
            <a:r>
              <a:rPr lang="en-GB" sz="2400" dirty="0">
                <a:latin typeface="Ebrima" panose="02000000000000000000" pitchFamily="2" charset="0"/>
                <a:ea typeface="Ebrima" panose="02000000000000000000" pitchFamily="2" charset="0"/>
                <a:cs typeface="Ebrima" panose="02000000000000000000" pitchFamily="2" charset="0"/>
              </a:rPr>
              <a:t>The best way to revise for English Language is to practise answering specific types of questions. </a:t>
            </a:r>
          </a:p>
          <a:p>
            <a:pPr>
              <a:lnSpc>
                <a:spcPct val="100000"/>
              </a:lnSpc>
            </a:pPr>
            <a:r>
              <a:rPr lang="en-GB" sz="2400" dirty="0">
                <a:latin typeface="Ebrima" panose="02000000000000000000" pitchFamily="2" charset="0"/>
                <a:ea typeface="Ebrima" panose="02000000000000000000" pitchFamily="2" charset="0"/>
                <a:cs typeface="Ebrima" panose="02000000000000000000" pitchFamily="2" charset="0"/>
              </a:rPr>
              <a:t>The </a:t>
            </a:r>
            <a:r>
              <a:rPr lang="en-GB" sz="2400" dirty="0" err="1">
                <a:latin typeface="Ebrima" panose="02000000000000000000" pitchFamily="2" charset="0"/>
                <a:ea typeface="Ebrima" panose="02000000000000000000" pitchFamily="2" charset="0"/>
                <a:cs typeface="Ebrima" panose="02000000000000000000" pitchFamily="2" charset="0"/>
              </a:rPr>
              <a:t>Eduqas</a:t>
            </a:r>
            <a:r>
              <a:rPr lang="en-GB" sz="2400" dirty="0">
                <a:latin typeface="Ebrima" panose="02000000000000000000" pitchFamily="2" charset="0"/>
                <a:ea typeface="Ebrima" panose="02000000000000000000" pitchFamily="2" charset="0"/>
                <a:cs typeface="Ebrima" panose="02000000000000000000" pitchFamily="2" charset="0"/>
              </a:rPr>
              <a:t> Workbook is a useful way for students to complete ‘active’ revision meaning they answer questions and can track their progress.</a:t>
            </a:r>
          </a:p>
          <a:p>
            <a:pPr>
              <a:lnSpc>
                <a:spcPct val="100000"/>
              </a:lnSpc>
            </a:pPr>
            <a:r>
              <a:rPr lang="en-GB" sz="2400" dirty="0">
                <a:latin typeface="Ebrima" panose="02000000000000000000" pitchFamily="2" charset="0"/>
                <a:ea typeface="Ebrima" panose="02000000000000000000" pitchFamily="2" charset="0"/>
                <a:cs typeface="Ebrima" panose="02000000000000000000" pitchFamily="2" charset="0"/>
              </a:rPr>
              <a:t>This workbook can be purchased from school if you feel this would be beneficial. The cost is £6.</a:t>
            </a:r>
          </a:p>
        </p:txBody>
      </p:sp>
    </p:spTree>
    <p:extLst>
      <p:ext uri="{BB962C8B-B14F-4D97-AF65-F5344CB8AC3E}">
        <p14:creationId xmlns:p14="http://schemas.microsoft.com/office/powerpoint/2010/main" val="2328172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286605"/>
            <a:ext cx="7251144" cy="1450757"/>
          </a:xfrm>
        </p:spPr>
        <p:txBody>
          <a:bodyPr/>
          <a:lstStyle/>
          <a:p>
            <a:r>
              <a:rPr lang="en-GB" dirty="0">
                <a:latin typeface="Ebrima" panose="02000000000000000000" pitchFamily="2" charset="0"/>
                <a:ea typeface="Ebrima" panose="02000000000000000000" pitchFamily="2" charset="0"/>
                <a:cs typeface="Ebrima" panose="02000000000000000000" pitchFamily="2" charset="0"/>
              </a:rPr>
              <a:t>Spoken Language</a:t>
            </a:r>
          </a:p>
        </p:txBody>
      </p:sp>
      <p:sp>
        <p:nvSpPr>
          <p:cNvPr id="3" name="Content Placeholder 2"/>
          <p:cNvSpPr>
            <a:spLocks noGrp="1"/>
          </p:cNvSpPr>
          <p:nvPr>
            <p:ph idx="1"/>
          </p:nvPr>
        </p:nvSpPr>
        <p:spPr/>
        <p:txBody>
          <a:bodyPr>
            <a:normAutofit/>
          </a:bodyPr>
          <a:lstStyle/>
          <a:p>
            <a:r>
              <a:rPr lang="en-GB" sz="3200" dirty="0">
                <a:latin typeface="Ebrima" panose="02000000000000000000" pitchFamily="2" charset="0"/>
                <a:ea typeface="Ebrima" panose="02000000000000000000" pitchFamily="2" charset="0"/>
                <a:cs typeface="Ebrima" panose="02000000000000000000" pitchFamily="2" charset="0"/>
              </a:rPr>
              <a:t>A requirement of the English Language exam is for students to complete a speech in front of an audience.</a:t>
            </a:r>
          </a:p>
          <a:p>
            <a:r>
              <a:rPr lang="en-GB" sz="3200" dirty="0">
                <a:latin typeface="Ebrima" panose="02000000000000000000" pitchFamily="2" charset="0"/>
                <a:ea typeface="Ebrima" panose="02000000000000000000" pitchFamily="2" charset="0"/>
                <a:cs typeface="Ebrima" panose="02000000000000000000" pitchFamily="2" charset="0"/>
              </a:rPr>
              <a:t>The mark for this does not impact on their English Language GCSE grade but their achievement (pass, merit or distinction) will be noted alongside their GCSE result.</a:t>
            </a:r>
          </a:p>
        </p:txBody>
      </p:sp>
    </p:spTree>
    <p:extLst>
      <p:ext uri="{BB962C8B-B14F-4D97-AF65-F5344CB8AC3E}">
        <p14:creationId xmlns:p14="http://schemas.microsoft.com/office/powerpoint/2010/main" val="604784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764704"/>
            <a:ext cx="7543800" cy="702302"/>
          </a:xfrm>
        </p:spPr>
        <p:txBody>
          <a:bodyPr>
            <a:normAutofit fontScale="90000"/>
          </a:bodyPr>
          <a:lstStyle/>
          <a:p>
            <a:pPr algn="ctr"/>
            <a:r>
              <a:rPr lang="en-GB" sz="4400" dirty="0">
                <a:solidFill>
                  <a:schemeClr val="accent2"/>
                </a:solidFill>
                <a:latin typeface="Ebrima" panose="02000000000000000000" pitchFamily="2" charset="0"/>
                <a:ea typeface="Ebrima" panose="02000000000000000000" pitchFamily="2" charset="0"/>
                <a:cs typeface="Ebrima" panose="02000000000000000000" pitchFamily="2" charset="0"/>
              </a:rPr>
              <a:t>  </a:t>
            </a:r>
            <a:r>
              <a:rPr lang="en-GB" sz="4400" dirty="0">
                <a:latin typeface="Ebrima" panose="02000000000000000000" pitchFamily="2" charset="0"/>
                <a:ea typeface="Ebrima" panose="02000000000000000000" pitchFamily="2" charset="0"/>
                <a:cs typeface="Ebrima" panose="02000000000000000000" pitchFamily="2" charset="0"/>
              </a:rPr>
              <a:t>GCSE ENGLISH LITERATURE</a:t>
            </a:r>
            <a:endParaRPr lang="en-GB" sz="2400"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1127760" y="4870301"/>
            <a:ext cx="7543801" cy="503146"/>
          </a:xfrm>
        </p:spPr>
        <p:txBody>
          <a:bodyPr>
            <a:noAutofit/>
          </a:bodyPr>
          <a:lstStyle/>
          <a:p>
            <a:r>
              <a:rPr lang="en-GB" dirty="0">
                <a:latin typeface="Ebrima" panose="02000000000000000000" pitchFamily="2" charset="0"/>
                <a:ea typeface="Ebrima" panose="02000000000000000000" pitchFamily="2" charset="0"/>
                <a:cs typeface="Ebrima" panose="02000000000000000000" pitchFamily="2" charset="0"/>
              </a:rPr>
              <a:t>100% Examination. 2 exam papers.</a:t>
            </a:r>
          </a:p>
          <a:p>
            <a:r>
              <a:rPr lang="en-GB" dirty="0">
                <a:latin typeface="Ebrima" panose="02000000000000000000" pitchFamily="2" charset="0"/>
                <a:ea typeface="Ebrima" panose="02000000000000000000" pitchFamily="2" charset="0"/>
                <a:cs typeface="Ebrima" panose="02000000000000000000" pitchFamily="2" charset="0"/>
              </a:rPr>
              <a:t>No tiering – all students take the same examinations.</a:t>
            </a:r>
          </a:p>
          <a:p>
            <a:endParaRPr lang="en-GB" dirty="0">
              <a:latin typeface="Ebrima" panose="02000000000000000000" pitchFamily="2" charset="0"/>
              <a:ea typeface="Ebrima" panose="02000000000000000000" pitchFamily="2" charset="0"/>
              <a:cs typeface="Ebrima" panose="02000000000000000000" pitchFamily="2" charset="0"/>
            </a:endParaRPr>
          </a:p>
          <a:p>
            <a:pPr marL="46037"/>
            <a:endParaRPr lang="en-GB" dirty="0">
              <a:latin typeface="Ebrima" panose="02000000000000000000" pitchFamily="2" charset="0"/>
              <a:ea typeface="Ebrima" panose="02000000000000000000" pitchFamily="2" charset="0"/>
              <a:cs typeface="Ebrima" panose="02000000000000000000" pitchFamily="2" charset="0"/>
            </a:endParaRPr>
          </a:p>
        </p:txBody>
      </p:sp>
      <p:graphicFrame>
        <p:nvGraphicFramePr>
          <p:cNvPr id="6" name="Table 4">
            <a:extLst>
              <a:ext uri="{FF2B5EF4-FFF2-40B4-BE49-F238E27FC236}">
                <a16:creationId xmlns:a16="http://schemas.microsoft.com/office/drawing/2014/main" id="{8886BCDB-1188-DD4F-10DC-40B327AE2FFF}"/>
              </a:ext>
            </a:extLst>
          </p:cNvPr>
          <p:cNvGraphicFramePr>
            <a:graphicFrameLocks/>
          </p:cNvGraphicFramePr>
          <p:nvPr/>
        </p:nvGraphicFramePr>
        <p:xfrm>
          <a:off x="2346960" y="2348880"/>
          <a:ext cx="7543800" cy="2011680"/>
        </p:xfrm>
        <a:graphic>
          <a:graphicData uri="http://schemas.openxmlformats.org/drawingml/2006/table">
            <a:tbl>
              <a:tblPr firstRow="1" bandRow="1">
                <a:tableStyleId>{5940675A-B579-460E-94D1-54222C63F5DA}</a:tableStyleId>
              </a:tblPr>
              <a:tblGrid>
                <a:gridCol w="1517427">
                  <a:extLst>
                    <a:ext uri="{9D8B030D-6E8A-4147-A177-3AD203B41FA5}">
                      <a16:colId xmlns:a16="http://schemas.microsoft.com/office/drawing/2014/main" val="2917631755"/>
                    </a:ext>
                  </a:extLst>
                </a:gridCol>
                <a:gridCol w="6026373">
                  <a:extLst>
                    <a:ext uri="{9D8B030D-6E8A-4147-A177-3AD203B41FA5}">
                      <a16:colId xmlns:a16="http://schemas.microsoft.com/office/drawing/2014/main" val="2049526749"/>
                    </a:ext>
                  </a:extLst>
                </a:gridCol>
              </a:tblGrid>
              <a:tr h="370840">
                <a:tc>
                  <a:txBody>
                    <a:bodyPr/>
                    <a:lstStyle/>
                    <a:p>
                      <a:r>
                        <a:rPr lang="en-GB" sz="2400" b="1" dirty="0">
                          <a:latin typeface="Ebrima" panose="02000000000000000000" pitchFamily="2" charset="0"/>
                          <a:ea typeface="Ebrima" panose="02000000000000000000" pitchFamily="2" charset="0"/>
                          <a:cs typeface="Ebrima" panose="02000000000000000000" pitchFamily="2" charset="0"/>
                        </a:rPr>
                        <a:t>Paper 1</a:t>
                      </a:r>
                    </a:p>
                  </a:txBody>
                  <a:tcPr anchor="ctr"/>
                </a:tc>
                <a:tc>
                  <a:txBody>
                    <a:bodyPr/>
                    <a:lstStyle/>
                    <a:p>
                      <a:r>
                        <a:rPr lang="en-GB" sz="2400" b="1" i="1" dirty="0">
                          <a:latin typeface="Ebrima" panose="02000000000000000000" pitchFamily="2" charset="0"/>
                          <a:ea typeface="Ebrima" panose="02000000000000000000" pitchFamily="2" charset="0"/>
                          <a:cs typeface="Ebrima" panose="02000000000000000000" pitchFamily="2" charset="0"/>
                        </a:rPr>
                        <a:t>Romeo and Juliet</a:t>
                      </a:r>
                    </a:p>
                    <a:p>
                      <a:r>
                        <a:rPr lang="en-GB" sz="2400" b="1" dirty="0">
                          <a:latin typeface="Ebrima" panose="02000000000000000000" pitchFamily="2" charset="0"/>
                          <a:ea typeface="Ebrima" panose="02000000000000000000" pitchFamily="2" charset="0"/>
                          <a:cs typeface="Ebrima" panose="02000000000000000000" pitchFamily="2" charset="0"/>
                        </a:rPr>
                        <a:t>Poetry Anthology</a:t>
                      </a:r>
                    </a:p>
                  </a:txBody>
                  <a:tcPr/>
                </a:tc>
                <a:extLst>
                  <a:ext uri="{0D108BD9-81ED-4DB2-BD59-A6C34878D82A}">
                    <a16:rowId xmlns:a16="http://schemas.microsoft.com/office/drawing/2014/main" val="1614142092"/>
                  </a:ext>
                </a:extLst>
              </a:tr>
              <a:tr h="370840">
                <a:tc>
                  <a:txBody>
                    <a:bodyPr/>
                    <a:lstStyle/>
                    <a:p>
                      <a:r>
                        <a:rPr lang="en-GB" sz="2400" b="1" dirty="0">
                          <a:latin typeface="Ebrima" panose="02000000000000000000" pitchFamily="2" charset="0"/>
                          <a:ea typeface="Ebrima" panose="02000000000000000000" pitchFamily="2" charset="0"/>
                          <a:cs typeface="Ebrima" panose="02000000000000000000" pitchFamily="2" charset="0"/>
                        </a:rPr>
                        <a:t>Paper 2</a:t>
                      </a:r>
                    </a:p>
                  </a:txBody>
                  <a:tcPr anchor="ctr"/>
                </a:tc>
                <a:tc>
                  <a:txBody>
                    <a:bodyPr/>
                    <a:lstStyle/>
                    <a:p>
                      <a:r>
                        <a:rPr lang="en-GB" sz="2400" b="1" i="1" dirty="0">
                          <a:latin typeface="Ebrima" panose="02000000000000000000" pitchFamily="2" charset="0"/>
                          <a:ea typeface="Ebrima" panose="02000000000000000000" pitchFamily="2" charset="0"/>
                          <a:cs typeface="Ebrima" panose="02000000000000000000" pitchFamily="2" charset="0"/>
                        </a:rPr>
                        <a:t>An Inspector Calls</a:t>
                      </a:r>
                    </a:p>
                    <a:p>
                      <a:r>
                        <a:rPr lang="en-GB" sz="2400" i="1" dirty="0">
                          <a:latin typeface="Ebrima" panose="02000000000000000000" pitchFamily="2" charset="0"/>
                          <a:ea typeface="Ebrima" panose="02000000000000000000" pitchFamily="2" charset="0"/>
                          <a:cs typeface="Ebrima" panose="02000000000000000000" pitchFamily="2" charset="0"/>
                        </a:rPr>
                        <a:t>The War of the Worlds</a:t>
                      </a:r>
                    </a:p>
                    <a:p>
                      <a:r>
                        <a:rPr lang="en-GB" sz="2400" dirty="0">
                          <a:latin typeface="Ebrima" panose="02000000000000000000" pitchFamily="2" charset="0"/>
                          <a:ea typeface="Ebrima" panose="02000000000000000000" pitchFamily="2" charset="0"/>
                          <a:cs typeface="Ebrima" panose="02000000000000000000" pitchFamily="2" charset="0"/>
                        </a:rPr>
                        <a:t>Unseen Poetry </a:t>
                      </a:r>
                    </a:p>
                  </a:txBody>
                  <a:tcPr/>
                </a:tc>
                <a:extLst>
                  <a:ext uri="{0D108BD9-81ED-4DB2-BD59-A6C34878D82A}">
                    <a16:rowId xmlns:a16="http://schemas.microsoft.com/office/drawing/2014/main" val="3326675203"/>
                  </a:ext>
                </a:extLst>
              </a:tr>
            </a:tbl>
          </a:graphicData>
        </a:graphic>
      </p:graphicFrame>
    </p:spTree>
    <p:extLst>
      <p:ext uri="{BB962C8B-B14F-4D97-AF65-F5344CB8AC3E}">
        <p14:creationId xmlns:p14="http://schemas.microsoft.com/office/powerpoint/2010/main" val="2012830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678632" y="474000"/>
            <a:ext cx="8640960" cy="1450757"/>
          </a:xfrm>
        </p:spPr>
        <p:txBody>
          <a:bodyPr>
            <a:normAutofit fontScale="90000"/>
          </a:bodyPr>
          <a:lstStyle/>
          <a:p>
            <a:pPr eaLnBrk="1" hangingPunct="1">
              <a:defRPr/>
            </a:pPr>
            <a:r>
              <a:rPr lang="en-GB" b="1" dirty="0">
                <a:latin typeface="Ebrima" panose="02000000000000000000" pitchFamily="2" charset="0"/>
                <a:ea typeface="Ebrima" panose="02000000000000000000" pitchFamily="2" charset="0"/>
                <a:cs typeface="Ebrima" panose="02000000000000000000" pitchFamily="2" charset="0"/>
              </a:rPr>
              <a:t>GCSE English Literature</a:t>
            </a:r>
            <a:br>
              <a:rPr lang="en-GB" b="1" dirty="0">
                <a:latin typeface="Ebrima" panose="02000000000000000000" pitchFamily="2" charset="0"/>
                <a:ea typeface="Ebrima" panose="02000000000000000000" pitchFamily="2" charset="0"/>
                <a:cs typeface="Ebrima" panose="02000000000000000000" pitchFamily="2" charset="0"/>
              </a:rPr>
            </a:br>
            <a:r>
              <a:rPr lang="en-GB" b="1" dirty="0">
                <a:latin typeface="Ebrima" panose="02000000000000000000" pitchFamily="2" charset="0"/>
                <a:ea typeface="Ebrima" panose="02000000000000000000" pitchFamily="2" charset="0"/>
                <a:cs typeface="Ebrima" panose="02000000000000000000" pitchFamily="2" charset="0"/>
              </a:rPr>
              <a:t>How can you support your child?</a:t>
            </a:r>
          </a:p>
        </p:txBody>
      </p:sp>
      <p:sp>
        <p:nvSpPr>
          <p:cNvPr id="3" name="Content Placeholder 2"/>
          <p:cNvSpPr>
            <a:spLocks noGrp="1"/>
          </p:cNvSpPr>
          <p:nvPr>
            <p:ph idx="1"/>
          </p:nvPr>
        </p:nvSpPr>
        <p:spPr>
          <a:xfrm>
            <a:off x="893118" y="2093384"/>
            <a:ext cx="9489131" cy="4023360"/>
          </a:xfrm>
        </p:spPr>
        <p:txBody>
          <a:bodyPr>
            <a:noAutofit/>
          </a:bodyPr>
          <a:lstStyle/>
          <a:p>
            <a:pPr eaLnBrk="1" hangingPunct="1">
              <a:lnSpc>
                <a:spcPct val="90000"/>
              </a:lnSpc>
              <a:defRPr/>
            </a:pPr>
            <a:r>
              <a:rPr lang="en-GB" sz="2400" dirty="0">
                <a:latin typeface="Ebrima" panose="02000000000000000000" pitchFamily="2" charset="0"/>
                <a:ea typeface="Ebrima" panose="02000000000000000000" pitchFamily="2" charset="0"/>
                <a:cs typeface="Ebrima" panose="02000000000000000000" pitchFamily="2" charset="0"/>
              </a:rPr>
              <a:t>Ensure that they have read their set texts and completed any work missed due to absence.</a:t>
            </a:r>
          </a:p>
          <a:p>
            <a:pPr eaLnBrk="1" hangingPunct="1">
              <a:lnSpc>
                <a:spcPct val="90000"/>
              </a:lnSpc>
              <a:defRPr/>
            </a:pPr>
            <a:r>
              <a:rPr lang="en-GB" sz="2400" dirty="0">
                <a:latin typeface="Ebrima" panose="02000000000000000000" pitchFamily="2" charset="0"/>
                <a:ea typeface="Ebrima" panose="02000000000000000000" pitchFamily="2" charset="0"/>
                <a:cs typeface="Ebrima" panose="02000000000000000000" pitchFamily="2" charset="0"/>
              </a:rPr>
              <a:t>Test their knowledge of key quotations for each text, including the poetry. Knowing five quotations per character or poem would be a suitable number to aim for.</a:t>
            </a:r>
          </a:p>
          <a:p>
            <a:pPr eaLnBrk="1" hangingPunct="1">
              <a:lnSpc>
                <a:spcPct val="90000"/>
              </a:lnSpc>
              <a:defRPr/>
            </a:pPr>
            <a:r>
              <a:rPr lang="en-GB" sz="2400" dirty="0">
                <a:latin typeface="Ebrima" panose="02000000000000000000" pitchFamily="2" charset="0"/>
                <a:ea typeface="Ebrima" panose="02000000000000000000" pitchFamily="2" charset="0"/>
                <a:cs typeface="Ebrima" panose="02000000000000000000" pitchFamily="2" charset="0"/>
              </a:rPr>
              <a:t>Condensing notes and revision materials into manageable diagrams or flash cards can be useful.</a:t>
            </a:r>
          </a:p>
          <a:p>
            <a:pPr eaLnBrk="1" hangingPunct="1">
              <a:lnSpc>
                <a:spcPct val="90000"/>
              </a:lnSpc>
              <a:defRPr/>
            </a:pPr>
            <a:r>
              <a:rPr lang="en-GB" sz="2400" dirty="0">
                <a:latin typeface="Ebrima" panose="02000000000000000000" pitchFamily="2" charset="0"/>
                <a:ea typeface="Ebrima" panose="02000000000000000000" pitchFamily="2" charset="0"/>
                <a:cs typeface="Ebrima" panose="02000000000000000000" pitchFamily="2" charset="0"/>
              </a:rPr>
              <a:t>Encourage the use of GCSE Pod to revise the characters and themes for each text.</a:t>
            </a:r>
          </a:p>
        </p:txBody>
      </p:sp>
    </p:spTree>
    <p:extLst>
      <p:ext uri="{BB962C8B-B14F-4D97-AF65-F5344CB8AC3E}">
        <p14:creationId xmlns:p14="http://schemas.microsoft.com/office/powerpoint/2010/main" val="3554807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86E6F-ED86-8032-D115-C5C3D8A7DDC9}"/>
              </a:ext>
            </a:extLst>
          </p:cNvPr>
          <p:cNvSpPr>
            <a:spLocks noGrp="1"/>
          </p:cNvSpPr>
          <p:nvPr>
            <p:ph type="title"/>
          </p:nvPr>
        </p:nvSpPr>
        <p:spPr>
          <a:xfrm>
            <a:off x="2783632" y="157395"/>
            <a:ext cx="9779183" cy="1325563"/>
          </a:xfrm>
        </p:spPr>
        <p:txBody>
          <a:bodyPr/>
          <a:lstStyle/>
          <a:p>
            <a:r>
              <a:rPr lang="en-GB" dirty="0"/>
              <a:t>	gcsepod.com</a:t>
            </a:r>
          </a:p>
        </p:txBody>
      </p:sp>
      <p:pic>
        <p:nvPicPr>
          <p:cNvPr id="5" name="Picture 4">
            <a:extLst>
              <a:ext uri="{FF2B5EF4-FFF2-40B4-BE49-F238E27FC236}">
                <a16:creationId xmlns:a16="http://schemas.microsoft.com/office/drawing/2014/main" id="{83DA9BCA-4963-036D-D8F1-FAB208DE237C}"/>
              </a:ext>
            </a:extLst>
          </p:cNvPr>
          <p:cNvPicPr>
            <a:picLocks noChangeAspect="1"/>
          </p:cNvPicPr>
          <p:nvPr/>
        </p:nvPicPr>
        <p:blipFill rotWithShape="1">
          <a:blip r:embed="rId2"/>
          <a:srcRect l="14562" t="6601" r="15350" b="15177"/>
          <a:stretch/>
        </p:blipFill>
        <p:spPr>
          <a:xfrm>
            <a:off x="2783632" y="1845734"/>
            <a:ext cx="6408712" cy="4023360"/>
          </a:xfrm>
          <a:prstGeom prst="rect">
            <a:avLst/>
          </a:prstGeom>
        </p:spPr>
      </p:pic>
      <p:sp>
        <p:nvSpPr>
          <p:cNvPr id="4" name="TextBox 3">
            <a:extLst>
              <a:ext uri="{FF2B5EF4-FFF2-40B4-BE49-F238E27FC236}">
                <a16:creationId xmlns:a16="http://schemas.microsoft.com/office/drawing/2014/main" id="{C6860CB8-5F69-5F2C-9E03-836D282A900F}"/>
              </a:ext>
            </a:extLst>
          </p:cNvPr>
          <p:cNvSpPr txBox="1"/>
          <p:nvPr/>
        </p:nvSpPr>
        <p:spPr>
          <a:xfrm>
            <a:off x="8751937" y="277807"/>
            <a:ext cx="2988000" cy="2810351"/>
          </a:xfrm>
          <a:prstGeom prst="roundRect">
            <a:avLst>
              <a:gd name="adj" fmla="val 15178"/>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eaLnBrk="1" hangingPunct="1"/>
            <a:r>
              <a:rPr lang="en-GB" altLang="en-US" dirty="0">
                <a:latin typeface="Ebrima" panose="02000000000000000000" pitchFamily="2" charset="0"/>
                <a:ea typeface="Ebrima" panose="02000000000000000000" pitchFamily="2" charset="0"/>
                <a:cs typeface="Ebrima" panose="02000000000000000000" pitchFamily="2" charset="0"/>
              </a:rPr>
              <a:t>All students have received a login for this online resource.</a:t>
            </a:r>
          </a:p>
          <a:p>
            <a:pPr eaLnBrk="1" hangingPunct="1"/>
            <a:endParaRPr lang="en-GB" altLang="en-US" dirty="0">
              <a:latin typeface="Ebrima" panose="02000000000000000000" pitchFamily="2" charset="0"/>
              <a:ea typeface="Ebrima" panose="02000000000000000000" pitchFamily="2" charset="0"/>
              <a:cs typeface="Ebrima" panose="02000000000000000000" pitchFamily="2" charset="0"/>
            </a:endParaRPr>
          </a:p>
          <a:p>
            <a:pPr eaLnBrk="1" hangingPunct="1"/>
            <a:r>
              <a:rPr lang="en-GB" altLang="en-US" dirty="0">
                <a:latin typeface="Ebrima" panose="02000000000000000000" pitchFamily="2" charset="0"/>
                <a:ea typeface="Ebrima" panose="02000000000000000000" pitchFamily="2" charset="0"/>
                <a:cs typeface="Ebrima" panose="02000000000000000000" pitchFamily="2" charset="0"/>
              </a:rPr>
              <a:t>Click ‘Forgotten my login details’ if the password has been forgotten and a reminder will be sent to their school email.</a:t>
            </a:r>
          </a:p>
        </p:txBody>
      </p:sp>
    </p:spTree>
    <p:extLst>
      <p:ext uri="{BB962C8B-B14F-4D97-AF65-F5344CB8AC3E}">
        <p14:creationId xmlns:p14="http://schemas.microsoft.com/office/powerpoint/2010/main" val="3646785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ctrTitle"/>
          </p:nvPr>
        </p:nvSpPr>
        <p:spPr>
          <a:xfrm>
            <a:off x="3617728" y="439332"/>
            <a:ext cx="5464543" cy="1050388"/>
          </a:xfrm>
        </p:spPr>
        <p:txBody>
          <a:bodyPr rtlCol="0">
            <a:normAutofit/>
          </a:bodyPr>
          <a:lstStyle/>
          <a:p>
            <a:pPr rtl="0"/>
            <a:r>
              <a:rPr lang="en-GB" dirty="0"/>
              <a:t>How can I help?  </a:t>
            </a:r>
          </a:p>
        </p:txBody>
      </p:sp>
      <p:graphicFrame>
        <p:nvGraphicFramePr>
          <p:cNvPr id="6" name="Content Placeholder 3" descr="Timeline Placeholder ">
            <a:extLst>
              <a:ext uri="{FF2B5EF4-FFF2-40B4-BE49-F238E27FC236}">
                <a16:creationId xmlns:a16="http://schemas.microsoft.com/office/drawing/2014/main" id="{85168BDF-A0D9-4916-A9F9-41D8175A703C}"/>
              </a:ext>
            </a:extLst>
          </p:cNvPr>
          <p:cNvGraphicFramePr>
            <a:graphicFrameLocks noGrp="1" noChangeAspect="1"/>
          </p:cNvGraphicFramePr>
          <p:nvPr>
            <p:extLst>
              <p:ext uri="{D42A27DB-BD31-4B8C-83A1-F6EECF244321}">
                <p14:modId xmlns:p14="http://schemas.microsoft.com/office/powerpoint/2010/main" val="813633008"/>
              </p:ext>
            </p:extLst>
          </p:nvPr>
        </p:nvGraphicFramePr>
        <p:xfrm>
          <a:off x="1251312" y="2082555"/>
          <a:ext cx="9689375" cy="394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C0179B5-0800-154F-80F6-614473C055BD}"/>
              </a:ext>
            </a:extLst>
          </p:cNvPr>
          <p:cNvSpPr txBox="1"/>
          <p:nvPr/>
        </p:nvSpPr>
        <p:spPr>
          <a:xfrm>
            <a:off x="2042809" y="2674641"/>
            <a:ext cx="350196" cy="646331"/>
          </a:xfrm>
          <a:prstGeom prst="rect">
            <a:avLst/>
          </a:prstGeom>
          <a:noFill/>
        </p:spPr>
        <p:txBody>
          <a:bodyPr wrap="square" rtlCol="0">
            <a:spAutoFit/>
          </a:bodyPr>
          <a:lstStyle/>
          <a:p>
            <a:pPr algn="ctr" rtl="0"/>
            <a:r>
              <a:rPr lang="en-GB" sz="3600" b="1" dirty="0">
                <a:solidFill>
                  <a:schemeClr val="bg1"/>
                </a:solidFill>
                <a:latin typeface="Tenorite" pitchFamily="2" charset="0"/>
              </a:rPr>
              <a:t>1</a:t>
            </a:r>
          </a:p>
        </p:txBody>
      </p:sp>
      <p:sp>
        <p:nvSpPr>
          <p:cNvPr id="7" name="TextBox 6">
            <a:extLst>
              <a:ext uri="{FF2B5EF4-FFF2-40B4-BE49-F238E27FC236}">
                <a16:creationId xmlns:a16="http://schemas.microsoft.com/office/drawing/2014/main" id="{B468C313-80C0-8840-8702-F1084174C592}"/>
              </a:ext>
            </a:extLst>
          </p:cNvPr>
          <p:cNvSpPr txBox="1"/>
          <p:nvPr/>
        </p:nvSpPr>
        <p:spPr>
          <a:xfrm>
            <a:off x="4002238" y="2674641"/>
            <a:ext cx="350196" cy="646331"/>
          </a:xfrm>
          <a:prstGeom prst="rect">
            <a:avLst/>
          </a:prstGeom>
          <a:noFill/>
        </p:spPr>
        <p:txBody>
          <a:bodyPr wrap="square" rtlCol="0">
            <a:spAutoFit/>
          </a:bodyPr>
          <a:lstStyle/>
          <a:p>
            <a:pPr algn="ctr" rtl="0"/>
            <a:r>
              <a:rPr lang="en-GB" sz="3600" b="1" dirty="0">
                <a:solidFill>
                  <a:schemeClr val="bg1"/>
                </a:solidFill>
                <a:latin typeface="Tenorite" pitchFamily="2" charset="0"/>
              </a:rPr>
              <a:t>2</a:t>
            </a:r>
          </a:p>
        </p:txBody>
      </p:sp>
      <p:sp>
        <p:nvSpPr>
          <p:cNvPr id="8" name="TextBox 7">
            <a:extLst>
              <a:ext uri="{FF2B5EF4-FFF2-40B4-BE49-F238E27FC236}">
                <a16:creationId xmlns:a16="http://schemas.microsoft.com/office/drawing/2014/main" id="{4E863C6B-1856-BC43-A090-B182EAB34EB8}"/>
              </a:ext>
            </a:extLst>
          </p:cNvPr>
          <p:cNvSpPr txBox="1"/>
          <p:nvPr/>
        </p:nvSpPr>
        <p:spPr>
          <a:xfrm>
            <a:off x="5932638" y="2674641"/>
            <a:ext cx="350196" cy="646331"/>
          </a:xfrm>
          <a:prstGeom prst="rect">
            <a:avLst/>
          </a:prstGeom>
          <a:noFill/>
        </p:spPr>
        <p:txBody>
          <a:bodyPr wrap="square" rtlCol="0">
            <a:spAutoFit/>
          </a:bodyPr>
          <a:lstStyle/>
          <a:p>
            <a:pPr algn="ctr" rtl="0"/>
            <a:r>
              <a:rPr lang="en-GB" sz="3600" b="1" dirty="0">
                <a:solidFill>
                  <a:schemeClr val="bg1"/>
                </a:solidFill>
                <a:latin typeface="Tenorite" pitchFamily="2" charset="0"/>
              </a:rPr>
              <a:t>3</a:t>
            </a:r>
          </a:p>
        </p:txBody>
      </p:sp>
      <p:sp>
        <p:nvSpPr>
          <p:cNvPr id="9" name="TextBox 8">
            <a:extLst>
              <a:ext uri="{FF2B5EF4-FFF2-40B4-BE49-F238E27FC236}">
                <a16:creationId xmlns:a16="http://schemas.microsoft.com/office/drawing/2014/main" id="{3AE770E3-D227-CD4E-83C4-44744E774884}"/>
              </a:ext>
            </a:extLst>
          </p:cNvPr>
          <p:cNvSpPr txBox="1"/>
          <p:nvPr/>
        </p:nvSpPr>
        <p:spPr>
          <a:xfrm>
            <a:off x="7863038" y="2674641"/>
            <a:ext cx="350196" cy="646331"/>
          </a:xfrm>
          <a:prstGeom prst="rect">
            <a:avLst/>
          </a:prstGeom>
          <a:noFill/>
        </p:spPr>
        <p:txBody>
          <a:bodyPr wrap="square" rtlCol="0">
            <a:spAutoFit/>
          </a:bodyPr>
          <a:lstStyle/>
          <a:p>
            <a:pPr algn="ctr" rtl="0"/>
            <a:r>
              <a:rPr lang="en-GB" sz="3600" b="1" dirty="0">
                <a:solidFill>
                  <a:schemeClr val="bg1"/>
                </a:solidFill>
                <a:latin typeface="Tenorite" pitchFamily="2" charset="0"/>
              </a:rPr>
              <a:t>4</a:t>
            </a:r>
          </a:p>
        </p:txBody>
      </p:sp>
      <p:sp>
        <p:nvSpPr>
          <p:cNvPr id="10" name="TextBox 9">
            <a:extLst>
              <a:ext uri="{FF2B5EF4-FFF2-40B4-BE49-F238E27FC236}">
                <a16:creationId xmlns:a16="http://schemas.microsoft.com/office/drawing/2014/main" id="{10C47546-62E7-304A-8631-60D9B8E543BE}"/>
              </a:ext>
            </a:extLst>
          </p:cNvPr>
          <p:cNvSpPr txBox="1"/>
          <p:nvPr/>
        </p:nvSpPr>
        <p:spPr>
          <a:xfrm>
            <a:off x="9807953" y="2674641"/>
            <a:ext cx="350196" cy="646331"/>
          </a:xfrm>
          <a:prstGeom prst="rect">
            <a:avLst/>
          </a:prstGeom>
          <a:noFill/>
        </p:spPr>
        <p:txBody>
          <a:bodyPr wrap="square" rtlCol="0">
            <a:spAutoFit/>
          </a:bodyPr>
          <a:lstStyle/>
          <a:p>
            <a:pPr algn="ctr" rtl="0"/>
            <a:r>
              <a:rPr lang="en-GB" sz="3600" b="1" dirty="0">
                <a:solidFill>
                  <a:schemeClr val="bg1"/>
                </a:solidFill>
                <a:latin typeface="Tenorite" pitchFamily="2" charset="0"/>
              </a:rPr>
              <a:t>5</a:t>
            </a:r>
          </a:p>
        </p:txBody>
      </p:sp>
      <p:sp>
        <p:nvSpPr>
          <p:cNvPr id="5" name="TextBox 4">
            <a:extLst>
              <a:ext uri="{FF2B5EF4-FFF2-40B4-BE49-F238E27FC236}">
                <a16:creationId xmlns:a16="http://schemas.microsoft.com/office/drawing/2014/main" id="{C78413BD-4705-73B0-C4B8-F40ACC9DCE00}"/>
              </a:ext>
            </a:extLst>
          </p:cNvPr>
          <p:cNvSpPr txBox="1"/>
          <p:nvPr/>
        </p:nvSpPr>
        <p:spPr>
          <a:xfrm>
            <a:off x="3153713" y="4052990"/>
            <a:ext cx="2047246" cy="954107"/>
          </a:xfrm>
          <a:prstGeom prst="rect">
            <a:avLst/>
          </a:prstGeom>
          <a:noFill/>
        </p:spPr>
        <p:txBody>
          <a:bodyPr wrap="square" rtlCol="0">
            <a:spAutoFit/>
          </a:bodyPr>
          <a:lstStyle/>
          <a:p>
            <a:pPr algn="ctr"/>
            <a:r>
              <a:rPr lang="en-GB" sz="2800" dirty="0">
                <a:solidFill>
                  <a:schemeClr val="bg1"/>
                </a:solidFill>
              </a:rPr>
              <a:t>Supporting revision</a:t>
            </a:r>
          </a:p>
        </p:txBody>
      </p:sp>
      <p:sp>
        <p:nvSpPr>
          <p:cNvPr id="13" name="TextBox 12">
            <a:extLst>
              <a:ext uri="{FF2B5EF4-FFF2-40B4-BE49-F238E27FC236}">
                <a16:creationId xmlns:a16="http://schemas.microsoft.com/office/drawing/2014/main" id="{956CB121-010A-B407-FC68-3FB627AEB453}"/>
              </a:ext>
            </a:extLst>
          </p:cNvPr>
          <p:cNvSpPr txBox="1"/>
          <p:nvPr/>
        </p:nvSpPr>
        <p:spPr>
          <a:xfrm>
            <a:off x="5072375" y="4188273"/>
            <a:ext cx="2047247" cy="830997"/>
          </a:xfrm>
          <a:prstGeom prst="rect">
            <a:avLst/>
          </a:prstGeom>
          <a:noFill/>
        </p:spPr>
        <p:txBody>
          <a:bodyPr wrap="square" rtlCol="0">
            <a:spAutoFit/>
          </a:bodyPr>
          <a:lstStyle/>
          <a:p>
            <a:pPr marL="0" lvl="0" algn="ctr" rtl="0">
              <a:buNone/>
            </a:pPr>
            <a:r>
              <a:rPr lang="en-GB" sz="2400" noProof="0" dirty="0">
                <a:solidFill>
                  <a:schemeClr val="bg1"/>
                </a:solidFill>
                <a:latin typeface="Tenorite" pitchFamily="2" charset="0"/>
              </a:rPr>
              <a:t>Managing  expectations</a:t>
            </a:r>
          </a:p>
        </p:txBody>
      </p:sp>
      <p:sp>
        <p:nvSpPr>
          <p:cNvPr id="14" name="TextBox 13">
            <a:extLst>
              <a:ext uri="{FF2B5EF4-FFF2-40B4-BE49-F238E27FC236}">
                <a16:creationId xmlns:a16="http://schemas.microsoft.com/office/drawing/2014/main" id="{64F11B4B-E583-127B-0990-92CC43620534}"/>
              </a:ext>
            </a:extLst>
          </p:cNvPr>
          <p:cNvSpPr txBox="1"/>
          <p:nvPr/>
        </p:nvSpPr>
        <p:spPr>
          <a:xfrm>
            <a:off x="7251327" y="4188273"/>
            <a:ext cx="1573618" cy="830997"/>
          </a:xfrm>
          <a:prstGeom prst="rect">
            <a:avLst/>
          </a:prstGeom>
          <a:noFill/>
        </p:spPr>
        <p:txBody>
          <a:bodyPr wrap="square" rtlCol="0">
            <a:spAutoFit/>
          </a:bodyPr>
          <a:lstStyle/>
          <a:p>
            <a:pPr algn="ctr"/>
            <a:r>
              <a:rPr lang="en-GB" sz="2400" dirty="0">
                <a:solidFill>
                  <a:schemeClr val="bg1"/>
                </a:solidFill>
              </a:rPr>
              <a:t>Emotional Support</a:t>
            </a:r>
          </a:p>
        </p:txBody>
      </p:sp>
      <p:sp>
        <p:nvSpPr>
          <p:cNvPr id="15" name="TextBox 14">
            <a:extLst>
              <a:ext uri="{FF2B5EF4-FFF2-40B4-BE49-F238E27FC236}">
                <a16:creationId xmlns:a16="http://schemas.microsoft.com/office/drawing/2014/main" id="{E95B4371-CB9E-9416-9778-2226D86F8D41}"/>
              </a:ext>
            </a:extLst>
          </p:cNvPr>
          <p:cNvSpPr txBox="1"/>
          <p:nvPr/>
        </p:nvSpPr>
        <p:spPr>
          <a:xfrm>
            <a:off x="9239693" y="4188273"/>
            <a:ext cx="1414130" cy="830997"/>
          </a:xfrm>
          <a:prstGeom prst="rect">
            <a:avLst/>
          </a:prstGeom>
          <a:noFill/>
        </p:spPr>
        <p:txBody>
          <a:bodyPr wrap="square" rtlCol="0">
            <a:spAutoFit/>
          </a:bodyPr>
          <a:lstStyle/>
          <a:p>
            <a:pPr marL="0" lvl="0" algn="ctr" rtl="0"/>
            <a:r>
              <a:rPr lang="en-GB" sz="2400" noProof="0" dirty="0">
                <a:solidFill>
                  <a:schemeClr val="bg1"/>
                </a:solidFill>
                <a:latin typeface="Tenorite" pitchFamily="2" charset="0"/>
              </a:rPr>
              <a:t>Create balance </a:t>
            </a:r>
          </a:p>
        </p:txBody>
      </p:sp>
    </p:spTree>
    <p:extLst>
      <p:ext uri="{BB962C8B-B14F-4D97-AF65-F5344CB8AC3E}">
        <p14:creationId xmlns:p14="http://schemas.microsoft.com/office/powerpoint/2010/main" val="7002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1D555FA-57AC-474C-9BF3-3442C99A24AC}"/>
              </a:ext>
            </a:extLst>
          </p:cNvPr>
          <p:cNvSpPr>
            <a:spLocks noGrp="1" noChangeArrowheads="1"/>
          </p:cNvSpPr>
          <p:nvPr>
            <p:ph type="title"/>
          </p:nvPr>
        </p:nvSpPr>
        <p:spPr>
          <a:xfrm>
            <a:off x="2438400" y="138455"/>
            <a:ext cx="7315200" cy="1154112"/>
          </a:xfrm>
        </p:spPr>
        <p:txBody>
          <a:bodyPr/>
          <a:lstStyle/>
          <a:p>
            <a:pPr algn="ctr" eaLnBrk="1" hangingPunct="1"/>
            <a:r>
              <a:rPr lang="en-GB" altLang="en-US" b="1" dirty="0">
                <a:latin typeface="Ebrima" panose="02000000000000000000" pitchFamily="2" charset="0"/>
                <a:ea typeface="Ebrima" panose="02000000000000000000" pitchFamily="2" charset="0"/>
                <a:cs typeface="Ebrima" panose="02000000000000000000" pitchFamily="2" charset="0"/>
              </a:rPr>
              <a:t>Poetry Anthology</a:t>
            </a:r>
          </a:p>
        </p:txBody>
      </p:sp>
      <p:sp>
        <p:nvSpPr>
          <p:cNvPr id="6" name="Content Placeholder 5">
            <a:extLst>
              <a:ext uri="{FF2B5EF4-FFF2-40B4-BE49-F238E27FC236}">
                <a16:creationId xmlns:a16="http://schemas.microsoft.com/office/drawing/2014/main" id="{BEFC6B74-EAD4-9340-A0FE-640CBD079B40}"/>
              </a:ext>
            </a:extLst>
          </p:cNvPr>
          <p:cNvSpPr>
            <a:spLocks noGrp="1"/>
          </p:cNvSpPr>
          <p:nvPr>
            <p:ph idx="1"/>
          </p:nvPr>
        </p:nvSpPr>
        <p:spPr>
          <a:xfrm>
            <a:off x="5087888" y="1845734"/>
            <a:ext cx="4802872" cy="4023360"/>
          </a:xfrm>
        </p:spPr>
        <p:txBody>
          <a:bodyPr/>
          <a:lstStyle/>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The Manhunt</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Sonnet 43</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She Walks in Beauty</a:t>
            </a:r>
          </a:p>
          <a:p>
            <a:pPr marL="342900" indent="-342900">
              <a:buFont typeface="Courier New" panose="02070309020205020404" pitchFamily="49" charset="0"/>
              <a:buChar char="o"/>
            </a:pPr>
            <a:r>
              <a:rPr lang="en-GB" sz="2000" dirty="0" err="1">
                <a:latin typeface="Ebrima" panose="02000000000000000000" pitchFamily="2" charset="0"/>
                <a:ea typeface="Ebrima" panose="02000000000000000000" pitchFamily="2" charset="0"/>
                <a:cs typeface="Ebrima" panose="02000000000000000000" pitchFamily="2" charset="0"/>
              </a:rPr>
              <a:t>Cozy</a:t>
            </a:r>
            <a:r>
              <a:rPr lang="en-GB" sz="2000" dirty="0">
                <a:latin typeface="Ebrima" panose="02000000000000000000" pitchFamily="2" charset="0"/>
                <a:ea typeface="Ebrima" panose="02000000000000000000" pitchFamily="2" charset="0"/>
                <a:cs typeface="Ebrima" panose="02000000000000000000" pitchFamily="2" charset="0"/>
              </a:rPr>
              <a:t> Apologia</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Valentine</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A Wife in London</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Death of a Naturalist</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Afternoons</a:t>
            </a:r>
          </a:p>
          <a:p>
            <a:pPr marL="342900" indent="-342900">
              <a:buFont typeface="Courier New" panose="02070309020205020404" pitchFamily="49" charset="0"/>
              <a:buChar char="o"/>
            </a:pPr>
            <a:r>
              <a:rPr lang="en-GB" sz="2000" dirty="0">
                <a:latin typeface="Ebrima" panose="02000000000000000000" pitchFamily="2" charset="0"/>
                <a:ea typeface="Ebrima" panose="02000000000000000000" pitchFamily="2" charset="0"/>
                <a:cs typeface="Ebrima" panose="02000000000000000000" pitchFamily="2" charset="0"/>
              </a:rPr>
              <a:t>The Prelude</a:t>
            </a:r>
          </a:p>
          <a:p>
            <a:endParaRPr lang="en-GB" dirty="0"/>
          </a:p>
        </p:txBody>
      </p:sp>
      <p:pic>
        <p:nvPicPr>
          <p:cNvPr id="2050" name="Picture 2" descr="Create a Anthology poem Tier List - TierMaker">
            <a:extLst>
              <a:ext uri="{FF2B5EF4-FFF2-40B4-BE49-F238E27FC236}">
                <a16:creationId xmlns:a16="http://schemas.microsoft.com/office/drawing/2014/main" id="{70BA0654-6E29-8F06-DEA8-EB83CDA5AB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40" t="15311" r="17253" b="15310"/>
          <a:stretch/>
        </p:blipFill>
        <p:spPr bwMode="auto">
          <a:xfrm>
            <a:off x="1970733" y="1845734"/>
            <a:ext cx="2736305" cy="417646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B6F71C-DF49-4886-FB3D-00961BA55336}"/>
              </a:ext>
            </a:extLst>
          </p:cNvPr>
          <p:cNvSpPr txBox="1"/>
          <p:nvPr/>
        </p:nvSpPr>
        <p:spPr>
          <a:xfrm>
            <a:off x="8663074" y="2455870"/>
            <a:ext cx="2181052" cy="2308324"/>
          </a:xfrm>
          <a:prstGeom prst="rect">
            <a:avLst/>
          </a:prstGeom>
          <a:noFill/>
        </p:spPr>
        <p:txBody>
          <a:bodyPr wrap="square">
            <a:spAutoFit/>
          </a:bodyPr>
          <a:lstStyle/>
          <a:p>
            <a:pPr eaLnBrk="1" hangingPunct="1"/>
            <a:r>
              <a:rPr lang="en-GB" altLang="en-US" dirty="0">
                <a:latin typeface="Ebrima" panose="02000000000000000000" pitchFamily="2" charset="0"/>
                <a:ea typeface="Ebrima" panose="02000000000000000000" pitchFamily="2" charset="0"/>
                <a:cs typeface="Ebrima" panose="02000000000000000000" pitchFamily="2" charset="0"/>
              </a:rPr>
              <a:t>There are 18 poems in the collection. Students need to know what each poem is about and approximately four or five quotations for each poem.</a:t>
            </a:r>
          </a:p>
        </p:txBody>
      </p:sp>
      <p:sp>
        <p:nvSpPr>
          <p:cNvPr id="11" name="TextBox 10">
            <a:extLst>
              <a:ext uri="{FF2B5EF4-FFF2-40B4-BE49-F238E27FC236}">
                <a16:creationId xmlns:a16="http://schemas.microsoft.com/office/drawing/2014/main" id="{DD4FC34B-4D44-F1A3-4167-4B5C1A7A4EBA}"/>
              </a:ext>
            </a:extLst>
          </p:cNvPr>
          <p:cNvSpPr txBox="1"/>
          <p:nvPr/>
        </p:nvSpPr>
        <p:spPr>
          <a:xfrm>
            <a:off x="5087888" y="1412776"/>
            <a:ext cx="5009264" cy="369332"/>
          </a:xfrm>
          <a:prstGeom prst="rect">
            <a:avLst/>
          </a:prstGeom>
          <a:noFill/>
        </p:spPr>
        <p:txBody>
          <a:bodyPr wrap="square">
            <a:spAutoFit/>
          </a:bodyPr>
          <a:lstStyle/>
          <a:p>
            <a:pPr algn="ctr"/>
            <a:r>
              <a:rPr lang="en-GB" dirty="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There are revision videos available via the VLE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3D24B3-2886-D613-7773-72C3BB62927B}"/>
              </a:ext>
            </a:extLst>
          </p:cNvPr>
          <p:cNvPicPr>
            <a:picLocks noChangeAspect="1"/>
          </p:cNvPicPr>
          <p:nvPr/>
        </p:nvPicPr>
        <p:blipFill rotWithShape="1">
          <a:blip r:embed="rId2"/>
          <a:srcRect t="5002" b="4124"/>
          <a:stretch/>
        </p:blipFill>
        <p:spPr>
          <a:xfrm>
            <a:off x="1911391" y="4368395"/>
            <a:ext cx="1680263" cy="2160000"/>
          </a:xfrm>
          <a:prstGeom prst="rect">
            <a:avLst/>
          </a:prstGeom>
        </p:spPr>
      </p:pic>
      <p:sp>
        <p:nvSpPr>
          <p:cNvPr id="9" name="Title 8">
            <a:extLst>
              <a:ext uri="{FF2B5EF4-FFF2-40B4-BE49-F238E27FC236}">
                <a16:creationId xmlns:a16="http://schemas.microsoft.com/office/drawing/2014/main" id="{B65BEAAF-15FC-47D8-B37E-7FBF81BA2087}"/>
              </a:ext>
            </a:extLst>
          </p:cNvPr>
          <p:cNvSpPr>
            <a:spLocks noGrp="1"/>
          </p:cNvSpPr>
          <p:nvPr>
            <p:ph type="title"/>
          </p:nvPr>
        </p:nvSpPr>
        <p:spPr>
          <a:xfrm>
            <a:off x="2388847" y="163956"/>
            <a:ext cx="7995133" cy="1450757"/>
          </a:xfrm>
        </p:spPr>
        <p:txBody>
          <a:bodyPr/>
          <a:lstStyle/>
          <a:p>
            <a:pPr algn="ctr"/>
            <a:r>
              <a:rPr lang="en-GB" b="1" dirty="0">
                <a:latin typeface="Ebrima" panose="02000000000000000000" pitchFamily="2" charset="0"/>
                <a:ea typeface="Ebrima" panose="02000000000000000000" pitchFamily="2" charset="0"/>
                <a:cs typeface="Ebrima" panose="02000000000000000000" pitchFamily="2" charset="0"/>
              </a:rPr>
              <a:t>What about revision guides?</a:t>
            </a:r>
          </a:p>
        </p:txBody>
      </p:sp>
      <p:sp>
        <p:nvSpPr>
          <p:cNvPr id="10" name="Content Placeholder 9">
            <a:extLst>
              <a:ext uri="{FF2B5EF4-FFF2-40B4-BE49-F238E27FC236}">
                <a16:creationId xmlns:a16="http://schemas.microsoft.com/office/drawing/2014/main" id="{3BDCE2BC-26AA-4188-809B-7914EA996A8C}"/>
              </a:ext>
            </a:extLst>
          </p:cNvPr>
          <p:cNvSpPr>
            <a:spLocks noGrp="1"/>
          </p:cNvSpPr>
          <p:nvPr>
            <p:ph idx="1"/>
          </p:nvPr>
        </p:nvSpPr>
        <p:spPr>
          <a:xfrm>
            <a:off x="1911391" y="1798340"/>
            <a:ext cx="7594559" cy="2182736"/>
          </a:xfrm>
        </p:spPr>
        <p:txBody>
          <a:bodyPr>
            <a:normAutofit lnSpcReduction="10000"/>
          </a:bodyPr>
          <a:lstStyle/>
          <a:p>
            <a:pPr>
              <a:lnSpc>
                <a:spcPct val="100000"/>
              </a:lnSpc>
            </a:pPr>
            <a:r>
              <a:rPr lang="en-GB" dirty="0">
                <a:latin typeface="Ebrima" panose="02000000000000000000" pitchFamily="2" charset="0"/>
                <a:ea typeface="Ebrima" panose="02000000000000000000" pitchFamily="2" charset="0"/>
                <a:cs typeface="Ebrima" panose="02000000000000000000" pitchFamily="2" charset="0"/>
              </a:rPr>
              <a:t>We sell the ‘Study and Revise’ guides from Hodder Education (£9 each) and CGP flashcards (£5 each).</a:t>
            </a:r>
          </a:p>
          <a:p>
            <a:pPr>
              <a:lnSpc>
                <a:spcPct val="100000"/>
              </a:lnSpc>
            </a:pPr>
            <a:r>
              <a:rPr lang="en-GB" dirty="0">
                <a:latin typeface="Ebrima" panose="02000000000000000000" pitchFamily="2" charset="0"/>
                <a:ea typeface="Ebrima" panose="02000000000000000000" pitchFamily="2" charset="0"/>
                <a:cs typeface="Ebrima" panose="02000000000000000000" pitchFamily="2" charset="0"/>
              </a:rPr>
              <a:t>If you feel your child would benefit from these, they can be ordered via </a:t>
            </a:r>
            <a:r>
              <a:rPr lang="en-GB" dirty="0" err="1">
                <a:latin typeface="Ebrima" panose="02000000000000000000" pitchFamily="2" charset="0"/>
                <a:ea typeface="Ebrima" panose="02000000000000000000" pitchFamily="2" charset="0"/>
                <a:cs typeface="Ebrima" panose="02000000000000000000" pitchFamily="2" charset="0"/>
              </a:rPr>
              <a:t>ScoPay</a:t>
            </a:r>
            <a:r>
              <a:rPr lang="en-GB" dirty="0">
                <a:latin typeface="Ebrima" panose="02000000000000000000" pitchFamily="2" charset="0"/>
                <a:ea typeface="Ebrima" panose="02000000000000000000" pitchFamily="2" charset="0"/>
                <a:cs typeface="Ebrima" panose="02000000000000000000" pitchFamily="2" charset="0"/>
              </a:rPr>
              <a:t>.</a:t>
            </a:r>
          </a:p>
        </p:txBody>
      </p:sp>
      <p:pic>
        <p:nvPicPr>
          <p:cNvPr id="5" name="Picture 4">
            <a:extLst>
              <a:ext uri="{FF2B5EF4-FFF2-40B4-BE49-F238E27FC236}">
                <a16:creationId xmlns:a16="http://schemas.microsoft.com/office/drawing/2014/main" id="{F54AF932-E56A-4192-899D-49A9DC63E499}"/>
              </a:ext>
            </a:extLst>
          </p:cNvPr>
          <p:cNvPicPr>
            <a:picLocks noChangeAspect="1"/>
          </p:cNvPicPr>
          <p:nvPr/>
        </p:nvPicPr>
        <p:blipFill rotWithShape="1">
          <a:blip r:embed="rId3">
            <a:extLst>
              <a:ext uri="{28A0092B-C50C-407E-A947-70E740481C1C}">
                <a14:useLocalDpi xmlns:a14="http://schemas.microsoft.com/office/drawing/2010/main"/>
              </a:ext>
            </a:extLst>
          </a:blip>
          <a:srcRect l="15159" t="5810" r="13372" b="6711"/>
          <a:stretch/>
        </p:blipFill>
        <p:spPr>
          <a:xfrm rot="20849176">
            <a:off x="5330418" y="4120770"/>
            <a:ext cx="1531164" cy="2204742"/>
          </a:xfrm>
          <a:prstGeom prst="rect">
            <a:avLst/>
          </a:prstGeom>
        </p:spPr>
      </p:pic>
      <p:pic>
        <p:nvPicPr>
          <p:cNvPr id="3" name="Picture 2">
            <a:extLst>
              <a:ext uri="{FF2B5EF4-FFF2-40B4-BE49-F238E27FC236}">
                <a16:creationId xmlns:a16="http://schemas.microsoft.com/office/drawing/2014/main" id="{7CC10F30-E2AC-9127-6275-2ACA28B45D24}"/>
              </a:ext>
            </a:extLst>
          </p:cNvPr>
          <p:cNvPicPr>
            <a:picLocks noChangeAspect="1"/>
          </p:cNvPicPr>
          <p:nvPr/>
        </p:nvPicPr>
        <p:blipFill rotWithShape="1">
          <a:blip r:embed="rId4"/>
          <a:srcRect l="5330" t="4001" r="5233" b="6015"/>
          <a:stretch/>
        </p:blipFill>
        <p:spPr>
          <a:xfrm>
            <a:off x="393712" y="4368395"/>
            <a:ext cx="1517679" cy="2160000"/>
          </a:xfrm>
          <a:prstGeom prst="rect">
            <a:avLst/>
          </a:prstGeom>
        </p:spPr>
      </p:pic>
      <p:pic>
        <p:nvPicPr>
          <p:cNvPr id="6" name="Picture 5">
            <a:extLst>
              <a:ext uri="{FF2B5EF4-FFF2-40B4-BE49-F238E27FC236}">
                <a16:creationId xmlns:a16="http://schemas.microsoft.com/office/drawing/2014/main" id="{B2E22EC7-9537-A8DB-6080-B07DCC7FC7EF}"/>
              </a:ext>
            </a:extLst>
          </p:cNvPr>
          <p:cNvPicPr>
            <a:picLocks noChangeAspect="1"/>
          </p:cNvPicPr>
          <p:nvPr/>
        </p:nvPicPr>
        <p:blipFill>
          <a:blip r:embed="rId5"/>
          <a:stretch>
            <a:fillRect/>
          </a:stretch>
        </p:blipFill>
        <p:spPr>
          <a:xfrm>
            <a:off x="6938287" y="3981076"/>
            <a:ext cx="1677941" cy="2160000"/>
          </a:xfrm>
          <a:prstGeom prst="rect">
            <a:avLst/>
          </a:prstGeom>
        </p:spPr>
      </p:pic>
      <p:pic>
        <p:nvPicPr>
          <p:cNvPr id="1030" name="Picture 6" descr="Study and Revise for GCSE: Romeo and Juliet">
            <a:extLst>
              <a:ext uri="{FF2B5EF4-FFF2-40B4-BE49-F238E27FC236}">
                <a16:creationId xmlns:a16="http://schemas.microsoft.com/office/drawing/2014/main" id="{7125CCE0-F11C-DDC9-C760-D0BBBDA53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5539">
            <a:off x="8676270" y="4079484"/>
            <a:ext cx="163296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931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883A-D570-4A9B-B7B4-04BC0B8241E1}"/>
              </a:ext>
            </a:extLst>
          </p:cNvPr>
          <p:cNvSpPr>
            <a:spLocks noGrp="1"/>
          </p:cNvSpPr>
          <p:nvPr>
            <p:ph type="title"/>
          </p:nvPr>
        </p:nvSpPr>
        <p:spPr>
          <a:xfrm>
            <a:off x="3071504" y="188641"/>
            <a:ext cx="7081954" cy="1450757"/>
          </a:xfrm>
        </p:spPr>
        <p:txBody>
          <a:bodyPr/>
          <a:lstStyle/>
          <a:p>
            <a:r>
              <a:rPr lang="en-GB" b="1" dirty="0">
                <a:latin typeface="Ebrima" panose="02000000000000000000" pitchFamily="2" charset="0"/>
                <a:ea typeface="Ebrima" panose="02000000000000000000" pitchFamily="2" charset="0"/>
                <a:cs typeface="Ebrima" panose="02000000000000000000" pitchFamily="2" charset="0"/>
              </a:rPr>
              <a:t>Further sources of support:</a:t>
            </a:r>
          </a:p>
        </p:txBody>
      </p:sp>
      <p:sp>
        <p:nvSpPr>
          <p:cNvPr id="3" name="Content Placeholder 2">
            <a:extLst>
              <a:ext uri="{FF2B5EF4-FFF2-40B4-BE49-F238E27FC236}">
                <a16:creationId xmlns:a16="http://schemas.microsoft.com/office/drawing/2014/main" id="{C65B30E4-05B4-49D3-8D55-3087E60197CA}"/>
              </a:ext>
            </a:extLst>
          </p:cNvPr>
          <p:cNvSpPr>
            <a:spLocks noGrp="1"/>
          </p:cNvSpPr>
          <p:nvPr>
            <p:ph idx="1"/>
          </p:nvPr>
        </p:nvSpPr>
        <p:spPr>
          <a:xfrm>
            <a:off x="1978401" y="1988840"/>
            <a:ext cx="8280919" cy="4023360"/>
          </a:xfrm>
        </p:spPr>
        <p:txBody>
          <a:bodyPr>
            <a:normAutofit/>
          </a:bodyPr>
          <a:lstStyle/>
          <a:p>
            <a:r>
              <a:rPr lang="en-GB" b="1" dirty="0" err="1">
                <a:latin typeface="Ebrima" panose="02000000000000000000" pitchFamily="2" charset="0"/>
                <a:ea typeface="Ebrima" panose="02000000000000000000" pitchFamily="2" charset="0"/>
                <a:cs typeface="Ebrima" panose="02000000000000000000" pitchFamily="2" charset="0"/>
              </a:rPr>
              <a:t>Eduqas</a:t>
            </a:r>
            <a:r>
              <a:rPr lang="en-GB" b="1" dirty="0">
                <a:latin typeface="Ebrima" panose="02000000000000000000" pitchFamily="2" charset="0"/>
                <a:ea typeface="Ebrima" panose="02000000000000000000" pitchFamily="2" charset="0"/>
                <a:cs typeface="Ebrima" panose="02000000000000000000" pitchFamily="2" charset="0"/>
              </a:rPr>
              <a:t> website for past papers:</a:t>
            </a:r>
          </a:p>
          <a:p>
            <a:r>
              <a:rPr lang="en-GB" dirty="0">
                <a:latin typeface="Ebrima" panose="02000000000000000000" pitchFamily="2" charset="0"/>
                <a:ea typeface="Ebrima" panose="02000000000000000000" pitchFamily="2" charset="0"/>
                <a:cs typeface="Ebrima" panose="02000000000000000000" pitchFamily="2" charset="0"/>
                <a:hlinkClick r:id="rId3"/>
              </a:rPr>
              <a:t>www.eduqas.co.uk</a:t>
            </a:r>
            <a:r>
              <a:rPr lang="en-GB" dirty="0">
                <a:latin typeface="Ebrima" panose="02000000000000000000" pitchFamily="2" charset="0"/>
                <a:ea typeface="Ebrima" panose="02000000000000000000" pitchFamily="2" charset="0"/>
                <a:cs typeface="Ebrima" panose="02000000000000000000" pitchFamily="2" charset="0"/>
              </a:rPr>
              <a:t> </a:t>
            </a:r>
          </a:p>
          <a:p>
            <a:endParaRPr lang="en-GB" b="1" dirty="0">
              <a:latin typeface="Ebrima" panose="02000000000000000000" pitchFamily="2" charset="0"/>
              <a:ea typeface="Ebrima" panose="02000000000000000000" pitchFamily="2" charset="0"/>
              <a:cs typeface="Ebrima" panose="02000000000000000000" pitchFamily="2" charset="0"/>
            </a:endParaRPr>
          </a:p>
          <a:p>
            <a:r>
              <a:rPr lang="en-GB" b="1" dirty="0">
                <a:latin typeface="Ebrima" panose="02000000000000000000" pitchFamily="2" charset="0"/>
                <a:ea typeface="Ebrima" panose="02000000000000000000" pitchFamily="2" charset="0"/>
                <a:cs typeface="Ebrima" panose="02000000000000000000" pitchFamily="2" charset="0"/>
              </a:rPr>
              <a:t>Email contact:</a:t>
            </a:r>
          </a:p>
          <a:p>
            <a:r>
              <a:rPr lang="en-GB" dirty="0">
                <a:latin typeface="Ebrima" panose="02000000000000000000" pitchFamily="2" charset="0"/>
                <a:ea typeface="Ebrima" panose="02000000000000000000" pitchFamily="2" charset="0"/>
                <a:cs typeface="Ebrima" panose="02000000000000000000" pitchFamily="2" charset="0"/>
              </a:rPr>
              <a:t>Miss A Jones (Acting Head of English) </a:t>
            </a:r>
            <a:r>
              <a:rPr lang="en-GB" dirty="0">
                <a:latin typeface="Ebrima" panose="02000000000000000000" pitchFamily="2" charset="0"/>
                <a:ea typeface="Ebrima" panose="02000000000000000000" pitchFamily="2" charset="0"/>
                <a:cs typeface="Ebrima" panose="02000000000000000000" pitchFamily="2" charset="0"/>
                <a:hlinkClick r:id="rId4"/>
              </a:rPr>
              <a:t>a.jones@bridgewaterhigh.com</a:t>
            </a:r>
            <a:r>
              <a:rPr lang="en-GB" dirty="0">
                <a:latin typeface="Ebrima" panose="02000000000000000000" pitchFamily="2" charset="0"/>
                <a:ea typeface="Ebrima" panose="02000000000000000000" pitchFamily="2" charset="0"/>
                <a:cs typeface="Ebrima" panose="02000000000000000000" pitchFamily="2" charset="0"/>
              </a:rPr>
              <a:t> </a:t>
            </a:r>
          </a:p>
        </p:txBody>
      </p:sp>
    </p:spTree>
    <p:extLst>
      <p:ext uri="{BB962C8B-B14F-4D97-AF65-F5344CB8AC3E}">
        <p14:creationId xmlns:p14="http://schemas.microsoft.com/office/powerpoint/2010/main" val="352347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2516625"/>
            <a:ext cx="7315200" cy="984384"/>
          </a:xfrm>
        </p:spPr>
        <p:txBody>
          <a:bodyPr>
            <a:normAutofit fontScale="90000"/>
          </a:bodyPr>
          <a:lstStyle/>
          <a:p>
            <a:pPr algn="ctr"/>
            <a:r>
              <a:rPr lang="en-GB" dirty="0"/>
              <a:t>GCSE MATHEMATICS</a:t>
            </a:r>
            <a:br>
              <a:rPr lang="en-GB" dirty="0"/>
            </a:br>
            <a:r>
              <a:rPr lang="en-GB" dirty="0"/>
              <a:t>Mr. Jones</a:t>
            </a:r>
          </a:p>
        </p:txBody>
      </p:sp>
      <p:sp>
        <p:nvSpPr>
          <p:cNvPr id="3" name="Subtitle 2"/>
          <p:cNvSpPr>
            <a:spLocks noGrp="1"/>
          </p:cNvSpPr>
          <p:nvPr>
            <p:ph type="subTitle" idx="1"/>
          </p:nvPr>
        </p:nvSpPr>
        <p:spPr/>
        <p:txBody>
          <a:bodyPr/>
          <a:lstStyle/>
          <a:p>
            <a:r>
              <a:rPr lang="en-GB" dirty="0"/>
              <a:t>How you can support your child</a:t>
            </a:r>
          </a:p>
        </p:txBody>
      </p:sp>
    </p:spTree>
    <p:extLst>
      <p:ext uri="{BB962C8B-B14F-4D97-AF65-F5344CB8AC3E}">
        <p14:creationId xmlns:p14="http://schemas.microsoft.com/office/powerpoint/2010/main" val="70620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normAutofit fontScale="90000"/>
          </a:bodyPr>
          <a:lstStyle/>
          <a:p>
            <a:pPr algn="ctr"/>
            <a:r>
              <a:rPr lang="en-GB" dirty="0"/>
              <a:t>A demanding GCSE</a:t>
            </a:r>
          </a:p>
        </p:txBody>
      </p:sp>
      <p:sp>
        <p:nvSpPr>
          <p:cNvPr id="3" name="Content Placeholder 2"/>
          <p:cNvSpPr>
            <a:spLocks noGrp="1"/>
          </p:cNvSpPr>
          <p:nvPr>
            <p:ph idx="1"/>
          </p:nvPr>
        </p:nvSpPr>
        <p:spPr>
          <a:xfrm>
            <a:off x="2438400" y="1700809"/>
            <a:ext cx="7315200" cy="4607917"/>
          </a:xfrm>
        </p:spPr>
        <p:txBody>
          <a:bodyPr/>
          <a:lstStyle/>
          <a:p>
            <a:r>
              <a:rPr lang="en-GB" sz="2400" dirty="0"/>
              <a:t>Knowledge</a:t>
            </a:r>
          </a:p>
          <a:p>
            <a:pPr lvl="1"/>
            <a:r>
              <a:rPr lang="en-GB" sz="2200" dirty="0"/>
              <a:t>There is A LOT to LEARN </a:t>
            </a:r>
          </a:p>
          <a:p>
            <a:pPr lvl="1"/>
            <a:r>
              <a:rPr lang="en-GB" sz="2200" dirty="0"/>
              <a:t>Formulae, vocabulary, facts</a:t>
            </a:r>
          </a:p>
          <a:p>
            <a:pPr marL="319087" lvl="1"/>
            <a:r>
              <a:rPr lang="en-GB" sz="2200" dirty="0"/>
              <a:t> </a:t>
            </a:r>
          </a:p>
          <a:p>
            <a:r>
              <a:rPr lang="en-GB" sz="2400" dirty="0"/>
              <a:t>Skills</a:t>
            </a:r>
          </a:p>
          <a:p>
            <a:pPr lvl="1"/>
            <a:r>
              <a:rPr lang="en-GB" sz="2200" dirty="0"/>
              <a:t>Pupils need to be fluent in whole range of skills</a:t>
            </a:r>
          </a:p>
          <a:p>
            <a:pPr marL="46037"/>
            <a:endParaRPr lang="en-GB" sz="2400" dirty="0"/>
          </a:p>
          <a:p>
            <a:r>
              <a:rPr lang="en-GB" sz="2400" dirty="0"/>
              <a:t>Understanding</a:t>
            </a:r>
          </a:p>
          <a:p>
            <a:pPr lvl="1"/>
            <a:r>
              <a:rPr lang="en-GB" sz="2200" dirty="0"/>
              <a:t>Apply skills to unseen problems</a:t>
            </a:r>
          </a:p>
          <a:p>
            <a:pPr lvl="1"/>
            <a:r>
              <a:rPr lang="en-GB" sz="2200" dirty="0"/>
              <a:t>Explain their methods and reasons </a:t>
            </a:r>
          </a:p>
          <a:p>
            <a:endParaRPr lang="en-GB" sz="2400" dirty="0"/>
          </a:p>
          <a:p>
            <a:pPr marL="46037"/>
            <a:endParaRPr lang="en-GB" sz="2400" dirty="0"/>
          </a:p>
        </p:txBody>
      </p:sp>
    </p:spTree>
    <p:extLst>
      <p:ext uri="{BB962C8B-B14F-4D97-AF65-F5344CB8AC3E}">
        <p14:creationId xmlns:p14="http://schemas.microsoft.com/office/powerpoint/2010/main" val="1717606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normAutofit fontScale="90000"/>
          </a:bodyPr>
          <a:lstStyle/>
          <a:p>
            <a:pPr algn="ctr"/>
            <a:r>
              <a:rPr lang="en-GB" dirty="0"/>
              <a:t>Maths GCSE</a:t>
            </a:r>
          </a:p>
        </p:txBody>
      </p:sp>
      <p:sp>
        <p:nvSpPr>
          <p:cNvPr id="3" name="Content Placeholder 2"/>
          <p:cNvSpPr>
            <a:spLocks noGrp="1"/>
          </p:cNvSpPr>
          <p:nvPr>
            <p:ph idx="1"/>
          </p:nvPr>
        </p:nvSpPr>
        <p:spPr>
          <a:xfrm>
            <a:off x="2438400" y="1700809"/>
            <a:ext cx="7315200" cy="4607917"/>
          </a:xfrm>
        </p:spPr>
        <p:txBody>
          <a:bodyPr/>
          <a:lstStyle/>
          <a:p>
            <a:r>
              <a:rPr lang="en-GB" sz="2400" dirty="0"/>
              <a:t>3 exam papers (1hour 30 mins each)</a:t>
            </a:r>
          </a:p>
          <a:p>
            <a:pPr lvl="1"/>
            <a:r>
              <a:rPr lang="en-GB" sz="2200" dirty="0"/>
              <a:t>1 non-calculator paper</a:t>
            </a:r>
          </a:p>
          <a:p>
            <a:pPr lvl="1"/>
            <a:r>
              <a:rPr lang="en-GB" sz="2200" dirty="0"/>
              <a:t>2 calculator papers</a:t>
            </a:r>
          </a:p>
          <a:p>
            <a:pPr marL="319087" lvl="1"/>
            <a:r>
              <a:rPr lang="en-GB" sz="2200" dirty="0"/>
              <a:t> </a:t>
            </a:r>
          </a:p>
          <a:p>
            <a:r>
              <a:rPr lang="en-GB" sz="2400" dirty="0"/>
              <a:t>2 tiers of entry</a:t>
            </a:r>
          </a:p>
          <a:p>
            <a:pPr lvl="1"/>
            <a:r>
              <a:rPr lang="en-GB" sz="2200" dirty="0"/>
              <a:t>Foundation (grades 1-5)</a:t>
            </a:r>
          </a:p>
          <a:p>
            <a:pPr lvl="1"/>
            <a:r>
              <a:rPr lang="en-GB" sz="2200" dirty="0"/>
              <a:t>Higher (grades 4-9)</a:t>
            </a:r>
          </a:p>
          <a:p>
            <a:pPr lvl="1"/>
            <a:r>
              <a:rPr lang="en-GB" sz="2200" dirty="0"/>
              <a:t>Common questions at grades 4-5 on both papers</a:t>
            </a:r>
          </a:p>
          <a:p>
            <a:pPr marL="46037"/>
            <a:endParaRPr lang="en-GB" sz="2400" dirty="0"/>
          </a:p>
          <a:p>
            <a:pPr marL="46037"/>
            <a:endParaRPr lang="en-GB" sz="2400" dirty="0"/>
          </a:p>
          <a:p>
            <a:endParaRPr lang="en-GB" sz="2400" dirty="0"/>
          </a:p>
          <a:p>
            <a:pPr marL="46037"/>
            <a:endParaRPr lang="en-GB" sz="2400" dirty="0"/>
          </a:p>
        </p:txBody>
      </p:sp>
    </p:spTree>
    <p:extLst>
      <p:ext uri="{BB962C8B-B14F-4D97-AF65-F5344CB8AC3E}">
        <p14:creationId xmlns:p14="http://schemas.microsoft.com/office/powerpoint/2010/main" val="1345933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normAutofit fontScale="90000"/>
          </a:bodyPr>
          <a:lstStyle/>
          <a:p>
            <a:pPr algn="ctr"/>
            <a:r>
              <a:rPr lang="en-GB" dirty="0"/>
              <a:t>The 2 Tiers</a:t>
            </a:r>
          </a:p>
        </p:txBody>
      </p:sp>
      <p:sp>
        <p:nvSpPr>
          <p:cNvPr id="3" name="Content Placeholder 2"/>
          <p:cNvSpPr>
            <a:spLocks noGrp="1"/>
          </p:cNvSpPr>
          <p:nvPr>
            <p:ph idx="1"/>
          </p:nvPr>
        </p:nvSpPr>
        <p:spPr>
          <a:xfrm>
            <a:off x="2438400" y="1700809"/>
            <a:ext cx="3441576" cy="4392486"/>
          </a:xfrm>
        </p:spPr>
        <p:txBody>
          <a:bodyPr/>
          <a:lstStyle/>
          <a:p>
            <a:pPr marL="46037"/>
            <a:r>
              <a:rPr lang="en-GB" sz="2400" dirty="0"/>
              <a:t>    </a:t>
            </a:r>
            <a:r>
              <a:rPr lang="en-GB" sz="2400" dirty="0" err="1"/>
              <a:t>FoundationTier</a:t>
            </a:r>
            <a:endParaRPr lang="en-GB" sz="2400" dirty="0"/>
          </a:p>
          <a:p>
            <a:pPr marL="319087" lvl="1"/>
            <a:endParaRPr lang="en-GB" sz="2200" dirty="0"/>
          </a:p>
          <a:p>
            <a:pPr lvl="1"/>
            <a:r>
              <a:rPr lang="en-GB" sz="2200" dirty="0">
                <a:solidFill>
                  <a:srgbClr val="00B050"/>
                </a:solidFill>
              </a:rPr>
              <a:t>25% Number</a:t>
            </a:r>
          </a:p>
          <a:p>
            <a:pPr lvl="1"/>
            <a:r>
              <a:rPr lang="en-GB" sz="2200" dirty="0"/>
              <a:t>20% Algebra</a:t>
            </a:r>
          </a:p>
          <a:p>
            <a:pPr lvl="1"/>
            <a:endParaRPr lang="en-GB" sz="2200" dirty="0"/>
          </a:p>
          <a:p>
            <a:pPr lvl="1"/>
            <a:r>
              <a:rPr lang="en-GB" sz="2200" dirty="0">
                <a:solidFill>
                  <a:srgbClr val="00B050"/>
                </a:solidFill>
              </a:rPr>
              <a:t>50% skills</a:t>
            </a:r>
          </a:p>
          <a:p>
            <a:pPr lvl="1"/>
            <a:r>
              <a:rPr lang="en-GB" sz="2200" dirty="0"/>
              <a:t>50% problem solving </a:t>
            </a:r>
          </a:p>
          <a:p>
            <a:pPr lvl="1"/>
            <a:endParaRPr lang="en-GB" sz="2200" dirty="0"/>
          </a:p>
          <a:p>
            <a:pPr lvl="1"/>
            <a:endParaRPr lang="en-GB" sz="2000" dirty="0"/>
          </a:p>
          <a:p>
            <a:pPr marL="46037"/>
            <a:endParaRPr lang="en-GB" sz="2400" dirty="0"/>
          </a:p>
          <a:p>
            <a:pPr lvl="1"/>
            <a:endParaRPr lang="en-GB" sz="2200" dirty="0"/>
          </a:p>
          <a:p>
            <a:pPr marL="46037"/>
            <a:endParaRPr lang="en-GB" sz="2400" dirty="0"/>
          </a:p>
          <a:p>
            <a:endParaRPr lang="en-GB" sz="2400" dirty="0"/>
          </a:p>
          <a:p>
            <a:pPr marL="46037"/>
            <a:endParaRPr lang="en-GB" sz="2400" dirty="0"/>
          </a:p>
        </p:txBody>
      </p:sp>
      <p:sp>
        <p:nvSpPr>
          <p:cNvPr id="4" name="Content Placeholder 2">
            <a:extLst>
              <a:ext uri="{FF2B5EF4-FFF2-40B4-BE49-F238E27FC236}">
                <a16:creationId xmlns:a16="http://schemas.microsoft.com/office/drawing/2014/main" id="{5FE0A3F1-EAE5-428B-BC15-92B586A595BE}"/>
              </a:ext>
            </a:extLst>
          </p:cNvPr>
          <p:cNvSpPr txBox="1">
            <a:spLocks/>
          </p:cNvSpPr>
          <p:nvPr/>
        </p:nvSpPr>
        <p:spPr bwMode="auto">
          <a:xfrm>
            <a:off x="6182787" y="1700809"/>
            <a:ext cx="3570813" cy="4392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fontAlgn="base">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fontAlgn="base">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fontAlgn="base">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fontAlgn="base">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6037" indent="0">
              <a:buNone/>
            </a:pPr>
            <a:r>
              <a:rPr lang="en-GB" sz="2400" dirty="0"/>
              <a:t>      Higher Tier</a:t>
            </a:r>
          </a:p>
          <a:p>
            <a:pPr marL="319087" lvl="1" indent="0">
              <a:buNone/>
            </a:pPr>
            <a:endParaRPr lang="en-GB" sz="2200" dirty="0"/>
          </a:p>
          <a:p>
            <a:pPr lvl="1"/>
            <a:r>
              <a:rPr lang="en-GB" sz="2200" dirty="0"/>
              <a:t>15% Number</a:t>
            </a:r>
          </a:p>
          <a:p>
            <a:pPr lvl="1"/>
            <a:r>
              <a:rPr lang="en-GB" sz="2200" dirty="0">
                <a:solidFill>
                  <a:srgbClr val="FF0000"/>
                </a:solidFill>
              </a:rPr>
              <a:t>30% Algebra</a:t>
            </a:r>
          </a:p>
          <a:p>
            <a:pPr lvl="1"/>
            <a:endParaRPr lang="en-GB" sz="2200" dirty="0"/>
          </a:p>
          <a:p>
            <a:pPr lvl="1"/>
            <a:r>
              <a:rPr lang="en-GB" sz="2200" dirty="0"/>
              <a:t>40% skills</a:t>
            </a:r>
          </a:p>
          <a:p>
            <a:pPr lvl="1"/>
            <a:r>
              <a:rPr lang="en-GB" sz="2200" dirty="0">
                <a:solidFill>
                  <a:srgbClr val="FF0000"/>
                </a:solidFill>
              </a:rPr>
              <a:t>60% problem solving </a:t>
            </a:r>
            <a:endParaRPr lang="en-GB" sz="2000" dirty="0">
              <a:solidFill>
                <a:srgbClr val="FF0000"/>
              </a:solidFill>
            </a:endParaRPr>
          </a:p>
          <a:p>
            <a:pPr lvl="1"/>
            <a:endParaRPr lang="en-GB" sz="2200" dirty="0"/>
          </a:p>
          <a:p>
            <a:pPr marL="46037" indent="0">
              <a:buNone/>
            </a:pPr>
            <a:endParaRPr lang="en-GB" sz="2400" dirty="0"/>
          </a:p>
          <a:p>
            <a:endParaRPr lang="en-GB" sz="2400" dirty="0"/>
          </a:p>
          <a:p>
            <a:pPr marL="46037" indent="0">
              <a:buNone/>
            </a:pPr>
            <a:endParaRPr lang="en-GB" sz="2400" dirty="0"/>
          </a:p>
        </p:txBody>
      </p:sp>
    </p:spTree>
    <p:extLst>
      <p:ext uri="{BB962C8B-B14F-4D97-AF65-F5344CB8AC3E}">
        <p14:creationId xmlns:p14="http://schemas.microsoft.com/office/powerpoint/2010/main" val="990823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normAutofit fontScale="90000"/>
          </a:bodyPr>
          <a:lstStyle/>
          <a:p>
            <a:pPr algn="ctr"/>
            <a:r>
              <a:rPr lang="en-GB" dirty="0"/>
              <a:t>The 2 Tiers</a:t>
            </a:r>
          </a:p>
        </p:txBody>
      </p:sp>
      <p:sp>
        <p:nvSpPr>
          <p:cNvPr id="3" name="Content Placeholder 2"/>
          <p:cNvSpPr>
            <a:spLocks noGrp="1"/>
          </p:cNvSpPr>
          <p:nvPr>
            <p:ph idx="1"/>
          </p:nvPr>
        </p:nvSpPr>
        <p:spPr>
          <a:xfrm>
            <a:off x="2438400" y="1700810"/>
            <a:ext cx="3441576" cy="1872207"/>
          </a:xfrm>
        </p:spPr>
        <p:txBody>
          <a:bodyPr/>
          <a:lstStyle/>
          <a:p>
            <a:pPr marL="46037"/>
            <a:r>
              <a:rPr lang="en-GB" sz="2400" dirty="0"/>
              <a:t>    </a:t>
            </a:r>
            <a:r>
              <a:rPr lang="en-GB" sz="2400" dirty="0" err="1"/>
              <a:t>FoundationTier</a:t>
            </a:r>
            <a:endParaRPr lang="en-GB" sz="2400" dirty="0"/>
          </a:p>
          <a:p>
            <a:pPr marL="46037"/>
            <a:endParaRPr lang="en-GB" sz="2400" dirty="0"/>
          </a:p>
          <a:p>
            <a:pPr lvl="1"/>
            <a:r>
              <a:rPr lang="en-GB" sz="2200" dirty="0"/>
              <a:t>50% grades 1-3</a:t>
            </a:r>
          </a:p>
          <a:p>
            <a:pPr lvl="1"/>
            <a:r>
              <a:rPr lang="en-GB" sz="2200" dirty="0"/>
              <a:t>50% grades 4-5</a:t>
            </a:r>
          </a:p>
          <a:p>
            <a:pPr marL="319087" lvl="1"/>
            <a:endParaRPr lang="en-GB" sz="2200" dirty="0"/>
          </a:p>
          <a:p>
            <a:pPr marL="319087" lvl="1"/>
            <a:r>
              <a:rPr lang="en-GB" sz="2200" dirty="0"/>
              <a:t> </a:t>
            </a:r>
          </a:p>
          <a:p>
            <a:pPr lvl="1"/>
            <a:endParaRPr lang="en-GB" sz="2200" dirty="0"/>
          </a:p>
          <a:p>
            <a:pPr lvl="1"/>
            <a:endParaRPr lang="en-GB" sz="2000" dirty="0"/>
          </a:p>
          <a:p>
            <a:pPr marL="46037"/>
            <a:endParaRPr lang="en-GB" sz="2400" dirty="0"/>
          </a:p>
          <a:p>
            <a:pPr lvl="1"/>
            <a:endParaRPr lang="en-GB" sz="2200" dirty="0"/>
          </a:p>
          <a:p>
            <a:pPr marL="46037"/>
            <a:endParaRPr lang="en-GB" sz="2400" dirty="0"/>
          </a:p>
          <a:p>
            <a:endParaRPr lang="en-GB" sz="2400" dirty="0"/>
          </a:p>
          <a:p>
            <a:pPr marL="46037"/>
            <a:endParaRPr lang="en-GB" sz="2400" dirty="0"/>
          </a:p>
        </p:txBody>
      </p:sp>
      <p:sp>
        <p:nvSpPr>
          <p:cNvPr id="4" name="Content Placeholder 2">
            <a:extLst>
              <a:ext uri="{FF2B5EF4-FFF2-40B4-BE49-F238E27FC236}">
                <a16:creationId xmlns:a16="http://schemas.microsoft.com/office/drawing/2014/main" id="{5FE0A3F1-EAE5-428B-BC15-92B586A595BE}"/>
              </a:ext>
            </a:extLst>
          </p:cNvPr>
          <p:cNvSpPr txBox="1">
            <a:spLocks/>
          </p:cNvSpPr>
          <p:nvPr/>
        </p:nvSpPr>
        <p:spPr bwMode="auto">
          <a:xfrm>
            <a:off x="6182787" y="1700809"/>
            <a:ext cx="3570813" cy="1872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fontAlgn="base">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fontAlgn="base">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fontAlgn="base">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fontAlgn="base">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6037" indent="0">
              <a:buNone/>
            </a:pPr>
            <a:r>
              <a:rPr lang="en-GB" sz="2400" dirty="0"/>
              <a:t>      Higher Tier</a:t>
            </a:r>
          </a:p>
          <a:p>
            <a:pPr marL="46037" indent="0">
              <a:buNone/>
            </a:pPr>
            <a:endParaRPr lang="en-GB" sz="2400" dirty="0"/>
          </a:p>
          <a:p>
            <a:pPr lvl="1"/>
            <a:r>
              <a:rPr lang="en-GB" sz="2200" dirty="0"/>
              <a:t>50% grades 4-6</a:t>
            </a:r>
          </a:p>
          <a:p>
            <a:pPr lvl="1"/>
            <a:r>
              <a:rPr lang="en-GB" sz="2200" dirty="0"/>
              <a:t>50% grades 7-9</a:t>
            </a:r>
          </a:p>
          <a:p>
            <a:pPr marL="319087" lvl="1" indent="0">
              <a:buNone/>
            </a:pPr>
            <a:r>
              <a:rPr lang="en-GB" sz="2200" dirty="0"/>
              <a:t> </a:t>
            </a:r>
            <a:endParaRPr lang="en-GB" sz="2000" dirty="0"/>
          </a:p>
          <a:p>
            <a:pPr lvl="1"/>
            <a:endParaRPr lang="en-GB" sz="2200" dirty="0"/>
          </a:p>
          <a:p>
            <a:pPr marL="46037" indent="0">
              <a:buNone/>
            </a:pPr>
            <a:endParaRPr lang="en-GB" sz="2400" dirty="0"/>
          </a:p>
          <a:p>
            <a:endParaRPr lang="en-GB" sz="2400" dirty="0"/>
          </a:p>
          <a:p>
            <a:pPr marL="46037" indent="0">
              <a:buNone/>
            </a:pPr>
            <a:endParaRPr lang="en-GB" sz="2400" dirty="0"/>
          </a:p>
        </p:txBody>
      </p:sp>
      <p:sp>
        <p:nvSpPr>
          <p:cNvPr id="6" name="TextBox 5">
            <a:extLst>
              <a:ext uri="{FF2B5EF4-FFF2-40B4-BE49-F238E27FC236}">
                <a16:creationId xmlns:a16="http://schemas.microsoft.com/office/drawing/2014/main" id="{B5B4C1E0-425E-4163-B0C8-AF3199230299}"/>
              </a:ext>
            </a:extLst>
          </p:cNvPr>
          <p:cNvSpPr txBox="1"/>
          <p:nvPr/>
        </p:nvSpPr>
        <p:spPr>
          <a:xfrm>
            <a:off x="1807645" y="4077072"/>
            <a:ext cx="8040984" cy="1649682"/>
          </a:xfrm>
          <a:prstGeom prst="rect">
            <a:avLst/>
          </a:prstGeom>
          <a:noFill/>
        </p:spPr>
        <p:txBody>
          <a:bodyPr wrap="none" rtlCol="0">
            <a:spAutoFit/>
          </a:bodyPr>
          <a:lstStyle/>
          <a:p>
            <a:pPr marL="501650" lvl="1" indent="-182563">
              <a:spcBef>
                <a:spcPct val="20000"/>
              </a:spcBef>
              <a:buClr>
                <a:srgbClr val="FF8600"/>
              </a:buClr>
              <a:buFont typeface="Wingdings" pitchFamily="2" charset="2"/>
              <a:buChar char="§"/>
            </a:pPr>
            <a:r>
              <a:rPr lang="en-GB" sz="2200" dirty="0">
                <a:solidFill>
                  <a:prstClr val="white"/>
                </a:solidFill>
                <a:latin typeface="Arial"/>
              </a:rPr>
              <a:t>Students with a target of grade 4 tend to sit Foundation tier</a:t>
            </a:r>
          </a:p>
          <a:p>
            <a:pPr marL="501650" lvl="1" indent="-182563">
              <a:spcBef>
                <a:spcPct val="20000"/>
              </a:spcBef>
              <a:buClr>
                <a:srgbClr val="FF8600"/>
              </a:buClr>
              <a:buFont typeface="Wingdings" pitchFamily="2" charset="2"/>
              <a:buChar char="§"/>
            </a:pPr>
            <a:r>
              <a:rPr lang="en-GB" sz="2200" dirty="0">
                <a:solidFill>
                  <a:prstClr val="white"/>
                </a:solidFill>
                <a:latin typeface="Arial"/>
              </a:rPr>
              <a:t>But nothing is set in stone</a:t>
            </a:r>
          </a:p>
          <a:p>
            <a:pPr marL="501650" lvl="1" indent="-182563">
              <a:spcBef>
                <a:spcPct val="20000"/>
              </a:spcBef>
              <a:buClr>
                <a:srgbClr val="FF8600"/>
              </a:buClr>
              <a:buFont typeface="Wingdings" pitchFamily="2" charset="2"/>
              <a:buChar char="§"/>
            </a:pPr>
            <a:r>
              <a:rPr lang="en-GB" sz="2200" dirty="0">
                <a:solidFill>
                  <a:prstClr val="white"/>
                </a:solidFill>
                <a:latin typeface="Arial"/>
              </a:rPr>
              <a:t>The tier of entry isn’t decided until the Spring of Y11</a:t>
            </a:r>
          </a:p>
          <a:p>
            <a:pPr marL="319087" lvl="1">
              <a:spcBef>
                <a:spcPct val="20000"/>
              </a:spcBef>
              <a:buClr>
                <a:srgbClr val="FF8600"/>
              </a:buClr>
            </a:pPr>
            <a:endParaRPr lang="en-GB" sz="2200" dirty="0">
              <a:solidFill>
                <a:prstClr val="white"/>
              </a:solidFill>
              <a:latin typeface="Arial"/>
            </a:endParaRPr>
          </a:p>
        </p:txBody>
      </p:sp>
    </p:spTree>
    <p:extLst>
      <p:ext uri="{BB962C8B-B14F-4D97-AF65-F5344CB8AC3E}">
        <p14:creationId xmlns:p14="http://schemas.microsoft.com/office/powerpoint/2010/main" val="3486208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576064"/>
          </a:xfrm>
        </p:spPr>
        <p:txBody>
          <a:bodyPr/>
          <a:lstStyle/>
          <a:p>
            <a:pPr algn="ctr"/>
            <a:r>
              <a:rPr lang="en-GB" dirty="0"/>
              <a:t>How to improve in maths</a:t>
            </a:r>
          </a:p>
        </p:txBody>
      </p:sp>
      <p:sp>
        <p:nvSpPr>
          <p:cNvPr id="3" name="Content Placeholder 2"/>
          <p:cNvSpPr>
            <a:spLocks noGrp="1"/>
          </p:cNvSpPr>
          <p:nvPr>
            <p:ph idx="1"/>
          </p:nvPr>
        </p:nvSpPr>
        <p:spPr>
          <a:xfrm>
            <a:off x="2438400" y="1772817"/>
            <a:ext cx="7315200" cy="4535909"/>
          </a:xfrm>
        </p:spPr>
        <p:txBody>
          <a:bodyPr/>
          <a:lstStyle/>
          <a:p>
            <a:r>
              <a:rPr lang="en-GB" sz="3200" dirty="0"/>
              <a:t>Practise, practise, practise!!!</a:t>
            </a:r>
          </a:p>
          <a:p>
            <a:r>
              <a:rPr lang="en-GB" sz="3200" dirty="0"/>
              <a:t>Identify what you can’t do</a:t>
            </a:r>
          </a:p>
          <a:p>
            <a:r>
              <a:rPr lang="en-GB" sz="3200" dirty="0"/>
              <a:t>Find out how to do it </a:t>
            </a:r>
          </a:p>
          <a:p>
            <a:pPr marL="46037"/>
            <a:endParaRPr lang="en-GB" sz="3200" dirty="0"/>
          </a:p>
          <a:p>
            <a:endParaRPr lang="en-GB" dirty="0"/>
          </a:p>
        </p:txBody>
      </p:sp>
    </p:spTree>
    <p:extLst>
      <p:ext uri="{BB962C8B-B14F-4D97-AF65-F5344CB8AC3E}">
        <p14:creationId xmlns:p14="http://schemas.microsoft.com/office/powerpoint/2010/main" val="3682701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576064"/>
          </a:xfrm>
        </p:spPr>
        <p:txBody>
          <a:bodyPr/>
          <a:lstStyle/>
          <a:p>
            <a:pPr algn="ctr"/>
            <a:r>
              <a:rPr lang="en-GB" dirty="0"/>
              <a:t>Maths Homework</a:t>
            </a:r>
          </a:p>
        </p:txBody>
      </p:sp>
      <p:sp>
        <p:nvSpPr>
          <p:cNvPr id="3" name="Content Placeholder 2"/>
          <p:cNvSpPr>
            <a:spLocks noGrp="1"/>
          </p:cNvSpPr>
          <p:nvPr>
            <p:ph idx="1"/>
          </p:nvPr>
        </p:nvSpPr>
        <p:spPr>
          <a:xfrm>
            <a:off x="2438400" y="1772817"/>
            <a:ext cx="7315200" cy="4535909"/>
          </a:xfrm>
        </p:spPr>
        <p:txBody>
          <a:bodyPr/>
          <a:lstStyle/>
          <a:p>
            <a:pPr marL="46037"/>
            <a:endParaRPr lang="en-GB" sz="3200" dirty="0"/>
          </a:p>
          <a:p>
            <a:endParaRPr lang="en-GB" dirty="0"/>
          </a:p>
        </p:txBody>
      </p:sp>
      <p:pic>
        <p:nvPicPr>
          <p:cNvPr id="6" name="Picture 5">
            <a:extLst>
              <a:ext uri="{FF2B5EF4-FFF2-40B4-BE49-F238E27FC236}">
                <a16:creationId xmlns:a16="http://schemas.microsoft.com/office/drawing/2014/main" id="{F71306AE-5F03-235D-EDD6-07FE4EC8DB29}"/>
              </a:ext>
            </a:extLst>
          </p:cNvPr>
          <p:cNvPicPr>
            <a:picLocks noChangeAspect="1"/>
          </p:cNvPicPr>
          <p:nvPr/>
        </p:nvPicPr>
        <p:blipFill rotWithShape="1">
          <a:blip r:embed="rId3"/>
          <a:srcRect l="34250" t="27600" r="35825" b="26200"/>
          <a:stretch/>
        </p:blipFill>
        <p:spPr>
          <a:xfrm>
            <a:off x="3323692" y="1556793"/>
            <a:ext cx="5544616" cy="4815061"/>
          </a:xfrm>
          <a:prstGeom prst="rect">
            <a:avLst/>
          </a:prstGeom>
        </p:spPr>
      </p:pic>
    </p:spTree>
    <p:extLst>
      <p:ext uri="{BB962C8B-B14F-4D97-AF65-F5344CB8AC3E}">
        <p14:creationId xmlns:p14="http://schemas.microsoft.com/office/powerpoint/2010/main" val="2064894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7ED7-9787-1D88-9FFA-10240A733628}"/>
              </a:ext>
            </a:extLst>
          </p:cNvPr>
          <p:cNvSpPr>
            <a:spLocks noGrp="1"/>
          </p:cNvSpPr>
          <p:nvPr>
            <p:ph type="ctrTitle"/>
          </p:nvPr>
        </p:nvSpPr>
        <p:spPr>
          <a:xfrm>
            <a:off x="2880064" y="435006"/>
            <a:ext cx="7977326" cy="1217795"/>
          </a:xfrm>
        </p:spPr>
        <p:txBody>
          <a:bodyPr/>
          <a:lstStyle/>
          <a:p>
            <a:r>
              <a:rPr lang="en-GB" dirty="0"/>
              <a:t>1. Setting the climate</a:t>
            </a:r>
          </a:p>
        </p:txBody>
      </p:sp>
      <p:sp>
        <p:nvSpPr>
          <p:cNvPr id="3" name="Text Placeholder 2">
            <a:extLst>
              <a:ext uri="{FF2B5EF4-FFF2-40B4-BE49-F238E27FC236}">
                <a16:creationId xmlns:a16="http://schemas.microsoft.com/office/drawing/2014/main" id="{D5E4E491-21F5-116E-86EE-835F0579CBA9}"/>
              </a:ext>
            </a:extLst>
          </p:cNvPr>
          <p:cNvSpPr>
            <a:spLocks noGrp="1"/>
          </p:cNvSpPr>
          <p:nvPr>
            <p:ph type="body" sz="quarter" idx="13"/>
          </p:nvPr>
        </p:nvSpPr>
        <p:spPr>
          <a:xfrm>
            <a:off x="3394969" y="2573995"/>
            <a:ext cx="5105400" cy="1462386"/>
          </a:xfrm>
        </p:spPr>
        <p:txBody>
          <a:bodyPr/>
          <a:lstStyle/>
          <a:p>
            <a:pPr marL="342900" indent="-342900">
              <a:buFontTx/>
              <a:buChar char="-"/>
            </a:pPr>
            <a:r>
              <a:rPr lang="en-GB" sz="3200" dirty="0"/>
              <a:t>Sooner rather than later.</a:t>
            </a:r>
          </a:p>
          <a:p>
            <a:pPr marL="342900" indent="-342900">
              <a:buFontTx/>
              <a:buChar char="-"/>
            </a:pPr>
            <a:r>
              <a:rPr lang="en-GB" sz="3200" dirty="0"/>
              <a:t>Facilitate - Put the onus on them.</a:t>
            </a:r>
          </a:p>
          <a:p>
            <a:pPr marL="342900" indent="-342900">
              <a:buFontTx/>
              <a:buChar char="-"/>
            </a:pPr>
            <a:r>
              <a:rPr lang="en-GB" sz="3200" dirty="0"/>
              <a:t>Designated space.</a:t>
            </a:r>
          </a:p>
          <a:p>
            <a:pPr marL="342900" indent="-342900">
              <a:buFontTx/>
              <a:buChar char="-"/>
            </a:pPr>
            <a:r>
              <a:rPr lang="en-GB" sz="3200" dirty="0"/>
              <a:t>Agreed time.</a:t>
            </a:r>
          </a:p>
          <a:p>
            <a:pPr marL="342900" indent="-342900">
              <a:buFontTx/>
              <a:buChar char="-"/>
            </a:pPr>
            <a:r>
              <a:rPr lang="en-GB" sz="3200" dirty="0"/>
              <a:t>Be consistent.</a:t>
            </a:r>
          </a:p>
        </p:txBody>
      </p:sp>
    </p:spTree>
    <p:extLst>
      <p:ext uri="{BB962C8B-B14F-4D97-AF65-F5344CB8AC3E}">
        <p14:creationId xmlns:p14="http://schemas.microsoft.com/office/powerpoint/2010/main" val="170261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100% completion</a:t>
            </a:r>
          </a:p>
        </p:txBody>
      </p:sp>
      <p:sp>
        <p:nvSpPr>
          <p:cNvPr id="3" name="Content Placeholder 2"/>
          <p:cNvSpPr>
            <a:spLocks noGrp="1"/>
          </p:cNvSpPr>
          <p:nvPr>
            <p:ph idx="1"/>
          </p:nvPr>
        </p:nvSpPr>
        <p:spPr>
          <a:xfrm>
            <a:off x="2438400" y="1556793"/>
            <a:ext cx="7315200" cy="4751933"/>
          </a:xfrm>
        </p:spPr>
        <p:txBody>
          <a:bodyPr/>
          <a:lstStyle/>
          <a:p>
            <a:r>
              <a:rPr lang="en-GB" sz="2400" dirty="0"/>
              <a:t>One hour of Maths homework each week</a:t>
            </a:r>
          </a:p>
          <a:p>
            <a:endParaRPr lang="en-GB" sz="2400" dirty="0"/>
          </a:p>
          <a:p>
            <a:r>
              <a:rPr lang="en-GB" sz="2400" dirty="0"/>
              <a:t>Pupils are expected to complete it independently</a:t>
            </a:r>
          </a:p>
          <a:p>
            <a:endParaRPr lang="en-GB" sz="2400" dirty="0"/>
          </a:p>
          <a:p>
            <a:r>
              <a:rPr lang="en-GB" sz="2400" dirty="0"/>
              <a:t>Homework is complete when pupils achieve 100%</a:t>
            </a:r>
          </a:p>
          <a:p>
            <a:endParaRPr lang="en-GB" sz="2400" dirty="0"/>
          </a:p>
          <a:p>
            <a:r>
              <a:rPr lang="en-GB" sz="2600" dirty="0"/>
              <a:t>Pupils will gain confidence knowing that they can achieve 100% on their own</a:t>
            </a:r>
          </a:p>
          <a:p>
            <a:pPr marL="46037"/>
            <a:endParaRPr lang="en-GB" dirty="0"/>
          </a:p>
          <a:p>
            <a:endParaRPr lang="en-GB" dirty="0"/>
          </a:p>
        </p:txBody>
      </p:sp>
    </p:spTree>
    <p:extLst>
      <p:ext uri="{BB962C8B-B14F-4D97-AF65-F5344CB8AC3E}">
        <p14:creationId xmlns:p14="http://schemas.microsoft.com/office/powerpoint/2010/main" val="3957505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What if my child is stuck?</a:t>
            </a:r>
          </a:p>
        </p:txBody>
      </p:sp>
      <p:sp>
        <p:nvSpPr>
          <p:cNvPr id="3" name="Content Placeholder 2"/>
          <p:cNvSpPr>
            <a:spLocks noGrp="1"/>
          </p:cNvSpPr>
          <p:nvPr>
            <p:ph idx="1"/>
          </p:nvPr>
        </p:nvSpPr>
        <p:spPr>
          <a:xfrm>
            <a:off x="2438400" y="1556793"/>
            <a:ext cx="7315200" cy="4751933"/>
          </a:xfrm>
        </p:spPr>
        <p:txBody>
          <a:bodyPr/>
          <a:lstStyle/>
          <a:p>
            <a:pPr marL="228600"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Help videos for every single question</a:t>
            </a:r>
          </a:p>
          <a:p>
            <a:pPr marL="228600" indent="-182563" fontAlgn="base">
              <a:lnSpc>
                <a:spcPct val="100000"/>
              </a:lnSpc>
              <a:spcBef>
                <a:spcPct val="20000"/>
              </a:spcBef>
              <a:spcAft>
                <a:spcPct val="0"/>
              </a:spcAft>
              <a:buClr>
                <a:srgbClr val="FF8600"/>
              </a:buClr>
              <a:buFont typeface="Wingdings" pitchFamily="2" charset="2"/>
              <a:buChar char="§"/>
              <a:defRPr/>
            </a:pPr>
            <a:endParaRPr lang="en-GB" sz="2400" dirty="0">
              <a:solidFill>
                <a:prstClr val="white"/>
              </a:solidFill>
              <a:latin typeface="Arial"/>
            </a:endParaRPr>
          </a:p>
          <a:p>
            <a:pPr marL="228600"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Pupils can try questions multiple times</a:t>
            </a:r>
          </a:p>
          <a:p>
            <a:pPr marL="228600" indent="-182563" fontAlgn="base">
              <a:lnSpc>
                <a:spcPct val="100000"/>
              </a:lnSpc>
              <a:spcBef>
                <a:spcPct val="20000"/>
              </a:spcBef>
              <a:spcAft>
                <a:spcPct val="0"/>
              </a:spcAft>
              <a:buClr>
                <a:srgbClr val="FF8600"/>
              </a:buClr>
              <a:buFont typeface="Wingdings" pitchFamily="2" charset="2"/>
              <a:buChar char="§"/>
              <a:defRPr/>
            </a:pPr>
            <a:endParaRPr lang="en-GB" sz="2400" dirty="0">
              <a:solidFill>
                <a:prstClr val="white"/>
              </a:solidFill>
              <a:latin typeface="Arial"/>
            </a:endParaRPr>
          </a:p>
          <a:p>
            <a:pPr marL="228600"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Once they have really tried on their own, they might ask you for help – or their teacher</a:t>
            </a:r>
          </a:p>
          <a:p>
            <a:pPr marL="228600" indent="-182563" fontAlgn="base">
              <a:lnSpc>
                <a:spcPct val="100000"/>
              </a:lnSpc>
              <a:spcBef>
                <a:spcPct val="20000"/>
              </a:spcBef>
              <a:spcAft>
                <a:spcPct val="0"/>
              </a:spcAft>
              <a:buClr>
                <a:srgbClr val="FF8600"/>
              </a:buClr>
              <a:buFont typeface="Wingdings" pitchFamily="2" charset="2"/>
              <a:buChar char="§"/>
              <a:defRPr/>
            </a:pPr>
            <a:endParaRPr lang="en-GB" sz="2400" dirty="0">
              <a:solidFill>
                <a:prstClr val="white"/>
              </a:solidFill>
              <a:latin typeface="Arial"/>
            </a:endParaRPr>
          </a:p>
          <a:p>
            <a:pPr marL="228600"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Maths enrichment Monday and Wednesday after school in room 20A</a:t>
            </a:r>
          </a:p>
          <a:p>
            <a:pPr marL="228600" indent="-182563" fontAlgn="base">
              <a:lnSpc>
                <a:spcPct val="100000"/>
              </a:lnSpc>
              <a:spcBef>
                <a:spcPct val="20000"/>
              </a:spcBef>
              <a:spcAft>
                <a:spcPct val="0"/>
              </a:spcAft>
              <a:buClr>
                <a:srgbClr val="FF8600"/>
              </a:buClr>
              <a:buFont typeface="Wingdings" pitchFamily="2" charset="2"/>
              <a:buChar char="§"/>
              <a:defRPr/>
            </a:pPr>
            <a:endParaRPr lang="en-GB" sz="2400" dirty="0">
              <a:solidFill>
                <a:prstClr val="white"/>
              </a:solidFill>
              <a:latin typeface="Arial"/>
            </a:endParaRPr>
          </a:p>
          <a:p>
            <a:pPr marL="46037" fontAlgn="base">
              <a:lnSpc>
                <a:spcPct val="100000"/>
              </a:lnSpc>
              <a:spcBef>
                <a:spcPct val="20000"/>
              </a:spcBef>
              <a:spcAft>
                <a:spcPct val="0"/>
              </a:spcAft>
              <a:buClr>
                <a:srgbClr val="FF8600"/>
              </a:buClr>
              <a:defRPr/>
            </a:pPr>
            <a:endParaRPr lang="en-GB" sz="2400" dirty="0">
              <a:solidFill>
                <a:prstClr val="white"/>
              </a:solidFill>
              <a:latin typeface="Arial"/>
            </a:endParaRPr>
          </a:p>
          <a:p>
            <a:pPr marL="46037"/>
            <a:endParaRPr lang="en-GB" dirty="0"/>
          </a:p>
          <a:p>
            <a:endParaRPr lang="en-GB" dirty="0"/>
          </a:p>
        </p:txBody>
      </p:sp>
    </p:spTree>
    <p:extLst>
      <p:ext uri="{BB962C8B-B14F-4D97-AF65-F5344CB8AC3E}">
        <p14:creationId xmlns:p14="http://schemas.microsoft.com/office/powerpoint/2010/main" val="3825275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Tailored to individual need</a:t>
            </a:r>
          </a:p>
        </p:txBody>
      </p:sp>
      <p:sp>
        <p:nvSpPr>
          <p:cNvPr id="3" name="Content Placeholder 2"/>
          <p:cNvSpPr>
            <a:spLocks noGrp="1"/>
          </p:cNvSpPr>
          <p:nvPr>
            <p:ph idx="1"/>
          </p:nvPr>
        </p:nvSpPr>
        <p:spPr>
          <a:xfrm>
            <a:off x="2405261" y="1772817"/>
            <a:ext cx="7315200" cy="4751933"/>
          </a:xfrm>
        </p:spPr>
        <p:txBody>
          <a:bodyPr/>
          <a:lstStyle/>
          <a:p>
            <a:r>
              <a:rPr lang="en-GB" sz="2400" dirty="0"/>
              <a:t>Each pupil is set questions at a particular level of challenge </a:t>
            </a:r>
          </a:p>
          <a:p>
            <a:endParaRPr lang="en-GB" sz="2400" dirty="0"/>
          </a:p>
          <a:p>
            <a:r>
              <a:rPr lang="en-GB" sz="2400" dirty="0"/>
              <a:t>This is based on </a:t>
            </a:r>
            <a:r>
              <a:rPr lang="en-GB" sz="2400" dirty="0" err="1"/>
              <a:t>sparx</a:t>
            </a:r>
            <a:r>
              <a:rPr lang="en-GB" sz="2400" dirty="0"/>
              <a:t> in Y9 - how long it takes your child to complete questions – how many attempts they have – whether they need to watch the help videos</a:t>
            </a:r>
          </a:p>
          <a:p>
            <a:endParaRPr lang="en-GB" sz="2400" dirty="0"/>
          </a:p>
          <a:p>
            <a:r>
              <a:rPr lang="en-GB" sz="2400" dirty="0"/>
              <a:t>Your child will be set personalised homework, including retrieval questions on topics they previously found difficult</a:t>
            </a:r>
          </a:p>
          <a:p>
            <a:pPr marL="46037"/>
            <a:endParaRPr lang="en-GB" sz="2400" dirty="0"/>
          </a:p>
          <a:p>
            <a:pPr lvl="0">
              <a:buClr>
                <a:srgbClr val="FF8600"/>
              </a:buClr>
            </a:pPr>
            <a:endParaRPr lang="en-GB" dirty="0">
              <a:solidFill>
                <a:prstClr val="white"/>
              </a:solidFill>
            </a:endParaRPr>
          </a:p>
          <a:p>
            <a:pPr marL="46037"/>
            <a:endParaRPr lang="en-GB" sz="2400" dirty="0"/>
          </a:p>
          <a:p>
            <a:endParaRPr lang="en-GB" sz="2400" dirty="0"/>
          </a:p>
          <a:p>
            <a:endParaRPr lang="en-GB" sz="2600" dirty="0"/>
          </a:p>
          <a:p>
            <a:pPr marL="46037"/>
            <a:endParaRPr lang="en-GB" dirty="0"/>
          </a:p>
          <a:p>
            <a:endParaRPr lang="en-GB" dirty="0"/>
          </a:p>
        </p:txBody>
      </p:sp>
    </p:spTree>
    <p:extLst>
      <p:ext uri="{BB962C8B-B14F-4D97-AF65-F5344CB8AC3E}">
        <p14:creationId xmlns:p14="http://schemas.microsoft.com/office/powerpoint/2010/main" val="2024747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Bookwork checks</a:t>
            </a:r>
          </a:p>
        </p:txBody>
      </p:sp>
      <p:sp>
        <p:nvSpPr>
          <p:cNvPr id="3" name="Content Placeholder 2"/>
          <p:cNvSpPr>
            <a:spLocks noGrp="1"/>
          </p:cNvSpPr>
          <p:nvPr>
            <p:ph idx="1"/>
          </p:nvPr>
        </p:nvSpPr>
        <p:spPr>
          <a:xfrm>
            <a:off x="2246489" y="1364882"/>
            <a:ext cx="7315200" cy="4751933"/>
          </a:xfrm>
        </p:spPr>
        <p:txBody>
          <a:bodyPr/>
          <a:lstStyle/>
          <a:p>
            <a:r>
              <a:rPr lang="en-GB" dirty="0">
                <a:solidFill>
                  <a:prstClr val="white"/>
                </a:solidFill>
              </a:rPr>
              <a:t>Written homework (back of Maths book)</a:t>
            </a:r>
          </a:p>
          <a:p>
            <a:endParaRPr lang="en-GB" dirty="0">
              <a:solidFill>
                <a:prstClr val="white"/>
              </a:solidFill>
            </a:endParaRPr>
          </a:p>
          <a:p>
            <a:r>
              <a:rPr lang="en-GB" dirty="0">
                <a:solidFill>
                  <a:prstClr val="white"/>
                </a:solidFill>
              </a:rPr>
              <a:t>Encourages pupils to show their method</a:t>
            </a:r>
          </a:p>
          <a:p>
            <a:endParaRPr lang="en-GB" dirty="0">
              <a:solidFill>
                <a:prstClr val="white"/>
              </a:solidFill>
            </a:endParaRPr>
          </a:p>
          <a:p>
            <a:r>
              <a:rPr lang="en-GB" dirty="0">
                <a:solidFill>
                  <a:prstClr val="white"/>
                </a:solidFill>
              </a:rPr>
              <a:t>Research shows that writing down workings aids mathematical retention</a:t>
            </a:r>
          </a:p>
          <a:p>
            <a:endParaRPr lang="en-GB" dirty="0">
              <a:solidFill>
                <a:prstClr val="white"/>
              </a:solidFill>
            </a:endParaRPr>
          </a:p>
          <a:p>
            <a:r>
              <a:rPr lang="en-GB" dirty="0">
                <a:solidFill>
                  <a:prstClr val="white"/>
                </a:solidFill>
              </a:rPr>
              <a:t>It helps students prepare for written exams</a:t>
            </a:r>
          </a:p>
          <a:p>
            <a:endParaRPr lang="en-GB" dirty="0">
              <a:solidFill>
                <a:prstClr val="white"/>
              </a:solidFill>
            </a:endParaRPr>
          </a:p>
          <a:p>
            <a:r>
              <a:rPr lang="en-GB" dirty="0">
                <a:solidFill>
                  <a:prstClr val="white"/>
                </a:solidFill>
              </a:rPr>
              <a:t>It helps teachers identify mistakes and misconceptions in student’s workings</a:t>
            </a:r>
          </a:p>
          <a:p>
            <a:endParaRPr lang="en-GB" sz="2400" dirty="0">
              <a:solidFill>
                <a:prstClr val="white"/>
              </a:solidFill>
            </a:endParaRPr>
          </a:p>
          <a:p>
            <a:endParaRPr lang="en-GB" sz="2400" dirty="0">
              <a:solidFill>
                <a:prstClr val="white"/>
              </a:solidFill>
            </a:endParaRPr>
          </a:p>
          <a:p>
            <a:endParaRPr lang="en-GB" sz="2400" dirty="0"/>
          </a:p>
          <a:p>
            <a:endParaRPr lang="en-GB" sz="2400" dirty="0"/>
          </a:p>
          <a:p>
            <a:endParaRPr lang="en-GB" sz="2600" dirty="0"/>
          </a:p>
          <a:p>
            <a:pPr marL="46037"/>
            <a:endParaRPr lang="en-GB" dirty="0"/>
          </a:p>
          <a:p>
            <a:endParaRPr lang="en-GB" dirty="0"/>
          </a:p>
        </p:txBody>
      </p:sp>
    </p:spTree>
    <p:extLst>
      <p:ext uri="{BB962C8B-B14F-4D97-AF65-F5344CB8AC3E}">
        <p14:creationId xmlns:p14="http://schemas.microsoft.com/office/powerpoint/2010/main" val="407148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Times tables</a:t>
            </a:r>
          </a:p>
        </p:txBody>
      </p:sp>
      <p:sp>
        <p:nvSpPr>
          <p:cNvPr id="3" name="Content Placeholder 2"/>
          <p:cNvSpPr>
            <a:spLocks noGrp="1"/>
          </p:cNvSpPr>
          <p:nvPr>
            <p:ph idx="1"/>
          </p:nvPr>
        </p:nvSpPr>
        <p:spPr>
          <a:xfrm>
            <a:off x="2438400" y="1400284"/>
            <a:ext cx="7315200" cy="4751933"/>
          </a:xfrm>
        </p:spPr>
        <p:txBody>
          <a:bodyPr/>
          <a:lstStyle/>
          <a:p>
            <a:r>
              <a:rPr lang="en-GB" dirty="0"/>
              <a:t>All pupils are set questions to test how quickly and accurately they can recall their times tables</a:t>
            </a:r>
          </a:p>
          <a:p>
            <a:endParaRPr lang="en-GB" dirty="0"/>
          </a:p>
          <a:p>
            <a:r>
              <a:rPr lang="en-GB" dirty="0"/>
              <a:t>The algorithm takes note of which times tables pupils don’t know and continues to test them on those times tables until they are fluent</a:t>
            </a:r>
          </a:p>
          <a:p>
            <a:endParaRPr lang="en-GB" dirty="0"/>
          </a:p>
          <a:p>
            <a:r>
              <a:rPr lang="en-GB" dirty="0"/>
              <a:t>Pupils are then set the next level of times tables until they are confident on all their times tables</a:t>
            </a:r>
          </a:p>
          <a:p>
            <a:endParaRPr lang="en-GB" dirty="0"/>
          </a:p>
          <a:p>
            <a:r>
              <a:rPr lang="en-GB" dirty="0"/>
              <a:t>When they are fully confident, they get a speed challenge</a:t>
            </a:r>
          </a:p>
          <a:p>
            <a:pPr lvl="0">
              <a:buClr>
                <a:srgbClr val="FF8600"/>
              </a:buClr>
            </a:pPr>
            <a:endParaRPr lang="en-GB" dirty="0">
              <a:solidFill>
                <a:prstClr val="white"/>
              </a:solidFill>
            </a:endParaRPr>
          </a:p>
          <a:p>
            <a:pPr marL="46037"/>
            <a:endParaRPr lang="en-GB" sz="2400" dirty="0"/>
          </a:p>
          <a:p>
            <a:endParaRPr lang="en-GB" sz="2400" dirty="0"/>
          </a:p>
          <a:p>
            <a:endParaRPr lang="en-GB" sz="2600" dirty="0"/>
          </a:p>
          <a:p>
            <a:pPr marL="46037"/>
            <a:endParaRPr lang="en-GB" dirty="0"/>
          </a:p>
          <a:p>
            <a:endParaRPr lang="en-GB" dirty="0"/>
          </a:p>
        </p:txBody>
      </p:sp>
    </p:spTree>
    <p:extLst>
      <p:ext uri="{BB962C8B-B14F-4D97-AF65-F5344CB8AC3E}">
        <p14:creationId xmlns:p14="http://schemas.microsoft.com/office/powerpoint/2010/main" val="1669219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Weekly emails</a:t>
            </a:r>
          </a:p>
        </p:txBody>
      </p:sp>
      <p:pic>
        <p:nvPicPr>
          <p:cNvPr id="7" name="Picture 6">
            <a:extLst>
              <a:ext uri="{FF2B5EF4-FFF2-40B4-BE49-F238E27FC236}">
                <a16:creationId xmlns:a16="http://schemas.microsoft.com/office/drawing/2014/main" id="{372C0634-73CC-4724-99F0-43F874806518}"/>
              </a:ext>
            </a:extLst>
          </p:cNvPr>
          <p:cNvPicPr>
            <a:picLocks noChangeAspect="1"/>
          </p:cNvPicPr>
          <p:nvPr/>
        </p:nvPicPr>
        <p:blipFill rotWithShape="1">
          <a:blip r:embed="rId3"/>
          <a:srcRect l="44119" t="12201" r="12201" b="26900"/>
          <a:stretch/>
        </p:blipFill>
        <p:spPr>
          <a:xfrm>
            <a:off x="6600056" y="1988840"/>
            <a:ext cx="3744416" cy="4176464"/>
          </a:xfrm>
          <a:prstGeom prst="rect">
            <a:avLst/>
          </a:prstGeom>
        </p:spPr>
      </p:pic>
      <p:sp>
        <p:nvSpPr>
          <p:cNvPr id="8" name="TextBox 7">
            <a:extLst>
              <a:ext uri="{FF2B5EF4-FFF2-40B4-BE49-F238E27FC236}">
                <a16:creationId xmlns:a16="http://schemas.microsoft.com/office/drawing/2014/main" id="{C7C37669-2CB5-4A50-B56C-DC0ED1BC0244}"/>
              </a:ext>
            </a:extLst>
          </p:cNvPr>
          <p:cNvSpPr txBox="1"/>
          <p:nvPr/>
        </p:nvSpPr>
        <p:spPr>
          <a:xfrm>
            <a:off x="742752" y="2020773"/>
            <a:ext cx="5639429" cy="4216539"/>
          </a:xfrm>
          <a:prstGeom prst="rect">
            <a:avLst/>
          </a:prstGeom>
          <a:noFill/>
        </p:spPr>
        <p:txBody>
          <a:bodyPr wrap="none" rtlCol="0">
            <a:spAutoFit/>
          </a:bodyPr>
          <a:lstStyle/>
          <a:p>
            <a:r>
              <a:rPr lang="en-GB" sz="2800" dirty="0"/>
              <a:t>Homework is always set on a Tuesday</a:t>
            </a:r>
          </a:p>
          <a:p>
            <a:endParaRPr lang="en-GB" sz="2800" dirty="0"/>
          </a:p>
          <a:p>
            <a:r>
              <a:rPr lang="en-GB" sz="2800" dirty="0"/>
              <a:t>An email is sent out with 3 days to </a:t>
            </a:r>
          </a:p>
          <a:p>
            <a:r>
              <a:rPr lang="en-GB" sz="2800" dirty="0"/>
              <a:t>go before it is due in</a:t>
            </a:r>
          </a:p>
          <a:p>
            <a:endParaRPr lang="en-GB" sz="2800" dirty="0"/>
          </a:p>
          <a:p>
            <a:r>
              <a:rPr lang="en-GB" sz="2800" dirty="0"/>
              <a:t>This is to encourage your child not</a:t>
            </a:r>
          </a:p>
          <a:p>
            <a:r>
              <a:rPr lang="en-GB" sz="2800" dirty="0"/>
              <a:t>to leave it until the last minute</a:t>
            </a:r>
          </a:p>
          <a:p>
            <a:endParaRPr lang="en-GB" dirty="0"/>
          </a:p>
          <a:p>
            <a:endParaRPr lang="en-GB" dirty="0"/>
          </a:p>
          <a:p>
            <a:endParaRPr lang="en-GB" dirty="0"/>
          </a:p>
          <a:p>
            <a:r>
              <a:rPr lang="en-GB" dirty="0"/>
              <a:t> </a:t>
            </a:r>
          </a:p>
        </p:txBody>
      </p:sp>
    </p:spTree>
    <p:extLst>
      <p:ext uri="{BB962C8B-B14F-4D97-AF65-F5344CB8AC3E}">
        <p14:creationId xmlns:p14="http://schemas.microsoft.com/office/powerpoint/2010/main" val="3835613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Parent Portal</a:t>
            </a:r>
          </a:p>
        </p:txBody>
      </p:sp>
      <p:sp>
        <p:nvSpPr>
          <p:cNvPr id="3" name="Content Placeholder 2"/>
          <p:cNvSpPr>
            <a:spLocks noGrp="1"/>
          </p:cNvSpPr>
          <p:nvPr>
            <p:ph idx="1"/>
          </p:nvPr>
        </p:nvSpPr>
        <p:spPr>
          <a:xfrm>
            <a:off x="2438400" y="1556793"/>
            <a:ext cx="7315200" cy="4751933"/>
          </a:xfrm>
        </p:spPr>
        <p:txBody>
          <a:bodyPr/>
          <a:lstStyle/>
          <a:p>
            <a:endParaRPr lang="en-GB" dirty="0"/>
          </a:p>
          <a:p>
            <a:endParaRPr lang="en-GB" dirty="0"/>
          </a:p>
        </p:txBody>
      </p:sp>
      <p:pic>
        <p:nvPicPr>
          <p:cNvPr id="5" name="Picture 4">
            <a:extLst>
              <a:ext uri="{FF2B5EF4-FFF2-40B4-BE49-F238E27FC236}">
                <a16:creationId xmlns:a16="http://schemas.microsoft.com/office/drawing/2014/main" id="{7483B413-D9B3-4F3A-A960-92AC5C2CD6BD}"/>
              </a:ext>
            </a:extLst>
          </p:cNvPr>
          <p:cNvPicPr>
            <a:picLocks noChangeAspect="1"/>
          </p:cNvPicPr>
          <p:nvPr/>
        </p:nvPicPr>
        <p:blipFill rotWithShape="1">
          <a:blip r:embed="rId3"/>
          <a:srcRect l="47479" t="30050" r="20602" b="18500"/>
          <a:stretch/>
        </p:blipFill>
        <p:spPr>
          <a:xfrm>
            <a:off x="1991544" y="1664804"/>
            <a:ext cx="3744416" cy="4828326"/>
          </a:xfrm>
          <a:prstGeom prst="rect">
            <a:avLst/>
          </a:prstGeom>
        </p:spPr>
      </p:pic>
      <p:pic>
        <p:nvPicPr>
          <p:cNvPr id="7" name="Picture 6">
            <a:extLst>
              <a:ext uri="{FF2B5EF4-FFF2-40B4-BE49-F238E27FC236}">
                <a16:creationId xmlns:a16="http://schemas.microsoft.com/office/drawing/2014/main" id="{3B5F9CFF-3C97-4BFD-9F3A-0219DE36C585}"/>
              </a:ext>
            </a:extLst>
          </p:cNvPr>
          <p:cNvPicPr>
            <a:picLocks noChangeAspect="1"/>
          </p:cNvPicPr>
          <p:nvPr/>
        </p:nvPicPr>
        <p:blipFill rotWithShape="1">
          <a:blip r:embed="rId4"/>
          <a:srcRect l="50000" t="32150" r="23120" b="13251"/>
          <a:stretch/>
        </p:blipFill>
        <p:spPr>
          <a:xfrm>
            <a:off x="6600056" y="1664805"/>
            <a:ext cx="2952328" cy="4797533"/>
          </a:xfrm>
          <a:prstGeom prst="rect">
            <a:avLst/>
          </a:prstGeom>
        </p:spPr>
      </p:pic>
    </p:spTree>
    <p:extLst>
      <p:ext uri="{BB962C8B-B14F-4D97-AF65-F5344CB8AC3E}">
        <p14:creationId xmlns:p14="http://schemas.microsoft.com/office/powerpoint/2010/main" val="1329281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What you can do to help</a:t>
            </a:r>
          </a:p>
        </p:txBody>
      </p:sp>
      <p:sp>
        <p:nvSpPr>
          <p:cNvPr id="3" name="Content Placeholder 2"/>
          <p:cNvSpPr>
            <a:spLocks noGrp="1"/>
          </p:cNvSpPr>
          <p:nvPr>
            <p:ph idx="1"/>
          </p:nvPr>
        </p:nvSpPr>
        <p:spPr>
          <a:xfrm>
            <a:off x="2438400" y="1556793"/>
            <a:ext cx="7690048" cy="4751933"/>
          </a:xfrm>
        </p:spPr>
        <p:txBody>
          <a:bodyPr/>
          <a:lstStyle/>
          <a:p>
            <a:r>
              <a:rPr lang="en-GB" sz="2600" dirty="0"/>
              <a:t>Praise for homework completed</a:t>
            </a:r>
          </a:p>
          <a:p>
            <a:endParaRPr lang="en-GB" sz="2600" dirty="0"/>
          </a:p>
          <a:p>
            <a:r>
              <a:rPr lang="en-GB" dirty="0"/>
              <a:t>Support to complete homework if needed</a:t>
            </a:r>
          </a:p>
          <a:p>
            <a:pPr lvl="1"/>
            <a:r>
              <a:rPr lang="en-GB" sz="2600" dirty="0"/>
              <a:t>Quiet place to work at home</a:t>
            </a:r>
          </a:p>
          <a:p>
            <a:pPr lvl="1"/>
            <a:r>
              <a:rPr lang="en-GB" sz="2600" dirty="0"/>
              <a:t>Encourage to watch help videos</a:t>
            </a:r>
          </a:p>
          <a:p>
            <a:pPr lvl="1"/>
            <a:r>
              <a:rPr lang="en-GB" sz="2600" dirty="0"/>
              <a:t>Encourage to try hard (multiple attempts)</a:t>
            </a:r>
          </a:p>
          <a:p>
            <a:pPr lvl="1"/>
            <a:r>
              <a:rPr lang="en-GB" sz="2600" dirty="0"/>
              <a:t>Encourage to show method (bookmark checks)</a:t>
            </a:r>
          </a:p>
          <a:p>
            <a:pPr lvl="1"/>
            <a:r>
              <a:rPr lang="en-GB" sz="2600" dirty="0"/>
              <a:t>Encourage to ask for further help if needed </a:t>
            </a:r>
          </a:p>
          <a:p>
            <a:endParaRPr lang="en-GB" dirty="0"/>
          </a:p>
          <a:p>
            <a:endParaRPr lang="en-GB" dirty="0"/>
          </a:p>
        </p:txBody>
      </p:sp>
    </p:spTree>
    <p:extLst>
      <p:ext uri="{BB962C8B-B14F-4D97-AF65-F5344CB8AC3E}">
        <p14:creationId xmlns:p14="http://schemas.microsoft.com/office/powerpoint/2010/main" val="2684603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Can my child do extra work? </a:t>
            </a:r>
          </a:p>
        </p:txBody>
      </p:sp>
      <p:sp>
        <p:nvSpPr>
          <p:cNvPr id="3" name="Content Placeholder 2"/>
          <p:cNvSpPr>
            <a:spLocks noGrp="1"/>
          </p:cNvSpPr>
          <p:nvPr>
            <p:ph idx="1"/>
          </p:nvPr>
        </p:nvSpPr>
        <p:spPr>
          <a:xfrm>
            <a:off x="1524000" y="1485379"/>
            <a:ext cx="7185992" cy="4751933"/>
          </a:xfrm>
        </p:spPr>
        <p:txBody>
          <a:bodyPr/>
          <a:lstStyle/>
          <a:p>
            <a:endParaRPr lang="en-GB" sz="2200" dirty="0"/>
          </a:p>
          <a:p>
            <a:pPr lvl="1"/>
            <a:r>
              <a:rPr lang="en-GB" sz="2800" dirty="0"/>
              <a:t>Yes!</a:t>
            </a:r>
          </a:p>
          <a:p>
            <a:pPr lvl="1"/>
            <a:endParaRPr lang="en-GB" sz="2800" dirty="0"/>
          </a:p>
          <a:p>
            <a:pPr lvl="1"/>
            <a:r>
              <a:rPr lang="en-GB" sz="2800" dirty="0"/>
              <a:t>So far, I have only spoken about compulsory homework</a:t>
            </a:r>
          </a:p>
          <a:p>
            <a:pPr lvl="1"/>
            <a:endParaRPr lang="en-GB" sz="2800" dirty="0"/>
          </a:p>
          <a:p>
            <a:pPr lvl="1"/>
            <a:r>
              <a:rPr lang="en-GB" sz="2800" dirty="0"/>
              <a:t>Pupils can do XP Boost questions (extra practice)</a:t>
            </a:r>
          </a:p>
          <a:p>
            <a:pPr lvl="1"/>
            <a:endParaRPr lang="en-GB" sz="2800" dirty="0"/>
          </a:p>
          <a:p>
            <a:pPr lvl="1"/>
            <a:r>
              <a:rPr lang="en-GB" sz="2800" dirty="0"/>
              <a:t>Pupils can do Target questions (extra challenge)</a:t>
            </a:r>
          </a:p>
          <a:p>
            <a:pPr lvl="1"/>
            <a:endParaRPr lang="en-GB" sz="2800" dirty="0"/>
          </a:p>
          <a:p>
            <a:pPr marL="46037"/>
            <a:endParaRPr lang="en-GB" dirty="0"/>
          </a:p>
          <a:p>
            <a:endParaRPr lang="en-GB" dirty="0"/>
          </a:p>
        </p:txBody>
      </p:sp>
    </p:spTree>
    <p:extLst>
      <p:ext uri="{BB962C8B-B14F-4D97-AF65-F5344CB8AC3E}">
        <p14:creationId xmlns:p14="http://schemas.microsoft.com/office/powerpoint/2010/main" val="2184392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lstStyle/>
          <a:p>
            <a:pPr algn="ctr"/>
            <a:r>
              <a:rPr lang="en-GB" dirty="0"/>
              <a:t>Final ask</a:t>
            </a:r>
          </a:p>
        </p:txBody>
      </p:sp>
      <p:sp>
        <p:nvSpPr>
          <p:cNvPr id="3" name="Content Placeholder 2"/>
          <p:cNvSpPr>
            <a:spLocks noGrp="1"/>
          </p:cNvSpPr>
          <p:nvPr>
            <p:ph idx="1"/>
          </p:nvPr>
        </p:nvSpPr>
        <p:spPr>
          <a:xfrm>
            <a:off x="2438400" y="1556793"/>
            <a:ext cx="7315200" cy="4751933"/>
          </a:xfrm>
        </p:spPr>
        <p:txBody>
          <a:bodyPr/>
          <a:lstStyle/>
          <a:p>
            <a:r>
              <a:rPr lang="en-GB" sz="2400" dirty="0"/>
              <a:t>Make sure your child has a scientific calculator and brings it to every maths lesson</a:t>
            </a:r>
          </a:p>
          <a:p>
            <a:endParaRPr lang="en-GB" sz="2400" dirty="0"/>
          </a:p>
          <a:p>
            <a:r>
              <a:rPr lang="en-GB" sz="2400" dirty="0"/>
              <a:t>Pen, pencil, ruler</a:t>
            </a:r>
          </a:p>
          <a:p>
            <a:endParaRPr lang="en-GB" sz="2400" dirty="0"/>
          </a:p>
          <a:p>
            <a:r>
              <a:rPr lang="en-GB" sz="2400" dirty="0"/>
              <a:t>Protractor, pair of compasses</a:t>
            </a:r>
          </a:p>
          <a:p>
            <a:endParaRPr lang="en-GB" sz="2400" dirty="0"/>
          </a:p>
          <a:p>
            <a:pPr marL="319087" lvl="1"/>
            <a:endParaRPr lang="en-GB" sz="2200" dirty="0"/>
          </a:p>
          <a:p>
            <a:pPr marL="46037"/>
            <a:endParaRPr lang="en-GB" sz="2600" dirty="0"/>
          </a:p>
          <a:p>
            <a:pPr marL="46037"/>
            <a:endParaRPr lang="en-GB" dirty="0"/>
          </a:p>
          <a:p>
            <a:endParaRPr lang="en-GB" dirty="0"/>
          </a:p>
        </p:txBody>
      </p:sp>
      <p:pic>
        <p:nvPicPr>
          <p:cNvPr id="4" name="Picture 3">
            <a:extLst>
              <a:ext uri="{FF2B5EF4-FFF2-40B4-BE49-F238E27FC236}">
                <a16:creationId xmlns:a16="http://schemas.microsoft.com/office/drawing/2014/main" id="{3446AB7B-16E0-434C-9F2B-AEB902C2F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348" y="2780928"/>
            <a:ext cx="2595253" cy="3456384"/>
          </a:xfrm>
          <a:prstGeom prst="rect">
            <a:avLst/>
          </a:prstGeom>
        </p:spPr>
      </p:pic>
    </p:spTree>
    <p:extLst>
      <p:ext uri="{BB962C8B-B14F-4D97-AF65-F5344CB8AC3E}">
        <p14:creationId xmlns:p14="http://schemas.microsoft.com/office/powerpoint/2010/main" val="182268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D463-71CB-D3A2-BCA3-6F56C07100BF}"/>
              </a:ext>
            </a:extLst>
          </p:cNvPr>
          <p:cNvSpPr>
            <a:spLocks noGrp="1"/>
          </p:cNvSpPr>
          <p:nvPr>
            <p:ph type="ctrTitle"/>
          </p:nvPr>
        </p:nvSpPr>
        <p:spPr>
          <a:xfrm>
            <a:off x="2800165" y="550416"/>
            <a:ext cx="9144000" cy="1146773"/>
          </a:xfrm>
        </p:spPr>
        <p:txBody>
          <a:bodyPr/>
          <a:lstStyle/>
          <a:p>
            <a:r>
              <a:rPr lang="en-GB" dirty="0"/>
              <a:t>2. Supporting revision</a:t>
            </a:r>
          </a:p>
        </p:txBody>
      </p:sp>
      <p:sp>
        <p:nvSpPr>
          <p:cNvPr id="3" name="Text Placeholder 2">
            <a:extLst>
              <a:ext uri="{FF2B5EF4-FFF2-40B4-BE49-F238E27FC236}">
                <a16:creationId xmlns:a16="http://schemas.microsoft.com/office/drawing/2014/main" id="{22480047-0B69-6409-2239-D02A5241CCC9}"/>
              </a:ext>
            </a:extLst>
          </p:cNvPr>
          <p:cNvSpPr>
            <a:spLocks noGrp="1"/>
          </p:cNvSpPr>
          <p:nvPr>
            <p:ph type="subTitle" idx="1"/>
          </p:nvPr>
        </p:nvSpPr>
        <p:spPr>
          <a:xfrm>
            <a:off x="1717089" y="2445816"/>
            <a:ext cx="9144000" cy="1505238"/>
          </a:xfrm>
        </p:spPr>
        <p:txBody>
          <a:bodyPr/>
          <a:lstStyle/>
          <a:p>
            <a:pPr marL="342900" indent="-342900">
              <a:buFontTx/>
              <a:buChar char="-"/>
            </a:pPr>
            <a:r>
              <a:rPr lang="en-GB" sz="2800" dirty="0"/>
              <a:t>Homework –Satchel One</a:t>
            </a:r>
          </a:p>
          <a:p>
            <a:pPr marL="342900" indent="-342900">
              <a:buFontTx/>
              <a:buChar char="-"/>
            </a:pPr>
            <a:r>
              <a:rPr lang="en-GB" sz="2800" dirty="0"/>
              <a:t>Self-study</a:t>
            </a:r>
          </a:p>
          <a:p>
            <a:pPr marL="342900" indent="-342900">
              <a:buFontTx/>
              <a:buChar char="-"/>
            </a:pPr>
            <a:r>
              <a:rPr lang="en-GB" sz="2800" dirty="0"/>
              <a:t>Understanding and finding the right type of revision.</a:t>
            </a:r>
          </a:p>
          <a:p>
            <a:pPr marL="342900" indent="-342900">
              <a:buFontTx/>
              <a:buChar char="-"/>
            </a:pPr>
            <a:r>
              <a:rPr lang="en-GB" sz="2800" dirty="0"/>
              <a:t>Equipment.</a:t>
            </a:r>
          </a:p>
          <a:p>
            <a:pPr marL="342900" indent="-342900">
              <a:buFontTx/>
              <a:buChar char="-"/>
            </a:pPr>
            <a:r>
              <a:rPr lang="en-GB" sz="2800" dirty="0"/>
              <a:t>Testing.</a:t>
            </a:r>
          </a:p>
          <a:p>
            <a:pPr marL="342900" indent="-342900">
              <a:buFontTx/>
              <a:buChar char="-"/>
            </a:pPr>
            <a:r>
              <a:rPr lang="en-GB" sz="2800" dirty="0"/>
              <a:t>Timetabling</a:t>
            </a:r>
          </a:p>
          <a:p>
            <a:pPr marL="342900" indent="-342900">
              <a:buFontTx/>
              <a:buChar char="-"/>
            </a:pPr>
            <a:r>
              <a:rPr lang="en-GB" dirty="0"/>
              <a:t>Intervention</a:t>
            </a:r>
          </a:p>
          <a:p>
            <a:pPr marL="342900" indent="-342900">
              <a:buFontTx/>
              <a:buChar char="-"/>
            </a:pPr>
            <a:endParaRPr lang="en-GB" dirty="0"/>
          </a:p>
        </p:txBody>
      </p:sp>
    </p:spTree>
    <p:extLst>
      <p:ext uri="{BB962C8B-B14F-4D97-AF65-F5344CB8AC3E}">
        <p14:creationId xmlns:p14="http://schemas.microsoft.com/office/powerpoint/2010/main" val="7342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20688"/>
            <a:ext cx="7315200" cy="648072"/>
          </a:xfrm>
        </p:spPr>
        <p:txBody>
          <a:bodyPr>
            <a:normAutofit fontScale="90000"/>
          </a:bodyPr>
          <a:lstStyle/>
          <a:p>
            <a:pPr algn="ctr"/>
            <a:r>
              <a:rPr lang="en-GB" dirty="0"/>
              <a:t>Support from the Maths Faculty</a:t>
            </a:r>
          </a:p>
        </p:txBody>
      </p:sp>
      <p:sp>
        <p:nvSpPr>
          <p:cNvPr id="3" name="Content Placeholder 2"/>
          <p:cNvSpPr>
            <a:spLocks noGrp="1"/>
          </p:cNvSpPr>
          <p:nvPr>
            <p:ph idx="1"/>
          </p:nvPr>
        </p:nvSpPr>
        <p:spPr>
          <a:xfrm>
            <a:off x="2438400" y="1556793"/>
            <a:ext cx="7315200" cy="4751933"/>
          </a:xfrm>
        </p:spPr>
        <p:txBody>
          <a:bodyPr/>
          <a:lstStyle/>
          <a:p>
            <a:pPr lvl="1"/>
            <a:r>
              <a:rPr lang="en-GB" sz="2600" dirty="0"/>
              <a:t>Enrichment (voluntary)</a:t>
            </a:r>
          </a:p>
          <a:p>
            <a:pPr lvl="2"/>
            <a:r>
              <a:rPr lang="en-GB" sz="2400" dirty="0"/>
              <a:t>Monday and Wednesday</a:t>
            </a:r>
          </a:p>
          <a:p>
            <a:pPr lvl="2"/>
            <a:r>
              <a:rPr lang="en-GB" sz="2400" dirty="0"/>
              <a:t>1 hour after school</a:t>
            </a:r>
          </a:p>
          <a:p>
            <a:pPr lvl="2"/>
            <a:r>
              <a:rPr lang="en-GB" sz="2400" dirty="0"/>
              <a:t>Room 20A</a:t>
            </a:r>
          </a:p>
          <a:p>
            <a:pPr lvl="2"/>
            <a:endParaRPr lang="en-GB" sz="2400" dirty="0"/>
          </a:p>
          <a:p>
            <a:pPr marL="501650" lvl="1" indent="-182563" fontAlgn="base">
              <a:lnSpc>
                <a:spcPct val="100000"/>
              </a:lnSpc>
              <a:spcBef>
                <a:spcPct val="20000"/>
              </a:spcBef>
              <a:spcAft>
                <a:spcPct val="0"/>
              </a:spcAft>
              <a:buClr>
                <a:srgbClr val="FF8600"/>
              </a:buClr>
              <a:buFont typeface="Wingdings" pitchFamily="2" charset="2"/>
              <a:buChar char="§"/>
              <a:defRPr/>
            </a:pPr>
            <a:r>
              <a:rPr lang="en-GB" sz="2600" dirty="0">
                <a:solidFill>
                  <a:prstClr val="white"/>
                </a:solidFill>
                <a:latin typeface="Arial"/>
              </a:rPr>
              <a:t>Study support (compulsory)</a:t>
            </a:r>
          </a:p>
          <a:p>
            <a:pPr marL="685800" lvl="2"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Monday</a:t>
            </a:r>
          </a:p>
          <a:p>
            <a:pPr marL="685800" lvl="2"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1 hour after school</a:t>
            </a:r>
          </a:p>
          <a:p>
            <a:pPr marL="685800" lvl="2" indent="-182563" fontAlgn="base">
              <a:lnSpc>
                <a:spcPct val="100000"/>
              </a:lnSpc>
              <a:spcBef>
                <a:spcPct val="20000"/>
              </a:spcBef>
              <a:spcAft>
                <a:spcPct val="0"/>
              </a:spcAft>
              <a:buClr>
                <a:srgbClr val="FF8600"/>
              </a:buClr>
              <a:buFont typeface="Wingdings" pitchFamily="2" charset="2"/>
              <a:buChar char="§"/>
              <a:defRPr/>
            </a:pPr>
            <a:r>
              <a:rPr lang="en-GB" sz="2400" dirty="0">
                <a:solidFill>
                  <a:prstClr val="white"/>
                </a:solidFill>
                <a:latin typeface="Arial"/>
              </a:rPr>
              <a:t>Room 25A</a:t>
            </a:r>
          </a:p>
          <a:p>
            <a:pPr lvl="2"/>
            <a:endParaRPr lang="en-GB" sz="2400" dirty="0"/>
          </a:p>
          <a:p>
            <a:pPr marL="319087" lvl="1">
              <a:buClr>
                <a:srgbClr val="FF8600"/>
              </a:buClr>
            </a:pPr>
            <a:endParaRPr lang="en-GB" dirty="0">
              <a:solidFill>
                <a:prstClr val="white"/>
              </a:solidFill>
            </a:endParaRPr>
          </a:p>
          <a:p>
            <a:pPr marL="46037"/>
            <a:endParaRPr lang="en-GB" dirty="0"/>
          </a:p>
          <a:p>
            <a:endParaRPr lang="en-GB" dirty="0"/>
          </a:p>
        </p:txBody>
      </p:sp>
    </p:spTree>
    <p:extLst>
      <p:ext uri="{BB962C8B-B14F-4D97-AF65-F5344CB8AC3E}">
        <p14:creationId xmlns:p14="http://schemas.microsoft.com/office/powerpoint/2010/main" val="1911484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CE2A-461A-73D3-04DE-92FAD569E9B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5ECE1-0FD5-F447-FBB6-3DA3F3954920}"/>
              </a:ext>
            </a:extLst>
          </p:cNvPr>
          <p:cNvSpPr>
            <a:spLocks noGrp="1"/>
          </p:cNvSpPr>
          <p:nvPr>
            <p:ph idx="1"/>
          </p:nvPr>
        </p:nvSpPr>
        <p:spPr/>
        <p:txBody>
          <a:bodyPr/>
          <a:lstStyle/>
          <a:p>
            <a:r>
              <a:rPr lang="en-GB" dirty="0"/>
              <a:t>Mr. </a:t>
            </a:r>
            <a:r>
              <a:rPr lang="en-GB" dirty="0" err="1"/>
              <a:t>Lambrianides</a:t>
            </a:r>
            <a:r>
              <a:rPr lang="en-GB" dirty="0"/>
              <a:t> : Assistant Head teacher</a:t>
            </a:r>
          </a:p>
          <a:p>
            <a:endParaRPr lang="en-GB" dirty="0"/>
          </a:p>
          <a:p>
            <a:r>
              <a:rPr lang="en-GB" dirty="0"/>
              <a:t>Assessment and Reporting information</a:t>
            </a:r>
          </a:p>
        </p:txBody>
      </p:sp>
    </p:spTree>
    <p:extLst>
      <p:ext uri="{BB962C8B-B14F-4D97-AF65-F5344CB8AC3E}">
        <p14:creationId xmlns:p14="http://schemas.microsoft.com/office/powerpoint/2010/main" val="1824085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D99-1952-46E9-8609-96ECFA6D5147}"/>
              </a:ext>
            </a:extLst>
          </p:cNvPr>
          <p:cNvSpPr>
            <a:spLocks noGrp="1"/>
          </p:cNvSpPr>
          <p:nvPr>
            <p:ph type="title"/>
          </p:nvPr>
        </p:nvSpPr>
        <p:spPr>
          <a:xfrm>
            <a:off x="1721006" y="558185"/>
            <a:ext cx="8964488" cy="1154112"/>
          </a:xfrm>
        </p:spPr>
        <p:txBody>
          <a:bodyPr/>
          <a:lstStyle/>
          <a:p>
            <a:r>
              <a:rPr lang="en-GB" dirty="0"/>
              <a:t> Y10 Internal Assessments</a:t>
            </a:r>
          </a:p>
        </p:txBody>
      </p:sp>
      <p:sp>
        <p:nvSpPr>
          <p:cNvPr id="3" name="Content Placeholder 2">
            <a:extLst>
              <a:ext uri="{FF2B5EF4-FFF2-40B4-BE49-F238E27FC236}">
                <a16:creationId xmlns:a16="http://schemas.microsoft.com/office/drawing/2014/main" id="{EBF931FF-55B7-421D-A41A-7B0053B8F43D}"/>
              </a:ext>
            </a:extLst>
          </p:cNvPr>
          <p:cNvSpPr>
            <a:spLocks noGrp="1"/>
          </p:cNvSpPr>
          <p:nvPr>
            <p:ph idx="1"/>
          </p:nvPr>
        </p:nvSpPr>
        <p:spPr>
          <a:xfrm>
            <a:off x="2438400" y="1988840"/>
            <a:ext cx="7315200" cy="3816424"/>
          </a:xfrm>
        </p:spPr>
        <p:txBody>
          <a:bodyPr/>
          <a:lstStyle/>
          <a:p>
            <a:r>
              <a:rPr lang="en-GB" dirty="0"/>
              <a:t>Autumn Mini Assessments – </a:t>
            </a:r>
          </a:p>
          <a:p>
            <a:r>
              <a:rPr lang="en-GB" dirty="0"/>
              <a:t>13</a:t>
            </a:r>
            <a:r>
              <a:rPr lang="en-GB" baseline="30000" dirty="0"/>
              <a:t>th</a:t>
            </a:r>
            <a:r>
              <a:rPr lang="en-GB" dirty="0"/>
              <a:t>-16</a:t>
            </a:r>
            <a:r>
              <a:rPr lang="en-GB" baseline="30000" dirty="0"/>
              <a:t>th</a:t>
            </a:r>
            <a:r>
              <a:rPr lang="en-GB" dirty="0"/>
              <a:t> November (marks home 6</a:t>
            </a:r>
            <a:r>
              <a:rPr lang="en-GB" baseline="30000" dirty="0"/>
              <a:t>th</a:t>
            </a:r>
            <a:r>
              <a:rPr lang="en-GB" dirty="0"/>
              <a:t> Dec)</a:t>
            </a:r>
          </a:p>
          <a:p>
            <a:r>
              <a:rPr lang="en-GB" dirty="0"/>
              <a:t>Take place in classrooms/teacher supervised</a:t>
            </a:r>
          </a:p>
          <a:p>
            <a:r>
              <a:rPr lang="en-GB" dirty="0"/>
              <a:t>End of Year Examinations</a:t>
            </a:r>
            <a:br>
              <a:rPr lang="en-GB" dirty="0"/>
            </a:br>
            <a:r>
              <a:rPr lang="en-GB" dirty="0"/>
              <a:t>17</a:t>
            </a:r>
            <a:r>
              <a:rPr lang="en-GB" baseline="30000" dirty="0"/>
              <a:t>th</a:t>
            </a:r>
            <a:r>
              <a:rPr lang="en-GB" dirty="0"/>
              <a:t> -27</a:t>
            </a:r>
            <a:r>
              <a:rPr lang="en-GB" baseline="30000" dirty="0"/>
              <a:t>th</a:t>
            </a:r>
            <a:r>
              <a:rPr lang="en-GB" dirty="0"/>
              <a:t> June (marks home 16</a:t>
            </a:r>
            <a:r>
              <a:rPr lang="en-GB" baseline="30000" dirty="0"/>
              <a:t>th</a:t>
            </a:r>
            <a:r>
              <a:rPr lang="en-GB" dirty="0"/>
              <a:t> July)</a:t>
            </a:r>
          </a:p>
          <a:p>
            <a:r>
              <a:rPr lang="en-GB" dirty="0"/>
              <a:t>Take place in formal examination venues/exam invigilators</a:t>
            </a:r>
          </a:p>
          <a:p>
            <a:r>
              <a:rPr lang="en-GB" dirty="0"/>
              <a:t>Timetable and subject revision materials   will be posted on satchel one.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spTree>
    <p:extLst>
      <p:ext uri="{BB962C8B-B14F-4D97-AF65-F5344CB8AC3E}">
        <p14:creationId xmlns:p14="http://schemas.microsoft.com/office/powerpoint/2010/main" val="24776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316C-6BFC-134D-CAF5-4D55D5E3681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075CB9B-6F05-FCBD-AC2B-807700150A49}"/>
              </a:ext>
            </a:extLst>
          </p:cNvPr>
          <p:cNvPicPr>
            <a:picLocks noGrp="1" noChangeAspect="1"/>
          </p:cNvPicPr>
          <p:nvPr>
            <p:ph idx="1"/>
          </p:nvPr>
        </p:nvPicPr>
        <p:blipFill rotWithShape="1">
          <a:blip r:embed="rId2"/>
          <a:srcRect t="10855" r="63781" b="18654"/>
          <a:stretch/>
        </p:blipFill>
        <p:spPr>
          <a:xfrm>
            <a:off x="1765838" y="764704"/>
            <a:ext cx="8660325" cy="5688632"/>
          </a:xfrm>
        </p:spPr>
      </p:pic>
      <p:pic>
        <p:nvPicPr>
          <p:cNvPr id="4" name="Picture 3">
            <a:extLst>
              <a:ext uri="{FF2B5EF4-FFF2-40B4-BE49-F238E27FC236}">
                <a16:creationId xmlns:a16="http://schemas.microsoft.com/office/drawing/2014/main" id="{0E98143A-94E3-FEB2-73D9-181CC8B0D531}"/>
              </a:ext>
            </a:extLst>
          </p:cNvPr>
          <p:cNvPicPr>
            <a:picLocks noChangeAspect="1"/>
          </p:cNvPicPr>
          <p:nvPr/>
        </p:nvPicPr>
        <p:blipFill rotWithShape="1">
          <a:blip r:embed="rId3"/>
          <a:srcRect t="31226"/>
          <a:stretch/>
        </p:blipFill>
        <p:spPr>
          <a:xfrm>
            <a:off x="646318" y="1817511"/>
            <a:ext cx="10300357" cy="4659489"/>
          </a:xfrm>
          <a:prstGeom prst="rect">
            <a:avLst/>
          </a:prstGeom>
        </p:spPr>
      </p:pic>
    </p:spTree>
    <p:extLst>
      <p:ext uri="{BB962C8B-B14F-4D97-AF65-F5344CB8AC3E}">
        <p14:creationId xmlns:p14="http://schemas.microsoft.com/office/powerpoint/2010/main" val="609479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F9CE-2055-8CA5-BC84-749D9CD51616}"/>
              </a:ext>
            </a:extLst>
          </p:cNvPr>
          <p:cNvSpPr>
            <a:spLocks noGrp="1"/>
          </p:cNvSpPr>
          <p:nvPr>
            <p:ph type="title"/>
          </p:nvPr>
        </p:nvSpPr>
        <p:spPr>
          <a:xfrm>
            <a:off x="2438400" y="188640"/>
            <a:ext cx="8071556" cy="1154112"/>
          </a:xfrm>
        </p:spPr>
        <p:txBody>
          <a:bodyPr/>
          <a:lstStyle/>
          <a:p>
            <a:r>
              <a:rPr lang="en-GB" dirty="0"/>
              <a:t>Interim Reports </a:t>
            </a:r>
            <a:br>
              <a:rPr lang="en-GB" dirty="0"/>
            </a:br>
            <a:r>
              <a:rPr lang="en-GB"/>
              <a:t>6</a:t>
            </a:r>
            <a:r>
              <a:rPr lang="en-GB" baseline="30000"/>
              <a:t>th</a:t>
            </a:r>
            <a:r>
              <a:rPr lang="en-GB"/>
              <a:t> December (</a:t>
            </a:r>
            <a:r>
              <a:rPr lang="en-GB" dirty="0"/>
              <a:t>tbc)  /12th July</a:t>
            </a:r>
          </a:p>
        </p:txBody>
      </p:sp>
      <p:pic>
        <p:nvPicPr>
          <p:cNvPr id="5" name="Content Placeholder 4">
            <a:extLst>
              <a:ext uri="{FF2B5EF4-FFF2-40B4-BE49-F238E27FC236}">
                <a16:creationId xmlns:a16="http://schemas.microsoft.com/office/drawing/2014/main" id="{004FCBE5-B383-AE38-2FAF-20B51A3F89F1}"/>
              </a:ext>
            </a:extLst>
          </p:cNvPr>
          <p:cNvPicPr>
            <a:picLocks noGrp="1" noChangeAspect="1"/>
          </p:cNvPicPr>
          <p:nvPr>
            <p:ph idx="1"/>
          </p:nvPr>
        </p:nvPicPr>
        <p:blipFill rotWithShape="1">
          <a:blip r:embed="rId2"/>
          <a:srcRect l="1514" t="10855" r="62797" b="18654"/>
          <a:stretch/>
        </p:blipFill>
        <p:spPr>
          <a:xfrm>
            <a:off x="2135560" y="1412776"/>
            <a:ext cx="7639236" cy="5092364"/>
          </a:xfrm>
        </p:spPr>
      </p:pic>
      <p:pic>
        <p:nvPicPr>
          <p:cNvPr id="3" name="Picture 2">
            <a:extLst>
              <a:ext uri="{FF2B5EF4-FFF2-40B4-BE49-F238E27FC236}">
                <a16:creationId xmlns:a16="http://schemas.microsoft.com/office/drawing/2014/main" id="{76793C81-115C-F19E-FAA5-0E027CF14D2E}"/>
              </a:ext>
            </a:extLst>
          </p:cNvPr>
          <p:cNvPicPr>
            <a:picLocks noChangeAspect="1"/>
          </p:cNvPicPr>
          <p:nvPr/>
        </p:nvPicPr>
        <p:blipFill rotWithShape="1">
          <a:blip r:embed="rId3"/>
          <a:srcRect t="28735"/>
          <a:stretch/>
        </p:blipFill>
        <p:spPr>
          <a:xfrm>
            <a:off x="1056804" y="2020711"/>
            <a:ext cx="9114485" cy="4325087"/>
          </a:xfrm>
          <a:prstGeom prst="rect">
            <a:avLst/>
          </a:prstGeom>
        </p:spPr>
      </p:pic>
    </p:spTree>
    <p:extLst>
      <p:ext uri="{BB962C8B-B14F-4D97-AF65-F5344CB8AC3E}">
        <p14:creationId xmlns:p14="http://schemas.microsoft.com/office/powerpoint/2010/main" val="26194908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EAF1B-381F-6F8B-D9B7-18312C309E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9DDA82C-DB4C-A6E7-2B07-A42E98FD4635}"/>
              </a:ext>
            </a:extLst>
          </p:cNvPr>
          <p:cNvSpPr>
            <a:spLocks noGrp="1"/>
          </p:cNvSpPr>
          <p:nvPr>
            <p:ph idx="1"/>
          </p:nvPr>
        </p:nvSpPr>
        <p:spPr/>
        <p:txBody>
          <a:bodyPr/>
          <a:lstStyle/>
          <a:p>
            <a:r>
              <a:rPr lang="en-GB" dirty="0"/>
              <a:t>Thank you for your attendance. That concludes this evening’s presentations. </a:t>
            </a:r>
          </a:p>
          <a:p>
            <a:r>
              <a:rPr lang="en-GB" dirty="0"/>
              <a:t>We will send you a link to where the </a:t>
            </a:r>
            <a:r>
              <a:rPr lang="en-GB" dirty="0" err="1"/>
              <a:t>powerpoint</a:t>
            </a:r>
            <a:r>
              <a:rPr lang="en-GB" dirty="0"/>
              <a:t> slides are saved on our school website. We will also set up a  dedicated email account so you can email any further questions you may have about your child’s journey through Year 10. We’ll then send out a response sheet.</a:t>
            </a:r>
          </a:p>
        </p:txBody>
      </p:sp>
    </p:spTree>
    <p:extLst>
      <p:ext uri="{BB962C8B-B14F-4D97-AF65-F5344CB8AC3E}">
        <p14:creationId xmlns:p14="http://schemas.microsoft.com/office/powerpoint/2010/main" val="68365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43D7EBE9-0CC1-1E88-7745-3623E68B43BC}"/>
              </a:ext>
            </a:extLst>
          </p:cNvPr>
          <p:cNvSpPr>
            <a:spLocks noGrp="1"/>
          </p:cNvSpPr>
          <p:nvPr>
            <p:ph type="ctrTitle"/>
          </p:nvPr>
        </p:nvSpPr>
        <p:spPr>
          <a:xfrm>
            <a:off x="3077230" y="315415"/>
            <a:ext cx="6432611" cy="1505239"/>
          </a:xfrm>
        </p:spPr>
        <p:txBody>
          <a:bodyPr/>
          <a:lstStyle/>
          <a:p>
            <a:r>
              <a:rPr lang="en-US" dirty="0"/>
              <a:t>Timetabling subjects  </a:t>
            </a:r>
          </a:p>
        </p:txBody>
      </p:sp>
      <p:pic>
        <p:nvPicPr>
          <p:cNvPr id="1026" name="Picture 2" descr="What Is The Ebbinghaus' Forgetting Curve (And How Do You Combat It)?">
            <a:extLst>
              <a:ext uri="{FF2B5EF4-FFF2-40B4-BE49-F238E27FC236}">
                <a16:creationId xmlns:a16="http://schemas.microsoft.com/office/drawing/2014/main" id="{EE48F272-DD18-39AE-2932-7C3CB3AA1F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6173" y="2536774"/>
            <a:ext cx="4762114" cy="3366815"/>
          </a:xfrm>
          <a:prstGeom prst="rect">
            <a:avLst/>
          </a:prstGeom>
          <a:solidFill>
            <a:srgbClr val="FFFFFF"/>
          </a:solidFill>
        </p:spPr>
      </p:pic>
      <p:sp>
        <p:nvSpPr>
          <p:cNvPr id="2" name="TextBox 1">
            <a:extLst>
              <a:ext uri="{FF2B5EF4-FFF2-40B4-BE49-F238E27FC236}">
                <a16:creationId xmlns:a16="http://schemas.microsoft.com/office/drawing/2014/main" id="{615DF045-ED4B-C268-A2B6-020865E6FA6C}"/>
              </a:ext>
            </a:extLst>
          </p:cNvPr>
          <p:cNvSpPr txBox="1"/>
          <p:nvPr/>
        </p:nvSpPr>
        <p:spPr>
          <a:xfrm>
            <a:off x="6733715" y="2425714"/>
            <a:ext cx="4895850" cy="3477875"/>
          </a:xfrm>
          <a:prstGeom prst="rect">
            <a:avLst/>
          </a:prstGeom>
          <a:noFill/>
        </p:spPr>
        <p:txBody>
          <a:bodyPr wrap="square" rtlCol="0">
            <a:spAutoFit/>
          </a:bodyPr>
          <a:lstStyle/>
          <a:p>
            <a:pPr marL="285750" indent="-285750">
              <a:buFontTx/>
              <a:buChar char="-"/>
            </a:pPr>
            <a:r>
              <a:rPr lang="en-GB" sz="4400" dirty="0"/>
              <a:t>Cover all subjects</a:t>
            </a:r>
          </a:p>
          <a:p>
            <a:pPr marL="285750" indent="-285750">
              <a:buFontTx/>
              <a:buChar char="-"/>
            </a:pPr>
            <a:r>
              <a:rPr lang="en-GB" sz="4400" dirty="0"/>
              <a:t>Cover all topics</a:t>
            </a:r>
          </a:p>
          <a:p>
            <a:pPr marL="285750" indent="-285750">
              <a:buFontTx/>
              <a:buChar char="-"/>
            </a:pPr>
            <a:r>
              <a:rPr lang="en-GB" sz="4400" dirty="0"/>
              <a:t>Interleaving learning</a:t>
            </a:r>
          </a:p>
          <a:p>
            <a:pPr marL="285750" indent="-285750">
              <a:buFontTx/>
              <a:buChar char="-"/>
            </a:pPr>
            <a:r>
              <a:rPr lang="en-GB" sz="4400" dirty="0"/>
              <a:t>Realistic amounts</a:t>
            </a:r>
          </a:p>
        </p:txBody>
      </p:sp>
    </p:spTree>
    <p:extLst>
      <p:ext uri="{BB962C8B-B14F-4D97-AF65-F5344CB8AC3E}">
        <p14:creationId xmlns:p14="http://schemas.microsoft.com/office/powerpoint/2010/main" val="9324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F983-4832-9AC2-AB93-C9D0C9B874F4}"/>
              </a:ext>
            </a:extLst>
          </p:cNvPr>
          <p:cNvSpPr>
            <a:spLocks noGrp="1"/>
          </p:cNvSpPr>
          <p:nvPr>
            <p:ph type="ctrTitle"/>
          </p:nvPr>
        </p:nvSpPr>
        <p:spPr>
          <a:xfrm>
            <a:off x="2542713" y="234766"/>
            <a:ext cx="9144000" cy="1505239"/>
          </a:xfrm>
        </p:spPr>
        <p:txBody>
          <a:bodyPr/>
          <a:lstStyle/>
          <a:p>
            <a:r>
              <a:rPr lang="en-GB" dirty="0"/>
              <a:t>3. Managing expectations</a:t>
            </a:r>
          </a:p>
        </p:txBody>
      </p:sp>
      <p:sp>
        <p:nvSpPr>
          <p:cNvPr id="3" name="Text Placeholder 2">
            <a:extLst>
              <a:ext uri="{FF2B5EF4-FFF2-40B4-BE49-F238E27FC236}">
                <a16:creationId xmlns:a16="http://schemas.microsoft.com/office/drawing/2014/main" id="{972F958F-FE11-F725-62B3-B945D2D7F32F}"/>
              </a:ext>
            </a:extLst>
          </p:cNvPr>
          <p:cNvSpPr>
            <a:spLocks noGrp="1"/>
          </p:cNvSpPr>
          <p:nvPr>
            <p:ph type="subTitle" idx="1"/>
          </p:nvPr>
        </p:nvSpPr>
        <p:spPr>
          <a:xfrm>
            <a:off x="2542713" y="2428062"/>
            <a:ext cx="9144000" cy="1505238"/>
          </a:xfrm>
        </p:spPr>
        <p:txBody>
          <a:bodyPr/>
          <a:lstStyle/>
          <a:p>
            <a:pPr marL="342900" indent="-342900">
              <a:lnSpc>
                <a:spcPct val="100000"/>
              </a:lnSpc>
              <a:buFontTx/>
              <a:buChar char="-"/>
            </a:pPr>
            <a:r>
              <a:rPr lang="en-GB" sz="2800" dirty="0"/>
              <a:t>Managing your own expectations.</a:t>
            </a:r>
          </a:p>
          <a:p>
            <a:pPr marL="342900" indent="-342900">
              <a:lnSpc>
                <a:spcPct val="100000"/>
              </a:lnSpc>
              <a:buFontTx/>
              <a:buChar char="-"/>
            </a:pPr>
            <a:r>
              <a:rPr lang="en-GB" sz="2800" dirty="0"/>
              <a:t>Managing your child’s expectations.</a:t>
            </a:r>
          </a:p>
          <a:p>
            <a:pPr marL="342900" indent="-342900">
              <a:lnSpc>
                <a:spcPct val="100000"/>
              </a:lnSpc>
              <a:buFontTx/>
              <a:buChar char="-"/>
            </a:pPr>
            <a:r>
              <a:rPr lang="en-GB" sz="2800" dirty="0"/>
              <a:t>Nudge don’t push. </a:t>
            </a:r>
          </a:p>
          <a:p>
            <a:pPr marL="342900" indent="-342900">
              <a:lnSpc>
                <a:spcPct val="100000"/>
              </a:lnSpc>
              <a:buFontTx/>
              <a:buChar char="-"/>
            </a:pPr>
            <a:r>
              <a:rPr lang="en-GB" sz="2800" dirty="0"/>
              <a:t>Avoid comparisons. </a:t>
            </a:r>
          </a:p>
          <a:p>
            <a:pPr marL="342900" indent="-342900">
              <a:lnSpc>
                <a:spcPct val="100000"/>
              </a:lnSpc>
              <a:buFontTx/>
              <a:buChar char="-"/>
            </a:pPr>
            <a:r>
              <a:rPr lang="en-GB" sz="2800" dirty="0"/>
              <a:t>After assessments – moving forward. </a:t>
            </a:r>
          </a:p>
          <a:p>
            <a:pPr marL="342900" indent="-342900">
              <a:lnSpc>
                <a:spcPct val="100000"/>
              </a:lnSpc>
              <a:buFontTx/>
              <a:buChar char="-"/>
            </a:pPr>
            <a:r>
              <a:rPr lang="en-GB" sz="2800" dirty="0"/>
              <a:t>Praise and reward.</a:t>
            </a:r>
          </a:p>
        </p:txBody>
      </p:sp>
    </p:spTree>
    <p:extLst>
      <p:ext uri="{BB962C8B-B14F-4D97-AF65-F5344CB8AC3E}">
        <p14:creationId xmlns:p14="http://schemas.microsoft.com/office/powerpoint/2010/main" val="326810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4|0.4|0.3|0.2|0.3|0.2|0.4|0.2"/>
</p:tagLst>
</file>

<file path=ppt/tags/tag2.xml><?xml version="1.0" encoding="utf-8"?>
<p:tagLst xmlns:a="http://schemas.openxmlformats.org/drawingml/2006/main" xmlns:r="http://schemas.openxmlformats.org/officeDocument/2006/relationships" xmlns:p="http://schemas.openxmlformats.org/presentationml/2006/main">
  <p:tag name="TIMING" val="|0.4|0.7|0.5|0.6|0.8"/>
</p:tagLst>
</file>

<file path=ppt/tags/tag3.xml><?xml version="1.0" encoding="utf-8"?>
<p:tagLst xmlns:a="http://schemas.openxmlformats.org/drawingml/2006/main" xmlns:r="http://schemas.openxmlformats.org/officeDocument/2006/relationships" xmlns:p="http://schemas.openxmlformats.org/presentationml/2006/main">
  <p:tag name="TIMING" val="|0.5|0.8|0.6|0.6|0.7"/>
</p:tagLst>
</file>

<file path=ppt/tags/tag4.xml><?xml version="1.0" encoding="utf-8"?>
<p:tagLst xmlns:a="http://schemas.openxmlformats.org/drawingml/2006/main" xmlns:r="http://schemas.openxmlformats.org/officeDocument/2006/relationships" xmlns:p="http://schemas.openxmlformats.org/presentationml/2006/main">
  <p:tag name="TIMING" val="|4|6|1.2"/>
</p:tagLst>
</file>

<file path=ppt/tags/tag5.xml><?xml version="1.0" encoding="utf-8"?>
<p:tagLst xmlns:a="http://schemas.openxmlformats.org/drawingml/2006/main" xmlns:r="http://schemas.openxmlformats.org/officeDocument/2006/relationships" xmlns:p="http://schemas.openxmlformats.org/presentationml/2006/main">
  <p:tag name="TIMING" val="|45.6|0.9"/>
</p:tagLst>
</file>

<file path=ppt/tags/tag6.xml><?xml version="1.0" encoding="utf-8"?>
<p:tagLst xmlns:a="http://schemas.openxmlformats.org/drawingml/2006/main" xmlns:r="http://schemas.openxmlformats.org/officeDocument/2006/relationships" xmlns:p="http://schemas.openxmlformats.org/presentationml/2006/main">
  <p:tag name="TIMING" val="|0.6|28"/>
</p:tagLst>
</file>

<file path=ppt/theme/theme1.xml><?xml version="1.0" encoding="utf-8"?>
<a:theme xmlns:a="http://schemas.openxmlformats.org/drawingml/2006/main" name="Bridgewater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dgewater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779</TotalTime>
  <Words>3222</Words>
  <Application>Microsoft Office PowerPoint</Application>
  <PresentationFormat>Widescreen</PresentationFormat>
  <Paragraphs>604</Paragraphs>
  <Slides>75</Slides>
  <Notes>21</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75</vt:i4>
      </vt:variant>
    </vt:vector>
  </HeadingPairs>
  <TitlesOfParts>
    <vt:vector size="92" baseType="lpstr">
      <vt:lpstr>Arial</vt:lpstr>
      <vt:lpstr>Calibri</vt:lpstr>
      <vt:lpstr>Calibri Light</vt:lpstr>
      <vt:lpstr>Cormorant SemiBold</vt:lpstr>
      <vt:lpstr>Courier New</vt:lpstr>
      <vt:lpstr>Ebrima</vt:lpstr>
      <vt:lpstr>GDS Transport</vt:lpstr>
      <vt:lpstr>Lato</vt:lpstr>
      <vt:lpstr>Lato Light</vt:lpstr>
      <vt:lpstr>Open Sans</vt:lpstr>
      <vt:lpstr>OpenSans</vt:lpstr>
      <vt:lpstr>Tassomai Different Upper and lo</vt:lpstr>
      <vt:lpstr>Tenorite</vt:lpstr>
      <vt:lpstr>Times New Roman</vt:lpstr>
      <vt:lpstr>Wingdings</vt:lpstr>
      <vt:lpstr>Bridgewater Blue </vt:lpstr>
      <vt:lpstr>Bridgewater White</vt:lpstr>
      <vt:lpstr>Year 10 Information Evening</vt:lpstr>
      <vt:lpstr>Mrs Mitchell Assistant Head of Year 10 Pastoral Support </vt:lpstr>
      <vt:lpstr>IMPORTANT DATES:</vt:lpstr>
      <vt:lpstr>Changes we have made to improve your child’s welfare and personal development</vt:lpstr>
      <vt:lpstr>How can I help?  </vt:lpstr>
      <vt:lpstr>1. Setting the climate</vt:lpstr>
      <vt:lpstr>2. Supporting revision</vt:lpstr>
      <vt:lpstr>Timetabling subjects  </vt:lpstr>
      <vt:lpstr>3. Managing expectations</vt:lpstr>
      <vt:lpstr>4. Managing Emotions</vt:lpstr>
      <vt:lpstr>5. Create balance</vt:lpstr>
      <vt:lpstr>What to do when things aren’t going to plan.</vt:lpstr>
      <vt:lpstr>Supporting Mental Health</vt:lpstr>
      <vt:lpstr>Who can help?</vt:lpstr>
      <vt:lpstr>Thank you for your time and continued support.</vt:lpstr>
      <vt:lpstr>Year 10 Careers Information Mr. Knight </vt:lpstr>
      <vt:lpstr>What is the Careers program at Bridgewater for year 10 and then year 11?</vt:lpstr>
      <vt:lpstr>PowerPoint Presentation</vt:lpstr>
      <vt:lpstr>PowerPoint Presentation</vt:lpstr>
      <vt:lpstr>Virtual work experience</vt:lpstr>
      <vt:lpstr>College Visits</vt:lpstr>
      <vt:lpstr> Mock Job Interviews</vt:lpstr>
      <vt:lpstr> Post 16 destination Assemblies  </vt:lpstr>
      <vt:lpstr>PowerPoint Presentation</vt:lpstr>
      <vt:lpstr> Research the 3C’s</vt:lpstr>
      <vt:lpstr>Individual Careers Interview</vt:lpstr>
      <vt:lpstr>Apprenticeships</vt:lpstr>
      <vt:lpstr>CEIAG Careers Education Information &amp; Guidance</vt:lpstr>
      <vt:lpstr>GCSE SCIENCE</vt:lpstr>
      <vt:lpstr>PowerPoint Presentation</vt:lpstr>
      <vt:lpstr>PowerPoint Presentation</vt:lpstr>
      <vt:lpstr>PowerPoint Presentation</vt:lpstr>
      <vt:lpstr>   How are we preparing our students?</vt:lpstr>
      <vt:lpstr>PowerPoint Presentation</vt:lpstr>
      <vt:lpstr>PowerPoint Presentation</vt:lpstr>
      <vt:lpstr>PowerPoint Presentation</vt:lpstr>
      <vt:lpstr>PowerPoint Presentation</vt:lpstr>
      <vt:lpstr>PowerPoint Presentation</vt:lpstr>
      <vt:lpstr>PowerPoint Presentation</vt:lpstr>
      <vt:lpstr>The Quizzes</vt:lpstr>
      <vt:lpstr>PowerPoint Presentation</vt:lpstr>
      <vt:lpstr>GCSE  English Language &amp; English Literature Miss Jones</vt:lpstr>
      <vt:lpstr>GCSE ENGLISH LANGUAGE</vt:lpstr>
      <vt:lpstr>GCSE English Language.  How can you support your child?</vt:lpstr>
      <vt:lpstr>Revision Workbook</vt:lpstr>
      <vt:lpstr>Spoken Language</vt:lpstr>
      <vt:lpstr>  GCSE ENGLISH LITERATURE</vt:lpstr>
      <vt:lpstr>GCSE English Literature How can you support your child?</vt:lpstr>
      <vt:lpstr> gcsepod.com</vt:lpstr>
      <vt:lpstr>Poetry Anthology</vt:lpstr>
      <vt:lpstr>What about revision guides?</vt:lpstr>
      <vt:lpstr>Further sources of support:</vt:lpstr>
      <vt:lpstr>GCSE MATHEMATICS Mr. Jones</vt:lpstr>
      <vt:lpstr>A demanding GCSE</vt:lpstr>
      <vt:lpstr>Maths GCSE</vt:lpstr>
      <vt:lpstr>The 2 Tiers</vt:lpstr>
      <vt:lpstr>The 2 Tiers</vt:lpstr>
      <vt:lpstr>How to improve in maths</vt:lpstr>
      <vt:lpstr>Maths Homework</vt:lpstr>
      <vt:lpstr>100% completion</vt:lpstr>
      <vt:lpstr>What if my child is stuck?</vt:lpstr>
      <vt:lpstr>Tailored to individual need</vt:lpstr>
      <vt:lpstr>Bookwork checks</vt:lpstr>
      <vt:lpstr>Times tables</vt:lpstr>
      <vt:lpstr>Weekly emails</vt:lpstr>
      <vt:lpstr>Parent Portal</vt:lpstr>
      <vt:lpstr>What you can do to help</vt:lpstr>
      <vt:lpstr>Can my child do extra work? </vt:lpstr>
      <vt:lpstr>Final ask</vt:lpstr>
      <vt:lpstr>Support from the Maths Faculty</vt:lpstr>
      <vt:lpstr>PowerPoint Presentation</vt:lpstr>
      <vt:lpstr> Y10 Internal Assessments</vt:lpstr>
      <vt:lpstr>PowerPoint Presentation</vt:lpstr>
      <vt:lpstr>Interim Reports  6th December (tbc)  /12th July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dc:creator>
  <cp:lastModifiedBy>Mr. B. McCahey</cp:lastModifiedBy>
  <cp:revision>55</cp:revision>
  <dcterms:created xsi:type="dcterms:W3CDTF">2022-11-29T09:30:02Z</dcterms:created>
  <dcterms:modified xsi:type="dcterms:W3CDTF">2023-10-10T14:58:18Z</dcterms:modified>
</cp:coreProperties>
</file>