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 id="2147483692" r:id="rId6"/>
  </p:sldMasterIdLst>
  <p:notesMasterIdLst>
    <p:notesMasterId r:id="rId87"/>
  </p:notesMasterIdLst>
  <p:sldIdLst>
    <p:sldId id="794" r:id="rId7"/>
    <p:sldId id="389" r:id="rId8"/>
    <p:sldId id="291" r:id="rId9"/>
    <p:sldId id="290" r:id="rId10"/>
    <p:sldId id="260" r:id="rId11"/>
    <p:sldId id="259" r:id="rId12"/>
    <p:sldId id="293" r:id="rId13"/>
    <p:sldId id="451" r:id="rId14"/>
    <p:sldId id="450" r:id="rId15"/>
    <p:sldId id="273" r:id="rId16"/>
    <p:sldId id="264" r:id="rId17"/>
    <p:sldId id="289" r:id="rId18"/>
    <p:sldId id="793" r:id="rId19"/>
    <p:sldId id="453" r:id="rId20"/>
    <p:sldId id="520" r:id="rId21"/>
    <p:sldId id="518" r:id="rId22"/>
    <p:sldId id="521" r:id="rId23"/>
    <p:sldId id="517" r:id="rId24"/>
    <p:sldId id="522" r:id="rId25"/>
    <p:sldId id="271" r:id="rId26"/>
    <p:sldId id="523" r:id="rId27"/>
    <p:sldId id="524" r:id="rId28"/>
    <p:sldId id="265" r:id="rId29"/>
    <p:sldId id="441" r:id="rId30"/>
    <p:sldId id="446" r:id="rId31"/>
    <p:sldId id="788" r:id="rId32"/>
    <p:sldId id="447" r:id="rId33"/>
    <p:sldId id="777" r:id="rId34"/>
    <p:sldId id="778" r:id="rId35"/>
    <p:sldId id="779" r:id="rId36"/>
    <p:sldId id="786" r:id="rId37"/>
    <p:sldId id="787" r:id="rId38"/>
    <p:sldId id="781" r:id="rId39"/>
    <p:sldId id="782" r:id="rId40"/>
    <p:sldId id="783" r:id="rId41"/>
    <p:sldId id="784" r:id="rId42"/>
    <p:sldId id="785" r:id="rId43"/>
    <p:sldId id="439" r:id="rId44"/>
    <p:sldId id="443" r:id="rId45"/>
    <p:sldId id="444" r:id="rId46"/>
    <p:sldId id="442" r:id="rId47"/>
    <p:sldId id="445" r:id="rId48"/>
    <p:sldId id="324" r:id="rId49"/>
    <p:sldId id="414" r:id="rId50"/>
    <p:sldId id="420" r:id="rId51"/>
    <p:sldId id="405" r:id="rId52"/>
    <p:sldId id="406" r:id="rId53"/>
    <p:sldId id="415" r:id="rId54"/>
    <p:sldId id="416" r:id="rId55"/>
    <p:sldId id="419" r:id="rId56"/>
    <p:sldId id="321" r:id="rId57"/>
    <p:sldId id="421" r:id="rId58"/>
    <p:sldId id="422" r:id="rId59"/>
    <p:sldId id="417" r:id="rId60"/>
    <p:sldId id="418" r:id="rId61"/>
    <p:sldId id="386" r:id="rId62"/>
    <p:sldId id="388" r:id="rId63"/>
    <p:sldId id="789" r:id="rId64"/>
    <p:sldId id="390" r:id="rId65"/>
    <p:sldId id="256" r:id="rId66"/>
    <p:sldId id="365" r:id="rId67"/>
    <p:sldId id="391" r:id="rId68"/>
    <p:sldId id="392" r:id="rId69"/>
    <p:sldId id="393" r:id="rId70"/>
    <p:sldId id="790" r:id="rId71"/>
    <p:sldId id="791" r:id="rId72"/>
    <p:sldId id="277" r:id="rId73"/>
    <p:sldId id="295" r:id="rId74"/>
    <p:sldId id="288" r:id="rId75"/>
    <p:sldId id="792" r:id="rId76"/>
    <p:sldId id="294" r:id="rId77"/>
    <p:sldId id="300" r:id="rId78"/>
    <p:sldId id="287" r:id="rId79"/>
    <p:sldId id="286" r:id="rId80"/>
    <p:sldId id="281" r:id="rId81"/>
    <p:sldId id="284" r:id="rId82"/>
    <p:sldId id="285" r:id="rId83"/>
    <p:sldId id="292" r:id="rId84"/>
    <p:sldId id="283" r:id="rId85"/>
    <p:sldId id="299" r:id="rId86"/>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586" autoAdjust="0"/>
  </p:normalViewPr>
  <p:slideViewPr>
    <p:cSldViewPr>
      <p:cViewPr varScale="1">
        <p:scale>
          <a:sx n="85" d="100"/>
          <a:sy n="85" d="100"/>
        </p:scale>
        <p:origin x="462" y="84"/>
      </p:cViewPr>
      <p:guideLst>
        <p:guide orient="horz" pos="2160"/>
        <p:guide pos="2880"/>
      </p:guideLst>
    </p:cSldViewPr>
  </p:slideViewPr>
  <p:outlineViewPr>
    <p:cViewPr>
      <p:scale>
        <a:sx n="33" d="100"/>
        <a:sy n="33" d="100"/>
      </p:scale>
      <p:origin x="0" y="10716"/>
    </p:cViewPr>
  </p:outlineViewPr>
  <p:notesTextViewPr>
    <p:cViewPr>
      <p:scale>
        <a:sx n="1" d="1"/>
        <a:sy n="1" d="1"/>
      </p:scale>
      <p:origin x="0" y="0"/>
    </p:cViewPr>
  </p:notesTextViewPr>
  <p:sorterViewPr>
    <p:cViewPr>
      <p:scale>
        <a:sx n="100" d="100"/>
        <a:sy n="100" d="100"/>
      </p:scale>
      <p:origin x="0" y="180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viewProps" Target="view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theme" Target="theme/theme1.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notesMaster" Target="notesMasters/notesMaster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C11C522D-7C53-4599-A465-790EB15AA7D9}" type="datetimeFigureOut">
              <a:rPr lang="en-GB" smtClean="0"/>
              <a:t>13/10/2023</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E3B529A0-2208-435E-9634-808C848F4F42}" type="slidenum">
              <a:rPr lang="en-GB" smtClean="0"/>
              <a:t>‹#›</a:t>
            </a:fld>
            <a:endParaRPr lang="en-GB"/>
          </a:p>
        </p:txBody>
      </p:sp>
    </p:spTree>
    <p:extLst>
      <p:ext uri="{BB962C8B-B14F-4D97-AF65-F5344CB8AC3E}">
        <p14:creationId xmlns:p14="http://schemas.microsoft.com/office/powerpoint/2010/main" val="2499717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Explain that it is important to focus on what you can control and stop worrying about the things that you can’t. Remind students that there’s more you can control than can’t control.</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7E259-B883-4DBF-B8EC-18AD9BCF1B6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420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this list of factors relates to students’ preparation for their exams. If time, ask them for other suggestions of things they can control in the lead up to the exam period.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7E259-B883-4DBF-B8EC-18AD9BCF1B6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5623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3B529A0-2208-435E-9634-808C848F4F42}" type="slidenum">
              <a:rPr lang="en-GB" smtClean="0"/>
              <a:t>55</a:t>
            </a:fld>
            <a:endParaRPr lang="en-GB"/>
          </a:p>
        </p:txBody>
      </p:sp>
    </p:spTree>
    <p:extLst>
      <p:ext uri="{BB962C8B-B14F-4D97-AF65-F5344CB8AC3E}">
        <p14:creationId xmlns:p14="http://schemas.microsoft.com/office/powerpoint/2010/main" val="1532265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0" name="Google Shape;90;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4913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C7C86689-FFC3-4DCA-81BD-03B17084FBF0}"/>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731FB459-87EC-4FD9-B670-1BB0DAE9AC7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94A8557F-E7E8-4E17-B9E1-AA41435002FC}"/>
              </a:ext>
            </a:extLst>
          </p:cNvPr>
          <p:cNvSpPr>
            <a:spLocks noGrp="1" noChangeArrowheads="1"/>
          </p:cNvSpPr>
          <p:nvPr>
            <p:ph type="sldNum" sz="quarter" idx="12"/>
          </p:nvPr>
        </p:nvSpPr>
        <p:spPr>
          <a:ln/>
        </p:spPr>
        <p:txBody>
          <a:bodyPr/>
          <a:lstStyle>
            <a:lvl1pPr>
              <a:defRPr/>
            </a:lvl1pPr>
          </a:lstStyle>
          <a:p>
            <a:pPr>
              <a:defRPr/>
            </a:pPr>
            <a:fld id="{01737301-993C-4126-A1C5-6FA2753ECC4C}" type="slidenum">
              <a:rPr lang="en-GB" altLang="en-US"/>
              <a:pPr>
                <a:defRPr/>
              </a:pPr>
              <a:t>‹#›</a:t>
            </a:fld>
            <a:endParaRPr lang="en-GB" altLang="en-US"/>
          </a:p>
        </p:txBody>
      </p:sp>
    </p:spTree>
    <p:extLst>
      <p:ext uri="{BB962C8B-B14F-4D97-AF65-F5344CB8AC3E}">
        <p14:creationId xmlns:p14="http://schemas.microsoft.com/office/powerpoint/2010/main" val="306266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AECDAFBF-8D41-431A-87D7-A1E3FC16B8DB}"/>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2FEDBDD0-D33D-4FA2-AEC0-97E943D0569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9A2074FC-8FAF-4A69-86F3-991AB404CD32}"/>
              </a:ext>
            </a:extLst>
          </p:cNvPr>
          <p:cNvSpPr>
            <a:spLocks noGrp="1" noChangeArrowheads="1"/>
          </p:cNvSpPr>
          <p:nvPr>
            <p:ph type="sldNum" sz="quarter" idx="12"/>
          </p:nvPr>
        </p:nvSpPr>
        <p:spPr>
          <a:ln/>
        </p:spPr>
        <p:txBody>
          <a:bodyPr/>
          <a:lstStyle>
            <a:lvl1pPr>
              <a:defRPr/>
            </a:lvl1pPr>
          </a:lstStyle>
          <a:p>
            <a:pPr>
              <a:defRPr/>
            </a:pPr>
            <a:fld id="{1E588AF7-3573-47D4-ACC7-A4CACC57B21A}" type="slidenum">
              <a:rPr lang="en-GB" altLang="en-US"/>
              <a:pPr>
                <a:defRPr/>
              </a:pPr>
              <a:t>‹#›</a:t>
            </a:fld>
            <a:endParaRPr lang="en-GB" altLang="en-US"/>
          </a:p>
        </p:txBody>
      </p:sp>
    </p:spTree>
    <p:extLst>
      <p:ext uri="{BB962C8B-B14F-4D97-AF65-F5344CB8AC3E}">
        <p14:creationId xmlns:p14="http://schemas.microsoft.com/office/powerpoint/2010/main" val="2863251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3A5EE715-D2BD-4715-A1D5-7D9B0111C88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0D1B0A08-3652-49D3-989F-D9DA3A3BD4A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64B7E15A-B073-4AF9-9D1F-471C8D3E5798}"/>
              </a:ext>
            </a:extLst>
          </p:cNvPr>
          <p:cNvSpPr>
            <a:spLocks noGrp="1" noChangeArrowheads="1"/>
          </p:cNvSpPr>
          <p:nvPr>
            <p:ph type="sldNum" sz="quarter" idx="12"/>
          </p:nvPr>
        </p:nvSpPr>
        <p:spPr>
          <a:ln/>
        </p:spPr>
        <p:txBody>
          <a:bodyPr/>
          <a:lstStyle>
            <a:lvl1pPr>
              <a:defRPr/>
            </a:lvl1pPr>
          </a:lstStyle>
          <a:p>
            <a:pPr>
              <a:defRPr/>
            </a:pPr>
            <a:fld id="{FFF6139A-4770-4444-8562-2147DCD3FD2C}" type="slidenum">
              <a:rPr lang="en-GB" altLang="en-US"/>
              <a:pPr>
                <a:defRPr/>
              </a:pPr>
              <a:t>‹#›</a:t>
            </a:fld>
            <a:endParaRPr lang="en-GB" altLang="en-US"/>
          </a:p>
        </p:txBody>
      </p:sp>
    </p:spTree>
    <p:extLst>
      <p:ext uri="{BB962C8B-B14F-4D97-AF65-F5344CB8AC3E}">
        <p14:creationId xmlns:p14="http://schemas.microsoft.com/office/powerpoint/2010/main" val="4022634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B30BF-1654-0E35-E562-624B52F6073D}"/>
              </a:ext>
            </a:extLst>
          </p:cNvPr>
          <p:cNvSpPr>
            <a:spLocks noGrp="1"/>
          </p:cNvSpPr>
          <p:nvPr>
            <p:ph type="ctrTitle"/>
          </p:nvPr>
        </p:nvSpPr>
        <p:spPr>
          <a:xfrm>
            <a:off x="628650" y="2269326"/>
            <a:ext cx="6858000" cy="1505239"/>
          </a:xfrm>
          <a:prstGeom prst="rect">
            <a:avLst/>
          </a:prstGeom>
        </p:spPr>
        <p:txBody>
          <a:bodyPr anchor="b"/>
          <a:lstStyle>
            <a:lvl1pPr algn="l">
              <a:defRPr sz="4050" b="1" i="0">
                <a:latin typeface="Cormorant SemiBold" pitchFamily="2" charset="77"/>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A9D2124A-9BBD-48A6-37DD-57ED4E82B352}"/>
              </a:ext>
            </a:extLst>
          </p:cNvPr>
          <p:cNvSpPr>
            <a:spLocks noGrp="1"/>
          </p:cNvSpPr>
          <p:nvPr>
            <p:ph type="subTitle" idx="1"/>
          </p:nvPr>
        </p:nvSpPr>
        <p:spPr>
          <a:xfrm>
            <a:off x="628650" y="4017164"/>
            <a:ext cx="6858000" cy="1505238"/>
          </a:xfrm>
          <a:prstGeom prst="rect">
            <a:avLst/>
          </a:prstGeom>
        </p:spPr>
        <p:txBody>
          <a:bodyPr/>
          <a:lstStyle>
            <a:lvl1pPr marL="0" indent="0" algn="l">
              <a:buNone/>
              <a:defRPr sz="1800" b="1" i="0">
                <a:latin typeface="Lato" panose="020F0502020204030203" pitchFamily="34" charset="0"/>
                <a:cs typeface="Lato" panose="020F050202020403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a:extLst>
              <a:ext uri="{FF2B5EF4-FFF2-40B4-BE49-F238E27FC236}">
                <a16:creationId xmlns:a16="http://schemas.microsoft.com/office/drawing/2014/main" id="{60CE9A32-5967-71F5-9FA2-49E23D00480D}"/>
              </a:ext>
            </a:extLst>
          </p:cNvPr>
          <p:cNvSpPr>
            <a:spLocks noGrp="1"/>
          </p:cNvSpPr>
          <p:nvPr>
            <p:ph type="dt" sz="half" idx="10"/>
          </p:nvPr>
        </p:nvSpPr>
        <p:spPr/>
        <p:txBody>
          <a:bodyPr/>
          <a:lstStyle/>
          <a:p>
            <a:pPr>
              <a:defRPr/>
            </a:pPr>
            <a:fld id="{53F70110-BDE4-41E7-9C07-CC285CA7F491}" type="datetimeFigureOut">
              <a:rPr lang="en-GB" smtClean="0"/>
              <a:pPr>
                <a:defRPr/>
              </a:pPr>
              <a:t>13/10/2023</a:t>
            </a:fld>
            <a:endParaRPr lang="en-GB" dirty="0"/>
          </a:p>
        </p:txBody>
      </p:sp>
      <p:sp>
        <p:nvSpPr>
          <p:cNvPr id="5" name="Footer Placeholder 4">
            <a:extLst>
              <a:ext uri="{FF2B5EF4-FFF2-40B4-BE49-F238E27FC236}">
                <a16:creationId xmlns:a16="http://schemas.microsoft.com/office/drawing/2014/main" id="{A4985178-4790-238F-9691-FDBB18E0A2F0}"/>
              </a:ext>
            </a:extLst>
          </p:cNvPr>
          <p:cNvSpPr>
            <a:spLocks noGrp="1"/>
          </p:cNvSpPr>
          <p:nvPr>
            <p:ph type="ftr" sz="quarter" idx="11"/>
          </p:nvPr>
        </p:nvSpPr>
        <p:spPr/>
        <p:txBody>
          <a:bodyPr/>
          <a:lstStyle/>
          <a:p>
            <a:pPr>
              <a:defRPr/>
            </a:pPr>
            <a:endParaRPr lang="en-GB" dirty="0"/>
          </a:p>
        </p:txBody>
      </p:sp>
      <p:sp>
        <p:nvSpPr>
          <p:cNvPr id="6" name="Slide Number Placeholder 5">
            <a:extLst>
              <a:ext uri="{FF2B5EF4-FFF2-40B4-BE49-F238E27FC236}">
                <a16:creationId xmlns:a16="http://schemas.microsoft.com/office/drawing/2014/main" id="{14043E66-51DE-07AA-54D3-8942DACC21A1}"/>
              </a:ext>
            </a:extLst>
          </p:cNvPr>
          <p:cNvSpPr>
            <a:spLocks noGrp="1"/>
          </p:cNvSpPr>
          <p:nvPr>
            <p:ph type="sldNum" sz="quarter" idx="12"/>
          </p:nvPr>
        </p:nvSpPr>
        <p:spPr/>
        <p:txBody>
          <a:bodyPr/>
          <a:lstStyle/>
          <a:p>
            <a:pPr>
              <a:defRPr/>
            </a:pPr>
            <a:fld id="{BEC8756C-845E-4739-AC06-4A2E7A680492}" type="slidenum">
              <a:rPr lang="en-GB" smtClean="0"/>
              <a:pPr>
                <a:defRPr/>
              </a:pPr>
              <a:t>‹#›</a:t>
            </a:fld>
            <a:endParaRPr lang="en-GB" dirty="0"/>
          </a:p>
        </p:txBody>
      </p:sp>
    </p:spTree>
    <p:extLst>
      <p:ext uri="{BB962C8B-B14F-4D97-AF65-F5344CB8AC3E}">
        <p14:creationId xmlns:p14="http://schemas.microsoft.com/office/powerpoint/2010/main" val="276137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ridge Water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859ED4-9017-1D12-4C76-5EF2A0D85249}"/>
              </a:ext>
            </a:extLst>
          </p:cNvPr>
          <p:cNvSpPr>
            <a:spLocks noGrp="1"/>
          </p:cNvSpPr>
          <p:nvPr>
            <p:ph type="body" idx="1"/>
          </p:nvPr>
        </p:nvSpPr>
        <p:spPr>
          <a:xfrm>
            <a:off x="629842" y="1681163"/>
            <a:ext cx="3868340" cy="823912"/>
          </a:xfrm>
        </p:spPr>
        <p:txBody>
          <a:bodyPr anchor="b"/>
          <a:lstStyle>
            <a:lvl1pPr marL="0" indent="0">
              <a:buNone/>
              <a:defRPr sz="1800" b="1" i="0">
                <a:latin typeface="Cormorant Semi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D65A14D1-3E56-3A87-7452-DD27227369D3}"/>
              </a:ext>
            </a:extLst>
          </p:cNvPr>
          <p:cNvSpPr>
            <a:spLocks noGrp="1"/>
          </p:cNvSpPr>
          <p:nvPr>
            <p:ph sz="half" idx="2"/>
          </p:nvPr>
        </p:nvSpPr>
        <p:spPr>
          <a:xfrm>
            <a:off x="629842" y="2505075"/>
            <a:ext cx="3868340" cy="3684588"/>
          </a:xfrm>
        </p:spPr>
        <p:txBody>
          <a:bodyPr/>
          <a:lstStyle>
            <a:lvl1pPr>
              <a:defRPr sz="1500" b="0" i="0">
                <a:latin typeface="Lato Light" panose="020F0402020204030203" pitchFamily="34" charset="0"/>
                <a:cs typeface="Lato Light" panose="020F0402020204030203" pitchFamily="34" charset="0"/>
              </a:defRPr>
            </a:lvl1pPr>
            <a:lvl2pPr>
              <a:defRPr sz="1350" b="0" i="0">
                <a:latin typeface="Lato Light" panose="020F0402020204030203" pitchFamily="34" charset="0"/>
                <a:cs typeface="Lato Light" panose="020F0402020204030203" pitchFamily="34" charset="0"/>
              </a:defRPr>
            </a:lvl2pPr>
            <a:lvl3pPr>
              <a:defRPr sz="1350" b="0" i="0">
                <a:latin typeface="Lato Light" panose="020F0402020204030203" pitchFamily="34" charset="0"/>
                <a:cs typeface="Lato Light" panose="020F0402020204030203" pitchFamily="34" charset="0"/>
              </a:defRPr>
            </a:lvl3pPr>
            <a:lvl4pPr>
              <a:defRPr sz="1200" b="0" i="0">
                <a:latin typeface="Lato Light" panose="020F0402020204030203" pitchFamily="34" charset="0"/>
                <a:cs typeface="Lato Light" panose="020F0402020204030203" pitchFamily="34" charset="0"/>
              </a:defRPr>
            </a:lvl4pPr>
            <a:lvl5pPr>
              <a:defRPr sz="1050" b="0" i="0">
                <a:latin typeface="Lato Light" panose="020F0402020204030203" pitchFamily="34" charset="0"/>
                <a:cs typeface="Lato Light" panose="020F040202020403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a:extLst>
              <a:ext uri="{FF2B5EF4-FFF2-40B4-BE49-F238E27FC236}">
                <a16:creationId xmlns:a16="http://schemas.microsoft.com/office/drawing/2014/main" id="{005F2F99-7D39-3841-6F40-42B77406F90A}"/>
              </a:ext>
            </a:extLst>
          </p:cNvPr>
          <p:cNvSpPr>
            <a:spLocks noGrp="1"/>
          </p:cNvSpPr>
          <p:nvPr>
            <p:ph type="body" sz="quarter" idx="3"/>
          </p:nvPr>
        </p:nvSpPr>
        <p:spPr>
          <a:xfrm>
            <a:off x="4629150" y="1681163"/>
            <a:ext cx="3887391" cy="823912"/>
          </a:xfrm>
        </p:spPr>
        <p:txBody>
          <a:bodyPr anchor="b"/>
          <a:lstStyle>
            <a:lvl1pPr marL="0" indent="0">
              <a:buNone/>
              <a:defRPr sz="1800" b="1" i="0">
                <a:latin typeface="Cormorant Semi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CE6A3EE4-BFA2-DED1-CD3E-AC8BB61D5425}"/>
              </a:ext>
            </a:extLst>
          </p:cNvPr>
          <p:cNvSpPr>
            <a:spLocks noGrp="1"/>
          </p:cNvSpPr>
          <p:nvPr>
            <p:ph sz="quarter" idx="4"/>
          </p:nvPr>
        </p:nvSpPr>
        <p:spPr>
          <a:xfrm>
            <a:off x="4629150" y="2505075"/>
            <a:ext cx="3887391" cy="3684588"/>
          </a:xfrm>
        </p:spPr>
        <p:txBody>
          <a:bodyPr/>
          <a:lstStyle>
            <a:lvl1pPr>
              <a:defRPr sz="1500" b="0" i="0">
                <a:latin typeface="Lato Light" panose="020F0402020204030203" pitchFamily="34" charset="0"/>
                <a:cs typeface="Lato Light" panose="020F0402020204030203" pitchFamily="34" charset="0"/>
              </a:defRPr>
            </a:lvl1pPr>
            <a:lvl2pPr>
              <a:defRPr sz="1350" b="0" i="0">
                <a:latin typeface="Lato Light" panose="020F0402020204030203" pitchFamily="34" charset="0"/>
                <a:cs typeface="Lato Light" panose="020F0402020204030203" pitchFamily="34" charset="0"/>
              </a:defRPr>
            </a:lvl2pPr>
            <a:lvl3pPr>
              <a:defRPr sz="1350" b="0" i="0">
                <a:latin typeface="Lato Light" panose="020F0402020204030203" pitchFamily="34" charset="0"/>
                <a:cs typeface="Lato Light" panose="020F0402020204030203" pitchFamily="34" charset="0"/>
              </a:defRPr>
            </a:lvl3pPr>
            <a:lvl4pPr>
              <a:defRPr sz="1200" b="0" i="0">
                <a:latin typeface="Lato Light" panose="020F0402020204030203" pitchFamily="34" charset="0"/>
                <a:cs typeface="Lato Light" panose="020F0402020204030203" pitchFamily="34" charset="0"/>
              </a:defRPr>
            </a:lvl4pPr>
            <a:lvl5pPr>
              <a:defRPr sz="1050" b="0" i="0">
                <a:latin typeface="Lato Light" panose="020F0402020204030203" pitchFamily="34" charset="0"/>
                <a:cs typeface="Lato Light" panose="020F040202020403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5F758FAC-378D-33E8-8CC4-9D3CCC762598}"/>
              </a:ext>
            </a:extLst>
          </p:cNvPr>
          <p:cNvSpPr>
            <a:spLocks noGrp="1"/>
          </p:cNvSpPr>
          <p:nvPr>
            <p:ph type="dt" sz="half" idx="10"/>
          </p:nvPr>
        </p:nvSpPr>
        <p:spPr/>
        <p:txBody>
          <a:bodyPr/>
          <a:lstStyle/>
          <a:p>
            <a:pPr>
              <a:defRPr/>
            </a:pPr>
            <a:fld id="{ED4005D7-A238-4EDB-B6B7-9FB80A0C9BAD}" type="datetimeFigureOut">
              <a:rPr lang="en-GB" smtClean="0"/>
              <a:pPr>
                <a:defRPr/>
              </a:pPr>
              <a:t>13/10/2023</a:t>
            </a:fld>
            <a:endParaRPr lang="en-GB" dirty="0"/>
          </a:p>
        </p:txBody>
      </p:sp>
      <p:sp>
        <p:nvSpPr>
          <p:cNvPr id="8" name="Footer Placeholder 7">
            <a:extLst>
              <a:ext uri="{FF2B5EF4-FFF2-40B4-BE49-F238E27FC236}">
                <a16:creationId xmlns:a16="http://schemas.microsoft.com/office/drawing/2014/main" id="{481503A6-F3D6-5787-5E2E-6B36977B3A20}"/>
              </a:ext>
            </a:extLst>
          </p:cNvPr>
          <p:cNvSpPr>
            <a:spLocks noGrp="1"/>
          </p:cNvSpPr>
          <p:nvPr>
            <p:ph type="ftr" sz="quarter" idx="11"/>
          </p:nvPr>
        </p:nvSpPr>
        <p:spPr/>
        <p:txBody>
          <a:bodyPr/>
          <a:lstStyle/>
          <a:p>
            <a:pPr>
              <a:defRPr/>
            </a:pPr>
            <a:endParaRPr lang="en-GB" dirty="0"/>
          </a:p>
        </p:txBody>
      </p:sp>
      <p:sp>
        <p:nvSpPr>
          <p:cNvPr id="9" name="Slide Number Placeholder 8">
            <a:extLst>
              <a:ext uri="{FF2B5EF4-FFF2-40B4-BE49-F238E27FC236}">
                <a16:creationId xmlns:a16="http://schemas.microsoft.com/office/drawing/2014/main" id="{27C5FF2F-48E5-4E88-2014-B5B7D0E33EA4}"/>
              </a:ext>
            </a:extLst>
          </p:cNvPr>
          <p:cNvSpPr>
            <a:spLocks noGrp="1"/>
          </p:cNvSpPr>
          <p:nvPr>
            <p:ph type="sldNum" sz="quarter" idx="12"/>
          </p:nvPr>
        </p:nvSpPr>
        <p:spPr/>
        <p:txBody>
          <a:bodyPr/>
          <a:lstStyle/>
          <a:p>
            <a:pPr>
              <a:defRPr/>
            </a:pPr>
            <a:fld id="{E179C0A7-C3E8-47CD-9949-8058409F85D0}" type="slidenum">
              <a:rPr lang="en-GB" smtClean="0"/>
              <a:pPr>
                <a:defRPr/>
              </a:pPr>
              <a:t>‹#›</a:t>
            </a:fld>
            <a:endParaRPr lang="en-GB" dirty="0"/>
          </a:p>
        </p:txBody>
      </p:sp>
    </p:spTree>
    <p:extLst>
      <p:ext uri="{BB962C8B-B14F-4D97-AF65-F5344CB8AC3E}">
        <p14:creationId xmlns:p14="http://schemas.microsoft.com/office/powerpoint/2010/main" val="87318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ridge Water Full Image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AAC0BCF-4C8B-C1CF-DF48-FB6131D868B9}"/>
              </a:ext>
            </a:extLst>
          </p:cNvPr>
          <p:cNvSpPr>
            <a:spLocks noGrp="1"/>
          </p:cNvSpPr>
          <p:nvPr>
            <p:ph type="dt" sz="half" idx="10"/>
          </p:nvPr>
        </p:nvSpPr>
        <p:spPr/>
        <p:txBody>
          <a:bodyPr/>
          <a:lstStyle/>
          <a:p>
            <a:pPr>
              <a:defRPr/>
            </a:pPr>
            <a:fld id="{ED4005D7-A238-4EDB-B6B7-9FB80A0C9BAD}" type="datetimeFigureOut">
              <a:rPr lang="en-GB" smtClean="0"/>
              <a:pPr>
                <a:defRPr/>
              </a:pPr>
              <a:t>13/10/2023</a:t>
            </a:fld>
            <a:endParaRPr lang="en-GB" dirty="0"/>
          </a:p>
        </p:txBody>
      </p:sp>
      <p:sp>
        <p:nvSpPr>
          <p:cNvPr id="4" name="Footer Placeholder 3">
            <a:extLst>
              <a:ext uri="{FF2B5EF4-FFF2-40B4-BE49-F238E27FC236}">
                <a16:creationId xmlns:a16="http://schemas.microsoft.com/office/drawing/2014/main" id="{27E1F320-F454-896A-8C27-2AB42B0E0BCF}"/>
              </a:ext>
            </a:extLst>
          </p:cNvPr>
          <p:cNvSpPr>
            <a:spLocks noGrp="1"/>
          </p:cNvSpPr>
          <p:nvPr>
            <p:ph type="ftr" sz="quarter" idx="11"/>
          </p:nvPr>
        </p:nvSpPr>
        <p:spPr/>
        <p:txBody>
          <a:bodyPr/>
          <a:lstStyle/>
          <a:p>
            <a:pPr>
              <a:defRPr/>
            </a:pPr>
            <a:endParaRPr lang="en-GB" dirty="0"/>
          </a:p>
        </p:txBody>
      </p:sp>
      <p:sp>
        <p:nvSpPr>
          <p:cNvPr id="5" name="Slide Number Placeholder 4">
            <a:extLst>
              <a:ext uri="{FF2B5EF4-FFF2-40B4-BE49-F238E27FC236}">
                <a16:creationId xmlns:a16="http://schemas.microsoft.com/office/drawing/2014/main" id="{4C031600-D025-E5F9-F912-A089950A5015}"/>
              </a:ext>
            </a:extLst>
          </p:cNvPr>
          <p:cNvSpPr>
            <a:spLocks noGrp="1"/>
          </p:cNvSpPr>
          <p:nvPr>
            <p:ph type="sldNum" sz="quarter" idx="12"/>
          </p:nvPr>
        </p:nvSpPr>
        <p:spPr/>
        <p:txBody>
          <a:bodyPr/>
          <a:lstStyle/>
          <a:p>
            <a:pPr>
              <a:defRPr/>
            </a:pPr>
            <a:fld id="{E179C0A7-C3E8-47CD-9949-8058409F85D0}" type="slidenum">
              <a:rPr lang="en-GB" smtClean="0"/>
              <a:pPr>
                <a:defRPr/>
              </a:pPr>
              <a:t>‹#›</a:t>
            </a:fld>
            <a:endParaRPr lang="en-GB" dirty="0"/>
          </a:p>
        </p:txBody>
      </p:sp>
      <p:pic>
        <p:nvPicPr>
          <p:cNvPr id="7" name="Picture 6" descr="A picture containing text, person, indoor, ceiling&#10;&#10;Description automatically generated">
            <a:extLst>
              <a:ext uri="{FF2B5EF4-FFF2-40B4-BE49-F238E27FC236}">
                <a16:creationId xmlns:a16="http://schemas.microsoft.com/office/drawing/2014/main" id="{7B5E2438-31ED-851B-C24A-3552DAE67755}"/>
              </a:ext>
            </a:extLst>
          </p:cNvPr>
          <p:cNvPicPr>
            <a:picLocks noChangeAspect="1"/>
          </p:cNvPicPr>
          <p:nvPr/>
        </p:nvPicPr>
        <p:blipFill>
          <a:blip r:embed="rId2"/>
          <a:stretch>
            <a:fillRect/>
          </a:stretch>
        </p:blipFill>
        <p:spPr>
          <a:xfrm>
            <a:off x="2838945" y="-1124051"/>
            <a:ext cx="10260722" cy="9120642"/>
          </a:xfrm>
          <a:prstGeom prst="rect">
            <a:avLst/>
          </a:prstGeom>
          <a:effectLst>
            <a:softEdge rad="1270000"/>
          </a:effectLst>
        </p:spPr>
      </p:pic>
      <p:sp>
        <p:nvSpPr>
          <p:cNvPr id="8" name="Title 1">
            <a:extLst>
              <a:ext uri="{FF2B5EF4-FFF2-40B4-BE49-F238E27FC236}">
                <a16:creationId xmlns:a16="http://schemas.microsoft.com/office/drawing/2014/main" id="{1C473D93-BD1D-DC58-048F-5DD0A4D8C50C}"/>
              </a:ext>
            </a:extLst>
          </p:cNvPr>
          <p:cNvSpPr>
            <a:spLocks noGrp="1"/>
          </p:cNvSpPr>
          <p:nvPr>
            <p:ph type="ctrTitle"/>
          </p:nvPr>
        </p:nvSpPr>
        <p:spPr>
          <a:xfrm>
            <a:off x="628650" y="2269326"/>
            <a:ext cx="3590925" cy="1505239"/>
          </a:xfrm>
          <a:prstGeom prst="rect">
            <a:avLst/>
          </a:prstGeom>
        </p:spPr>
        <p:txBody>
          <a:bodyPr anchor="b"/>
          <a:lstStyle>
            <a:lvl1pPr algn="l">
              <a:defRPr sz="4050" b="1" i="0">
                <a:latin typeface="Cormorant SemiBold" pitchFamily="2" charset="77"/>
              </a:defRPr>
            </a:lvl1pPr>
          </a:lstStyle>
          <a:p>
            <a:r>
              <a:rPr lang="en-GB"/>
              <a:t>Click to edit Master title style</a:t>
            </a:r>
            <a:endParaRPr lang="en-US" dirty="0"/>
          </a:p>
        </p:txBody>
      </p:sp>
      <p:sp>
        <p:nvSpPr>
          <p:cNvPr id="9" name="Subtitle 2">
            <a:extLst>
              <a:ext uri="{FF2B5EF4-FFF2-40B4-BE49-F238E27FC236}">
                <a16:creationId xmlns:a16="http://schemas.microsoft.com/office/drawing/2014/main" id="{8C96FD5B-E6FA-C181-A705-CC4623A2135F}"/>
              </a:ext>
            </a:extLst>
          </p:cNvPr>
          <p:cNvSpPr>
            <a:spLocks noGrp="1"/>
          </p:cNvSpPr>
          <p:nvPr>
            <p:ph type="subTitle" idx="1"/>
          </p:nvPr>
        </p:nvSpPr>
        <p:spPr>
          <a:xfrm>
            <a:off x="628650" y="4017164"/>
            <a:ext cx="3590925" cy="1505238"/>
          </a:xfrm>
          <a:prstGeom prst="rect">
            <a:avLst/>
          </a:prstGeom>
        </p:spPr>
        <p:txBody>
          <a:bodyPr/>
          <a:lstStyle>
            <a:lvl1pPr marL="0" indent="0" algn="l">
              <a:buNone/>
              <a:defRPr sz="1800" b="1" i="0">
                <a:latin typeface="Lato" panose="020F0502020204030203" pitchFamily="34" charset="0"/>
                <a:cs typeface="Lato" panose="020F050202020403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Tree>
    <p:extLst>
      <p:ext uri="{BB962C8B-B14F-4D97-AF65-F5344CB8AC3E}">
        <p14:creationId xmlns:p14="http://schemas.microsoft.com/office/powerpoint/2010/main" val="423203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ridgewater 2 Col Faded Image">
    <p:spTree>
      <p:nvGrpSpPr>
        <p:cNvPr id="1" name=""/>
        <p:cNvGrpSpPr/>
        <p:nvPr/>
      </p:nvGrpSpPr>
      <p:grpSpPr>
        <a:xfrm>
          <a:off x="0" y="0"/>
          <a:ext cx="0" cy="0"/>
          <a:chOff x="0" y="0"/>
          <a:chExt cx="0" cy="0"/>
        </a:xfrm>
      </p:grpSpPr>
      <p:pic>
        <p:nvPicPr>
          <p:cNvPr id="11" name="Picture 10" descr="A picture containing text, person, indoor, ceiling&#10;&#10;Description automatically generated">
            <a:extLst>
              <a:ext uri="{FF2B5EF4-FFF2-40B4-BE49-F238E27FC236}">
                <a16:creationId xmlns:a16="http://schemas.microsoft.com/office/drawing/2014/main" id="{45AAA90F-95AE-637F-FDE6-DB9DD4A897A6}"/>
              </a:ext>
            </a:extLst>
          </p:cNvPr>
          <p:cNvPicPr>
            <a:picLocks noChangeAspect="1"/>
          </p:cNvPicPr>
          <p:nvPr/>
        </p:nvPicPr>
        <p:blipFill>
          <a:blip r:embed="rId2">
            <a:alphaModFix amt="35000"/>
          </a:blip>
          <a:stretch>
            <a:fillRect/>
          </a:stretch>
        </p:blipFill>
        <p:spPr>
          <a:xfrm>
            <a:off x="2838945" y="-1124051"/>
            <a:ext cx="10260722" cy="9120642"/>
          </a:xfrm>
          <a:prstGeom prst="rect">
            <a:avLst/>
          </a:prstGeom>
          <a:effectLst>
            <a:softEdge rad="1270000"/>
          </a:effectLst>
        </p:spPr>
      </p:pic>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pPr>
              <a:defRPr/>
            </a:pPr>
            <a:fld id="{ED4005D7-A238-4EDB-B6B7-9FB80A0C9BAD}" type="datetimeFigureOut">
              <a:rPr lang="en-GB" smtClean="0"/>
              <a:pPr>
                <a:defRPr/>
              </a:pPr>
              <a:t>13/10/2023</a:t>
            </a:fld>
            <a:endParaRPr lang="en-GB" dirty="0"/>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pPr>
              <a:defRPr/>
            </a:pPr>
            <a:endParaRPr lang="en-GB" dirty="0"/>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pPr>
              <a:defRPr/>
            </a:pPr>
            <a:fld id="{E179C0A7-C3E8-47CD-9949-8058409F85D0}" type="slidenum">
              <a:rPr lang="en-GB" smtClean="0"/>
              <a:pPr>
                <a:defRPr/>
              </a:pPr>
              <a:t>‹#›</a:t>
            </a:fld>
            <a:endParaRPr lang="en-GB" dirty="0"/>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628650" y="2269326"/>
            <a:ext cx="7886700" cy="1505239"/>
          </a:xfrm>
          <a:prstGeom prst="rect">
            <a:avLst/>
          </a:prstGeom>
        </p:spPr>
        <p:txBody>
          <a:bodyPr anchor="b"/>
          <a:lstStyle>
            <a:lvl1pPr algn="l">
              <a:defRPr sz="4050" b="1" i="0">
                <a:latin typeface="Cormorant SemiBold" pitchFamily="2" charset="77"/>
              </a:defRPr>
            </a:lvl1pPr>
          </a:lstStyle>
          <a:p>
            <a:r>
              <a:rPr lang="en-GB"/>
              <a:t>Click to edit Master title style</a:t>
            </a:r>
            <a:endParaRPr lang="en-US" dirty="0"/>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628650" y="4017165"/>
            <a:ext cx="7886700" cy="365125"/>
          </a:xfrm>
          <a:prstGeom prst="rect">
            <a:avLst/>
          </a:prstGeom>
        </p:spPr>
        <p:txBody>
          <a:bodyPr/>
          <a:lstStyle>
            <a:lvl1pPr marL="0" indent="0" algn="l">
              <a:buNone/>
              <a:defRPr sz="1800" b="1" i="0">
                <a:latin typeface="Lato" panose="020F0502020204030203" pitchFamily="34" charset="0"/>
                <a:cs typeface="Lato" panose="020F050202020403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9" name="Text Placeholder 8">
            <a:extLst>
              <a:ext uri="{FF2B5EF4-FFF2-40B4-BE49-F238E27FC236}">
                <a16:creationId xmlns:a16="http://schemas.microsoft.com/office/drawing/2014/main" id="{CBE113E3-470B-DFD2-8B65-60C3B11A77EC}"/>
              </a:ext>
            </a:extLst>
          </p:cNvPr>
          <p:cNvSpPr>
            <a:spLocks noGrp="1"/>
          </p:cNvSpPr>
          <p:nvPr>
            <p:ph type="body" sz="quarter" idx="13"/>
          </p:nvPr>
        </p:nvSpPr>
        <p:spPr>
          <a:xfrm>
            <a:off x="628650" y="4633614"/>
            <a:ext cx="3829050" cy="1462386"/>
          </a:xfrm>
          <a:prstGeom prst="rect">
            <a:avLst/>
          </a:prstGeom>
        </p:spPr>
        <p:txBody>
          <a:bodyPr/>
          <a:lstStyle>
            <a:lvl1pPr>
              <a:defRPr sz="1725" b="0" i="0">
                <a:latin typeface="Lato Light" panose="020F0402020204030203" pitchFamily="34" charset="0"/>
                <a:cs typeface="Lato Light" panose="020F0402020204030203" pitchFamily="34" charset="0"/>
              </a:defRPr>
            </a:lvl1pPr>
            <a:lvl2pPr>
              <a:defRPr sz="1650" b="0" i="0">
                <a:latin typeface="Lato Light" panose="020F0402020204030203" pitchFamily="34" charset="0"/>
                <a:cs typeface="Lato Light" panose="020F0402020204030203" pitchFamily="34" charset="0"/>
              </a:defRPr>
            </a:lvl2pPr>
            <a:lvl3pPr>
              <a:defRPr b="0" i="0">
                <a:latin typeface="Lato Light" panose="020F0402020204030203" pitchFamily="34" charset="0"/>
                <a:cs typeface="Lato Light" panose="020F0402020204030203" pitchFamily="34" charset="0"/>
              </a:defRPr>
            </a:lvl3pPr>
            <a:lvl4pPr>
              <a:defRPr b="0" i="0">
                <a:latin typeface="Lato Light" panose="020F0402020204030203" pitchFamily="34" charset="0"/>
                <a:cs typeface="Lato Light" panose="020F0402020204030203" pitchFamily="34" charset="0"/>
              </a:defRPr>
            </a:lvl4pPr>
            <a:lvl5pPr>
              <a:defRPr b="0" i="0">
                <a:latin typeface="Lato Light" panose="020F0402020204030203" pitchFamily="34" charset="0"/>
                <a:cs typeface="Lato Light" panose="020F040202020403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4762500" y="4633614"/>
            <a:ext cx="3752850" cy="1462386"/>
          </a:xfrm>
          <a:prstGeom prst="rect">
            <a:avLst/>
          </a:prstGeom>
        </p:spPr>
        <p:txBody>
          <a:bodyPr/>
          <a:lstStyle>
            <a:lvl1pPr>
              <a:defRPr sz="1725" b="0" i="0">
                <a:latin typeface="Lato Light" panose="020F0402020204030203" pitchFamily="34" charset="0"/>
                <a:cs typeface="Lato Light" panose="020F0402020204030203" pitchFamily="34" charset="0"/>
              </a:defRPr>
            </a:lvl1pPr>
            <a:lvl2pPr>
              <a:defRPr sz="1650" b="0" i="0">
                <a:latin typeface="Lato Light" panose="020F0402020204030203" pitchFamily="34" charset="0"/>
                <a:cs typeface="Lato Light" panose="020F0402020204030203" pitchFamily="34" charset="0"/>
              </a:defRPr>
            </a:lvl2pPr>
            <a:lvl3pPr>
              <a:defRPr b="0" i="0">
                <a:latin typeface="Lato Light" panose="020F0402020204030203" pitchFamily="34" charset="0"/>
                <a:cs typeface="Lato Light" panose="020F0402020204030203" pitchFamily="34" charset="0"/>
              </a:defRPr>
            </a:lvl3pPr>
            <a:lvl4pPr>
              <a:defRPr b="0" i="0">
                <a:latin typeface="Lato Light" panose="020F0402020204030203" pitchFamily="34" charset="0"/>
                <a:cs typeface="Lato Light" panose="020F0402020204030203" pitchFamily="34" charset="0"/>
              </a:defRPr>
            </a:lvl4pPr>
            <a:lvl5pPr>
              <a:defRPr b="0" i="0">
                <a:latin typeface="Lato Light" panose="020F0402020204030203" pitchFamily="34" charset="0"/>
                <a:cs typeface="Lato Light" panose="020F040202020403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14824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Bridgewater 2 Co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pPr>
              <a:defRPr/>
            </a:pPr>
            <a:fld id="{ED4005D7-A238-4EDB-B6B7-9FB80A0C9BAD}" type="datetimeFigureOut">
              <a:rPr lang="en-GB" smtClean="0"/>
              <a:pPr>
                <a:defRPr/>
              </a:pPr>
              <a:t>13/10/2023</a:t>
            </a:fld>
            <a:endParaRPr lang="en-GB" dirty="0"/>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pPr>
              <a:defRPr/>
            </a:pPr>
            <a:endParaRPr lang="en-GB" dirty="0"/>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pPr>
              <a:defRPr/>
            </a:pPr>
            <a:fld id="{E179C0A7-C3E8-47CD-9949-8058409F85D0}" type="slidenum">
              <a:rPr lang="en-GB" smtClean="0"/>
              <a:pPr>
                <a:defRPr/>
              </a:pPr>
              <a:t>‹#›</a:t>
            </a:fld>
            <a:endParaRPr lang="en-GB" dirty="0"/>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628650" y="2269326"/>
            <a:ext cx="7886700" cy="1505239"/>
          </a:xfrm>
          <a:prstGeom prst="rect">
            <a:avLst/>
          </a:prstGeom>
        </p:spPr>
        <p:txBody>
          <a:bodyPr anchor="b"/>
          <a:lstStyle>
            <a:lvl1pPr algn="l">
              <a:defRPr sz="4050" b="1" i="0">
                <a:latin typeface="Cormorant SemiBold" pitchFamily="2" charset="77"/>
              </a:defRPr>
            </a:lvl1pPr>
          </a:lstStyle>
          <a:p>
            <a:r>
              <a:rPr lang="en-GB"/>
              <a:t>Click to edit Master title style</a:t>
            </a:r>
            <a:endParaRPr lang="en-US" dirty="0"/>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628650" y="4017165"/>
            <a:ext cx="7886700" cy="365125"/>
          </a:xfrm>
          <a:prstGeom prst="rect">
            <a:avLst/>
          </a:prstGeom>
        </p:spPr>
        <p:txBody>
          <a:bodyPr/>
          <a:lstStyle>
            <a:lvl1pPr marL="0" indent="0" algn="l">
              <a:buNone/>
              <a:defRPr sz="1800" b="1" i="0">
                <a:latin typeface="Lato" panose="020F0502020204030203" pitchFamily="34" charset="0"/>
                <a:cs typeface="Lato" panose="020F050202020403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9" name="Text Placeholder 8">
            <a:extLst>
              <a:ext uri="{FF2B5EF4-FFF2-40B4-BE49-F238E27FC236}">
                <a16:creationId xmlns:a16="http://schemas.microsoft.com/office/drawing/2014/main" id="{CBE113E3-470B-DFD2-8B65-60C3B11A77EC}"/>
              </a:ext>
            </a:extLst>
          </p:cNvPr>
          <p:cNvSpPr>
            <a:spLocks noGrp="1"/>
          </p:cNvSpPr>
          <p:nvPr>
            <p:ph type="body" sz="quarter" idx="13"/>
          </p:nvPr>
        </p:nvSpPr>
        <p:spPr>
          <a:xfrm>
            <a:off x="628650" y="4633614"/>
            <a:ext cx="3829050" cy="1462386"/>
          </a:xfrm>
          <a:prstGeom prst="rect">
            <a:avLst/>
          </a:prstGeom>
        </p:spPr>
        <p:txBody>
          <a:bodyPr/>
          <a:lstStyle>
            <a:lvl1pPr>
              <a:defRPr sz="1725" b="0" i="0">
                <a:latin typeface="Lato Light" panose="020F0402020204030203" pitchFamily="34" charset="0"/>
                <a:cs typeface="Lato Light" panose="020F0402020204030203" pitchFamily="34" charset="0"/>
              </a:defRPr>
            </a:lvl1pPr>
            <a:lvl2pPr>
              <a:defRPr sz="1650" b="0" i="0">
                <a:latin typeface="Lato Light" panose="020F0402020204030203" pitchFamily="34" charset="0"/>
                <a:cs typeface="Lato Light" panose="020F0402020204030203" pitchFamily="34" charset="0"/>
              </a:defRPr>
            </a:lvl2pPr>
            <a:lvl3pPr>
              <a:defRPr b="0" i="0">
                <a:latin typeface="Lato Light" panose="020F0402020204030203" pitchFamily="34" charset="0"/>
                <a:cs typeface="Lato Light" panose="020F0402020204030203" pitchFamily="34" charset="0"/>
              </a:defRPr>
            </a:lvl3pPr>
            <a:lvl4pPr>
              <a:defRPr b="0" i="0">
                <a:latin typeface="Lato Light" panose="020F0402020204030203" pitchFamily="34" charset="0"/>
                <a:cs typeface="Lato Light" panose="020F0402020204030203" pitchFamily="34" charset="0"/>
              </a:defRPr>
            </a:lvl4pPr>
            <a:lvl5pPr>
              <a:defRPr b="0" i="0">
                <a:latin typeface="Lato Light" panose="020F0402020204030203" pitchFamily="34" charset="0"/>
                <a:cs typeface="Lato Light" panose="020F040202020403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4762500" y="4633614"/>
            <a:ext cx="3752850" cy="1462386"/>
          </a:xfrm>
          <a:prstGeom prst="rect">
            <a:avLst/>
          </a:prstGeom>
        </p:spPr>
        <p:txBody>
          <a:bodyPr/>
          <a:lstStyle>
            <a:lvl1pPr>
              <a:defRPr sz="1725" b="0" i="0">
                <a:latin typeface="Lato Light" panose="020F0402020204030203" pitchFamily="34" charset="0"/>
                <a:cs typeface="Lato Light" panose="020F0402020204030203" pitchFamily="34" charset="0"/>
              </a:defRPr>
            </a:lvl1pPr>
            <a:lvl2pPr>
              <a:defRPr sz="1650" b="0" i="0">
                <a:latin typeface="Lato Light" panose="020F0402020204030203" pitchFamily="34" charset="0"/>
                <a:cs typeface="Lato Light" panose="020F0402020204030203" pitchFamily="34" charset="0"/>
              </a:defRPr>
            </a:lvl2pPr>
            <a:lvl3pPr>
              <a:defRPr b="0" i="0">
                <a:latin typeface="Lato Light" panose="020F0402020204030203" pitchFamily="34" charset="0"/>
                <a:cs typeface="Lato Light" panose="020F0402020204030203" pitchFamily="34" charset="0"/>
              </a:defRPr>
            </a:lvl3pPr>
            <a:lvl4pPr>
              <a:defRPr b="0" i="0">
                <a:latin typeface="Lato Light" panose="020F0402020204030203" pitchFamily="34" charset="0"/>
                <a:cs typeface="Lato Light" panose="020F0402020204030203" pitchFamily="34" charset="0"/>
              </a:defRPr>
            </a:lvl4pPr>
            <a:lvl5pPr>
              <a:defRPr b="0" i="0">
                <a:latin typeface="Lato Light" panose="020F0402020204030203" pitchFamily="34" charset="0"/>
                <a:cs typeface="Lato Light" panose="020F040202020403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72677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ridgewater Mai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pPr>
              <a:defRPr/>
            </a:pPr>
            <a:fld id="{ED4005D7-A238-4EDB-B6B7-9FB80A0C9BAD}" type="datetimeFigureOut">
              <a:rPr lang="en-GB" smtClean="0"/>
              <a:pPr>
                <a:defRPr/>
              </a:pPr>
              <a:t>13/10/2023</a:t>
            </a:fld>
            <a:endParaRPr lang="en-GB" dirty="0"/>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pPr>
              <a:defRPr/>
            </a:pPr>
            <a:endParaRPr lang="en-GB" dirty="0"/>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pPr>
              <a:defRPr/>
            </a:pPr>
            <a:fld id="{E179C0A7-C3E8-47CD-9949-8058409F85D0}" type="slidenum">
              <a:rPr lang="en-GB" smtClean="0"/>
              <a:pPr>
                <a:defRPr/>
              </a:pPr>
              <a:t>‹#›</a:t>
            </a:fld>
            <a:endParaRPr lang="en-GB" dirty="0"/>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628650" y="2269326"/>
            <a:ext cx="3829050" cy="1505239"/>
          </a:xfrm>
          <a:prstGeom prst="rect">
            <a:avLst/>
          </a:prstGeom>
        </p:spPr>
        <p:txBody>
          <a:bodyPr anchor="b"/>
          <a:lstStyle>
            <a:lvl1pPr algn="l">
              <a:defRPr sz="4050" b="1" i="0">
                <a:latin typeface="Cormorant SemiBold" pitchFamily="2" charset="77"/>
              </a:defRPr>
            </a:lvl1pPr>
          </a:lstStyle>
          <a:p>
            <a:r>
              <a:rPr lang="en-GB"/>
              <a:t>Click to edit Master title style</a:t>
            </a:r>
            <a:endParaRPr lang="en-US" dirty="0"/>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628650" y="4017165"/>
            <a:ext cx="3829050" cy="365125"/>
          </a:xfrm>
          <a:prstGeom prst="rect">
            <a:avLst/>
          </a:prstGeom>
        </p:spPr>
        <p:txBody>
          <a:bodyPr/>
          <a:lstStyle>
            <a:lvl1pPr marL="0" indent="0" algn="l">
              <a:buNone/>
              <a:defRPr sz="1800" b="1" i="0">
                <a:latin typeface="Lato" panose="020F0502020204030203" pitchFamily="34" charset="0"/>
                <a:cs typeface="Lato" panose="020F050202020403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4762500" y="2269326"/>
            <a:ext cx="3752850" cy="3826675"/>
          </a:xfrm>
          <a:prstGeom prst="rect">
            <a:avLst/>
          </a:prstGeom>
        </p:spPr>
        <p:txBody>
          <a:bodyPr/>
          <a:lstStyle>
            <a:lvl1pPr>
              <a:defRPr sz="1725" b="0" i="0">
                <a:latin typeface="Lato Light" panose="020F0402020204030203" pitchFamily="34" charset="0"/>
                <a:cs typeface="Lato Light" panose="020F0402020204030203" pitchFamily="34" charset="0"/>
              </a:defRPr>
            </a:lvl1pPr>
            <a:lvl2pPr>
              <a:defRPr sz="1650" b="0" i="0">
                <a:latin typeface="Lato Light" panose="020F0402020204030203" pitchFamily="34" charset="0"/>
                <a:cs typeface="Lato Light" panose="020F0402020204030203" pitchFamily="34" charset="0"/>
              </a:defRPr>
            </a:lvl2pPr>
            <a:lvl3pPr>
              <a:defRPr b="0" i="0">
                <a:latin typeface="Lato Light" panose="020F0402020204030203" pitchFamily="34" charset="0"/>
                <a:cs typeface="Lato Light" panose="020F0402020204030203" pitchFamily="34" charset="0"/>
              </a:defRPr>
            </a:lvl3pPr>
            <a:lvl4pPr>
              <a:defRPr b="0" i="0">
                <a:latin typeface="Lato Light" panose="020F0402020204030203" pitchFamily="34" charset="0"/>
                <a:cs typeface="Lato Light" panose="020F0402020204030203" pitchFamily="34" charset="0"/>
              </a:defRPr>
            </a:lvl4pPr>
            <a:lvl5pPr>
              <a:defRPr b="0" i="0">
                <a:latin typeface="Lato Light" panose="020F0402020204030203" pitchFamily="34" charset="0"/>
                <a:cs typeface="Lato Light" panose="020F040202020403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65724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9286561C-1D8F-4B4C-8C8B-4AC5E2EC0E60}" type="datetimeFigureOut">
              <a:rPr lang="en-GB"/>
              <a:pPr>
                <a:defRPr/>
              </a:pPr>
              <a:t>13/10/2023</a:t>
            </a:fld>
            <a:endParaRPr lang="en-GB" dirty="0"/>
          </a:p>
        </p:txBody>
      </p:sp>
      <p:sp>
        <p:nvSpPr>
          <p:cNvPr id="5" name="Slide Number Placeholder 5"/>
          <p:cNvSpPr>
            <a:spLocks noGrp="1"/>
          </p:cNvSpPr>
          <p:nvPr>
            <p:ph type="sldNum" sz="quarter" idx="11"/>
          </p:nvPr>
        </p:nvSpPr>
        <p:spPr/>
        <p:txBody>
          <a:bodyPr/>
          <a:lstStyle>
            <a:lvl1pPr>
              <a:defRPr/>
            </a:lvl1pPr>
          </a:lstStyle>
          <a:p>
            <a:pPr>
              <a:defRPr/>
            </a:pPr>
            <a:fld id="{516BDB2E-DB1D-4DDA-B973-A9EC168959C6}" type="slidenum">
              <a:rPr lang="en-GB"/>
              <a:pPr>
                <a:defRPr/>
              </a:pPr>
              <a:t>‹#›</a:t>
            </a:fld>
            <a:endParaRPr lang="en-GB" dirty="0"/>
          </a:p>
        </p:txBody>
      </p:sp>
      <p:sp>
        <p:nvSpPr>
          <p:cNvPr id="6" name="Footer Placeholder 4"/>
          <p:cNvSpPr>
            <a:spLocks noGrp="1"/>
          </p:cNvSpPr>
          <p:nvPr>
            <p:ph type="ftr" sz="quarter" idx="12"/>
          </p:nvPr>
        </p:nvSpPr>
        <p:spPr/>
        <p:txBody>
          <a:bodyPr/>
          <a:lstStyle>
            <a:lvl1pPr>
              <a:defRPr/>
            </a:lvl1pPr>
          </a:lstStyle>
          <a:p>
            <a:pPr>
              <a:defRPr/>
            </a:pPr>
            <a:endParaRPr lang="en-GB" dirty="0"/>
          </a:p>
        </p:txBody>
      </p:sp>
    </p:spTree>
    <p:extLst>
      <p:ext uri="{BB962C8B-B14F-4D97-AF65-F5344CB8AC3E}">
        <p14:creationId xmlns:p14="http://schemas.microsoft.com/office/powerpoint/2010/main" val="2777871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B30BF-1654-0E35-E562-624B52F6073D}"/>
              </a:ext>
            </a:extLst>
          </p:cNvPr>
          <p:cNvSpPr>
            <a:spLocks noGrp="1"/>
          </p:cNvSpPr>
          <p:nvPr>
            <p:ph type="ctrTitle"/>
          </p:nvPr>
        </p:nvSpPr>
        <p:spPr>
          <a:xfrm>
            <a:off x="628650" y="2269326"/>
            <a:ext cx="6858000" cy="1505239"/>
          </a:xfrm>
          <a:prstGeom prst="rect">
            <a:avLst/>
          </a:prstGeom>
        </p:spPr>
        <p:txBody>
          <a:bodyPr anchor="b"/>
          <a:lstStyle>
            <a:lvl1pPr algn="l">
              <a:defRPr sz="4050" b="1" i="0">
                <a:solidFill>
                  <a:srgbClr val="1B172F"/>
                </a:solidFill>
                <a:latin typeface="Cormorant SemiBold" pitchFamily="2" charset="77"/>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A9D2124A-9BBD-48A6-37DD-57ED4E82B352}"/>
              </a:ext>
            </a:extLst>
          </p:cNvPr>
          <p:cNvSpPr>
            <a:spLocks noGrp="1"/>
          </p:cNvSpPr>
          <p:nvPr>
            <p:ph type="subTitle" idx="1"/>
          </p:nvPr>
        </p:nvSpPr>
        <p:spPr>
          <a:xfrm>
            <a:off x="628650" y="4017164"/>
            <a:ext cx="6858000" cy="1505238"/>
          </a:xfrm>
          <a:prstGeom prst="rect">
            <a:avLst/>
          </a:prstGeom>
        </p:spPr>
        <p:txBody>
          <a:bodyPr/>
          <a:lstStyle>
            <a:lvl1pPr marL="0" indent="0" algn="l">
              <a:buNone/>
              <a:defRPr sz="1800" b="1" i="0">
                <a:solidFill>
                  <a:srgbClr val="1B172F"/>
                </a:solidFill>
                <a:latin typeface="Lato" panose="020F0502020204030203" pitchFamily="34" charset="0"/>
                <a:cs typeface="Lato" panose="020F050202020403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a:extLst>
              <a:ext uri="{FF2B5EF4-FFF2-40B4-BE49-F238E27FC236}">
                <a16:creationId xmlns:a16="http://schemas.microsoft.com/office/drawing/2014/main" id="{60CE9A32-5967-71F5-9FA2-49E23D00480D}"/>
              </a:ext>
            </a:extLst>
          </p:cNvPr>
          <p:cNvSpPr>
            <a:spLocks noGrp="1"/>
          </p:cNvSpPr>
          <p:nvPr>
            <p:ph type="dt" sz="half" idx="10"/>
          </p:nvPr>
        </p:nvSpPr>
        <p:spPr/>
        <p:txBody>
          <a:bodyPr/>
          <a:lstStyle/>
          <a:p>
            <a:fld id="{1CC333C0-7274-C84B-83D3-EBF0A553BC67}" type="datetimeFigureOut">
              <a:rPr lang="en-US" smtClean="0"/>
              <a:t>10/13/2023</a:t>
            </a:fld>
            <a:endParaRPr lang="en-US"/>
          </a:p>
        </p:txBody>
      </p:sp>
      <p:sp>
        <p:nvSpPr>
          <p:cNvPr id="5" name="Footer Placeholder 4">
            <a:extLst>
              <a:ext uri="{FF2B5EF4-FFF2-40B4-BE49-F238E27FC236}">
                <a16:creationId xmlns:a16="http://schemas.microsoft.com/office/drawing/2014/main" id="{A4985178-4790-238F-9691-FDBB18E0A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43E66-51DE-07AA-54D3-8942DACC21A1}"/>
              </a:ext>
            </a:extLst>
          </p:cNvPr>
          <p:cNvSpPr>
            <a:spLocks noGrp="1"/>
          </p:cNvSpPr>
          <p:nvPr>
            <p:ph type="sldNum" sz="quarter" idx="12"/>
          </p:nvPr>
        </p:nvSpPr>
        <p:spPr/>
        <p:txBody>
          <a:bodyPr/>
          <a:lstStyle/>
          <a:p>
            <a:fld id="{EC9A8EFC-93DA-7B44-B2DA-D5CD98C8985E}" type="slidenum">
              <a:rPr lang="en-US" smtClean="0"/>
              <a:t>‹#›</a:t>
            </a:fld>
            <a:endParaRPr lang="en-US"/>
          </a:p>
        </p:txBody>
      </p:sp>
    </p:spTree>
    <p:extLst>
      <p:ext uri="{BB962C8B-B14F-4D97-AF65-F5344CB8AC3E}">
        <p14:creationId xmlns:p14="http://schemas.microsoft.com/office/powerpoint/2010/main" val="90153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4FFDE345-B0B8-4C80-9785-72CFF665332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C26A3124-0735-4669-9EE3-C93757D6242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6A26271A-5872-4380-B7D1-C7FB8B7365F1}"/>
              </a:ext>
            </a:extLst>
          </p:cNvPr>
          <p:cNvSpPr>
            <a:spLocks noGrp="1" noChangeArrowheads="1"/>
          </p:cNvSpPr>
          <p:nvPr>
            <p:ph type="sldNum" sz="quarter" idx="12"/>
          </p:nvPr>
        </p:nvSpPr>
        <p:spPr>
          <a:ln/>
        </p:spPr>
        <p:txBody>
          <a:bodyPr/>
          <a:lstStyle>
            <a:lvl1pPr>
              <a:defRPr/>
            </a:lvl1pPr>
          </a:lstStyle>
          <a:p>
            <a:pPr>
              <a:defRPr/>
            </a:pPr>
            <a:fld id="{98333786-8764-4BEE-873C-73C2C3C904D1}" type="slidenum">
              <a:rPr lang="en-GB" altLang="en-US"/>
              <a:pPr>
                <a:defRPr/>
              </a:pPr>
              <a:t>‹#›</a:t>
            </a:fld>
            <a:endParaRPr lang="en-GB" altLang="en-US"/>
          </a:p>
        </p:txBody>
      </p:sp>
    </p:spTree>
    <p:extLst>
      <p:ext uri="{BB962C8B-B14F-4D97-AF65-F5344CB8AC3E}">
        <p14:creationId xmlns:p14="http://schemas.microsoft.com/office/powerpoint/2010/main" val="3381884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ridge Water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859ED4-9017-1D12-4C76-5EF2A0D85249}"/>
              </a:ext>
            </a:extLst>
          </p:cNvPr>
          <p:cNvSpPr>
            <a:spLocks noGrp="1"/>
          </p:cNvSpPr>
          <p:nvPr>
            <p:ph type="body" idx="1"/>
          </p:nvPr>
        </p:nvSpPr>
        <p:spPr>
          <a:xfrm>
            <a:off x="629842" y="1681163"/>
            <a:ext cx="3868340" cy="823912"/>
          </a:xfrm>
        </p:spPr>
        <p:txBody>
          <a:bodyPr anchor="b"/>
          <a:lstStyle>
            <a:lvl1pPr marL="0" indent="0">
              <a:buNone/>
              <a:defRPr sz="1800" b="1" i="0">
                <a:solidFill>
                  <a:srgbClr val="1B172F"/>
                </a:solidFill>
                <a:latin typeface="Cormorant Semi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D65A14D1-3E56-3A87-7452-DD27227369D3}"/>
              </a:ext>
            </a:extLst>
          </p:cNvPr>
          <p:cNvSpPr>
            <a:spLocks noGrp="1"/>
          </p:cNvSpPr>
          <p:nvPr>
            <p:ph sz="half" idx="2"/>
          </p:nvPr>
        </p:nvSpPr>
        <p:spPr>
          <a:xfrm>
            <a:off x="629842" y="2505075"/>
            <a:ext cx="3868340" cy="3684588"/>
          </a:xfrm>
        </p:spPr>
        <p:txBody>
          <a:bodyPr/>
          <a:lstStyle>
            <a:lvl1pPr>
              <a:defRPr sz="1500" b="0" i="0">
                <a:solidFill>
                  <a:srgbClr val="1B172F"/>
                </a:solidFill>
                <a:latin typeface="Lato Light" panose="020F0402020204030203" pitchFamily="34" charset="0"/>
                <a:cs typeface="Lato Light" panose="020F0402020204030203" pitchFamily="34" charset="0"/>
              </a:defRPr>
            </a:lvl1pPr>
            <a:lvl2pPr>
              <a:defRPr sz="1350" b="0" i="0">
                <a:solidFill>
                  <a:srgbClr val="1B172F"/>
                </a:solidFill>
                <a:latin typeface="Lato Light" panose="020F0402020204030203" pitchFamily="34" charset="0"/>
                <a:cs typeface="Lato Light" panose="020F0402020204030203" pitchFamily="34" charset="0"/>
              </a:defRPr>
            </a:lvl2pPr>
            <a:lvl3pPr>
              <a:defRPr sz="1350" b="0" i="0">
                <a:solidFill>
                  <a:srgbClr val="1B172F"/>
                </a:solidFill>
                <a:latin typeface="Lato Light" panose="020F0402020204030203" pitchFamily="34" charset="0"/>
                <a:cs typeface="Lato Light" panose="020F0402020204030203" pitchFamily="34" charset="0"/>
              </a:defRPr>
            </a:lvl3pPr>
            <a:lvl4pPr>
              <a:defRPr sz="1200" b="0" i="0">
                <a:solidFill>
                  <a:srgbClr val="1B172F"/>
                </a:solidFill>
                <a:latin typeface="Lato Light" panose="020F0402020204030203" pitchFamily="34" charset="0"/>
                <a:cs typeface="Lato Light" panose="020F0402020204030203" pitchFamily="34" charset="0"/>
              </a:defRPr>
            </a:lvl4pPr>
            <a:lvl5pPr>
              <a:defRPr sz="1050" b="0" i="0">
                <a:solidFill>
                  <a:srgbClr val="1B172F"/>
                </a:solidFill>
                <a:latin typeface="Lato Light" panose="020F0402020204030203" pitchFamily="34" charset="0"/>
                <a:cs typeface="Lato Light" panose="020F040202020403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a:extLst>
              <a:ext uri="{FF2B5EF4-FFF2-40B4-BE49-F238E27FC236}">
                <a16:creationId xmlns:a16="http://schemas.microsoft.com/office/drawing/2014/main" id="{005F2F99-7D39-3841-6F40-42B77406F90A}"/>
              </a:ext>
            </a:extLst>
          </p:cNvPr>
          <p:cNvSpPr>
            <a:spLocks noGrp="1"/>
          </p:cNvSpPr>
          <p:nvPr>
            <p:ph type="body" sz="quarter" idx="3"/>
          </p:nvPr>
        </p:nvSpPr>
        <p:spPr>
          <a:xfrm>
            <a:off x="4629150" y="1681163"/>
            <a:ext cx="3887391" cy="823912"/>
          </a:xfrm>
        </p:spPr>
        <p:txBody>
          <a:bodyPr anchor="b"/>
          <a:lstStyle>
            <a:lvl1pPr marL="0" indent="0">
              <a:buNone/>
              <a:defRPr sz="1800" b="1" i="0">
                <a:solidFill>
                  <a:srgbClr val="1B172F"/>
                </a:solidFill>
                <a:latin typeface="Cormorant Semi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CE6A3EE4-BFA2-DED1-CD3E-AC8BB61D5425}"/>
              </a:ext>
            </a:extLst>
          </p:cNvPr>
          <p:cNvSpPr>
            <a:spLocks noGrp="1"/>
          </p:cNvSpPr>
          <p:nvPr>
            <p:ph sz="quarter" idx="4"/>
          </p:nvPr>
        </p:nvSpPr>
        <p:spPr>
          <a:xfrm>
            <a:off x="4629150" y="2505075"/>
            <a:ext cx="3887391" cy="3684588"/>
          </a:xfrm>
        </p:spPr>
        <p:txBody>
          <a:bodyPr/>
          <a:lstStyle>
            <a:lvl1pPr>
              <a:defRPr sz="1500" b="0" i="0">
                <a:solidFill>
                  <a:srgbClr val="1B172F"/>
                </a:solidFill>
                <a:latin typeface="Lato Light" panose="020F0402020204030203" pitchFamily="34" charset="0"/>
                <a:cs typeface="Lato Light" panose="020F0402020204030203" pitchFamily="34" charset="0"/>
              </a:defRPr>
            </a:lvl1pPr>
            <a:lvl2pPr>
              <a:defRPr sz="1350" b="0" i="0">
                <a:solidFill>
                  <a:srgbClr val="1B172F"/>
                </a:solidFill>
                <a:latin typeface="Lato Light" panose="020F0402020204030203" pitchFamily="34" charset="0"/>
                <a:cs typeface="Lato Light" panose="020F0402020204030203" pitchFamily="34" charset="0"/>
              </a:defRPr>
            </a:lvl2pPr>
            <a:lvl3pPr>
              <a:defRPr sz="1350" b="0" i="0">
                <a:solidFill>
                  <a:srgbClr val="1B172F"/>
                </a:solidFill>
                <a:latin typeface="Lato Light" panose="020F0402020204030203" pitchFamily="34" charset="0"/>
                <a:cs typeface="Lato Light" panose="020F0402020204030203" pitchFamily="34" charset="0"/>
              </a:defRPr>
            </a:lvl3pPr>
            <a:lvl4pPr>
              <a:defRPr sz="1200" b="0" i="0">
                <a:solidFill>
                  <a:srgbClr val="1B172F"/>
                </a:solidFill>
                <a:latin typeface="Lato Light" panose="020F0402020204030203" pitchFamily="34" charset="0"/>
                <a:cs typeface="Lato Light" panose="020F0402020204030203" pitchFamily="34" charset="0"/>
              </a:defRPr>
            </a:lvl4pPr>
            <a:lvl5pPr>
              <a:defRPr sz="1050" b="0" i="0">
                <a:solidFill>
                  <a:srgbClr val="1B172F"/>
                </a:solidFill>
                <a:latin typeface="Lato Light" panose="020F0402020204030203" pitchFamily="34" charset="0"/>
                <a:cs typeface="Lato Light" panose="020F040202020403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5F758FAC-378D-33E8-8CC4-9D3CCC762598}"/>
              </a:ext>
            </a:extLst>
          </p:cNvPr>
          <p:cNvSpPr>
            <a:spLocks noGrp="1"/>
          </p:cNvSpPr>
          <p:nvPr>
            <p:ph type="dt" sz="half" idx="10"/>
          </p:nvPr>
        </p:nvSpPr>
        <p:spPr/>
        <p:txBody>
          <a:bodyPr/>
          <a:lstStyle/>
          <a:p>
            <a:fld id="{1DF7E8DC-A968-B940-B6FC-2E4B04EECD91}" type="datetimeFigureOut">
              <a:rPr lang="en-US" smtClean="0"/>
              <a:t>10/13/2023</a:t>
            </a:fld>
            <a:endParaRPr lang="en-US"/>
          </a:p>
        </p:txBody>
      </p:sp>
      <p:sp>
        <p:nvSpPr>
          <p:cNvPr id="8" name="Footer Placeholder 7">
            <a:extLst>
              <a:ext uri="{FF2B5EF4-FFF2-40B4-BE49-F238E27FC236}">
                <a16:creationId xmlns:a16="http://schemas.microsoft.com/office/drawing/2014/main" id="{481503A6-F3D6-5787-5E2E-6B36977B3A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5FF2F-48E5-4E88-2014-B5B7D0E33EA4}"/>
              </a:ext>
            </a:extLst>
          </p:cNvPr>
          <p:cNvSpPr>
            <a:spLocks noGrp="1"/>
          </p:cNvSpPr>
          <p:nvPr>
            <p:ph type="sldNum" sz="quarter" idx="12"/>
          </p:nvPr>
        </p:nvSpPr>
        <p:spPr/>
        <p:txBody>
          <a:bodyPr/>
          <a:lstStyle/>
          <a:p>
            <a:fld id="{79E6DBB4-C685-4D48-A4C3-ECDCB1B56FEC}" type="slidenum">
              <a:rPr lang="en-US" smtClean="0"/>
              <a:t>‹#›</a:t>
            </a:fld>
            <a:endParaRPr lang="en-US"/>
          </a:p>
        </p:txBody>
      </p:sp>
    </p:spTree>
    <p:extLst>
      <p:ext uri="{BB962C8B-B14F-4D97-AF65-F5344CB8AC3E}">
        <p14:creationId xmlns:p14="http://schemas.microsoft.com/office/powerpoint/2010/main" val="27993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ridge Water Full Image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AAC0BCF-4C8B-C1CF-DF48-FB6131D868B9}"/>
              </a:ext>
            </a:extLst>
          </p:cNvPr>
          <p:cNvSpPr>
            <a:spLocks noGrp="1"/>
          </p:cNvSpPr>
          <p:nvPr>
            <p:ph type="dt" sz="half" idx="10"/>
          </p:nvPr>
        </p:nvSpPr>
        <p:spPr/>
        <p:txBody>
          <a:bodyPr/>
          <a:lstStyle/>
          <a:p>
            <a:fld id="{49D921FB-3C95-BC46-B418-84E714A3DB55}" type="datetimeFigureOut">
              <a:rPr lang="en-US" smtClean="0"/>
              <a:t>10/13/2023</a:t>
            </a:fld>
            <a:endParaRPr lang="en-US"/>
          </a:p>
        </p:txBody>
      </p:sp>
      <p:sp>
        <p:nvSpPr>
          <p:cNvPr id="4" name="Footer Placeholder 3">
            <a:extLst>
              <a:ext uri="{FF2B5EF4-FFF2-40B4-BE49-F238E27FC236}">
                <a16:creationId xmlns:a16="http://schemas.microsoft.com/office/drawing/2014/main" id="{27E1F320-F454-896A-8C27-2AB42B0E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031600-D025-E5F9-F912-A089950A5015}"/>
              </a:ext>
            </a:extLst>
          </p:cNvPr>
          <p:cNvSpPr>
            <a:spLocks noGrp="1"/>
          </p:cNvSpPr>
          <p:nvPr>
            <p:ph type="sldNum" sz="quarter" idx="12"/>
          </p:nvPr>
        </p:nvSpPr>
        <p:spPr/>
        <p:txBody>
          <a:bodyPr/>
          <a:lstStyle/>
          <a:p>
            <a:fld id="{B613F28D-9240-2249-AA01-322B5242819E}" type="slidenum">
              <a:rPr lang="en-US" smtClean="0"/>
              <a:t>‹#›</a:t>
            </a:fld>
            <a:endParaRPr lang="en-US"/>
          </a:p>
        </p:txBody>
      </p:sp>
      <p:pic>
        <p:nvPicPr>
          <p:cNvPr id="7" name="Picture 6" descr="A picture containing text, person, indoor, ceiling&#10;&#10;Description automatically generated">
            <a:extLst>
              <a:ext uri="{FF2B5EF4-FFF2-40B4-BE49-F238E27FC236}">
                <a16:creationId xmlns:a16="http://schemas.microsoft.com/office/drawing/2014/main" id="{7B5E2438-31ED-851B-C24A-3552DAE67755}"/>
              </a:ext>
            </a:extLst>
          </p:cNvPr>
          <p:cNvPicPr>
            <a:picLocks noChangeAspect="1"/>
          </p:cNvPicPr>
          <p:nvPr userDrawn="1"/>
        </p:nvPicPr>
        <p:blipFill>
          <a:blip r:embed="rId2"/>
          <a:stretch>
            <a:fillRect/>
          </a:stretch>
        </p:blipFill>
        <p:spPr>
          <a:xfrm>
            <a:off x="2838945" y="-1124051"/>
            <a:ext cx="10260722" cy="9120642"/>
          </a:xfrm>
          <a:prstGeom prst="rect">
            <a:avLst/>
          </a:prstGeom>
          <a:effectLst>
            <a:softEdge rad="1270000"/>
          </a:effectLst>
        </p:spPr>
      </p:pic>
      <p:sp>
        <p:nvSpPr>
          <p:cNvPr id="8" name="Title 1">
            <a:extLst>
              <a:ext uri="{FF2B5EF4-FFF2-40B4-BE49-F238E27FC236}">
                <a16:creationId xmlns:a16="http://schemas.microsoft.com/office/drawing/2014/main" id="{1C473D93-BD1D-DC58-048F-5DD0A4D8C50C}"/>
              </a:ext>
            </a:extLst>
          </p:cNvPr>
          <p:cNvSpPr>
            <a:spLocks noGrp="1"/>
          </p:cNvSpPr>
          <p:nvPr>
            <p:ph type="ctrTitle"/>
          </p:nvPr>
        </p:nvSpPr>
        <p:spPr>
          <a:xfrm>
            <a:off x="628650" y="2269326"/>
            <a:ext cx="3590925" cy="1505239"/>
          </a:xfrm>
          <a:prstGeom prst="rect">
            <a:avLst/>
          </a:prstGeom>
        </p:spPr>
        <p:txBody>
          <a:bodyPr anchor="b"/>
          <a:lstStyle>
            <a:lvl1pPr algn="l">
              <a:defRPr sz="4050" b="1" i="0">
                <a:solidFill>
                  <a:srgbClr val="1B172F"/>
                </a:solidFill>
                <a:latin typeface="Cormorant SemiBold" pitchFamily="2" charset="77"/>
              </a:defRPr>
            </a:lvl1pPr>
          </a:lstStyle>
          <a:p>
            <a:r>
              <a:rPr lang="en-GB"/>
              <a:t>Click to edit Master title style</a:t>
            </a:r>
            <a:endParaRPr lang="en-US" dirty="0"/>
          </a:p>
        </p:txBody>
      </p:sp>
      <p:sp>
        <p:nvSpPr>
          <p:cNvPr id="9" name="Subtitle 2">
            <a:extLst>
              <a:ext uri="{FF2B5EF4-FFF2-40B4-BE49-F238E27FC236}">
                <a16:creationId xmlns:a16="http://schemas.microsoft.com/office/drawing/2014/main" id="{8C96FD5B-E6FA-C181-A705-CC4623A2135F}"/>
              </a:ext>
            </a:extLst>
          </p:cNvPr>
          <p:cNvSpPr>
            <a:spLocks noGrp="1"/>
          </p:cNvSpPr>
          <p:nvPr>
            <p:ph type="subTitle" idx="1"/>
          </p:nvPr>
        </p:nvSpPr>
        <p:spPr>
          <a:xfrm>
            <a:off x="628650" y="4017164"/>
            <a:ext cx="3590925" cy="1505238"/>
          </a:xfrm>
          <a:prstGeom prst="rect">
            <a:avLst/>
          </a:prstGeom>
        </p:spPr>
        <p:txBody>
          <a:bodyPr/>
          <a:lstStyle>
            <a:lvl1pPr marL="0" indent="0" algn="l">
              <a:buNone/>
              <a:defRPr sz="1800" b="1" i="0">
                <a:solidFill>
                  <a:srgbClr val="1B172F"/>
                </a:solidFill>
                <a:latin typeface="Lato" panose="020F0502020204030203" pitchFamily="34" charset="0"/>
                <a:cs typeface="Lato" panose="020F050202020403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Tree>
    <p:extLst>
      <p:ext uri="{BB962C8B-B14F-4D97-AF65-F5344CB8AC3E}">
        <p14:creationId xmlns:p14="http://schemas.microsoft.com/office/powerpoint/2010/main" val="115210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ridgewater 2 Col Faded Image">
    <p:spTree>
      <p:nvGrpSpPr>
        <p:cNvPr id="1" name=""/>
        <p:cNvGrpSpPr/>
        <p:nvPr/>
      </p:nvGrpSpPr>
      <p:grpSpPr>
        <a:xfrm>
          <a:off x="0" y="0"/>
          <a:ext cx="0" cy="0"/>
          <a:chOff x="0" y="0"/>
          <a:chExt cx="0" cy="0"/>
        </a:xfrm>
      </p:grpSpPr>
      <p:pic>
        <p:nvPicPr>
          <p:cNvPr id="11" name="Picture 10" descr="A picture containing text, person, indoor, ceiling&#10;&#10;Description automatically generated">
            <a:extLst>
              <a:ext uri="{FF2B5EF4-FFF2-40B4-BE49-F238E27FC236}">
                <a16:creationId xmlns:a16="http://schemas.microsoft.com/office/drawing/2014/main" id="{45AAA90F-95AE-637F-FDE6-DB9DD4A897A6}"/>
              </a:ext>
            </a:extLst>
          </p:cNvPr>
          <p:cNvPicPr>
            <a:picLocks noChangeAspect="1"/>
          </p:cNvPicPr>
          <p:nvPr userDrawn="1"/>
        </p:nvPicPr>
        <p:blipFill>
          <a:blip r:embed="rId2">
            <a:alphaModFix amt="35000"/>
          </a:blip>
          <a:stretch>
            <a:fillRect/>
          </a:stretch>
        </p:blipFill>
        <p:spPr>
          <a:xfrm>
            <a:off x="2838945" y="-1124051"/>
            <a:ext cx="10260722" cy="9120642"/>
          </a:xfrm>
          <a:prstGeom prst="rect">
            <a:avLst/>
          </a:prstGeom>
          <a:effectLst>
            <a:softEdge rad="1270000"/>
          </a:effectLst>
        </p:spPr>
      </p:pic>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10/13/2023</a:t>
            </a:fld>
            <a:endParaRPr lang="en-US" dirty="0"/>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endParaRPr lang="en-US" dirty="0"/>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dirty="0"/>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628650" y="2269326"/>
            <a:ext cx="7886700" cy="1505239"/>
          </a:xfrm>
          <a:prstGeom prst="rect">
            <a:avLst/>
          </a:prstGeom>
        </p:spPr>
        <p:txBody>
          <a:bodyPr anchor="b"/>
          <a:lstStyle>
            <a:lvl1pPr algn="l">
              <a:defRPr sz="4050" b="1" i="0">
                <a:solidFill>
                  <a:srgbClr val="1B172F"/>
                </a:solidFill>
                <a:latin typeface="Cormorant SemiBold" pitchFamily="2" charset="77"/>
              </a:defRPr>
            </a:lvl1pPr>
          </a:lstStyle>
          <a:p>
            <a:r>
              <a:rPr lang="en-GB"/>
              <a:t>Click to edit Master title style</a:t>
            </a:r>
            <a:endParaRPr lang="en-US" dirty="0"/>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628650" y="4017165"/>
            <a:ext cx="7886700" cy="365125"/>
          </a:xfrm>
          <a:prstGeom prst="rect">
            <a:avLst/>
          </a:prstGeom>
        </p:spPr>
        <p:txBody>
          <a:bodyPr/>
          <a:lstStyle>
            <a:lvl1pPr marL="0" indent="0" algn="l">
              <a:buNone/>
              <a:defRPr sz="1800" b="1" i="0">
                <a:solidFill>
                  <a:srgbClr val="1B172F"/>
                </a:solidFill>
                <a:latin typeface="Lato" panose="020F0502020204030203" pitchFamily="34" charset="0"/>
                <a:cs typeface="Lato" panose="020F050202020403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9" name="Text Placeholder 8">
            <a:extLst>
              <a:ext uri="{FF2B5EF4-FFF2-40B4-BE49-F238E27FC236}">
                <a16:creationId xmlns:a16="http://schemas.microsoft.com/office/drawing/2014/main" id="{CBE113E3-470B-DFD2-8B65-60C3B11A77EC}"/>
              </a:ext>
            </a:extLst>
          </p:cNvPr>
          <p:cNvSpPr>
            <a:spLocks noGrp="1"/>
          </p:cNvSpPr>
          <p:nvPr>
            <p:ph type="body" sz="quarter" idx="13"/>
          </p:nvPr>
        </p:nvSpPr>
        <p:spPr>
          <a:xfrm>
            <a:off x="628650" y="4633614"/>
            <a:ext cx="3829050" cy="1462386"/>
          </a:xfrm>
          <a:prstGeom prst="rect">
            <a:avLst/>
          </a:prstGeom>
        </p:spPr>
        <p:txBody>
          <a:bodyPr/>
          <a:lstStyle>
            <a:lvl1pPr>
              <a:defRPr sz="1725" b="0" i="0">
                <a:solidFill>
                  <a:srgbClr val="1B172F"/>
                </a:solidFill>
                <a:latin typeface="Lato Light" panose="020F0402020204030203" pitchFamily="34" charset="0"/>
                <a:cs typeface="Lato Light" panose="020F0402020204030203" pitchFamily="34" charset="0"/>
              </a:defRPr>
            </a:lvl1pPr>
            <a:lvl2pPr>
              <a:defRPr sz="1650" b="0" i="0">
                <a:solidFill>
                  <a:srgbClr val="1B172F"/>
                </a:solidFill>
                <a:latin typeface="Lato Light" panose="020F0402020204030203" pitchFamily="34" charset="0"/>
                <a:cs typeface="Lato Light" panose="020F0402020204030203" pitchFamily="34" charset="0"/>
              </a:defRPr>
            </a:lvl2pPr>
            <a:lvl3pPr>
              <a:defRPr b="0" i="0">
                <a:solidFill>
                  <a:srgbClr val="1B172F"/>
                </a:solidFill>
                <a:latin typeface="Lato Light" panose="020F0402020204030203" pitchFamily="34" charset="0"/>
                <a:cs typeface="Lato Light" panose="020F0402020204030203" pitchFamily="34" charset="0"/>
              </a:defRPr>
            </a:lvl3pPr>
            <a:lvl4pPr>
              <a:defRPr b="0" i="0">
                <a:solidFill>
                  <a:srgbClr val="1B172F"/>
                </a:solidFill>
                <a:latin typeface="Lato Light" panose="020F0402020204030203" pitchFamily="34" charset="0"/>
                <a:cs typeface="Lato Light" panose="020F0402020204030203" pitchFamily="34" charset="0"/>
              </a:defRPr>
            </a:lvl4pPr>
            <a:lvl5pPr>
              <a:defRPr b="0" i="0">
                <a:solidFill>
                  <a:srgbClr val="1B172F"/>
                </a:solidFill>
                <a:latin typeface="Lato Light" panose="020F0402020204030203" pitchFamily="34" charset="0"/>
                <a:cs typeface="Lato Light" panose="020F040202020403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4762500" y="4633614"/>
            <a:ext cx="3752850" cy="1462386"/>
          </a:xfrm>
          <a:prstGeom prst="rect">
            <a:avLst/>
          </a:prstGeom>
        </p:spPr>
        <p:txBody>
          <a:bodyPr/>
          <a:lstStyle>
            <a:lvl1pPr>
              <a:defRPr sz="1725" b="0" i="0">
                <a:solidFill>
                  <a:srgbClr val="1B172F"/>
                </a:solidFill>
                <a:latin typeface="Lato Light" panose="020F0402020204030203" pitchFamily="34" charset="0"/>
                <a:cs typeface="Lato Light" panose="020F0402020204030203" pitchFamily="34" charset="0"/>
              </a:defRPr>
            </a:lvl1pPr>
            <a:lvl2pPr>
              <a:defRPr sz="1650" b="0" i="0">
                <a:solidFill>
                  <a:srgbClr val="1B172F"/>
                </a:solidFill>
                <a:latin typeface="Lato Light" panose="020F0402020204030203" pitchFamily="34" charset="0"/>
                <a:cs typeface="Lato Light" panose="020F0402020204030203" pitchFamily="34" charset="0"/>
              </a:defRPr>
            </a:lvl2pPr>
            <a:lvl3pPr>
              <a:defRPr b="0" i="0">
                <a:solidFill>
                  <a:srgbClr val="1B172F"/>
                </a:solidFill>
                <a:latin typeface="Lato Light" panose="020F0402020204030203" pitchFamily="34" charset="0"/>
                <a:cs typeface="Lato Light" panose="020F0402020204030203" pitchFamily="34" charset="0"/>
              </a:defRPr>
            </a:lvl3pPr>
            <a:lvl4pPr>
              <a:defRPr b="0" i="0">
                <a:solidFill>
                  <a:srgbClr val="1B172F"/>
                </a:solidFill>
                <a:latin typeface="Lato Light" panose="020F0402020204030203" pitchFamily="34" charset="0"/>
                <a:cs typeface="Lato Light" panose="020F0402020204030203" pitchFamily="34" charset="0"/>
              </a:defRPr>
            </a:lvl4pPr>
            <a:lvl5pPr>
              <a:defRPr b="0" i="0">
                <a:solidFill>
                  <a:srgbClr val="1B172F"/>
                </a:solidFill>
                <a:latin typeface="Lato Light" panose="020F0402020204030203" pitchFamily="34" charset="0"/>
                <a:cs typeface="Lato Light" panose="020F040202020403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90473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ridgewater 2 Co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10/13/2023</a:t>
            </a:fld>
            <a:endParaRPr lang="en-US" dirty="0"/>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endParaRPr lang="en-US" dirty="0"/>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dirty="0"/>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628650" y="2269326"/>
            <a:ext cx="7886700" cy="1505239"/>
          </a:xfrm>
          <a:prstGeom prst="rect">
            <a:avLst/>
          </a:prstGeom>
        </p:spPr>
        <p:txBody>
          <a:bodyPr anchor="b"/>
          <a:lstStyle>
            <a:lvl1pPr algn="l">
              <a:defRPr sz="4050" b="1" i="0">
                <a:solidFill>
                  <a:srgbClr val="1B172F"/>
                </a:solidFill>
                <a:latin typeface="Cormorant SemiBold" pitchFamily="2" charset="77"/>
              </a:defRPr>
            </a:lvl1pPr>
          </a:lstStyle>
          <a:p>
            <a:r>
              <a:rPr lang="en-GB"/>
              <a:t>Click to edit Master title style</a:t>
            </a:r>
            <a:endParaRPr lang="en-US" dirty="0"/>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628650" y="4017165"/>
            <a:ext cx="7886700" cy="365125"/>
          </a:xfrm>
          <a:prstGeom prst="rect">
            <a:avLst/>
          </a:prstGeom>
        </p:spPr>
        <p:txBody>
          <a:bodyPr/>
          <a:lstStyle>
            <a:lvl1pPr marL="0" indent="0" algn="l">
              <a:buNone/>
              <a:defRPr sz="1800" b="1" i="0">
                <a:solidFill>
                  <a:srgbClr val="1B172F"/>
                </a:solidFill>
                <a:latin typeface="Lato" panose="020F0502020204030203" pitchFamily="34" charset="0"/>
                <a:cs typeface="Lato" panose="020F050202020403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9" name="Text Placeholder 8">
            <a:extLst>
              <a:ext uri="{FF2B5EF4-FFF2-40B4-BE49-F238E27FC236}">
                <a16:creationId xmlns:a16="http://schemas.microsoft.com/office/drawing/2014/main" id="{CBE113E3-470B-DFD2-8B65-60C3B11A77EC}"/>
              </a:ext>
            </a:extLst>
          </p:cNvPr>
          <p:cNvSpPr>
            <a:spLocks noGrp="1"/>
          </p:cNvSpPr>
          <p:nvPr>
            <p:ph type="body" sz="quarter" idx="13"/>
          </p:nvPr>
        </p:nvSpPr>
        <p:spPr>
          <a:xfrm>
            <a:off x="628650" y="4633614"/>
            <a:ext cx="3829050" cy="1462386"/>
          </a:xfrm>
          <a:prstGeom prst="rect">
            <a:avLst/>
          </a:prstGeom>
        </p:spPr>
        <p:txBody>
          <a:bodyPr/>
          <a:lstStyle>
            <a:lvl1pPr>
              <a:defRPr sz="1725" b="0" i="0">
                <a:solidFill>
                  <a:srgbClr val="1B172F"/>
                </a:solidFill>
                <a:latin typeface="Lato Light" panose="020F0402020204030203" pitchFamily="34" charset="0"/>
                <a:cs typeface="Lato Light" panose="020F0402020204030203" pitchFamily="34" charset="0"/>
              </a:defRPr>
            </a:lvl1pPr>
            <a:lvl2pPr>
              <a:defRPr sz="1650" b="0" i="0">
                <a:solidFill>
                  <a:srgbClr val="1B172F"/>
                </a:solidFill>
                <a:latin typeface="Lato Light" panose="020F0402020204030203" pitchFamily="34" charset="0"/>
                <a:cs typeface="Lato Light" panose="020F0402020204030203" pitchFamily="34" charset="0"/>
              </a:defRPr>
            </a:lvl2pPr>
            <a:lvl3pPr>
              <a:defRPr b="0" i="0">
                <a:solidFill>
                  <a:srgbClr val="1B172F"/>
                </a:solidFill>
                <a:latin typeface="Lato Light" panose="020F0402020204030203" pitchFamily="34" charset="0"/>
                <a:cs typeface="Lato Light" panose="020F0402020204030203" pitchFamily="34" charset="0"/>
              </a:defRPr>
            </a:lvl3pPr>
            <a:lvl4pPr>
              <a:defRPr b="0" i="0">
                <a:solidFill>
                  <a:srgbClr val="1B172F"/>
                </a:solidFill>
                <a:latin typeface="Lato Light" panose="020F0402020204030203" pitchFamily="34" charset="0"/>
                <a:cs typeface="Lato Light" panose="020F0402020204030203" pitchFamily="34" charset="0"/>
              </a:defRPr>
            </a:lvl4pPr>
            <a:lvl5pPr>
              <a:defRPr b="0" i="0">
                <a:solidFill>
                  <a:srgbClr val="1B172F"/>
                </a:solidFill>
                <a:latin typeface="Lato Light" panose="020F0402020204030203" pitchFamily="34" charset="0"/>
                <a:cs typeface="Lato Light" panose="020F040202020403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4762500" y="4633614"/>
            <a:ext cx="3752850" cy="1462386"/>
          </a:xfrm>
          <a:prstGeom prst="rect">
            <a:avLst/>
          </a:prstGeom>
        </p:spPr>
        <p:txBody>
          <a:bodyPr/>
          <a:lstStyle>
            <a:lvl1pPr>
              <a:defRPr sz="1725" b="0" i="0">
                <a:solidFill>
                  <a:srgbClr val="1B172F"/>
                </a:solidFill>
                <a:latin typeface="Lato Light" panose="020F0402020204030203" pitchFamily="34" charset="0"/>
                <a:cs typeface="Lato Light" panose="020F0402020204030203" pitchFamily="34" charset="0"/>
              </a:defRPr>
            </a:lvl1pPr>
            <a:lvl2pPr>
              <a:defRPr sz="1650" b="0" i="0">
                <a:solidFill>
                  <a:srgbClr val="1B172F"/>
                </a:solidFill>
                <a:latin typeface="Lato Light" panose="020F0402020204030203" pitchFamily="34" charset="0"/>
                <a:cs typeface="Lato Light" panose="020F0402020204030203" pitchFamily="34" charset="0"/>
              </a:defRPr>
            </a:lvl2pPr>
            <a:lvl3pPr>
              <a:defRPr b="0" i="0">
                <a:solidFill>
                  <a:srgbClr val="1B172F"/>
                </a:solidFill>
                <a:latin typeface="Lato Light" panose="020F0402020204030203" pitchFamily="34" charset="0"/>
                <a:cs typeface="Lato Light" panose="020F0402020204030203" pitchFamily="34" charset="0"/>
              </a:defRPr>
            </a:lvl3pPr>
            <a:lvl4pPr>
              <a:defRPr b="0" i="0">
                <a:solidFill>
                  <a:srgbClr val="1B172F"/>
                </a:solidFill>
                <a:latin typeface="Lato Light" panose="020F0402020204030203" pitchFamily="34" charset="0"/>
                <a:cs typeface="Lato Light" panose="020F0402020204030203" pitchFamily="34" charset="0"/>
              </a:defRPr>
            </a:lvl4pPr>
            <a:lvl5pPr>
              <a:defRPr b="0" i="0">
                <a:solidFill>
                  <a:srgbClr val="1B172F"/>
                </a:solidFill>
                <a:latin typeface="Lato Light" panose="020F0402020204030203" pitchFamily="34" charset="0"/>
                <a:cs typeface="Lato Light" panose="020F040202020403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44285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ridgewater Mai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10/13/2023</a:t>
            </a:fld>
            <a:endParaRPr lang="en-US" dirty="0"/>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endParaRPr lang="en-US" dirty="0"/>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dirty="0"/>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628650" y="2269326"/>
            <a:ext cx="3829050" cy="1505239"/>
          </a:xfrm>
          <a:prstGeom prst="rect">
            <a:avLst/>
          </a:prstGeom>
        </p:spPr>
        <p:txBody>
          <a:bodyPr anchor="b"/>
          <a:lstStyle>
            <a:lvl1pPr algn="l">
              <a:defRPr sz="4050" b="1" i="0">
                <a:solidFill>
                  <a:srgbClr val="1B172F"/>
                </a:solidFill>
                <a:latin typeface="Cormorant SemiBold" pitchFamily="2" charset="77"/>
              </a:defRPr>
            </a:lvl1pPr>
          </a:lstStyle>
          <a:p>
            <a:r>
              <a:rPr lang="en-GB"/>
              <a:t>Click to edit Master title style</a:t>
            </a:r>
            <a:endParaRPr lang="en-US" dirty="0"/>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628650" y="4017165"/>
            <a:ext cx="3829050" cy="365125"/>
          </a:xfrm>
          <a:prstGeom prst="rect">
            <a:avLst/>
          </a:prstGeom>
        </p:spPr>
        <p:txBody>
          <a:bodyPr/>
          <a:lstStyle>
            <a:lvl1pPr marL="0" indent="0" algn="l">
              <a:buNone/>
              <a:defRPr sz="1800" b="1" i="0">
                <a:solidFill>
                  <a:srgbClr val="1B172F"/>
                </a:solidFill>
                <a:latin typeface="Lato" panose="020F0502020204030203" pitchFamily="34" charset="0"/>
                <a:cs typeface="Lato" panose="020F050202020403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4762500" y="2269326"/>
            <a:ext cx="3752850" cy="3826675"/>
          </a:xfrm>
          <a:prstGeom prst="rect">
            <a:avLst/>
          </a:prstGeom>
        </p:spPr>
        <p:txBody>
          <a:bodyPr/>
          <a:lstStyle>
            <a:lvl1pPr>
              <a:defRPr sz="1725" b="0" i="0">
                <a:solidFill>
                  <a:srgbClr val="1B172F"/>
                </a:solidFill>
                <a:latin typeface="Lato Light" panose="020F0402020204030203" pitchFamily="34" charset="0"/>
                <a:cs typeface="Lato Light" panose="020F0402020204030203" pitchFamily="34" charset="0"/>
              </a:defRPr>
            </a:lvl1pPr>
            <a:lvl2pPr>
              <a:defRPr sz="1650" b="0" i="0">
                <a:solidFill>
                  <a:srgbClr val="1B172F"/>
                </a:solidFill>
                <a:latin typeface="Lato Light" panose="020F0402020204030203" pitchFamily="34" charset="0"/>
                <a:cs typeface="Lato Light" panose="020F0402020204030203" pitchFamily="34" charset="0"/>
              </a:defRPr>
            </a:lvl2pPr>
            <a:lvl3pPr>
              <a:defRPr b="0" i="0">
                <a:solidFill>
                  <a:srgbClr val="1B172F"/>
                </a:solidFill>
                <a:latin typeface="Lato Light" panose="020F0402020204030203" pitchFamily="34" charset="0"/>
                <a:cs typeface="Lato Light" panose="020F0402020204030203" pitchFamily="34" charset="0"/>
              </a:defRPr>
            </a:lvl3pPr>
            <a:lvl4pPr>
              <a:defRPr b="0" i="0">
                <a:solidFill>
                  <a:srgbClr val="1B172F"/>
                </a:solidFill>
                <a:latin typeface="Lato Light" panose="020F0402020204030203" pitchFamily="34" charset="0"/>
                <a:cs typeface="Lato Light" panose="020F0402020204030203" pitchFamily="34" charset="0"/>
              </a:defRPr>
            </a:lvl4pPr>
            <a:lvl5pPr>
              <a:defRPr b="0" i="0">
                <a:solidFill>
                  <a:srgbClr val="1B172F"/>
                </a:solidFill>
                <a:latin typeface="Lato Light" panose="020F0402020204030203" pitchFamily="34" charset="0"/>
                <a:cs typeface="Lato Light" panose="020F040202020403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05227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B433F37-376F-48C7-9BDE-E550D31ACB0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13FB4083-3E8A-4672-A401-BEB2F4A6DA6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14D184BA-894C-41A7-A791-658B5BF3D4A0}"/>
              </a:ext>
            </a:extLst>
          </p:cNvPr>
          <p:cNvSpPr>
            <a:spLocks noGrp="1" noChangeArrowheads="1"/>
          </p:cNvSpPr>
          <p:nvPr>
            <p:ph type="sldNum" sz="quarter" idx="12"/>
          </p:nvPr>
        </p:nvSpPr>
        <p:spPr>
          <a:ln/>
        </p:spPr>
        <p:txBody>
          <a:bodyPr/>
          <a:lstStyle>
            <a:lvl1pPr>
              <a:defRPr/>
            </a:lvl1pPr>
          </a:lstStyle>
          <a:p>
            <a:pPr>
              <a:defRPr/>
            </a:pPr>
            <a:fld id="{50DCB744-E989-4F07-8CE3-549EAB9643D4}" type="slidenum">
              <a:rPr lang="en-GB" altLang="en-US"/>
              <a:pPr>
                <a:defRPr/>
              </a:pPr>
              <a:t>‹#›</a:t>
            </a:fld>
            <a:endParaRPr lang="en-GB" altLang="en-US"/>
          </a:p>
        </p:txBody>
      </p:sp>
    </p:spTree>
    <p:extLst>
      <p:ext uri="{BB962C8B-B14F-4D97-AF65-F5344CB8AC3E}">
        <p14:creationId xmlns:p14="http://schemas.microsoft.com/office/powerpoint/2010/main" val="3956015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243B8B2E-4731-4377-993C-773A7F2345C8}"/>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4045E69F-2967-4572-8069-EE0D64EE4F6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5035DA88-B8DB-4C62-8840-FDEB7AC5301F}"/>
              </a:ext>
            </a:extLst>
          </p:cNvPr>
          <p:cNvSpPr>
            <a:spLocks noGrp="1" noChangeArrowheads="1"/>
          </p:cNvSpPr>
          <p:nvPr>
            <p:ph type="sldNum" sz="quarter" idx="12"/>
          </p:nvPr>
        </p:nvSpPr>
        <p:spPr>
          <a:ln/>
        </p:spPr>
        <p:txBody>
          <a:bodyPr/>
          <a:lstStyle>
            <a:lvl1pPr>
              <a:defRPr/>
            </a:lvl1pPr>
          </a:lstStyle>
          <a:p>
            <a:pPr>
              <a:defRPr/>
            </a:pPr>
            <a:fld id="{9CA8FF41-8379-4B94-8135-D3FE0EECA416}" type="slidenum">
              <a:rPr lang="en-GB" altLang="en-US"/>
              <a:pPr>
                <a:defRPr/>
              </a:pPr>
              <a:t>‹#›</a:t>
            </a:fld>
            <a:endParaRPr lang="en-GB" altLang="en-US"/>
          </a:p>
        </p:txBody>
      </p:sp>
    </p:spTree>
    <p:extLst>
      <p:ext uri="{BB962C8B-B14F-4D97-AF65-F5344CB8AC3E}">
        <p14:creationId xmlns:p14="http://schemas.microsoft.com/office/powerpoint/2010/main" val="1954235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56EAE0DF-20BB-437A-9A97-10BC9798B6A6}"/>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B0EC4362-B4D8-4B1F-A987-4563633AF2F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4803F119-E02F-42B3-88E8-4EEE4CFB0158}"/>
              </a:ext>
            </a:extLst>
          </p:cNvPr>
          <p:cNvSpPr>
            <a:spLocks noGrp="1" noChangeArrowheads="1"/>
          </p:cNvSpPr>
          <p:nvPr>
            <p:ph type="sldNum" sz="quarter" idx="12"/>
          </p:nvPr>
        </p:nvSpPr>
        <p:spPr>
          <a:ln/>
        </p:spPr>
        <p:txBody>
          <a:bodyPr/>
          <a:lstStyle>
            <a:lvl1pPr>
              <a:defRPr/>
            </a:lvl1pPr>
          </a:lstStyle>
          <a:p>
            <a:pPr>
              <a:defRPr/>
            </a:pPr>
            <a:fld id="{EF6D39A8-E2DB-4C9C-A051-3F8FC08F3518}" type="slidenum">
              <a:rPr lang="en-GB" altLang="en-US"/>
              <a:pPr>
                <a:defRPr/>
              </a:pPr>
              <a:t>‹#›</a:t>
            </a:fld>
            <a:endParaRPr lang="en-GB" altLang="en-US"/>
          </a:p>
        </p:txBody>
      </p:sp>
    </p:spTree>
    <p:extLst>
      <p:ext uri="{BB962C8B-B14F-4D97-AF65-F5344CB8AC3E}">
        <p14:creationId xmlns:p14="http://schemas.microsoft.com/office/powerpoint/2010/main" val="2066978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F6BCEE61-9B2E-43D2-9CF3-4C1991886C98}"/>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74DFC2DF-9EBE-4E79-B526-AD397454DCF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640CFCC0-390F-4663-9263-26DF224E28CA}"/>
              </a:ext>
            </a:extLst>
          </p:cNvPr>
          <p:cNvSpPr>
            <a:spLocks noGrp="1" noChangeArrowheads="1"/>
          </p:cNvSpPr>
          <p:nvPr>
            <p:ph type="sldNum" sz="quarter" idx="12"/>
          </p:nvPr>
        </p:nvSpPr>
        <p:spPr>
          <a:ln/>
        </p:spPr>
        <p:txBody>
          <a:bodyPr/>
          <a:lstStyle>
            <a:lvl1pPr>
              <a:defRPr/>
            </a:lvl1pPr>
          </a:lstStyle>
          <a:p>
            <a:pPr>
              <a:defRPr/>
            </a:pPr>
            <a:fld id="{1B014114-A2D5-4F0C-9E7F-81D247A4DB59}" type="slidenum">
              <a:rPr lang="en-GB" altLang="en-US"/>
              <a:pPr>
                <a:defRPr/>
              </a:pPr>
              <a:t>‹#›</a:t>
            </a:fld>
            <a:endParaRPr lang="en-GB" altLang="en-US"/>
          </a:p>
        </p:txBody>
      </p:sp>
    </p:spTree>
    <p:extLst>
      <p:ext uri="{BB962C8B-B14F-4D97-AF65-F5344CB8AC3E}">
        <p14:creationId xmlns:p14="http://schemas.microsoft.com/office/powerpoint/2010/main" val="1555217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0008705-4788-4190-BEBD-833CCD1B377F}"/>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7C927CB8-D80D-4016-81AC-F39BEA0C4A3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F7F371B7-418D-4C27-B329-84BF150E354F}"/>
              </a:ext>
            </a:extLst>
          </p:cNvPr>
          <p:cNvSpPr>
            <a:spLocks noGrp="1" noChangeArrowheads="1"/>
          </p:cNvSpPr>
          <p:nvPr>
            <p:ph type="sldNum" sz="quarter" idx="12"/>
          </p:nvPr>
        </p:nvSpPr>
        <p:spPr>
          <a:ln/>
        </p:spPr>
        <p:txBody>
          <a:bodyPr/>
          <a:lstStyle>
            <a:lvl1pPr>
              <a:defRPr/>
            </a:lvl1pPr>
          </a:lstStyle>
          <a:p>
            <a:pPr>
              <a:defRPr/>
            </a:pPr>
            <a:fld id="{C78E499F-2338-4B44-98C2-D8209DA058F3}" type="slidenum">
              <a:rPr lang="en-GB" altLang="en-US"/>
              <a:pPr>
                <a:defRPr/>
              </a:pPr>
              <a:t>‹#›</a:t>
            </a:fld>
            <a:endParaRPr lang="en-GB" altLang="en-US"/>
          </a:p>
        </p:txBody>
      </p:sp>
    </p:spTree>
    <p:extLst>
      <p:ext uri="{BB962C8B-B14F-4D97-AF65-F5344CB8AC3E}">
        <p14:creationId xmlns:p14="http://schemas.microsoft.com/office/powerpoint/2010/main" val="25423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4B845C8-B27D-4121-86E8-AC16671310CC}"/>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B6812CAC-4E35-43E7-A006-E7B7518D0D2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E0428A7D-06AB-4AB5-B06B-4E366318B2D3}"/>
              </a:ext>
            </a:extLst>
          </p:cNvPr>
          <p:cNvSpPr>
            <a:spLocks noGrp="1" noChangeArrowheads="1"/>
          </p:cNvSpPr>
          <p:nvPr>
            <p:ph type="sldNum" sz="quarter" idx="12"/>
          </p:nvPr>
        </p:nvSpPr>
        <p:spPr>
          <a:ln/>
        </p:spPr>
        <p:txBody>
          <a:bodyPr/>
          <a:lstStyle>
            <a:lvl1pPr>
              <a:defRPr/>
            </a:lvl1pPr>
          </a:lstStyle>
          <a:p>
            <a:pPr>
              <a:defRPr/>
            </a:pPr>
            <a:fld id="{8AF3F97B-7F25-486A-B601-50D7C6DFDD3D}" type="slidenum">
              <a:rPr lang="en-GB" altLang="en-US"/>
              <a:pPr>
                <a:defRPr/>
              </a:pPr>
              <a:t>‹#›</a:t>
            </a:fld>
            <a:endParaRPr lang="en-GB" altLang="en-US"/>
          </a:p>
        </p:txBody>
      </p:sp>
    </p:spTree>
    <p:extLst>
      <p:ext uri="{BB962C8B-B14F-4D97-AF65-F5344CB8AC3E}">
        <p14:creationId xmlns:p14="http://schemas.microsoft.com/office/powerpoint/2010/main" val="1389263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96DF2E8-3A89-43C9-A930-1212B8F36D84}"/>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5201B1CC-DB58-4021-A988-F7531B8CAE4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613AF889-452D-4D6D-9A6D-69A8D3FC10F7}"/>
              </a:ext>
            </a:extLst>
          </p:cNvPr>
          <p:cNvSpPr>
            <a:spLocks noGrp="1" noChangeArrowheads="1"/>
          </p:cNvSpPr>
          <p:nvPr>
            <p:ph type="sldNum" sz="quarter" idx="12"/>
          </p:nvPr>
        </p:nvSpPr>
        <p:spPr>
          <a:ln/>
        </p:spPr>
        <p:txBody>
          <a:bodyPr/>
          <a:lstStyle>
            <a:lvl1pPr>
              <a:defRPr/>
            </a:lvl1pPr>
          </a:lstStyle>
          <a:p>
            <a:pPr>
              <a:defRPr/>
            </a:pPr>
            <a:fld id="{28A6DE73-96E8-4766-A0DA-EAA39F2B7A0A}" type="slidenum">
              <a:rPr lang="en-GB" altLang="en-US"/>
              <a:pPr>
                <a:defRPr/>
              </a:pPr>
              <a:t>‹#›</a:t>
            </a:fld>
            <a:endParaRPr lang="en-GB" altLang="en-US"/>
          </a:p>
        </p:txBody>
      </p:sp>
    </p:spTree>
    <p:extLst>
      <p:ext uri="{BB962C8B-B14F-4D97-AF65-F5344CB8AC3E}">
        <p14:creationId xmlns:p14="http://schemas.microsoft.com/office/powerpoint/2010/main" val="1213744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21.xml"/><Relationship Id="rId7"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4309D56-F93C-4E97-BF6B-42E0EB4F94BB}"/>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2A36C7E1-A05F-4376-86D2-142753A7CA73}"/>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6EA7B49B-CF2D-4D72-9364-3C99DF222DD3}"/>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GB"/>
          </a:p>
        </p:txBody>
      </p:sp>
      <p:sp>
        <p:nvSpPr>
          <p:cNvPr id="1029" name="Rectangle 5">
            <a:extLst>
              <a:ext uri="{FF2B5EF4-FFF2-40B4-BE49-F238E27FC236}">
                <a16:creationId xmlns:a16="http://schemas.microsoft.com/office/drawing/2014/main" id="{750EC2AF-3B2E-4C94-A6BF-80189D1715B1}"/>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GB"/>
          </a:p>
        </p:txBody>
      </p:sp>
      <p:sp>
        <p:nvSpPr>
          <p:cNvPr id="1030" name="Rectangle 6">
            <a:extLst>
              <a:ext uri="{FF2B5EF4-FFF2-40B4-BE49-F238E27FC236}">
                <a16:creationId xmlns:a16="http://schemas.microsoft.com/office/drawing/2014/main" id="{9B67918C-6B1A-4876-8276-B4E73DFA5BFA}"/>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9BCF25F-1581-4217-96C9-33DAE19E3704}" type="slidenum">
              <a:rPr lang="en-GB" altLang="en-US"/>
              <a:pPr>
                <a:defRPr/>
              </a:pPr>
              <a:t>‹#›</a:t>
            </a:fld>
            <a:endParaRPr lang="en-GB" altLang="en-US"/>
          </a:p>
        </p:txBody>
      </p:sp>
    </p:spTree>
    <p:extLst>
      <p:ext uri="{BB962C8B-B14F-4D97-AF65-F5344CB8AC3E}">
        <p14:creationId xmlns:p14="http://schemas.microsoft.com/office/powerpoint/2010/main" val="19910099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B172F"/>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EFCEBFE-B475-9021-FC79-2CCC8A5032C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675" b="0" i="0">
                <a:solidFill>
                  <a:schemeClr val="tx1">
                    <a:tint val="75000"/>
                  </a:schemeClr>
                </a:solidFill>
                <a:latin typeface="Lato" panose="020F0502020204030203" pitchFamily="34" charset="0"/>
                <a:cs typeface="Lato" panose="020F0502020204030203" pitchFamily="34" charset="0"/>
              </a:defRPr>
            </a:lvl1pPr>
          </a:lstStyle>
          <a:p>
            <a:pPr>
              <a:defRPr/>
            </a:pPr>
            <a:fld id="{ED4005D7-A238-4EDB-B6B7-9FB80A0C9BAD}" type="datetimeFigureOut">
              <a:rPr lang="en-GB" smtClean="0"/>
              <a:pPr>
                <a:defRPr/>
              </a:pPr>
              <a:t>13/10/2023</a:t>
            </a:fld>
            <a:endParaRPr lang="en-GB" dirty="0"/>
          </a:p>
        </p:txBody>
      </p:sp>
      <p:sp>
        <p:nvSpPr>
          <p:cNvPr id="5" name="Footer Placeholder 4">
            <a:extLst>
              <a:ext uri="{FF2B5EF4-FFF2-40B4-BE49-F238E27FC236}">
                <a16:creationId xmlns:a16="http://schemas.microsoft.com/office/drawing/2014/main" id="{FFEA9FC4-8CB4-03D4-B599-7C6A3C8D91A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675" b="0" i="0">
                <a:solidFill>
                  <a:schemeClr val="tx1">
                    <a:tint val="75000"/>
                  </a:schemeClr>
                </a:solidFill>
                <a:latin typeface="Lato" panose="020F0502020204030203" pitchFamily="34" charset="0"/>
                <a:cs typeface="Lato" panose="020F0502020204030203" pitchFamily="34" charset="0"/>
              </a:defRPr>
            </a:lvl1pPr>
          </a:lstStyle>
          <a:p>
            <a:pPr>
              <a:defRPr/>
            </a:pPr>
            <a:endParaRPr lang="en-GB" dirty="0"/>
          </a:p>
        </p:txBody>
      </p:sp>
      <p:sp>
        <p:nvSpPr>
          <p:cNvPr id="6" name="Slide Number Placeholder 5">
            <a:extLst>
              <a:ext uri="{FF2B5EF4-FFF2-40B4-BE49-F238E27FC236}">
                <a16:creationId xmlns:a16="http://schemas.microsoft.com/office/drawing/2014/main" id="{73BAEFA2-5A3F-0C07-D7F1-A681FBDABD9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675" b="0" i="0">
                <a:solidFill>
                  <a:schemeClr val="tx1">
                    <a:tint val="75000"/>
                  </a:schemeClr>
                </a:solidFill>
                <a:latin typeface="Lato" panose="020F0502020204030203" pitchFamily="34" charset="0"/>
                <a:cs typeface="Lato" panose="020F0502020204030203" pitchFamily="34" charset="0"/>
              </a:defRPr>
            </a:lvl1pPr>
          </a:lstStyle>
          <a:p>
            <a:pPr>
              <a:defRPr/>
            </a:pPr>
            <a:fld id="{E179C0A7-C3E8-47CD-9949-8058409F85D0}" type="slidenum">
              <a:rPr lang="en-GB" smtClean="0"/>
              <a:pPr>
                <a:defRPr/>
              </a:pPr>
              <a:t>‹#›</a:t>
            </a:fld>
            <a:endParaRPr lang="en-GB" dirty="0"/>
          </a:p>
        </p:txBody>
      </p:sp>
      <p:pic>
        <p:nvPicPr>
          <p:cNvPr id="7" name="Picture 6">
            <a:extLst>
              <a:ext uri="{FF2B5EF4-FFF2-40B4-BE49-F238E27FC236}">
                <a16:creationId xmlns:a16="http://schemas.microsoft.com/office/drawing/2014/main" id="{65E562F1-B73F-F336-D72F-9471DF1CC9C6}"/>
              </a:ext>
            </a:extLst>
          </p:cNvPr>
          <p:cNvPicPr>
            <a:picLocks noChangeAspect="1"/>
          </p:cNvPicPr>
          <p:nvPr/>
        </p:nvPicPr>
        <p:blipFill>
          <a:blip r:embed="rId9"/>
          <a:stretch>
            <a:fillRect/>
          </a:stretch>
        </p:blipFill>
        <p:spPr>
          <a:xfrm>
            <a:off x="448626" y="244862"/>
            <a:ext cx="1452076" cy="1519237"/>
          </a:xfrm>
          <a:prstGeom prst="rect">
            <a:avLst/>
          </a:prstGeom>
        </p:spPr>
      </p:pic>
    </p:spTree>
    <p:extLst>
      <p:ext uri="{BB962C8B-B14F-4D97-AF65-F5344CB8AC3E}">
        <p14:creationId xmlns:p14="http://schemas.microsoft.com/office/powerpoint/2010/main" val="569304058"/>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EFCEBFE-B475-9021-FC79-2CCC8A5032C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675" b="0" i="0">
                <a:solidFill>
                  <a:schemeClr val="tx1">
                    <a:tint val="75000"/>
                  </a:schemeClr>
                </a:solidFill>
                <a:latin typeface="Lato" panose="020F0502020204030203" pitchFamily="34" charset="0"/>
                <a:cs typeface="Lato" panose="020F0502020204030203" pitchFamily="34" charset="0"/>
              </a:defRPr>
            </a:lvl1pPr>
          </a:lstStyle>
          <a:p>
            <a:fld id="{B9A632BC-2DCE-7843-8812-B11CBAE13721}" type="datetimeFigureOut">
              <a:rPr lang="en-US" smtClean="0"/>
              <a:pPr/>
              <a:t>10/13/2023</a:t>
            </a:fld>
            <a:endParaRPr lang="en-US" dirty="0"/>
          </a:p>
        </p:txBody>
      </p:sp>
      <p:sp>
        <p:nvSpPr>
          <p:cNvPr id="5" name="Footer Placeholder 4">
            <a:extLst>
              <a:ext uri="{FF2B5EF4-FFF2-40B4-BE49-F238E27FC236}">
                <a16:creationId xmlns:a16="http://schemas.microsoft.com/office/drawing/2014/main" id="{FFEA9FC4-8CB4-03D4-B599-7C6A3C8D91A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675" b="0" i="0">
                <a:solidFill>
                  <a:schemeClr val="tx1">
                    <a:tint val="75000"/>
                  </a:schemeClr>
                </a:solidFill>
                <a:latin typeface="Lato" panose="020F0502020204030203" pitchFamily="34" charset="0"/>
                <a:cs typeface="Lato" panose="020F0502020204030203" pitchFamily="34" charset="0"/>
              </a:defRPr>
            </a:lvl1pPr>
          </a:lstStyle>
          <a:p>
            <a:r>
              <a:rPr lang="en-US" dirty="0"/>
              <a:t>LEARNING WITH PRIDE AND JOY</a:t>
            </a:r>
          </a:p>
        </p:txBody>
      </p:sp>
      <p:sp>
        <p:nvSpPr>
          <p:cNvPr id="6" name="Slide Number Placeholder 5">
            <a:extLst>
              <a:ext uri="{FF2B5EF4-FFF2-40B4-BE49-F238E27FC236}">
                <a16:creationId xmlns:a16="http://schemas.microsoft.com/office/drawing/2014/main" id="{73BAEFA2-5A3F-0C07-D7F1-A681FBDABD9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675" b="0" i="0">
                <a:solidFill>
                  <a:schemeClr val="tx1">
                    <a:tint val="75000"/>
                  </a:schemeClr>
                </a:solidFill>
                <a:latin typeface="Lato" panose="020F0502020204030203" pitchFamily="34" charset="0"/>
                <a:cs typeface="Lato" panose="020F0502020204030203" pitchFamily="34" charset="0"/>
              </a:defRPr>
            </a:lvl1pPr>
          </a:lstStyle>
          <a:p>
            <a:fld id="{010606C2-AAEF-424B-A253-A735EFA16CFA}" type="slidenum">
              <a:rPr lang="en-US" smtClean="0"/>
              <a:pPr/>
              <a:t>‹#›</a:t>
            </a:fld>
            <a:endParaRPr lang="en-US" dirty="0"/>
          </a:p>
        </p:txBody>
      </p:sp>
      <p:pic>
        <p:nvPicPr>
          <p:cNvPr id="7" name="Picture 6">
            <a:extLst>
              <a:ext uri="{FF2B5EF4-FFF2-40B4-BE49-F238E27FC236}">
                <a16:creationId xmlns:a16="http://schemas.microsoft.com/office/drawing/2014/main" id="{65E562F1-B73F-F336-D72F-9471DF1CC9C6}"/>
              </a:ext>
            </a:extLst>
          </p:cNvPr>
          <p:cNvPicPr>
            <a:picLocks noChangeAspect="1"/>
          </p:cNvPicPr>
          <p:nvPr/>
        </p:nvPicPr>
        <p:blipFill>
          <a:blip r:embed="rId8"/>
          <a:srcRect/>
          <a:stretch/>
        </p:blipFill>
        <p:spPr>
          <a:xfrm>
            <a:off x="448625" y="244862"/>
            <a:ext cx="1452075" cy="1519237"/>
          </a:xfrm>
          <a:prstGeom prst="rect">
            <a:avLst/>
          </a:prstGeom>
        </p:spPr>
      </p:pic>
    </p:spTree>
    <p:extLst>
      <p:ext uri="{BB962C8B-B14F-4D97-AF65-F5344CB8AC3E}">
        <p14:creationId xmlns:p14="http://schemas.microsoft.com/office/powerpoint/2010/main" val="357279049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hyperlink" Target="mailto:m.smith@bridgewaterhigh.com" TargetMode="External"/><Relationship Id="rId2" Type="http://schemas.openxmlformats.org/officeDocument/2006/relationships/hyperlink" Target="mailto:t.betts@bridgewaterhigh.com" TargetMode="External"/><Relationship Id="rId1" Type="http://schemas.openxmlformats.org/officeDocument/2006/relationships/slideLayout" Target="../slideLayouts/slideLayout18.xml"/><Relationship Id="rId4" Type="http://schemas.openxmlformats.org/officeDocument/2006/relationships/hyperlink" Target="mailto:Initial.surname@bridgewaterhigh.co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 Id="rId5" Type="http://schemas.openxmlformats.org/officeDocument/2006/relationships/image" Target="../media/image35.jpeg"/><Relationship Id="rId4"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hyperlink" Target="http://www.eduqas.co.uk/"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hyperlink" Target="mailto:a.jones@bridgewaterhigh.com"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aqa.org.uk/" TargetMode="Externa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gfgC86NUQeg"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6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file:///\\bwhsfs01\VLE%20Classwork\Science\VLE\GCSE.html" TargetMode="Externa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mailto:m.winstanley@bridgewaterhigh.com" TargetMode="Externa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A40D75-4903-10EF-35CE-D31FAD1E8F43}"/>
              </a:ext>
            </a:extLst>
          </p:cNvPr>
          <p:cNvSpPr>
            <a:spLocks noGrp="1"/>
          </p:cNvSpPr>
          <p:nvPr>
            <p:ph type="body" idx="1"/>
          </p:nvPr>
        </p:nvSpPr>
        <p:spPr>
          <a:xfrm>
            <a:off x="269802" y="1681162"/>
            <a:ext cx="7038502" cy="2671763"/>
          </a:xfrm>
        </p:spPr>
        <p:txBody>
          <a:bodyPr/>
          <a:lstStyle/>
          <a:p>
            <a:endParaRPr lang="en-GB" dirty="0"/>
          </a:p>
        </p:txBody>
      </p:sp>
      <p:sp>
        <p:nvSpPr>
          <p:cNvPr id="3" name="Content Placeholder 2">
            <a:extLst>
              <a:ext uri="{FF2B5EF4-FFF2-40B4-BE49-F238E27FC236}">
                <a16:creationId xmlns:a16="http://schemas.microsoft.com/office/drawing/2014/main" id="{B7E428A1-96EF-1DDB-1729-18B602C86099}"/>
              </a:ext>
            </a:extLst>
          </p:cNvPr>
          <p:cNvSpPr>
            <a:spLocks noGrp="1"/>
          </p:cNvSpPr>
          <p:nvPr>
            <p:ph sz="half" idx="2"/>
          </p:nvPr>
        </p:nvSpPr>
        <p:spPr>
          <a:xfrm>
            <a:off x="1547664" y="476672"/>
            <a:ext cx="7470550" cy="3684588"/>
          </a:xfrm>
        </p:spPr>
        <p:txBody>
          <a:bodyPr/>
          <a:lstStyle/>
          <a:p>
            <a:pPr marL="0" indent="0">
              <a:buNone/>
            </a:pPr>
            <a:r>
              <a:rPr lang="en-GB" sz="4000" dirty="0"/>
              <a:t>Year 11 Information Evening</a:t>
            </a:r>
          </a:p>
          <a:p>
            <a:pPr marL="0" indent="0">
              <a:buNone/>
            </a:pPr>
            <a:endParaRPr lang="en-GB" sz="4000" dirty="0"/>
          </a:p>
          <a:p>
            <a:pPr marL="0" indent="0">
              <a:buNone/>
            </a:pPr>
            <a:r>
              <a:rPr lang="en-GB" sz="4000" dirty="0"/>
              <a:t>Mr .Smith : Pastoral Support</a:t>
            </a:r>
          </a:p>
          <a:p>
            <a:pPr marL="0" indent="0">
              <a:buNone/>
            </a:pPr>
            <a:r>
              <a:rPr lang="en-GB" sz="4000" dirty="0"/>
              <a:t>Mr. </a:t>
            </a:r>
            <a:r>
              <a:rPr lang="en-GB" sz="4000" dirty="0" err="1"/>
              <a:t>Lambrianides</a:t>
            </a:r>
            <a:r>
              <a:rPr lang="en-GB" sz="4000" dirty="0"/>
              <a:t> : Assessment</a:t>
            </a:r>
          </a:p>
          <a:p>
            <a:pPr marL="0" indent="0">
              <a:buNone/>
            </a:pPr>
            <a:r>
              <a:rPr lang="en-GB" sz="4000" dirty="0"/>
              <a:t>Miss Beswick : Maths</a:t>
            </a:r>
          </a:p>
          <a:p>
            <a:pPr marL="0" indent="0">
              <a:buNone/>
            </a:pPr>
            <a:r>
              <a:rPr lang="en-GB" sz="4000" dirty="0"/>
              <a:t>Miss Jones : English</a:t>
            </a:r>
          </a:p>
          <a:p>
            <a:pPr marL="0" indent="0">
              <a:buNone/>
            </a:pPr>
            <a:r>
              <a:rPr lang="en-GB" sz="4000" dirty="0"/>
              <a:t>Mr. McMahon : Science</a:t>
            </a:r>
          </a:p>
          <a:p>
            <a:pPr marL="0" indent="0">
              <a:buNone/>
            </a:pPr>
            <a:r>
              <a:rPr lang="en-GB" sz="4000" dirty="0"/>
              <a:t>Mr. Knight : Careers</a:t>
            </a:r>
          </a:p>
          <a:p>
            <a:pPr marL="0" indent="0">
              <a:buNone/>
            </a:pPr>
            <a:endParaRPr lang="en-GB" dirty="0"/>
          </a:p>
        </p:txBody>
      </p:sp>
      <p:sp>
        <p:nvSpPr>
          <p:cNvPr id="4" name="Text Placeholder 3">
            <a:extLst>
              <a:ext uri="{FF2B5EF4-FFF2-40B4-BE49-F238E27FC236}">
                <a16:creationId xmlns:a16="http://schemas.microsoft.com/office/drawing/2014/main" id="{9151B227-5904-D807-6159-4395D88F1505}"/>
              </a:ext>
            </a:extLst>
          </p:cNvPr>
          <p:cNvSpPr>
            <a:spLocks noGrp="1"/>
          </p:cNvSpPr>
          <p:nvPr>
            <p:ph type="body" sz="quarter" idx="3"/>
          </p:nvPr>
        </p:nvSpPr>
        <p:spPr/>
        <p:txBody>
          <a:bodyPr/>
          <a:lstStyle/>
          <a:p>
            <a:endParaRPr lang="en-GB"/>
          </a:p>
        </p:txBody>
      </p:sp>
      <p:sp>
        <p:nvSpPr>
          <p:cNvPr id="5" name="Content Placeholder 4">
            <a:extLst>
              <a:ext uri="{FF2B5EF4-FFF2-40B4-BE49-F238E27FC236}">
                <a16:creationId xmlns:a16="http://schemas.microsoft.com/office/drawing/2014/main" id="{7CF25DEC-F2F8-371A-FC39-A0DA99828144}"/>
              </a:ext>
            </a:extLst>
          </p:cNvPr>
          <p:cNvSpPr>
            <a:spLocks noGrp="1"/>
          </p:cNvSpPr>
          <p:nvPr>
            <p:ph sz="quarter" idx="4"/>
          </p:nvPr>
        </p:nvSpPr>
        <p:spPr/>
        <p:txBody>
          <a:bodyPr/>
          <a:lstStyle/>
          <a:p>
            <a:endParaRPr lang="en-GB" dirty="0"/>
          </a:p>
        </p:txBody>
      </p:sp>
    </p:spTree>
    <p:extLst>
      <p:ext uri="{BB962C8B-B14F-4D97-AF65-F5344CB8AC3E}">
        <p14:creationId xmlns:p14="http://schemas.microsoft.com/office/powerpoint/2010/main" val="49693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586ADF91-C709-4E31-8EFA-8883C2E4D8C1}"/>
              </a:ext>
            </a:extLst>
          </p:cNvPr>
          <p:cNvSpPr>
            <a:spLocks noGrp="1" noChangeArrowheads="1"/>
          </p:cNvSpPr>
          <p:nvPr>
            <p:ph type="title"/>
          </p:nvPr>
        </p:nvSpPr>
        <p:spPr>
          <a:xfrm>
            <a:off x="24611" y="-27781"/>
            <a:ext cx="7315200" cy="1154112"/>
          </a:xfrm>
        </p:spPr>
        <p:txBody>
          <a:bodyPr/>
          <a:lstStyle/>
          <a:p>
            <a:r>
              <a:rPr lang="en-GB" altLang="en-US" dirty="0"/>
              <a:t>KEY DATES</a:t>
            </a:r>
          </a:p>
        </p:txBody>
      </p:sp>
      <p:sp>
        <p:nvSpPr>
          <p:cNvPr id="26627" name="Content Placeholder 2">
            <a:extLst>
              <a:ext uri="{FF2B5EF4-FFF2-40B4-BE49-F238E27FC236}">
                <a16:creationId xmlns:a16="http://schemas.microsoft.com/office/drawing/2014/main" id="{DEABFDDE-FB01-4BFC-90F1-75A616AB116E}"/>
              </a:ext>
            </a:extLst>
          </p:cNvPr>
          <p:cNvSpPr>
            <a:spLocks noGrp="1" noChangeArrowheads="1"/>
          </p:cNvSpPr>
          <p:nvPr>
            <p:ph idx="1"/>
          </p:nvPr>
        </p:nvSpPr>
        <p:spPr>
          <a:xfrm>
            <a:off x="24611" y="1556792"/>
            <a:ext cx="8795861" cy="5040560"/>
          </a:xfrm>
        </p:spPr>
        <p:txBody>
          <a:bodyPr>
            <a:normAutofit/>
          </a:bodyPr>
          <a:lstStyle/>
          <a:p>
            <a:pPr marL="274320" indent="-274320" fontAlgn="auto">
              <a:spcAft>
                <a:spcPts val="0"/>
              </a:spcAft>
              <a:buClr>
                <a:schemeClr val="accent3"/>
              </a:buClr>
              <a:buFont typeface="Wingdings 2"/>
              <a:buChar char=""/>
              <a:defRPr/>
            </a:pPr>
            <a:r>
              <a:rPr lang="en-GB" sz="3200" dirty="0"/>
              <a:t>20</a:t>
            </a:r>
            <a:r>
              <a:rPr lang="en-GB" sz="3200" baseline="30000" dirty="0"/>
              <a:t>th</a:t>
            </a:r>
            <a:r>
              <a:rPr lang="en-GB" sz="3200" dirty="0"/>
              <a:t> – 1</a:t>
            </a:r>
            <a:r>
              <a:rPr lang="en-GB" sz="3200" baseline="30000" dirty="0"/>
              <a:t>st</a:t>
            </a:r>
            <a:r>
              <a:rPr lang="en-GB" sz="3200" dirty="0"/>
              <a:t> Dec			  </a:t>
            </a:r>
            <a:r>
              <a:rPr lang="en-GB" sz="3200" dirty="0">
                <a:highlight>
                  <a:srgbClr val="FF0000"/>
                </a:highlight>
              </a:rPr>
              <a:t>Y11 Mock exams</a:t>
            </a:r>
          </a:p>
          <a:p>
            <a:pPr marL="274320" indent="-274320" fontAlgn="auto">
              <a:spcAft>
                <a:spcPts val="0"/>
              </a:spcAft>
              <a:buClr>
                <a:schemeClr val="accent3"/>
              </a:buClr>
              <a:buFont typeface="Wingdings 2"/>
              <a:buChar char=""/>
              <a:defRPr/>
            </a:pPr>
            <a:r>
              <a:rPr lang="en-GB" sz="3200" dirty="0"/>
              <a:t>22</a:t>
            </a:r>
            <a:r>
              <a:rPr lang="en-GB" sz="3200" baseline="30000" dirty="0"/>
              <a:t>nd</a:t>
            </a:r>
            <a:r>
              <a:rPr lang="en-GB" sz="3200" dirty="0"/>
              <a:t> Dec - 8</a:t>
            </a:r>
            <a:r>
              <a:rPr lang="en-GB" sz="3200" baseline="30000" dirty="0"/>
              <a:t>th</a:t>
            </a:r>
            <a:r>
              <a:rPr lang="en-GB" sz="3200" dirty="0"/>
              <a:t> Jan		  Christmas</a:t>
            </a:r>
          </a:p>
          <a:p>
            <a:pPr marL="274320" indent="-274320" fontAlgn="auto">
              <a:spcAft>
                <a:spcPts val="0"/>
              </a:spcAft>
              <a:buClr>
                <a:schemeClr val="accent3"/>
              </a:buClr>
              <a:buFont typeface="Wingdings 2"/>
              <a:buChar char=""/>
              <a:defRPr/>
            </a:pPr>
            <a:r>
              <a:rPr lang="en-GB" sz="3200" dirty="0"/>
              <a:t>9</a:t>
            </a:r>
            <a:r>
              <a:rPr lang="en-GB" sz="3200" baseline="30000" dirty="0"/>
              <a:t>th</a:t>
            </a:r>
            <a:r>
              <a:rPr lang="en-GB" sz="3200" dirty="0"/>
              <a:t> – 19</a:t>
            </a:r>
            <a:r>
              <a:rPr lang="en-GB" sz="3200" baseline="30000" dirty="0"/>
              <a:t>th</a:t>
            </a:r>
            <a:r>
              <a:rPr lang="en-GB" sz="3200" dirty="0"/>
              <a:t> Feb			  Half term</a:t>
            </a:r>
          </a:p>
          <a:p>
            <a:pPr marL="274320" indent="-274320" fontAlgn="auto">
              <a:spcAft>
                <a:spcPts val="0"/>
              </a:spcAft>
              <a:buClr>
                <a:schemeClr val="accent3"/>
              </a:buClr>
              <a:buFont typeface="Wingdings 2"/>
              <a:buChar char=""/>
              <a:defRPr/>
            </a:pPr>
            <a:r>
              <a:rPr lang="en-GB" sz="3200" dirty="0"/>
              <a:t>4</a:t>
            </a:r>
            <a:r>
              <a:rPr lang="en-GB" sz="3200" baseline="30000" dirty="0"/>
              <a:t>th</a:t>
            </a:r>
            <a:r>
              <a:rPr lang="en-GB" sz="3200" dirty="0"/>
              <a:t> – 12</a:t>
            </a:r>
            <a:r>
              <a:rPr lang="en-GB" sz="3200" baseline="30000" dirty="0"/>
              <a:t>th</a:t>
            </a:r>
            <a:r>
              <a:rPr lang="en-GB" sz="3200" dirty="0"/>
              <a:t> March		  </a:t>
            </a:r>
            <a:r>
              <a:rPr lang="en-GB" sz="3200" dirty="0">
                <a:highlight>
                  <a:srgbClr val="FF0000"/>
                </a:highlight>
              </a:rPr>
              <a:t>Easter mocks exams</a:t>
            </a:r>
          </a:p>
          <a:p>
            <a:pPr marL="274320" indent="-274320" fontAlgn="auto">
              <a:spcAft>
                <a:spcPts val="0"/>
              </a:spcAft>
              <a:buClr>
                <a:schemeClr val="accent3"/>
              </a:buClr>
              <a:buFont typeface="Wingdings 2"/>
              <a:buChar char=""/>
              <a:defRPr/>
            </a:pPr>
            <a:r>
              <a:rPr lang="en-GB" sz="3200" dirty="0"/>
              <a:t>28</a:t>
            </a:r>
            <a:r>
              <a:rPr lang="en-GB" sz="3200" baseline="30000" dirty="0"/>
              <a:t>th</a:t>
            </a:r>
            <a:r>
              <a:rPr lang="en-GB" sz="3200" dirty="0"/>
              <a:t> Mar – 15</a:t>
            </a:r>
            <a:r>
              <a:rPr lang="en-GB" sz="3200" baseline="30000" dirty="0"/>
              <a:t>th</a:t>
            </a:r>
            <a:r>
              <a:rPr lang="en-GB" sz="3200" dirty="0"/>
              <a:t> April	  Easter</a:t>
            </a:r>
            <a:r>
              <a:rPr lang="en-GB" sz="3200" dirty="0">
                <a:highlight>
                  <a:srgbClr val="FF0000"/>
                </a:highlight>
              </a:rPr>
              <a:t> </a:t>
            </a:r>
          </a:p>
          <a:p>
            <a:pPr marL="274320" indent="-274320" fontAlgn="auto">
              <a:spcAft>
                <a:spcPts val="0"/>
              </a:spcAft>
              <a:buClr>
                <a:schemeClr val="accent3"/>
              </a:buClr>
              <a:buFont typeface="Wingdings 2"/>
              <a:buChar char=""/>
              <a:defRPr/>
            </a:pPr>
            <a:r>
              <a:rPr lang="en-GB" sz="3200" dirty="0"/>
              <a:t>13</a:t>
            </a:r>
            <a:r>
              <a:rPr lang="en-GB" sz="3200" baseline="30000" dirty="0"/>
              <a:t>th</a:t>
            </a:r>
            <a:r>
              <a:rPr lang="en-GB" sz="3200" dirty="0"/>
              <a:t> May 			          </a:t>
            </a:r>
            <a:r>
              <a:rPr lang="en-GB" sz="3200" dirty="0">
                <a:highlight>
                  <a:srgbClr val="FF00FF"/>
                </a:highlight>
              </a:rPr>
              <a:t>GCSE’s starts</a:t>
            </a:r>
          </a:p>
          <a:p>
            <a:pPr marL="274320" indent="-274320" fontAlgn="auto">
              <a:spcAft>
                <a:spcPts val="0"/>
              </a:spcAft>
              <a:buClr>
                <a:schemeClr val="accent3"/>
              </a:buClr>
              <a:buFont typeface="Wingdings 2"/>
              <a:buChar char=""/>
              <a:defRPr/>
            </a:pPr>
            <a:r>
              <a:rPr lang="en-GB" sz="3200" dirty="0"/>
              <a:t>24</a:t>
            </a:r>
            <a:r>
              <a:rPr lang="en-GB" sz="3200" baseline="30000" dirty="0"/>
              <a:t>th</a:t>
            </a:r>
            <a:r>
              <a:rPr lang="en-GB" sz="3200" dirty="0"/>
              <a:t>  May – 4</a:t>
            </a:r>
            <a:r>
              <a:rPr lang="en-GB" sz="3200" baseline="30000" dirty="0"/>
              <a:t>th</a:t>
            </a:r>
            <a:r>
              <a:rPr lang="en-GB" sz="3200" dirty="0"/>
              <a:t> June 	  Half-Term</a:t>
            </a:r>
          </a:p>
          <a:p>
            <a:pPr marL="274320" indent="-274320" fontAlgn="auto">
              <a:spcAft>
                <a:spcPts val="0"/>
              </a:spcAft>
              <a:buClr>
                <a:schemeClr val="accent3"/>
              </a:buClr>
              <a:buFont typeface="Wingdings 2"/>
              <a:buChar char=""/>
              <a:defRPr/>
            </a:pPr>
            <a:r>
              <a:rPr lang="en-GB" sz="3200" dirty="0"/>
              <a:t>21</a:t>
            </a:r>
            <a:r>
              <a:rPr lang="en-GB" sz="3200" baseline="30000" dirty="0"/>
              <a:t>st</a:t>
            </a:r>
            <a:r>
              <a:rPr lang="en-GB" sz="3200" dirty="0"/>
              <a:t> June			          </a:t>
            </a:r>
            <a:r>
              <a:rPr lang="en-GB" sz="3200" dirty="0">
                <a:highlight>
                  <a:srgbClr val="FF00FF"/>
                </a:highlight>
              </a:rPr>
              <a:t>Last GCSE exams</a:t>
            </a:r>
          </a:p>
          <a:p>
            <a:pPr marL="274320" indent="-274320" fontAlgn="auto">
              <a:spcAft>
                <a:spcPts val="0"/>
              </a:spcAft>
              <a:buClr>
                <a:schemeClr val="accent3"/>
              </a:buClr>
              <a:buFont typeface="Wingdings 2"/>
              <a:buChar char=""/>
              <a:defRPr/>
            </a:pPr>
            <a:r>
              <a:rPr lang="en-GB" sz="3200" dirty="0"/>
              <a:t>Wednesday 26th June	   </a:t>
            </a:r>
            <a:r>
              <a:rPr lang="en-GB" sz="3200" dirty="0">
                <a:highlight>
                  <a:srgbClr val="0000FF"/>
                </a:highlight>
              </a:rPr>
              <a:t>PROM</a:t>
            </a:r>
          </a:p>
          <a:p>
            <a:pPr marL="0" indent="0" fontAlgn="auto">
              <a:spcAft>
                <a:spcPts val="0"/>
              </a:spcAft>
              <a:buClr>
                <a:schemeClr val="accent3"/>
              </a:buClr>
              <a:buFontTx/>
              <a:buNone/>
              <a:defRPr/>
            </a:pPr>
            <a:endParaRPr lang="en-GB"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129BE1FE-99A7-44E2-9097-B6284ED393C3}"/>
              </a:ext>
            </a:extLst>
          </p:cNvPr>
          <p:cNvSpPr>
            <a:spLocks noGrp="1" noChangeArrowheads="1"/>
          </p:cNvSpPr>
          <p:nvPr>
            <p:ph type="title"/>
          </p:nvPr>
        </p:nvSpPr>
        <p:spPr>
          <a:xfrm>
            <a:off x="2771800" y="548680"/>
            <a:ext cx="7315200" cy="1154112"/>
          </a:xfrm>
        </p:spPr>
        <p:txBody>
          <a:bodyPr/>
          <a:lstStyle/>
          <a:p>
            <a:r>
              <a:rPr lang="en-US" altLang="en-US" dirty="0"/>
              <a:t>Finding Help in School</a:t>
            </a:r>
          </a:p>
        </p:txBody>
      </p:sp>
      <p:sp>
        <p:nvSpPr>
          <p:cNvPr id="23555" name="Rectangle 3">
            <a:extLst>
              <a:ext uri="{FF2B5EF4-FFF2-40B4-BE49-F238E27FC236}">
                <a16:creationId xmlns:a16="http://schemas.microsoft.com/office/drawing/2014/main" id="{14AA519B-239A-45D4-9542-27C864A4E6BB}"/>
              </a:ext>
            </a:extLst>
          </p:cNvPr>
          <p:cNvSpPr>
            <a:spLocks noGrp="1" noChangeArrowheads="1"/>
          </p:cNvSpPr>
          <p:nvPr>
            <p:ph idx="1"/>
          </p:nvPr>
        </p:nvSpPr>
        <p:spPr>
          <a:xfrm>
            <a:off x="251520" y="1702792"/>
            <a:ext cx="8640960" cy="5158408"/>
          </a:xfrm>
        </p:spPr>
        <p:txBody>
          <a:bodyPr>
            <a:normAutofit/>
          </a:bodyPr>
          <a:lstStyle/>
          <a:p>
            <a:pPr marL="274320" indent="-274320" fontAlgn="auto">
              <a:spcAft>
                <a:spcPts val="0"/>
              </a:spcAft>
              <a:buClr>
                <a:schemeClr val="accent3"/>
              </a:buClr>
              <a:buFont typeface="Wingdings 2"/>
              <a:buChar char=""/>
              <a:defRPr/>
            </a:pPr>
            <a:r>
              <a:rPr lang="en-GB" sz="2400" dirty="0"/>
              <a:t>For pastoral support and if you have any general questions, please contact the Head of Year, Ms Betts, or the Assistant Head of Year, Mr Smith.</a:t>
            </a:r>
          </a:p>
          <a:p>
            <a:pPr marL="274320" indent="-274320" fontAlgn="auto">
              <a:spcAft>
                <a:spcPts val="0"/>
              </a:spcAft>
              <a:buClr>
                <a:schemeClr val="accent3"/>
              </a:buClr>
              <a:buFont typeface="Wingdings 2"/>
              <a:buChar char=""/>
              <a:defRPr/>
            </a:pPr>
            <a:r>
              <a:rPr lang="en-GB" sz="2400" u="sng" dirty="0">
                <a:hlinkClick r:id="rId2"/>
              </a:rPr>
              <a:t>t.betts@bridgewaterhigh.com</a:t>
            </a:r>
            <a:endParaRPr lang="en-GB" sz="2400" dirty="0"/>
          </a:p>
          <a:p>
            <a:pPr marL="274320" indent="-274320" fontAlgn="auto">
              <a:spcAft>
                <a:spcPts val="0"/>
              </a:spcAft>
              <a:buClr>
                <a:schemeClr val="accent3"/>
              </a:buClr>
              <a:buFont typeface="Wingdings 2"/>
              <a:buChar char=""/>
              <a:defRPr/>
            </a:pPr>
            <a:r>
              <a:rPr lang="en-GB" sz="2400" u="sng" dirty="0">
                <a:hlinkClick r:id="rId3"/>
              </a:rPr>
              <a:t>m.smith@bridgewaterhigh.com</a:t>
            </a:r>
            <a:endParaRPr lang="en-GB" sz="2400" dirty="0"/>
          </a:p>
          <a:p>
            <a:pPr marL="274320" indent="-274320" fontAlgn="auto">
              <a:spcAft>
                <a:spcPts val="0"/>
              </a:spcAft>
              <a:buClr>
                <a:schemeClr val="accent3"/>
              </a:buClr>
              <a:buFont typeface="Wingdings 2"/>
              <a:buChar char=""/>
              <a:defRPr/>
            </a:pPr>
            <a:r>
              <a:rPr lang="en-GB" sz="2400" dirty="0"/>
              <a:t>There are also additional pastoral staff who work with the year group to provide support for pupils including form tutors, Mrs Harmer and Mrs Ward (Mental Health Lead)</a:t>
            </a:r>
          </a:p>
          <a:p>
            <a:pPr marL="274320" indent="-274320" fontAlgn="auto">
              <a:spcAft>
                <a:spcPts val="0"/>
              </a:spcAft>
              <a:buClr>
                <a:schemeClr val="accent3"/>
              </a:buClr>
              <a:buFont typeface="Wingdings 2"/>
              <a:buChar char=""/>
              <a:defRPr/>
            </a:pPr>
            <a:r>
              <a:rPr lang="en-GB" sz="2400" dirty="0"/>
              <a:t>For subject specific support, you would be best advised to speak to your child’s class teacher. Bridgewater staff emails all follow the format:</a:t>
            </a:r>
          </a:p>
          <a:p>
            <a:pPr marL="274320" indent="-274320" fontAlgn="auto">
              <a:spcAft>
                <a:spcPts val="0"/>
              </a:spcAft>
              <a:buClr>
                <a:schemeClr val="accent3"/>
              </a:buClr>
              <a:buFont typeface="Wingdings 2"/>
              <a:buChar char=""/>
              <a:defRPr/>
            </a:pPr>
            <a:r>
              <a:rPr lang="en-GB" sz="2400" u="sng" dirty="0">
                <a:hlinkClick r:id="rId4"/>
              </a:rPr>
              <a:t>Initial.surname@bridgewaterhigh.com</a:t>
            </a:r>
            <a:endParaRPr lang="en-GB" sz="2400" dirty="0"/>
          </a:p>
          <a:p>
            <a:pPr marL="274320" indent="-274320" fontAlgn="auto">
              <a:spcAft>
                <a:spcPts val="0"/>
              </a:spcAft>
              <a:buClr>
                <a:schemeClr val="accent3"/>
              </a:buClr>
              <a:buFont typeface="Wingdings 2"/>
              <a:buChar char=""/>
              <a:defRPr/>
            </a:pPr>
            <a:r>
              <a:rPr lang="en-GB" sz="2400" dirty="0"/>
              <a:t>such as with the two examples above.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A67083CE-E58A-419F-AFA8-E0217023F379}"/>
              </a:ext>
            </a:extLst>
          </p:cNvPr>
          <p:cNvSpPr>
            <a:spLocks noGrp="1" noChangeArrowheads="1"/>
          </p:cNvSpPr>
          <p:nvPr>
            <p:ph type="title"/>
          </p:nvPr>
        </p:nvSpPr>
        <p:spPr>
          <a:xfrm>
            <a:off x="3779912" y="692696"/>
            <a:ext cx="3816424" cy="864096"/>
          </a:xfrm>
        </p:spPr>
        <p:txBody>
          <a:bodyPr/>
          <a:lstStyle/>
          <a:p>
            <a:r>
              <a:rPr lang="en-GB" altLang="en-US" dirty="0"/>
              <a:t>Resources</a:t>
            </a:r>
          </a:p>
        </p:txBody>
      </p:sp>
      <p:sp>
        <p:nvSpPr>
          <p:cNvPr id="3" name="Content Placeholder 2">
            <a:extLst>
              <a:ext uri="{FF2B5EF4-FFF2-40B4-BE49-F238E27FC236}">
                <a16:creationId xmlns:a16="http://schemas.microsoft.com/office/drawing/2014/main" id="{491CB83A-B37F-49BC-AEBC-3978F091C18C}"/>
              </a:ext>
            </a:extLst>
          </p:cNvPr>
          <p:cNvSpPr>
            <a:spLocks noGrp="1"/>
          </p:cNvSpPr>
          <p:nvPr>
            <p:ph idx="1"/>
          </p:nvPr>
        </p:nvSpPr>
        <p:spPr>
          <a:xfrm>
            <a:off x="222284" y="1772815"/>
            <a:ext cx="8814212" cy="4967957"/>
          </a:xfrm>
        </p:spPr>
        <p:txBody>
          <a:bodyPr>
            <a:normAutofit fontScale="92500"/>
          </a:bodyPr>
          <a:lstStyle/>
          <a:p>
            <a:pPr marL="274320" indent="-274320" fontAlgn="auto">
              <a:spcAft>
                <a:spcPts val="0"/>
              </a:spcAft>
              <a:buClr>
                <a:schemeClr val="accent3"/>
              </a:buClr>
              <a:buFont typeface="Wingdings 2"/>
              <a:buChar char=""/>
              <a:defRPr/>
            </a:pPr>
            <a:r>
              <a:rPr lang="en-GB" sz="2800" dirty="0"/>
              <a:t>9 x document wallets (one for each GCSE)</a:t>
            </a:r>
          </a:p>
          <a:p>
            <a:pPr marL="274320" indent="-274320" fontAlgn="auto">
              <a:spcAft>
                <a:spcPts val="0"/>
              </a:spcAft>
              <a:buClr>
                <a:schemeClr val="accent3"/>
              </a:buClr>
              <a:buFont typeface="Wingdings 2"/>
              <a:buChar char=""/>
              <a:defRPr/>
            </a:pPr>
            <a:r>
              <a:rPr lang="en-GB" sz="2800" dirty="0"/>
              <a:t>Exam board approved, transparent pencil case including black pens, pencils, 30cm ruler and a pair of compasses</a:t>
            </a:r>
          </a:p>
          <a:p>
            <a:pPr marL="274320" indent="-274320" fontAlgn="auto">
              <a:spcAft>
                <a:spcPts val="0"/>
              </a:spcAft>
              <a:buClr>
                <a:schemeClr val="accent3"/>
              </a:buClr>
              <a:buFont typeface="Wingdings 2"/>
              <a:buChar char=""/>
              <a:defRPr/>
            </a:pPr>
            <a:r>
              <a:rPr lang="en-GB" sz="2800" dirty="0"/>
              <a:t>Highlighter pens</a:t>
            </a:r>
          </a:p>
          <a:p>
            <a:pPr marL="274320" indent="-274320" fontAlgn="auto">
              <a:spcAft>
                <a:spcPts val="0"/>
              </a:spcAft>
              <a:buClr>
                <a:schemeClr val="accent3"/>
              </a:buClr>
              <a:buFont typeface="Wingdings 2"/>
              <a:buChar char=""/>
              <a:defRPr/>
            </a:pPr>
            <a:r>
              <a:rPr lang="en-GB" sz="2800" dirty="0"/>
              <a:t>Notepad</a:t>
            </a:r>
          </a:p>
          <a:p>
            <a:pPr marL="274320" indent="-274320" fontAlgn="auto">
              <a:spcAft>
                <a:spcPts val="0"/>
              </a:spcAft>
              <a:buClr>
                <a:schemeClr val="accent3"/>
              </a:buClr>
              <a:buFont typeface="Wingdings 2"/>
              <a:buChar char=""/>
              <a:defRPr/>
            </a:pPr>
            <a:r>
              <a:rPr lang="en-GB" sz="2800" dirty="0"/>
              <a:t>Post-it notes</a:t>
            </a:r>
          </a:p>
          <a:p>
            <a:pPr marL="274320" indent="-274320" fontAlgn="auto">
              <a:spcAft>
                <a:spcPts val="0"/>
              </a:spcAft>
              <a:buClr>
                <a:schemeClr val="accent3"/>
              </a:buClr>
              <a:buFont typeface="Wingdings 2"/>
              <a:buChar char=""/>
              <a:defRPr/>
            </a:pPr>
            <a:r>
              <a:rPr lang="en-GB" sz="2800" dirty="0"/>
              <a:t>Blank flash cards and A3 paper for posters</a:t>
            </a:r>
          </a:p>
          <a:p>
            <a:pPr marL="274320" indent="-274320" fontAlgn="auto">
              <a:spcAft>
                <a:spcPts val="0"/>
              </a:spcAft>
              <a:buClr>
                <a:schemeClr val="accent3"/>
              </a:buClr>
              <a:buFont typeface="Wingdings 2"/>
              <a:buChar char=""/>
              <a:defRPr/>
            </a:pPr>
            <a:r>
              <a:rPr lang="en-GB" sz="2800" dirty="0"/>
              <a:t>A4/A3 document, including revision timetable pages for mock exams</a:t>
            </a:r>
          </a:p>
          <a:p>
            <a:pPr marL="274320" indent="-274320" fontAlgn="auto">
              <a:spcAft>
                <a:spcPts val="0"/>
              </a:spcAft>
              <a:buClr>
                <a:schemeClr val="accent3"/>
              </a:buClr>
              <a:buFont typeface="Wingdings 2"/>
              <a:buChar char=""/>
              <a:defRPr/>
            </a:pPr>
            <a:r>
              <a:rPr lang="en-GB" sz="2800" dirty="0"/>
              <a:t>CGP How to Revise for GCSE, Study Skills &amp; Revision Planner</a:t>
            </a:r>
          </a:p>
          <a:p>
            <a:pPr marL="274320" indent="-274320" fontAlgn="auto">
              <a:spcAft>
                <a:spcPts val="0"/>
              </a:spcAft>
              <a:buClr>
                <a:schemeClr val="accent3"/>
              </a:buClr>
              <a:buFont typeface="Wingdings 2"/>
              <a:buChar char=""/>
              <a:defRPr/>
            </a:pPr>
            <a:r>
              <a:rPr lang="en-GB" sz="2800" dirty="0"/>
              <a:t>PLC’s</a:t>
            </a:r>
          </a:p>
          <a:p>
            <a:pPr marL="0" indent="0" fontAlgn="auto">
              <a:spcAft>
                <a:spcPts val="0"/>
              </a:spcAft>
              <a:buClr>
                <a:schemeClr val="accent3"/>
              </a:buClr>
              <a:buFont typeface="Wingdings 2"/>
              <a:buNone/>
              <a:defRPr/>
            </a:pPr>
            <a:endParaRPr lang="en-GB" sz="2800" dirty="0"/>
          </a:p>
          <a:p>
            <a:pPr marL="274320" indent="-274320" fontAlgn="auto">
              <a:spcAft>
                <a:spcPts val="0"/>
              </a:spcAft>
              <a:buClr>
                <a:schemeClr val="accent3"/>
              </a:buClr>
              <a:buFont typeface="Wingdings 2"/>
              <a:buChar char=""/>
              <a:defRPr/>
            </a:pPr>
            <a:endParaRPr lang="en-GB" sz="2800" dirty="0"/>
          </a:p>
          <a:p>
            <a:pPr marL="274320" indent="-274320" fontAlgn="auto">
              <a:spcAft>
                <a:spcPts val="0"/>
              </a:spcAft>
              <a:buClr>
                <a:schemeClr val="accent3"/>
              </a:buClr>
              <a:buFont typeface="Wingdings 2"/>
              <a:buChar char=""/>
              <a:defRPr/>
            </a:pPr>
            <a:endParaRPr lang="en-GB" sz="2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406DE6-C4FE-E6D4-3073-E37AAEC620E6}"/>
              </a:ext>
            </a:extLst>
          </p:cNvPr>
          <p:cNvSpPr>
            <a:spLocks noGrp="1"/>
          </p:cNvSpPr>
          <p:nvPr>
            <p:ph type="ctrTitle"/>
          </p:nvPr>
        </p:nvSpPr>
        <p:spPr/>
        <p:txBody>
          <a:bodyPr/>
          <a:lstStyle/>
          <a:p>
            <a:pPr algn="ctr"/>
            <a:r>
              <a:rPr lang="en-GB" dirty="0"/>
              <a:t>Assessment</a:t>
            </a:r>
            <a:br>
              <a:rPr lang="en-GB" dirty="0"/>
            </a:br>
            <a:r>
              <a:rPr lang="en-GB" dirty="0"/>
              <a:t>Mr. </a:t>
            </a:r>
            <a:r>
              <a:rPr lang="en-GB" dirty="0" err="1"/>
              <a:t>Lambrianides</a:t>
            </a:r>
            <a:endParaRPr lang="en-GB" dirty="0"/>
          </a:p>
        </p:txBody>
      </p:sp>
      <p:sp>
        <p:nvSpPr>
          <p:cNvPr id="5" name="Subtitle 4">
            <a:extLst>
              <a:ext uri="{FF2B5EF4-FFF2-40B4-BE49-F238E27FC236}">
                <a16:creationId xmlns:a16="http://schemas.microsoft.com/office/drawing/2014/main" id="{DA325818-7927-635D-A99E-26303EBDEEBC}"/>
              </a:ext>
            </a:extLst>
          </p:cNvPr>
          <p:cNvSpPr>
            <a:spLocks noGrp="1"/>
          </p:cNvSpPr>
          <p:nvPr>
            <p:ph type="subTitle" idx="1"/>
          </p:nvPr>
        </p:nvSpPr>
        <p:spPr/>
        <p:txBody>
          <a:bodyPr/>
          <a:lstStyle/>
          <a:p>
            <a:endParaRPr lang="en-GB"/>
          </a:p>
        </p:txBody>
      </p:sp>
      <p:sp>
        <p:nvSpPr>
          <p:cNvPr id="6" name="Text Placeholder 5">
            <a:extLst>
              <a:ext uri="{FF2B5EF4-FFF2-40B4-BE49-F238E27FC236}">
                <a16:creationId xmlns:a16="http://schemas.microsoft.com/office/drawing/2014/main" id="{12C8D340-11CE-A414-E591-C5556800EC59}"/>
              </a:ext>
            </a:extLst>
          </p:cNvPr>
          <p:cNvSpPr>
            <a:spLocks noGrp="1"/>
          </p:cNvSpPr>
          <p:nvPr>
            <p:ph type="body" sz="quarter" idx="13"/>
          </p:nvPr>
        </p:nvSpPr>
        <p:spPr/>
        <p:txBody>
          <a:bodyPr/>
          <a:lstStyle/>
          <a:p>
            <a:endParaRPr lang="en-GB"/>
          </a:p>
        </p:txBody>
      </p:sp>
      <p:sp>
        <p:nvSpPr>
          <p:cNvPr id="7" name="Text Placeholder 6">
            <a:extLst>
              <a:ext uri="{FF2B5EF4-FFF2-40B4-BE49-F238E27FC236}">
                <a16:creationId xmlns:a16="http://schemas.microsoft.com/office/drawing/2014/main" id="{E08FC807-2A92-066B-C2D0-7A26D5996DC9}"/>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227982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13D99-1952-46E9-8609-96ECFA6D5147}"/>
              </a:ext>
            </a:extLst>
          </p:cNvPr>
          <p:cNvSpPr>
            <a:spLocks noGrp="1"/>
          </p:cNvSpPr>
          <p:nvPr>
            <p:ph type="title"/>
          </p:nvPr>
        </p:nvSpPr>
        <p:spPr>
          <a:xfrm>
            <a:off x="1691680" y="1628800"/>
            <a:ext cx="8964488" cy="1154112"/>
          </a:xfrm>
        </p:spPr>
        <p:txBody>
          <a:bodyPr/>
          <a:lstStyle/>
          <a:p>
            <a:r>
              <a:rPr lang="en-GB" dirty="0"/>
              <a:t> Y11 Autumn Mock Examinations</a:t>
            </a:r>
          </a:p>
        </p:txBody>
      </p:sp>
      <p:sp>
        <p:nvSpPr>
          <p:cNvPr id="3" name="Content Placeholder 2">
            <a:extLst>
              <a:ext uri="{FF2B5EF4-FFF2-40B4-BE49-F238E27FC236}">
                <a16:creationId xmlns:a16="http://schemas.microsoft.com/office/drawing/2014/main" id="{EBF931FF-55B7-421D-A41A-7B0053B8F43D}"/>
              </a:ext>
            </a:extLst>
          </p:cNvPr>
          <p:cNvSpPr>
            <a:spLocks noGrp="1"/>
          </p:cNvSpPr>
          <p:nvPr>
            <p:ph idx="1"/>
          </p:nvPr>
        </p:nvSpPr>
        <p:spPr>
          <a:xfrm>
            <a:off x="914400" y="1988840"/>
            <a:ext cx="7315200" cy="3816424"/>
          </a:xfrm>
        </p:spPr>
        <p:txBody>
          <a:bodyPr/>
          <a:lstStyle/>
          <a:p>
            <a:pPr marL="46037" indent="0">
              <a:buNone/>
            </a:pPr>
            <a:endParaRPr lang="en-GB" sz="2800" dirty="0"/>
          </a:p>
          <a:p>
            <a:r>
              <a:rPr lang="en-GB" sz="2800" dirty="0"/>
              <a:t>20</a:t>
            </a:r>
            <a:r>
              <a:rPr lang="en-GB" sz="2800" baseline="30000" dirty="0"/>
              <a:t>th</a:t>
            </a:r>
            <a:r>
              <a:rPr lang="en-GB" sz="2800" dirty="0"/>
              <a:t> November  - 1</a:t>
            </a:r>
            <a:r>
              <a:rPr lang="en-GB" sz="2800" baseline="30000" dirty="0"/>
              <a:t>st</a:t>
            </a:r>
            <a:r>
              <a:rPr lang="en-GB" sz="2800" dirty="0"/>
              <a:t> December  </a:t>
            </a:r>
          </a:p>
          <a:p>
            <a:r>
              <a:rPr lang="en-GB" sz="2800" dirty="0"/>
              <a:t>Take place in formal examination venues/exam invigilators</a:t>
            </a:r>
          </a:p>
          <a:p>
            <a:r>
              <a:rPr lang="en-GB" sz="2800" dirty="0"/>
              <a:t>Timetable and subject revision information   will be posted on satchel one and e-mailed to parents/carers.</a:t>
            </a:r>
          </a:p>
          <a:p>
            <a:r>
              <a:rPr lang="en-GB" sz="2800" dirty="0"/>
              <a:t>Results e-mailed home in week beginning 18</a:t>
            </a:r>
            <a:r>
              <a:rPr lang="en-GB" sz="2800" baseline="30000" dirty="0"/>
              <a:t>th</a:t>
            </a:r>
            <a:r>
              <a:rPr lang="en-GB" sz="2800" dirty="0"/>
              <a:t> December </a:t>
            </a:r>
          </a:p>
          <a:p>
            <a:endParaRPr lang="en-GB" sz="2800" dirty="0"/>
          </a:p>
          <a:p>
            <a:endParaRPr lang="en-GB" sz="2800" dirty="0"/>
          </a:p>
          <a:p>
            <a:endParaRPr lang="en-GB" sz="2800" dirty="0"/>
          </a:p>
          <a:p>
            <a:endParaRPr lang="en-GB" sz="2800" dirty="0"/>
          </a:p>
          <a:p>
            <a:endParaRPr lang="en-GB" sz="2800" dirty="0"/>
          </a:p>
          <a:p>
            <a:endParaRPr lang="en-GB" sz="2800" dirty="0"/>
          </a:p>
          <a:p>
            <a:endParaRPr lang="en-GB" dirty="0"/>
          </a:p>
          <a:p>
            <a:endParaRPr lang="en-GB" dirty="0"/>
          </a:p>
          <a:p>
            <a:r>
              <a:rPr lang="en-GB" dirty="0"/>
              <a:t> </a:t>
            </a:r>
          </a:p>
        </p:txBody>
      </p:sp>
    </p:spTree>
    <p:extLst>
      <p:ext uri="{BB962C8B-B14F-4D97-AF65-F5344CB8AC3E}">
        <p14:creationId xmlns:p14="http://schemas.microsoft.com/office/powerpoint/2010/main" val="247765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13D99-1952-46E9-8609-96ECFA6D5147}"/>
              </a:ext>
            </a:extLst>
          </p:cNvPr>
          <p:cNvSpPr>
            <a:spLocks noGrp="1"/>
          </p:cNvSpPr>
          <p:nvPr>
            <p:ph type="title"/>
          </p:nvPr>
        </p:nvSpPr>
        <p:spPr>
          <a:xfrm>
            <a:off x="914400" y="1844824"/>
            <a:ext cx="8964488" cy="1154112"/>
          </a:xfrm>
        </p:spPr>
        <p:txBody>
          <a:bodyPr/>
          <a:lstStyle/>
          <a:p>
            <a:r>
              <a:rPr lang="en-GB" dirty="0"/>
              <a:t> Y11 Spring Mock Examinations</a:t>
            </a:r>
          </a:p>
        </p:txBody>
      </p:sp>
      <p:sp>
        <p:nvSpPr>
          <p:cNvPr id="3" name="Content Placeholder 2">
            <a:extLst>
              <a:ext uri="{FF2B5EF4-FFF2-40B4-BE49-F238E27FC236}">
                <a16:creationId xmlns:a16="http://schemas.microsoft.com/office/drawing/2014/main" id="{EBF931FF-55B7-421D-A41A-7B0053B8F43D}"/>
              </a:ext>
            </a:extLst>
          </p:cNvPr>
          <p:cNvSpPr>
            <a:spLocks noGrp="1"/>
          </p:cNvSpPr>
          <p:nvPr>
            <p:ph idx="1"/>
          </p:nvPr>
        </p:nvSpPr>
        <p:spPr>
          <a:xfrm>
            <a:off x="914400" y="1988840"/>
            <a:ext cx="7315200" cy="3816424"/>
          </a:xfrm>
        </p:spPr>
        <p:txBody>
          <a:bodyPr/>
          <a:lstStyle/>
          <a:p>
            <a:pPr marL="46037" indent="0">
              <a:buNone/>
            </a:pPr>
            <a:endParaRPr lang="en-GB" sz="2800" dirty="0"/>
          </a:p>
          <a:p>
            <a:r>
              <a:rPr lang="en-GB" sz="2800" dirty="0"/>
              <a:t>4</a:t>
            </a:r>
            <a:r>
              <a:rPr lang="en-GB" sz="2800" baseline="30000" dirty="0"/>
              <a:t>th</a:t>
            </a:r>
            <a:r>
              <a:rPr lang="en-GB" sz="2800" dirty="0"/>
              <a:t> – 15</a:t>
            </a:r>
            <a:r>
              <a:rPr lang="en-GB" sz="2800" baseline="30000" dirty="0"/>
              <a:t>th</a:t>
            </a:r>
            <a:r>
              <a:rPr lang="en-GB" sz="2800" dirty="0"/>
              <a:t> March </a:t>
            </a:r>
          </a:p>
          <a:p>
            <a:r>
              <a:rPr lang="en-GB" sz="2800" dirty="0"/>
              <a:t>Take place in formal examination venues/exam invigilators</a:t>
            </a:r>
          </a:p>
          <a:p>
            <a:r>
              <a:rPr lang="en-GB" sz="2800" dirty="0"/>
              <a:t>Timetable and subject revision information   will be posted on satchel one and e-mailed to parents/carers.</a:t>
            </a:r>
          </a:p>
          <a:p>
            <a:r>
              <a:rPr lang="en-GB" sz="2800" dirty="0"/>
              <a:t>Results e-mailed home in week beginning 25</a:t>
            </a:r>
            <a:r>
              <a:rPr lang="en-GB" sz="2800" baseline="30000" dirty="0"/>
              <a:t>th</a:t>
            </a:r>
            <a:r>
              <a:rPr lang="en-GB" sz="2800" dirty="0"/>
              <a:t> March. </a:t>
            </a:r>
          </a:p>
          <a:p>
            <a:endParaRPr lang="en-GB" sz="2800" dirty="0"/>
          </a:p>
          <a:p>
            <a:endParaRPr lang="en-GB" sz="2800" dirty="0"/>
          </a:p>
          <a:p>
            <a:endParaRPr lang="en-GB" sz="2800" dirty="0"/>
          </a:p>
          <a:p>
            <a:endParaRPr lang="en-GB" sz="2800" dirty="0"/>
          </a:p>
          <a:p>
            <a:endParaRPr lang="en-GB" sz="2800" dirty="0"/>
          </a:p>
          <a:p>
            <a:endParaRPr lang="en-GB" sz="2800" dirty="0"/>
          </a:p>
          <a:p>
            <a:endParaRPr lang="en-GB" dirty="0"/>
          </a:p>
          <a:p>
            <a:endParaRPr lang="en-GB" dirty="0"/>
          </a:p>
          <a:p>
            <a:r>
              <a:rPr lang="en-GB" dirty="0"/>
              <a:t> </a:t>
            </a:r>
          </a:p>
        </p:txBody>
      </p:sp>
    </p:spTree>
    <p:extLst>
      <p:ext uri="{BB962C8B-B14F-4D97-AF65-F5344CB8AC3E}">
        <p14:creationId xmlns:p14="http://schemas.microsoft.com/office/powerpoint/2010/main" val="382041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0316C-6BFC-134D-CAF5-4D55D5E36819}"/>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7075CB9B-6F05-FCBD-AC2B-807700150A49}"/>
              </a:ext>
            </a:extLst>
          </p:cNvPr>
          <p:cNvPicPr>
            <a:picLocks noGrp="1" noChangeAspect="1"/>
          </p:cNvPicPr>
          <p:nvPr>
            <p:ph idx="1"/>
          </p:nvPr>
        </p:nvPicPr>
        <p:blipFill rotWithShape="1">
          <a:blip r:embed="rId2"/>
          <a:srcRect t="10855" r="63781" b="18654"/>
          <a:stretch/>
        </p:blipFill>
        <p:spPr>
          <a:xfrm>
            <a:off x="241837" y="764704"/>
            <a:ext cx="8660325" cy="5688632"/>
          </a:xfrm>
        </p:spPr>
      </p:pic>
      <p:pic>
        <p:nvPicPr>
          <p:cNvPr id="3" name="Picture 2">
            <a:extLst>
              <a:ext uri="{FF2B5EF4-FFF2-40B4-BE49-F238E27FC236}">
                <a16:creationId xmlns:a16="http://schemas.microsoft.com/office/drawing/2014/main" id="{CF939625-C751-907F-543E-5CACDDEA3660}"/>
              </a:ext>
            </a:extLst>
          </p:cNvPr>
          <p:cNvPicPr>
            <a:picLocks noChangeAspect="1"/>
          </p:cNvPicPr>
          <p:nvPr/>
        </p:nvPicPr>
        <p:blipFill>
          <a:blip r:embed="rId3"/>
          <a:stretch>
            <a:fillRect/>
          </a:stretch>
        </p:blipFill>
        <p:spPr>
          <a:xfrm>
            <a:off x="272303" y="2060848"/>
            <a:ext cx="8663167" cy="4535817"/>
          </a:xfrm>
          <a:prstGeom prst="rect">
            <a:avLst/>
          </a:prstGeom>
        </p:spPr>
      </p:pic>
      <p:sp>
        <p:nvSpPr>
          <p:cNvPr id="7" name="TextBox 6">
            <a:extLst>
              <a:ext uri="{FF2B5EF4-FFF2-40B4-BE49-F238E27FC236}">
                <a16:creationId xmlns:a16="http://schemas.microsoft.com/office/drawing/2014/main" id="{8F0319A7-FB46-C9F1-D099-7D1A5FE88F3D}"/>
              </a:ext>
            </a:extLst>
          </p:cNvPr>
          <p:cNvSpPr txBox="1"/>
          <p:nvPr/>
        </p:nvSpPr>
        <p:spPr>
          <a:xfrm>
            <a:off x="3779912" y="1284354"/>
            <a:ext cx="3096344" cy="369332"/>
          </a:xfrm>
          <a:prstGeom prst="rect">
            <a:avLst/>
          </a:prstGeom>
          <a:noFill/>
        </p:spPr>
        <p:txBody>
          <a:bodyPr wrap="square" rtlCol="0">
            <a:spAutoFit/>
          </a:bodyPr>
          <a:lstStyle/>
          <a:p>
            <a:r>
              <a:rPr lang="en-GB" dirty="0"/>
              <a:t>Mock Results Report</a:t>
            </a:r>
          </a:p>
        </p:txBody>
      </p:sp>
    </p:spTree>
    <p:extLst>
      <p:ext uri="{BB962C8B-B14F-4D97-AF65-F5344CB8AC3E}">
        <p14:creationId xmlns:p14="http://schemas.microsoft.com/office/powerpoint/2010/main" val="609479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9A616-64BF-3B05-7B27-93E4D33AE415}"/>
              </a:ext>
            </a:extLst>
          </p:cNvPr>
          <p:cNvSpPr>
            <a:spLocks noGrp="1"/>
          </p:cNvSpPr>
          <p:nvPr>
            <p:ph type="title"/>
          </p:nvPr>
        </p:nvSpPr>
        <p:spPr/>
        <p:txBody>
          <a:bodyPr/>
          <a:lstStyle/>
          <a:p>
            <a:r>
              <a:rPr lang="en-GB" dirty="0"/>
              <a:t>Interim Reports </a:t>
            </a:r>
            <a:br>
              <a:rPr lang="en-GB" dirty="0"/>
            </a:br>
            <a:endParaRPr lang="en-GB" dirty="0"/>
          </a:p>
        </p:txBody>
      </p:sp>
      <p:sp>
        <p:nvSpPr>
          <p:cNvPr id="3" name="Content Placeholder 2">
            <a:extLst>
              <a:ext uri="{FF2B5EF4-FFF2-40B4-BE49-F238E27FC236}">
                <a16:creationId xmlns:a16="http://schemas.microsoft.com/office/drawing/2014/main" id="{D1E96517-44A4-5666-A89D-A9F0B6FE5AA4}"/>
              </a:ext>
            </a:extLst>
          </p:cNvPr>
          <p:cNvSpPr>
            <a:spLocks noGrp="1"/>
          </p:cNvSpPr>
          <p:nvPr>
            <p:ph idx="1"/>
          </p:nvPr>
        </p:nvSpPr>
        <p:spPr/>
        <p:txBody>
          <a:bodyPr/>
          <a:lstStyle/>
          <a:p>
            <a:r>
              <a:rPr lang="en-GB" dirty="0"/>
              <a:t>E- mailed home in week beginning 18</a:t>
            </a:r>
            <a:r>
              <a:rPr lang="en-GB" baseline="30000" dirty="0"/>
              <a:t>th</a:t>
            </a:r>
            <a:r>
              <a:rPr lang="en-GB" dirty="0"/>
              <a:t> December and week beginning 25</a:t>
            </a:r>
            <a:r>
              <a:rPr lang="en-GB" baseline="30000" dirty="0"/>
              <a:t>th</a:t>
            </a:r>
            <a:r>
              <a:rPr lang="en-GB" dirty="0"/>
              <a:t> March </a:t>
            </a:r>
          </a:p>
          <a:p>
            <a:endParaRPr lang="en-GB" dirty="0"/>
          </a:p>
          <a:p>
            <a:endParaRPr lang="en-GB" dirty="0"/>
          </a:p>
        </p:txBody>
      </p:sp>
      <p:sp>
        <p:nvSpPr>
          <p:cNvPr id="5" name="TextBox 4">
            <a:extLst>
              <a:ext uri="{FF2B5EF4-FFF2-40B4-BE49-F238E27FC236}">
                <a16:creationId xmlns:a16="http://schemas.microsoft.com/office/drawing/2014/main" id="{A881D46C-D9AC-883A-0372-FD08658ED2DA}"/>
              </a:ext>
            </a:extLst>
          </p:cNvPr>
          <p:cNvSpPr txBox="1"/>
          <p:nvPr/>
        </p:nvSpPr>
        <p:spPr>
          <a:xfrm>
            <a:off x="2119489" y="3012701"/>
            <a:ext cx="4758266" cy="646331"/>
          </a:xfrm>
          <a:prstGeom prst="rect">
            <a:avLst/>
          </a:prstGeom>
          <a:noFill/>
        </p:spPr>
        <p:txBody>
          <a:bodyPr wrap="square">
            <a:spAutoFit/>
          </a:bodyPr>
          <a:lstStyle/>
          <a:p>
            <a:r>
              <a:rPr lang="en-GB" dirty="0"/>
              <a:t>emailed home in week beginning 18th December and week beginning 25th March </a:t>
            </a:r>
          </a:p>
        </p:txBody>
      </p:sp>
      <p:sp>
        <p:nvSpPr>
          <p:cNvPr id="6" name="TextBox 5">
            <a:extLst>
              <a:ext uri="{FF2B5EF4-FFF2-40B4-BE49-F238E27FC236}">
                <a16:creationId xmlns:a16="http://schemas.microsoft.com/office/drawing/2014/main" id="{0D0E901F-C086-D3EE-9296-DA7CA231EF16}"/>
              </a:ext>
            </a:extLst>
          </p:cNvPr>
          <p:cNvSpPr txBox="1"/>
          <p:nvPr/>
        </p:nvSpPr>
        <p:spPr>
          <a:xfrm>
            <a:off x="2699792" y="2100080"/>
            <a:ext cx="3240360" cy="369332"/>
          </a:xfrm>
          <a:prstGeom prst="rect">
            <a:avLst/>
          </a:prstGeom>
          <a:noFill/>
        </p:spPr>
        <p:txBody>
          <a:bodyPr wrap="square" rtlCol="0">
            <a:spAutoFit/>
          </a:bodyPr>
          <a:lstStyle/>
          <a:p>
            <a:r>
              <a:rPr lang="en-GB" dirty="0"/>
              <a:t>Interim Reports</a:t>
            </a:r>
          </a:p>
        </p:txBody>
      </p:sp>
    </p:spTree>
    <p:extLst>
      <p:ext uri="{BB962C8B-B14F-4D97-AF65-F5344CB8AC3E}">
        <p14:creationId xmlns:p14="http://schemas.microsoft.com/office/powerpoint/2010/main" val="1591311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0F9CE-2055-8CA5-BC84-749D9CD51616}"/>
              </a:ext>
            </a:extLst>
          </p:cNvPr>
          <p:cNvSpPr>
            <a:spLocks noGrp="1"/>
          </p:cNvSpPr>
          <p:nvPr>
            <p:ph type="title"/>
          </p:nvPr>
        </p:nvSpPr>
        <p:spPr>
          <a:xfrm>
            <a:off x="1187624" y="188640"/>
            <a:ext cx="7315200" cy="1154112"/>
          </a:xfrm>
        </p:spPr>
        <p:txBody>
          <a:bodyPr/>
          <a:lstStyle/>
          <a:p>
            <a:endParaRPr lang="en-GB" dirty="0"/>
          </a:p>
        </p:txBody>
      </p:sp>
      <p:pic>
        <p:nvPicPr>
          <p:cNvPr id="5" name="Content Placeholder 4">
            <a:extLst>
              <a:ext uri="{FF2B5EF4-FFF2-40B4-BE49-F238E27FC236}">
                <a16:creationId xmlns:a16="http://schemas.microsoft.com/office/drawing/2014/main" id="{004FCBE5-B383-AE38-2FAF-20B51A3F89F1}"/>
              </a:ext>
            </a:extLst>
          </p:cNvPr>
          <p:cNvPicPr>
            <a:picLocks noGrp="1" noChangeAspect="1"/>
          </p:cNvPicPr>
          <p:nvPr>
            <p:ph idx="1"/>
          </p:nvPr>
        </p:nvPicPr>
        <p:blipFill rotWithShape="1">
          <a:blip r:embed="rId2"/>
          <a:srcRect l="1514" t="10855" r="62797" b="18654"/>
          <a:stretch/>
        </p:blipFill>
        <p:spPr>
          <a:xfrm>
            <a:off x="611560" y="1412776"/>
            <a:ext cx="7639236" cy="5092364"/>
          </a:xfrm>
        </p:spPr>
      </p:pic>
      <p:pic>
        <p:nvPicPr>
          <p:cNvPr id="3" name="Picture 2">
            <a:extLst>
              <a:ext uri="{FF2B5EF4-FFF2-40B4-BE49-F238E27FC236}">
                <a16:creationId xmlns:a16="http://schemas.microsoft.com/office/drawing/2014/main" id="{FFCB32C4-2C99-2BA0-C25B-727D0252355F}"/>
              </a:ext>
            </a:extLst>
          </p:cNvPr>
          <p:cNvPicPr>
            <a:picLocks noChangeAspect="1"/>
          </p:cNvPicPr>
          <p:nvPr/>
        </p:nvPicPr>
        <p:blipFill>
          <a:blip r:embed="rId3"/>
          <a:stretch>
            <a:fillRect/>
          </a:stretch>
        </p:blipFill>
        <p:spPr>
          <a:xfrm>
            <a:off x="847980" y="2060848"/>
            <a:ext cx="7638950" cy="4011516"/>
          </a:xfrm>
          <a:prstGeom prst="rect">
            <a:avLst/>
          </a:prstGeom>
        </p:spPr>
      </p:pic>
      <p:sp>
        <p:nvSpPr>
          <p:cNvPr id="4" name="TextBox 3">
            <a:extLst>
              <a:ext uri="{FF2B5EF4-FFF2-40B4-BE49-F238E27FC236}">
                <a16:creationId xmlns:a16="http://schemas.microsoft.com/office/drawing/2014/main" id="{5EDE5408-5D63-E689-A2CA-99006FDBCA7D}"/>
              </a:ext>
            </a:extLst>
          </p:cNvPr>
          <p:cNvSpPr txBox="1"/>
          <p:nvPr/>
        </p:nvSpPr>
        <p:spPr>
          <a:xfrm>
            <a:off x="3995936" y="1196752"/>
            <a:ext cx="2808312" cy="369332"/>
          </a:xfrm>
          <a:prstGeom prst="rect">
            <a:avLst/>
          </a:prstGeom>
          <a:noFill/>
        </p:spPr>
        <p:txBody>
          <a:bodyPr wrap="square" rtlCol="0">
            <a:spAutoFit/>
          </a:bodyPr>
          <a:lstStyle/>
          <a:p>
            <a:r>
              <a:rPr lang="en-GB" dirty="0"/>
              <a:t>Interim Report</a:t>
            </a:r>
          </a:p>
        </p:txBody>
      </p:sp>
    </p:spTree>
    <p:extLst>
      <p:ext uri="{BB962C8B-B14F-4D97-AF65-F5344CB8AC3E}">
        <p14:creationId xmlns:p14="http://schemas.microsoft.com/office/powerpoint/2010/main" val="2619490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17581-D607-303B-5DA6-AF0BF77E322E}"/>
              </a:ext>
            </a:extLst>
          </p:cNvPr>
          <p:cNvSpPr>
            <a:spLocks noGrp="1"/>
          </p:cNvSpPr>
          <p:nvPr>
            <p:ph type="title"/>
          </p:nvPr>
        </p:nvSpPr>
        <p:spPr>
          <a:xfrm>
            <a:off x="1104540" y="2060848"/>
            <a:ext cx="7315200" cy="1154112"/>
          </a:xfrm>
        </p:spPr>
        <p:txBody>
          <a:bodyPr/>
          <a:lstStyle/>
          <a:p>
            <a:r>
              <a:rPr lang="en-GB" dirty="0"/>
              <a:t>Revision Tips </a:t>
            </a:r>
          </a:p>
        </p:txBody>
      </p:sp>
      <p:sp>
        <p:nvSpPr>
          <p:cNvPr id="3" name="Content Placeholder 2">
            <a:extLst>
              <a:ext uri="{FF2B5EF4-FFF2-40B4-BE49-F238E27FC236}">
                <a16:creationId xmlns:a16="http://schemas.microsoft.com/office/drawing/2014/main" id="{FE71A05D-D3F9-024E-A915-5A1379BB1A21}"/>
              </a:ext>
            </a:extLst>
          </p:cNvPr>
          <p:cNvSpPr>
            <a:spLocks noGrp="1"/>
          </p:cNvSpPr>
          <p:nvPr>
            <p:ph idx="1"/>
          </p:nvPr>
        </p:nvSpPr>
        <p:spPr>
          <a:xfrm>
            <a:off x="1104540" y="2924944"/>
            <a:ext cx="7315200" cy="3538537"/>
          </a:xfrm>
        </p:spPr>
        <p:txBody>
          <a:bodyPr/>
          <a:lstStyle/>
          <a:p>
            <a:r>
              <a:rPr lang="en-GB" sz="2800" dirty="0"/>
              <a:t>PLCs</a:t>
            </a:r>
          </a:p>
          <a:p>
            <a:r>
              <a:rPr lang="en-GB" sz="2800" dirty="0"/>
              <a:t>Revision Timetables</a:t>
            </a:r>
          </a:p>
          <a:p>
            <a:r>
              <a:rPr lang="en-GB" sz="2800" dirty="0"/>
              <a:t>Flash cards</a:t>
            </a:r>
          </a:p>
          <a:p>
            <a:r>
              <a:rPr lang="en-GB" sz="2800" dirty="0"/>
              <a:t>Mind  Maps</a:t>
            </a:r>
          </a:p>
          <a:p>
            <a:r>
              <a:rPr lang="en-GB" sz="2800" dirty="0"/>
              <a:t>Active Revision </a:t>
            </a:r>
          </a:p>
        </p:txBody>
      </p:sp>
    </p:spTree>
    <p:extLst>
      <p:ext uri="{BB962C8B-B14F-4D97-AF65-F5344CB8AC3E}">
        <p14:creationId xmlns:p14="http://schemas.microsoft.com/office/powerpoint/2010/main" val="142540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D0762-D28B-4903-B3D1-67293ECA0625}"/>
              </a:ext>
            </a:extLst>
          </p:cNvPr>
          <p:cNvSpPr>
            <a:spLocks noGrp="1"/>
          </p:cNvSpPr>
          <p:nvPr>
            <p:ph type="ctrTitle"/>
          </p:nvPr>
        </p:nvSpPr>
        <p:spPr>
          <a:xfrm>
            <a:off x="2123728" y="188640"/>
            <a:ext cx="6858000" cy="1505239"/>
          </a:xfrm>
        </p:spPr>
        <p:txBody>
          <a:bodyPr>
            <a:noAutofit/>
          </a:bodyPr>
          <a:lstStyle/>
          <a:p>
            <a:pPr fontAlgn="auto">
              <a:spcAft>
                <a:spcPts val="0"/>
              </a:spcAft>
              <a:defRPr/>
            </a:pPr>
            <a:r>
              <a:rPr lang="en-GB" sz="3600" dirty="0"/>
              <a:t>Year 11 2023-24</a:t>
            </a:r>
          </a:p>
        </p:txBody>
      </p:sp>
      <p:sp>
        <p:nvSpPr>
          <p:cNvPr id="6" name="Title 1">
            <a:extLst>
              <a:ext uri="{FF2B5EF4-FFF2-40B4-BE49-F238E27FC236}">
                <a16:creationId xmlns:a16="http://schemas.microsoft.com/office/drawing/2014/main" id="{3A8A4424-2849-4E40-9356-594F11A15113}"/>
              </a:ext>
            </a:extLst>
          </p:cNvPr>
          <p:cNvSpPr txBox="1">
            <a:spLocks/>
          </p:cNvSpPr>
          <p:nvPr/>
        </p:nvSpPr>
        <p:spPr>
          <a:xfrm>
            <a:off x="646176" y="5229200"/>
            <a:ext cx="7851648" cy="879376"/>
          </a:xfrm>
          <a:prstGeom prst="rect">
            <a:avLst/>
          </a:prstGeom>
          <a:ln>
            <a:noFill/>
          </a:ln>
        </p:spPr>
        <p:txBody>
          <a:bodyPr lIns="0" tIns="0" rIns="18288" bIns="0" anchor="b">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fontAlgn="auto">
              <a:spcAft>
                <a:spcPts val="0"/>
              </a:spcAft>
              <a:defRPr/>
            </a:pPr>
            <a:r>
              <a:rPr lang="en-GB" sz="3600" dirty="0">
                <a:solidFill>
                  <a:schemeClr val="tx2">
                    <a:lumMod val="60000"/>
                    <a:lumOff val="40000"/>
                  </a:schemeClr>
                </a:solidFill>
              </a:rPr>
              <a:t>YEAR 11 PARENTS INFORMATION EVENING</a:t>
            </a:r>
          </a:p>
          <a:p>
            <a:pPr algn="ctr" fontAlgn="auto">
              <a:spcAft>
                <a:spcPts val="0"/>
              </a:spcAft>
              <a:defRPr/>
            </a:pPr>
            <a:r>
              <a:rPr lang="en-GB" sz="2800" dirty="0">
                <a:solidFill>
                  <a:schemeClr val="tx2">
                    <a:lumMod val="60000"/>
                    <a:lumOff val="40000"/>
                  </a:schemeClr>
                </a:solidFill>
              </a:rPr>
              <a:t>Monday 12th October 2023</a:t>
            </a:r>
          </a:p>
          <a:p>
            <a:pPr algn="ctr" fontAlgn="auto">
              <a:spcAft>
                <a:spcPts val="0"/>
              </a:spcAft>
              <a:defRPr/>
            </a:pPr>
            <a:endParaRPr lang="en-GB" sz="3600" dirty="0">
              <a:solidFill>
                <a:srgbClr val="5BD078">
                  <a:tint val="90000"/>
                  <a:satMod val="120000"/>
                </a:srgbClr>
              </a:solidFill>
            </a:endParaRPr>
          </a:p>
          <a:p>
            <a:pPr algn="ctr" fontAlgn="auto">
              <a:spcAft>
                <a:spcPts val="0"/>
              </a:spcAft>
              <a:defRPr/>
            </a:pPr>
            <a:r>
              <a:rPr lang="en-GB" dirty="0">
                <a:solidFill>
                  <a:schemeClr val="tx2">
                    <a:lumMod val="60000"/>
                    <a:lumOff val="40000"/>
                  </a:schemeClr>
                </a:solidFill>
                <a:effectLst/>
              </a:rPr>
              <a:t>SUPPORTING STUDENTS THROUGH EXAMS</a:t>
            </a:r>
          </a:p>
          <a:p>
            <a:pPr algn="ctr" fontAlgn="auto">
              <a:spcAft>
                <a:spcPts val="0"/>
              </a:spcAft>
              <a:defRPr/>
            </a:pPr>
            <a:r>
              <a:rPr lang="en-GB" sz="3600" dirty="0">
                <a:solidFill>
                  <a:schemeClr val="tx2">
                    <a:lumMod val="60000"/>
                    <a:lumOff val="40000"/>
                  </a:schemeClr>
                </a:solidFill>
                <a:effectLst/>
              </a:rPr>
              <a:t>Mr. Smith</a:t>
            </a:r>
            <a:endParaRPr lang="en-GB" sz="3600" dirty="0">
              <a:solidFill>
                <a:schemeClr val="tx2">
                  <a:lumMod val="60000"/>
                  <a:lumOff val="40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93CE9E-61DB-4697-8F22-4969A2BD4824}"/>
              </a:ext>
            </a:extLst>
          </p:cNvPr>
          <p:cNvSpPr>
            <a:spLocks noGrp="1"/>
          </p:cNvSpPr>
          <p:nvPr>
            <p:ph type="ctrTitle"/>
          </p:nvPr>
        </p:nvSpPr>
        <p:spPr>
          <a:xfrm>
            <a:off x="628650" y="2749855"/>
            <a:ext cx="3829050" cy="1128929"/>
          </a:xfrm>
        </p:spPr>
        <p:txBody>
          <a:bodyPr/>
          <a:lstStyle/>
          <a:p>
            <a:r>
              <a:rPr lang="en-GB" dirty="0"/>
              <a:t>What is a PLC?</a:t>
            </a:r>
          </a:p>
        </p:txBody>
      </p:sp>
      <p:sp>
        <p:nvSpPr>
          <p:cNvPr id="7" name="Subtitle 6">
            <a:extLst>
              <a:ext uri="{FF2B5EF4-FFF2-40B4-BE49-F238E27FC236}">
                <a16:creationId xmlns:a16="http://schemas.microsoft.com/office/drawing/2014/main" id="{1176E3F4-0829-4E46-B65E-D7CB49A73095}"/>
              </a:ext>
            </a:extLst>
          </p:cNvPr>
          <p:cNvSpPr>
            <a:spLocks noGrp="1"/>
          </p:cNvSpPr>
          <p:nvPr>
            <p:ph type="subTitle" idx="1"/>
          </p:nvPr>
        </p:nvSpPr>
        <p:spPr>
          <a:xfrm>
            <a:off x="628650" y="4183390"/>
            <a:ext cx="3829050" cy="273844"/>
          </a:xfrm>
        </p:spPr>
        <p:txBody>
          <a:bodyPr/>
          <a:lstStyle/>
          <a:p>
            <a:r>
              <a:rPr lang="en-GB" dirty="0"/>
              <a:t>What you should already know.</a:t>
            </a:r>
          </a:p>
        </p:txBody>
      </p:sp>
      <p:sp>
        <p:nvSpPr>
          <p:cNvPr id="8" name="Text Placeholder 7">
            <a:extLst>
              <a:ext uri="{FF2B5EF4-FFF2-40B4-BE49-F238E27FC236}">
                <a16:creationId xmlns:a16="http://schemas.microsoft.com/office/drawing/2014/main" id="{72A55F24-116D-44F9-9783-B5AE68BD8FB6}"/>
              </a:ext>
            </a:extLst>
          </p:cNvPr>
          <p:cNvSpPr>
            <a:spLocks noGrp="1"/>
          </p:cNvSpPr>
          <p:nvPr>
            <p:ph type="body" sz="quarter" idx="14"/>
          </p:nvPr>
        </p:nvSpPr>
        <p:spPr>
          <a:xfrm>
            <a:off x="4686301" y="2096686"/>
            <a:ext cx="4185694" cy="2870006"/>
          </a:xfrm>
        </p:spPr>
        <p:txBody>
          <a:bodyPr/>
          <a:lstStyle/>
          <a:p>
            <a:pPr marL="0" indent="0">
              <a:buNone/>
            </a:pPr>
            <a:r>
              <a:rPr lang="en-GB" dirty="0"/>
              <a:t>A Personal Learning Checklist (PLC) contains a list of all the topics you need to know about a unit of study.</a:t>
            </a:r>
          </a:p>
          <a:p>
            <a:pPr marL="0" indent="0">
              <a:buNone/>
            </a:pPr>
            <a:endParaRPr lang="en-GB" dirty="0"/>
          </a:p>
          <a:p>
            <a:pPr marL="0" indent="0">
              <a:buNone/>
            </a:pPr>
            <a:r>
              <a:rPr lang="en-GB" dirty="0"/>
              <a:t>You can access a PLC for each subject you study on the school website. (see image below)</a:t>
            </a:r>
          </a:p>
          <a:p>
            <a:pPr marL="0" indent="0">
              <a:buNone/>
            </a:pPr>
            <a:endParaRPr lang="en-GB" dirty="0"/>
          </a:p>
        </p:txBody>
      </p:sp>
      <p:pic>
        <p:nvPicPr>
          <p:cNvPr id="5" name="Picture 4">
            <a:extLst>
              <a:ext uri="{FF2B5EF4-FFF2-40B4-BE49-F238E27FC236}">
                <a16:creationId xmlns:a16="http://schemas.microsoft.com/office/drawing/2014/main" id="{0CA52DE3-A4FD-4687-8399-3E1F3A0C473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6868" y="758899"/>
            <a:ext cx="1693333" cy="1199018"/>
          </a:xfrm>
          <a:prstGeom prst="rect">
            <a:avLst/>
          </a:prstGeom>
          <a:noFill/>
        </p:spPr>
      </p:pic>
    </p:spTree>
    <p:extLst>
      <p:ext uri="{BB962C8B-B14F-4D97-AF65-F5344CB8AC3E}">
        <p14:creationId xmlns:p14="http://schemas.microsoft.com/office/powerpoint/2010/main" val="13373465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93CE9E-61DB-4697-8F22-4969A2BD4824}"/>
              </a:ext>
            </a:extLst>
          </p:cNvPr>
          <p:cNvSpPr>
            <a:spLocks noGrp="1"/>
          </p:cNvSpPr>
          <p:nvPr>
            <p:ph type="ctrTitle"/>
          </p:nvPr>
        </p:nvSpPr>
        <p:spPr>
          <a:xfrm>
            <a:off x="409436" y="2299214"/>
            <a:ext cx="3829050" cy="1128929"/>
          </a:xfrm>
        </p:spPr>
        <p:txBody>
          <a:bodyPr/>
          <a:lstStyle/>
          <a:p>
            <a:r>
              <a:rPr lang="en-GB" dirty="0"/>
              <a:t>How to use a PLC</a:t>
            </a:r>
          </a:p>
        </p:txBody>
      </p:sp>
      <p:sp>
        <p:nvSpPr>
          <p:cNvPr id="7" name="Subtitle 6">
            <a:extLst>
              <a:ext uri="{FF2B5EF4-FFF2-40B4-BE49-F238E27FC236}">
                <a16:creationId xmlns:a16="http://schemas.microsoft.com/office/drawing/2014/main" id="{1176E3F4-0829-4E46-B65E-D7CB49A73095}"/>
              </a:ext>
            </a:extLst>
          </p:cNvPr>
          <p:cNvSpPr>
            <a:spLocks noGrp="1"/>
          </p:cNvSpPr>
          <p:nvPr>
            <p:ph type="subTitle" idx="1"/>
          </p:nvPr>
        </p:nvSpPr>
        <p:spPr>
          <a:xfrm>
            <a:off x="416248" y="3428143"/>
            <a:ext cx="3829050" cy="273844"/>
          </a:xfrm>
        </p:spPr>
        <p:txBody>
          <a:bodyPr/>
          <a:lstStyle/>
          <a:p>
            <a:r>
              <a:rPr lang="en-GB" dirty="0"/>
              <a:t>Evaluate your own learning.</a:t>
            </a:r>
          </a:p>
        </p:txBody>
      </p:sp>
      <p:sp>
        <p:nvSpPr>
          <p:cNvPr id="8" name="Text Placeholder 7">
            <a:extLst>
              <a:ext uri="{FF2B5EF4-FFF2-40B4-BE49-F238E27FC236}">
                <a16:creationId xmlns:a16="http://schemas.microsoft.com/office/drawing/2014/main" id="{72A55F24-116D-44F9-9783-B5AE68BD8FB6}"/>
              </a:ext>
            </a:extLst>
          </p:cNvPr>
          <p:cNvSpPr>
            <a:spLocks noGrp="1"/>
          </p:cNvSpPr>
          <p:nvPr>
            <p:ph type="body" sz="quarter" idx="14"/>
          </p:nvPr>
        </p:nvSpPr>
        <p:spPr>
          <a:xfrm>
            <a:off x="4748461" y="1313384"/>
            <a:ext cx="4339166" cy="2870006"/>
          </a:xfrm>
        </p:spPr>
        <p:txBody>
          <a:bodyPr/>
          <a:lstStyle/>
          <a:p>
            <a:pPr marL="0" indent="0">
              <a:buNone/>
            </a:pPr>
            <a:r>
              <a:rPr lang="en-GB" sz="1500" dirty="0"/>
              <a:t>As you can see below, next to each topic is a space where you can evaluate your confidence level:</a:t>
            </a:r>
          </a:p>
          <a:p>
            <a:pPr marL="0" indent="0">
              <a:buNone/>
            </a:pPr>
            <a:endParaRPr lang="en-GB" sz="1500" dirty="0"/>
          </a:p>
          <a:p>
            <a:pPr marL="0" indent="0">
              <a:buNone/>
            </a:pPr>
            <a:r>
              <a:rPr lang="en-GB" sz="1500" dirty="0">
                <a:solidFill>
                  <a:srgbClr val="FF0000"/>
                </a:solidFill>
              </a:rPr>
              <a:t>Red</a:t>
            </a:r>
            <a:r>
              <a:rPr lang="en-GB" sz="1500" dirty="0"/>
              <a:t> – I don’t understand</a:t>
            </a:r>
          </a:p>
          <a:p>
            <a:pPr marL="0" indent="0">
              <a:buNone/>
            </a:pPr>
            <a:r>
              <a:rPr lang="en-GB" sz="1500" dirty="0">
                <a:solidFill>
                  <a:schemeClr val="accent2"/>
                </a:solidFill>
              </a:rPr>
              <a:t>Amber</a:t>
            </a:r>
            <a:r>
              <a:rPr lang="en-GB" sz="1500" dirty="0"/>
              <a:t> – I understand a little</a:t>
            </a:r>
          </a:p>
          <a:p>
            <a:pPr marL="0" indent="0">
              <a:buNone/>
            </a:pPr>
            <a:r>
              <a:rPr lang="en-GB" sz="1500" dirty="0">
                <a:solidFill>
                  <a:schemeClr val="accent6"/>
                </a:solidFill>
              </a:rPr>
              <a:t>Green</a:t>
            </a:r>
            <a:r>
              <a:rPr lang="en-GB" sz="1500" dirty="0"/>
              <a:t> – I completely understand</a:t>
            </a:r>
          </a:p>
        </p:txBody>
      </p:sp>
      <p:pic>
        <p:nvPicPr>
          <p:cNvPr id="3" name="Picture 2">
            <a:extLst>
              <a:ext uri="{FF2B5EF4-FFF2-40B4-BE49-F238E27FC236}">
                <a16:creationId xmlns:a16="http://schemas.microsoft.com/office/drawing/2014/main" id="{818CF7C6-16E7-40CD-ABA5-8CCFAAECBDF8}"/>
              </a:ext>
            </a:extLst>
          </p:cNvPr>
          <p:cNvPicPr>
            <a:picLocks noChangeAspect="1"/>
          </p:cNvPicPr>
          <p:nvPr/>
        </p:nvPicPr>
        <p:blipFill rotWithShape="1">
          <a:blip r:embed="rId2"/>
          <a:srcRect l="31584" t="22716" r="31687" b="39620"/>
          <a:stretch/>
        </p:blipFill>
        <p:spPr>
          <a:xfrm>
            <a:off x="3707905" y="3373861"/>
            <a:ext cx="5436096" cy="3484139"/>
          </a:xfrm>
          <a:prstGeom prst="rect">
            <a:avLst/>
          </a:prstGeom>
        </p:spPr>
      </p:pic>
    </p:spTree>
    <p:extLst>
      <p:ext uri="{BB962C8B-B14F-4D97-AF65-F5344CB8AC3E}">
        <p14:creationId xmlns:p14="http://schemas.microsoft.com/office/powerpoint/2010/main" val="271709728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9F43-C904-415C-8BEC-9DE113E89D29}"/>
              </a:ext>
            </a:extLst>
          </p:cNvPr>
          <p:cNvSpPr>
            <a:spLocks noGrp="1"/>
          </p:cNvSpPr>
          <p:nvPr>
            <p:ph type="ctrTitle"/>
          </p:nvPr>
        </p:nvSpPr>
        <p:spPr>
          <a:xfrm>
            <a:off x="2542450" y="1579017"/>
            <a:ext cx="5830024" cy="1128929"/>
          </a:xfrm>
        </p:spPr>
        <p:txBody>
          <a:bodyPr/>
          <a:lstStyle/>
          <a:p>
            <a:r>
              <a:rPr lang="en-GB" dirty="0"/>
              <a:t>Where can you find all your PLCs and other revision aids?</a:t>
            </a:r>
          </a:p>
        </p:txBody>
      </p:sp>
      <p:pic>
        <p:nvPicPr>
          <p:cNvPr id="5" name="Picture 4">
            <a:extLst>
              <a:ext uri="{FF2B5EF4-FFF2-40B4-BE49-F238E27FC236}">
                <a16:creationId xmlns:a16="http://schemas.microsoft.com/office/drawing/2014/main" id="{9F23BE29-74C4-45D4-BE91-45BD16481247}"/>
              </a:ext>
            </a:extLst>
          </p:cNvPr>
          <p:cNvPicPr>
            <a:picLocks noChangeAspect="1"/>
          </p:cNvPicPr>
          <p:nvPr/>
        </p:nvPicPr>
        <p:blipFill rotWithShape="1">
          <a:blip r:embed="rId2"/>
          <a:srcRect t="8720" b="5423"/>
          <a:stretch/>
        </p:blipFill>
        <p:spPr>
          <a:xfrm>
            <a:off x="205451" y="2931614"/>
            <a:ext cx="4173830" cy="2239701"/>
          </a:xfrm>
          <a:prstGeom prst="rect">
            <a:avLst/>
          </a:prstGeom>
        </p:spPr>
      </p:pic>
      <p:pic>
        <p:nvPicPr>
          <p:cNvPr id="6" name="Picture 5">
            <a:extLst>
              <a:ext uri="{FF2B5EF4-FFF2-40B4-BE49-F238E27FC236}">
                <a16:creationId xmlns:a16="http://schemas.microsoft.com/office/drawing/2014/main" id="{9EEC11F0-EDB3-45A5-89F2-21720CF5C9B0}"/>
              </a:ext>
            </a:extLst>
          </p:cNvPr>
          <p:cNvPicPr>
            <a:picLocks noChangeAspect="1"/>
          </p:cNvPicPr>
          <p:nvPr/>
        </p:nvPicPr>
        <p:blipFill rotWithShape="1">
          <a:blip r:embed="rId3"/>
          <a:srcRect l="2385" t="14183" r="2991" b="6186"/>
          <a:stretch/>
        </p:blipFill>
        <p:spPr>
          <a:xfrm>
            <a:off x="4878367" y="2864602"/>
            <a:ext cx="3577733" cy="1881742"/>
          </a:xfrm>
          <a:prstGeom prst="rect">
            <a:avLst/>
          </a:prstGeom>
        </p:spPr>
      </p:pic>
      <p:sp>
        <p:nvSpPr>
          <p:cNvPr id="7" name="Oval 6">
            <a:extLst>
              <a:ext uri="{FF2B5EF4-FFF2-40B4-BE49-F238E27FC236}">
                <a16:creationId xmlns:a16="http://schemas.microsoft.com/office/drawing/2014/main" id="{12EB6562-93BB-4156-824B-3E06F18BAD02}"/>
              </a:ext>
            </a:extLst>
          </p:cNvPr>
          <p:cNvSpPr/>
          <p:nvPr/>
        </p:nvSpPr>
        <p:spPr>
          <a:xfrm>
            <a:off x="2222918" y="3643855"/>
            <a:ext cx="372705" cy="1823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D47B4179-A56D-44AD-A4DA-A6A0F06F30C0}"/>
              </a:ext>
            </a:extLst>
          </p:cNvPr>
          <p:cNvSpPr/>
          <p:nvPr/>
        </p:nvSpPr>
        <p:spPr>
          <a:xfrm>
            <a:off x="2222918" y="3053121"/>
            <a:ext cx="372705" cy="1823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848763B1-B61E-4518-A7F5-467AE25E3DFE}"/>
              </a:ext>
            </a:extLst>
          </p:cNvPr>
          <p:cNvSpPr/>
          <p:nvPr/>
        </p:nvSpPr>
        <p:spPr>
          <a:xfrm>
            <a:off x="5084757" y="3552704"/>
            <a:ext cx="372705" cy="1823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F060390D-20F7-4C93-B31E-083905BB3155}"/>
              </a:ext>
            </a:extLst>
          </p:cNvPr>
          <p:cNvSpPr txBox="1"/>
          <p:nvPr/>
        </p:nvSpPr>
        <p:spPr>
          <a:xfrm>
            <a:off x="286474" y="5327972"/>
            <a:ext cx="3871731" cy="646331"/>
          </a:xfrm>
          <a:prstGeom prst="rect">
            <a:avLst/>
          </a:prstGeom>
          <a:noFill/>
        </p:spPr>
        <p:txBody>
          <a:bodyPr wrap="square" rtlCol="0">
            <a:spAutoFit/>
          </a:bodyPr>
          <a:lstStyle/>
          <a:p>
            <a:r>
              <a:rPr lang="en-GB" dirty="0"/>
              <a:t>On the school website click on ‘</a:t>
            </a:r>
            <a:r>
              <a:rPr lang="en-GB" dirty="0">
                <a:solidFill>
                  <a:schemeClr val="accent1"/>
                </a:solidFill>
              </a:rPr>
              <a:t>our school</a:t>
            </a:r>
            <a:r>
              <a:rPr lang="en-GB" dirty="0"/>
              <a:t>’ and then ‘</a:t>
            </a:r>
            <a:r>
              <a:rPr lang="en-GB" dirty="0">
                <a:solidFill>
                  <a:schemeClr val="accent1"/>
                </a:solidFill>
              </a:rPr>
              <a:t>KS4 subjects</a:t>
            </a:r>
            <a:r>
              <a:rPr lang="en-GB" dirty="0"/>
              <a:t>’.</a:t>
            </a:r>
          </a:p>
        </p:txBody>
      </p:sp>
      <p:sp>
        <p:nvSpPr>
          <p:cNvPr id="13" name="TextBox 12">
            <a:extLst>
              <a:ext uri="{FF2B5EF4-FFF2-40B4-BE49-F238E27FC236}">
                <a16:creationId xmlns:a16="http://schemas.microsoft.com/office/drawing/2014/main" id="{02BDE935-4C4A-4817-881C-4E1381F33434}"/>
              </a:ext>
            </a:extLst>
          </p:cNvPr>
          <p:cNvSpPr txBox="1"/>
          <p:nvPr/>
        </p:nvSpPr>
        <p:spPr>
          <a:xfrm>
            <a:off x="5081862" y="5256915"/>
            <a:ext cx="3871731" cy="923330"/>
          </a:xfrm>
          <a:prstGeom prst="rect">
            <a:avLst/>
          </a:prstGeom>
          <a:noFill/>
        </p:spPr>
        <p:txBody>
          <a:bodyPr wrap="square" rtlCol="0">
            <a:spAutoFit/>
          </a:bodyPr>
          <a:lstStyle/>
          <a:p>
            <a:r>
              <a:rPr lang="en-GB" dirty="0"/>
              <a:t>On the KS4 page, you will see a list of all the </a:t>
            </a:r>
            <a:r>
              <a:rPr lang="en-GB" dirty="0">
                <a:solidFill>
                  <a:schemeClr val="accent1"/>
                </a:solidFill>
              </a:rPr>
              <a:t>subjects</a:t>
            </a:r>
            <a:r>
              <a:rPr lang="en-GB" dirty="0"/>
              <a:t>. Underneath each subject will be the </a:t>
            </a:r>
            <a:r>
              <a:rPr lang="en-GB" dirty="0">
                <a:solidFill>
                  <a:schemeClr val="accent1"/>
                </a:solidFill>
              </a:rPr>
              <a:t>PLC link</a:t>
            </a:r>
            <a:r>
              <a:rPr lang="en-GB" dirty="0"/>
              <a:t>.</a:t>
            </a:r>
          </a:p>
        </p:txBody>
      </p:sp>
    </p:spTree>
    <p:extLst>
      <p:ext uri="{BB962C8B-B14F-4D97-AF65-F5344CB8AC3E}">
        <p14:creationId xmlns:p14="http://schemas.microsoft.com/office/powerpoint/2010/main" val="5217731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GCSE MATHEMATICS</a:t>
            </a:r>
            <a:br>
              <a:rPr lang="en-GB" dirty="0"/>
            </a:br>
            <a:r>
              <a:rPr lang="en-GB" dirty="0"/>
              <a:t>Miss Beswick</a:t>
            </a:r>
          </a:p>
        </p:txBody>
      </p:sp>
      <p:sp>
        <p:nvSpPr>
          <p:cNvPr id="3" name="Subtitle 2"/>
          <p:cNvSpPr>
            <a:spLocks noGrp="1"/>
          </p:cNvSpPr>
          <p:nvPr>
            <p:ph type="subTitle" idx="1"/>
          </p:nvPr>
        </p:nvSpPr>
        <p:spPr/>
        <p:txBody>
          <a:bodyPr/>
          <a:lstStyle/>
          <a:p>
            <a:r>
              <a:rPr lang="en-GB" dirty="0"/>
              <a:t>How you can support your child</a:t>
            </a:r>
          </a:p>
        </p:txBody>
      </p:sp>
    </p:spTree>
    <p:extLst>
      <p:ext uri="{BB962C8B-B14F-4D97-AF65-F5344CB8AC3E}">
        <p14:creationId xmlns:p14="http://schemas.microsoft.com/office/powerpoint/2010/main" val="3122564608"/>
      </p:ext>
    </p:extLst>
  </p:cSld>
  <p:clrMapOvr>
    <a:masterClrMapping/>
  </p:clrMapOvr>
  <mc:AlternateContent xmlns:mc="http://schemas.openxmlformats.org/markup-compatibility/2006" xmlns:p14="http://schemas.microsoft.com/office/powerpoint/2010/main">
    <mc:Choice Requires="p14">
      <p:transition spd="slow" p14:dur="2000" advTm="14523"/>
    </mc:Choice>
    <mc:Fallback xmlns="">
      <p:transition spd="slow" advTm="1452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20688"/>
            <a:ext cx="7315200" cy="576064"/>
          </a:xfrm>
        </p:spPr>
        <p:txBody>
          <a:bodyPr/>
          <a:lstStyle/>
          <a:p>
            <a:pPr algn="ctr"/>
            <a:r>
              <a:rPr lang="en-GB" dirty="0"/>
              <a:t>Things to know</a:t>
            </a:r>
          </a:p>
        </p:txBody>
      </p:sp>
      <p:sp>
        <p:nvSpPr>
          <p:cNvPr id="3" name="Content Placeholder 2"/>
          <p:cNvSpPr>
            <a:spLocks noGrp="1"/>
          </p:cNvSpPr>
          <p:nvPr>
            <p:ph idx="1"/>
          </p:nvPr>
        </p:nvSpPr>
        <p:spPr>
          <a:xfrm>
            <a:off x="914400" y="1772816"/>
            <a:ext cx="7315200" cy="4535909"/>
          </a:xfrm>
        </p:spPr>
        <p:txBody>
          <a:bodyPr/>
          <a:lstStyle/>
          <a:p>
            <a:r>
              <a:rPr lang="en-GB" sz="2400" dirty="0"/>
              <a:t>EDEXCEL exam board</a:t>
            </a:r>
          </a:p>
          <a:p>
            <a:endParaRPr lang="en-GB" sz="2400" dirty="0"/>
          </a:p>
          <a:p>
            <a:r>
              <a:rPr lang="en-GB" sz="2400" dirty="0"/>
              <a:t>Two tiers</a:t>
            </a:r>
          </a:p>
          <a:p>
            <a:pPr lvl="1"/>
            <a:r>
              <a:rPr lang="en-GB" sz="2400" dirty="0"/>
              <a:t>Foundation</a:t>
            </a:r>
          </a:p>
          <a:p>
            <a:pPr lvl="1"/>
            <a:r>
              <a:rPr lang="en-GB" sz="2400" dirty="0"/>
              <a:t>Higher</a:t>
            </a:r>
          </a:p>
          <a:p>
            <a:pPr lvl="1"/>
            <a:endParaRPr lang="en-GB" sz="2400" dirty="0"/>
          </a:p>
          <a:p>
            <a:r>
              <a:rPr lang="en-GB" sz="2400" dirty="0"/>
              <a:t>Three exam papers</a:t>
            </a:r>
          </a:p>
          <a:p>
            <a:pPr lvl="1"/>
            <a:r>
              <a:rPr lang="en-GB" sz="2400" dirty="0"/>
              <a:t>Paper 1 non-calculator</a:t>
            </a:r>
          </a:p>
          <a:p>
            <a:pPr lvl="1"/>
            <a:r>
              <a:rPr lang="en-GB" sz="2400" dirty="0"/>
              <a:t>Paper 2 calculator</a:t>
            </a:r>
          </a:p>
          <a:p>
            <a:pPr lvl="1"/>
            <a:r>
              <a:rPr lang="en-GB" sz="2400" dirty="0"/>
              <a:t>Paper 3 calculator</a:t>
            </a:r>
          </a:p>
          <a:p>
            <a:endParaRPr lang="en-GB" sz="3200" dirty="0"/>
          </a:p>
          <a:p>
            <a:endParaRPr lang="en-GB" sz="3200" dirty="0"/>
          </a:p>
          <a:p>
            <a:endParaRPr lang="en-GB" sz="3200" dirty="0"/>
          </a:p>
          <a:p>
            <a:pPr marL="46037" indent="0">
              <a:buNone/>
            </a:pPr>
            <a:endParaRPr lang="en-GB" sz="3200" dirty="0"/>
          </a:p>
          <a:p>
            <a:pPr marL="46037" indent="0">
              <a:buNone/>
            </a:pPr>
            <a:endParaRPr lang="en-GB" sz="3200" dirty="0"/>
          </a:p>
          <a:p>
            <a:endParaRPr lang="en-GB" dirty="0"/>
          </a:p>
        </p:txBody>
      </p:sp>
    </p:spTree>
    <p:extLst>
      <p:ext uri="{BB962C8B-B14F-4D97-AF65-F5344CB8AC3E}">
        <p14:creationId xmlns:p14="http://schemas.microsoft.com/office/powerpoint/2010/main" val="3480155179"/>
      </p:ext>
    </p:extLst>
  </p:cSld>
  <p:clrMapOvr>
    <a:masterClrMapping/>
  </p:clrMapOvr>
  <mc:AlternateContent xmlns:mc="http://schemas.openxmlformats.org/markup-compatibility/2006" xmlns:p14="http://schemas.microsoft.com/office/powerpoint/2010/main">
    <mc:Choice Requires="p14">
      <p:transition spd="slow" p14:dur="2000" advTm="25933"/>
    </mc:Choice>
    <mc:Fallback xmlns="">
      <p:transition spd="slow" advTm="2593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20688"/>
            <a:ext cx="7315200" cy="576064"/>
          </a:xfrm>
        </p:spPr>
        <p:txBody>
          <a:bodyPr/>
          <a:lstStyle/>
          <a:p>
            <a:pPr algn="ctr"/>
            <a:r>
              <a:rPr lang="en-GB" dirty="0"/>
              <a:t>How to revise maths</a:t>
            </a:r>
          </a:p>
        </p:txBody>
      </p:sp>
      <p:sp>
        <p:nvSpPr>
          <p:cNvPr id="3" name="Content Placeholder 2"/>
          <p:cNvSpPr>
            <a:spLocks noGrp="1"/>
          </p:cNvSpPr>
          <p:nvPr>
            <p:ph idx="1"/>
          </p:nvPr>
        </p:nvSpPr>
        <p:spPr>
          <a:xfrm>
            <a:off x="914400" y="1772816"/>
            <a:ext cx="7315200" cy="4535909"/>
          </a:xfrm>
        </p:spPr>
        <p:txBody>
          <a:bodyPr/>
          <a:lstStyle/>
          <a:p>
            <a:r>
              <a:rPr lang="en-GB" sz="2400" dirty="0"/>
              <a:t>Know what is on the curriculum</a:t>
            </a:r>
          </a:p>
          <a:p>
            <a:r>
              <a:rPr lang="en-GB" sz="2400" dirty="0"/>
              <a:t>Identify strengths and areas for improvement</a:t>
            </a:r>
          </a:p>
          <a:p>
            <a:r>
              <a:rPr lang="en-GB" sz="2400" dirty="0"/>
              <a:t>Focus on areas for improvement</a:t>
            </a:r>
          </a:p>
          <a:p>
            <a:r>
              <a:rPr lang="en-GB" sz="2400" dirty="0"/>
              <a:t>Find out about those topics</a:t>
            </a:r>
          </a:p>
          <a:p>
            <a:r>
              <a:rPr lang="en-GB" sz="2400" dirty="0"/>
              <a:t>Make revision notes on key facts and formulae</a:t>
            </a:r>
          </a:p>
          <a:p>
            <a:r>
              <a:rPr lang="en-GB" sz="2400" dirty="0"/>
              <a:t>PRACTISE questions</a:t>
            </a:r>
          </a:p>
          <a:p>
            <a:r>
              <a:rPr lang="en-GB" sz="2400" dirty="0"/>
              <a:t>CHECK answers</a:t>
            </a:r>
          </a:p>
          <a:p>
            <a:r>
              <a:rPr lang="en-GB" sz="2400" dirty="0"/>
              <a:t>Find out how to do the questions you got wrong</a:t>
            </a:r>
          </a:p>
          <a:p>
            <a:pPr marL="46037" indent="0">
              <a:buNone/>
            </a:pPr>
            <a:endParaRPr lang="en-GB" sz="3200" dirty="0"/>
          </a:p>
          <a:p>
            <a:endParaRPr lang="en-GB" sz="3200" dirty="0"/>
          </a:p>
          <a:p>
            <a:endParaRPr lang="en-GB" sz="3200" dirty="0"/>
          </a:p>
          <a:p>
            <a:pPr marL="46037" indent="0">
              <a:buNone/>
            </a:pPr>
            <a:endParaRPr lang="en-GB" sz="3200" dirty="0"/>
          </a:p>
          <a:p>
            <a:pPr marL="46037" indent="0">
              <a:buNone/>
            </a:pPr>
            <a:endParaRPr lang="en-GB" sz="3200" dirty="0"/>
          </a:p>
          <a:p>
            <a:endParaRPr lang="en-GB" dirty="0"/>
          </a:p>
        </p:txBody>
      </p:sp>
    </p:spTree>
    <p:extLst>
      <p:ext uri="{BB962C8B-B14F-4D97-AF65-F5344CB8AC3E}">
        <p14:creationId xmlns:p14="http://schemas.microsoft.com/office/powerpoint/2010/main" val="4259279928"/>
      </p:ext>
    </p:extLst>
  </p:cSld>
  <p:clrMapOvr>
    <a:masterClrMapping/>
  </p:clrMapOvr>
  <mc:AlternateContent xmlns:mc="http://schemas.openxmlformats.org/markup-compatibility/2006" xmlns:p14="http://schemas.microsoft.com/office/powerpoint/2010/main">
    <mc:Choice Requires="p14">
      <p:transition spd="slow" p14:dur="2000" advTm="25933"/>
    </mc:Choice>
    <mc:Fallback xmlns="">
      <p:transition spd="slow" advTm="2593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20688"/>
            <a:ext cx="7315200" cy="576064"/>
          </a:xfrm>
        </p:spPr>
        <p:txBody>
          <a:bodyPr/>
          <a:lstStyle/>
          <a:p>
            <a:pPr algn="ctr"/>
            <a:r>
              <a:rPr lang="en-GB" dirty="0"/>
              <a:t>How NOT to revise maths</a:t>
            </a:r>
          </a:p>
        </p:txBody>
      </p:sp>
      <p:sp>
        <p:nvSpPr>
          <p:cNvPr id="3" name="Content Placeholder 2"/>
          <p:cNvSpPr>
            <a:spLocks noGrp="1"/>
          </p:cNvSpPr>
          <p:nvPr>
            <p:ph idx="1"/>
          </p:nvPr>
        </p:nvSpPr>
        <p:spPr>
          <a:xfrm>
            <a:off x="914400" y="1772816"/>
            <a:ext cx="7315200" cy="4535909"/>
          </a:xfrm>
        </p:spPr>
        <p:txBody>
          <a:bodyPr/>
          <a:lstStyle/>
          <a:p>
            <a:r>
              <a:rPr lang="en-GB" sz="3200" dirty="0"/>
              <a:t>Only practise questions you already know how to do and leave questions you can’t do</a:t>
            </a:r>
          </a:p>
          <a:p>
            <a:pPr marL="46037" indent="0">
              <a:buNone/>
            </a:pPr>
            <a:endParaRPr lang="en-GB" sz="3200" dirty="0"/>
          </a:p>
          <a:p>
            <a:r>
              <a:rPr lang="en-GB" sz="3200" dirty="0"/>
              <a:t>Spend too much time making revision notes</a:t>
            </a:r>
          </a:p>
          <a:p>
            <a:endParaRPr lang="en-GB" sz="3200" dirty="0"/>
          </a:p>
          <a:p>
            <a:endParaRPr lang="en-GB" sz="3200" dirty="0"/>
          </a:p>
          <a:p>
            <a:endParaRPr lang="en-GB" sz="3200" dirty="0"/>
          </a:p>
          <a:p>
            <a:pPr marL="46037" indent="0">
              <a:buNone/>
            </a:pPr>
            <a:endParaRPr lang="en-GB" sz="3200" dirty="0"/>
          </a:p>
          <a:p>
            <a:pPr marL="46037" indent="0">
              <a:buNone/>
            </a:pPr>
            <a:endParaRPr lang="en-GB" sz="3200" dirty="0"/>
          </a:p>
          <a:p>
            <a:endParaRPr lang="en-GB" dirty="0"/>
          </a:p>
        </p:txBody>
      </p:sp>
    </p:spTree>
    <p:extLst>
      <p:ext uri="{BB962C8B-B14F-4D97-AF65-F5344CB8AC3E}">
        <p14:creationId xmlns:p14="http://schemas.microsoft.com/office/powerpoint/2010/main" val="3360491940"/>
      </p:ext>
    </p:extLst>
  </p:cSld>
  <p:clrMapOvr>
    <a:masterClrMapping/>
  </p:clrMapOvr>
  <mc:AlternateContent xmlns:mc="http://schemas.openxmlformats.org/markup-compatibility/2006" xmlns:p14="http://schemas.microsoft.com/office/powerpoint/2010/main">
    <mc:Choice Requires="p14">
      <p:transition spd="slow" p14:dur="2000" advTm="25933"/>
    </mc:Choice>
    <mc:Fallback xmlns="">
      <p:transition spd="slow" advTm="25933"/>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20688"/>
            <a:ext cx="7315200" cy="576064"/>
          </a:xfrm>
        </p:spPr>
        <p:txBody>
          <a:bodyPr/>
          <a:lstStyle/>
          <a:p>
            <a:pPr algn="ctr"/>
            <a:r>
              <a:rPr lang="en-GB" dirty="0"/>
              <a:t>Using </a:t>
            </a:r>
            <a:r>
              <a:rPr lang="en-GB" dirty="0" err="1"/>
              <a:t>sparx</a:t>
            </a:r>
            <a:r>
              <a:rPr lang="en-GB" dirty="0"/>
              <a:t> to revise</a:t>
            </a:r>
          </a:p>
        </p:txBody>
      </p:sp>
      <p:sp>
        <p:nvSpPr>
          <p:cNvPr id="3" name="Content Placeholder 2"/>
          <p:cNvSpPr>
            <a:spLocks noGrp="1"/>
          </p:cNvSpPr>
          <p:nvPr>
            <p:ph idx="1"/>
          </p:nvPr>
        </p:nvSpPr>
        <p:spPr>
          <a:xfrm>
            <a:off x="914400" y="1772816"/>
            <a:ext cx="7315200" cy="4535909"/>
          </a:xfrm>
        </p:spPr>
        <p:txBody>
          <a:bodyPr/>
          <a:lstStyle/>
          <a:p>
            <a:r>
              <a:rPr lang="en-GB" sz="2400" dirty="0"/>
              <a:t>All students have been given a checklist </a:t>
            </a:r>
          </a:p>
          <a:p>
            <a:r>
              <a:rPr lang="en-GB" sz="2400" dirty="0"/>
              <a:t>Each topic is linked to </a:t>
            </a:r>
            <a:r>
              <a:rPr lang="en-GB" sz="2400" dirty="0" err="1"/>
              <a:t>sparx</a:t>
            </a:r>
            <a:endParaRPr lang="en-GB" sz="2400" dirty="0"/>
          </a:p>
          <a:p>
            <a:r>
              <a:rPr lang="en-GB" sz="2400" dirty="0"/>
              <a:t>Help videos</a:t>
            </a:r>
          </a:p>
          <a:p>
            <a:r>
              <a:rPr lang="en-GB" sz="2400" dirty="0"/>
              <a:t>Practise questions </a:t>
            </a:r>
          </a:p>
          <a:p>
            <a:endParaRPr lang="en-GB" sz="3200" dirty="0"/>
          </a:p>
          <a:p>
            <a:endParaRPr lang="en-GB" sz="3200" dirty="0"/>
          </a:p>
          <a:p>
            <a:endParaRPr lang="en-GB" sz="3200" dirty="0"/>
          </a:p>
          <a:p>
            <a:pPr marL="46037" indent="0">
              <a:buNone/>
            </a:pPr>
            <a:endParaRPr lang="en-GB" sz="3200" dirty="0"/>
          </a:p>
          <a:p>
            <a:pPr marL="46037" indent="0">
              <a:buNone/>
            </a:pPr>
            <a:endParaRPr lang="en-GB" sz="3200" dirty="0"/>
          </a:p>
          <a:p>
            <a:endParaRPr lang="en-GB" dirty="0"/>
          </a:p>
        </p:txBody>
      </p:sp>
    </p:spTree>
    <p:extLst>
      <p:ext uri="{BB962C8B-B14F-4D97-AF65-F5344CB8AC3E}">
        <p14:creationId xmlns:p14="http://schemas.microsoft.com/office/powerpoint/2010/main" val="1322370605"/>
      </p:ext>
    </p:extLst>
  </p:cSld>
  <p:clrMapOvr>
    <a:masterClrMapping/>
  </p:clrMapOvr>
  <mc:AlternateContent xmlns:mc="http://schemas.openxmlformats.org/markup-compatibility/2006" xmlns:p14="http://schemas.microsoft.com/office/powerpoint/2010/main">
    <mc:Choice Requires="p14">
      <p:transition spd="slow" p14:dur="2000" advTm="25933"/>
    </mc:Choice>
    <mc:Fallback xmlns="">
      <p:transition spd="slow" advTm="25933"/>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20688"/>
            <a:ext cx="7315200" cy="576064"/>
          </a:xfrm>
        </p:spPr>
        <p:txBody>
          <a:bodyPr/>
          <a:lstStyle/>
          <a:p>
            <a:pPr algn="ctr"/>
            <a:r>
              <a:rPr lang="en-GB" dirty="0"/>
              <a:t>Checklist for </a:t>
            </a:r>
            <a:r>
              <a:rPr lang="en-GB" dirty="0" err="1"/>
              <a:t>sparx</a:t>
            </a:r>
            <a:endParaRPr lang="en-GB" dirty="0"/>
          </a:p>
        </p:txBody>
      </p:sp>
      <p:pic>
        <p:nvPicPr>
          <p:cNvPr id="6" name="Picture 5">
            <a:extLst>
              <a:ext uri="{FF2B5EF4-FFF2-40B4-BE49-F238E27FC236}">
                <a16:creationId xmlns:a16="http://schemas.microsoft.com/office/drawing/2014/main" id="{ADADCC48-892E-4439-A07F-5BCFD0D5B4A0}"/>
              </a:ext>
            </a:extLst>
          </p:cNvPr>
          <p:cNvPicPr>
            <a:picLocks noChangeAspect="1"/>
          </p:cNvPicPr>
          <p:nvPr/>
        </p:nvPicPr>
        <p:blipFill rotWithShape="1">
          <a:blip r:embed="rId2"/>
          <a:srcRect l="29054" t="19027" r="30679" b="6927"/>
          <a:stretch/>
        </p:blipFill>
        <p:spPr>
          <a:xfrm>
            <a:off x="179512" y="2223781"/>
            <a:ext cx="4180830" cy="4324476"/>
          </a:xfrm>
          <a:prstGeom prst="rect">
            <a:avLst/>
          </a:prstGeom>
        </p:spPr>
      </p:pic>
      <p:pic>
        <p:nvPicPr>
          <p:cNvPr id="7" name="Picture 6">
            <a:extLst>
              <a:ext uri="{FF2B5EF4-FFF2-40B4-BE49-F238E27FC236}">
                <a16:creationId xmlns:a16="http://schemas.microsoft.com/office/drawing/2014/main" id="{E0375D31-0502-40AE-A65E-D3AD1FC15EBA}"/>
              </a:ext>
            </a:extLst>
          </p:cNvPr>
          <p:cNvPicPr>
            <a:picLocks noChangeAspect="1"/>
          </p:cNvPicPr>
          <p:nvPr/>
        </p:nvPicPr>
        <p:blipFill rotWithShape="1">
          <a:blip r:embed="rId3"/>
          <a:srcRect l="29709" t="16958" r="30024" b="6150"/>
          <a:stretch/>
        </p:blipFill>
        <p:spPr>
          <a:xfrm>
            <a:off x="4890857" y="2222423"/>
            <a:ext cx="4073631" cy="4375655"/>
          </a:xfrm>
          <a:prstGeom prst="rect">
            <a:avLst/>
          </a:prstGeom>
        </p:spPr>
      </p:pic>
    </p:spTree>
    <p:extLst>
      <p:ext uri="{BB962C8B-B14F-4D97-AF65-F5344CB8AC3E}">
        <p14:creationId xmlns:p14="http://schemas.microsoft.com/office/powerpoint/2010/main" val="4183374757"/>
      </p:ext>
    </p:extLst>
  </p:cSld>
  <p:clrMapOvr>
    <a:masterClrMapping/>
  </p:clrMapOvr>
  <mc:AlternateContent xmlns:mc="http://schemas.openxmlformats.org/markup-compatibility/2006" xmlns:p14="http://schemas.microsoft.com/office/powerpoint/2010/main">
    <mc:Choice Requires="p14">
      <p:transition spd="slow" p14:dur="2000" advTm="25933"/>
    </mc:Choice>
    <mc:Fallback xmlns="">
      <p:transition spd="slow" advTm="25933"/>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20688"/>
            <a:ext cx="7315200" cy="576064"/>
          </a:xfrm>
        </p:spPr>
        <p:txBody>
          <a:bodyPr/>
          <a:lstStyle/>
          <a:p>
            <a:pPr algn="ctr"/>
            <a:r>
              <a:rPr lang="en-GB" dirty="0"/>
              <a:t>Using </a:t>
            </a:r>
            <a:r>
              <a:rPr lang="en-GB" dirty="0" err="1"/>
              <a:t>sparx</a:t>
            </a:r>
            <a:r>
              <a:rPr lang="en-GB" dirty="0"/>
              <a:t> to revise</a:t>
            </a:r>
          </a:p>
        </p:txBody>
      </p:sp>
      <p:pic>
        <p:nvPicPr>
          <p:cNvPr id="6" name="Picture 5">
            <a:extLst>
              <a:ext uri="{FF2B5EF4-FFF2-40B4-BE49-F238E27FC236}">
                <a16:creationId xmlns:a16="http://schemas.microsoft.com/office/drawing/2014/main" id="{97BFFDD1-9312-429F-814D-42D538198BDE}"/>
              </a:ext>
            </a:extLst>
          </p:cNvPr>
          <p:cNvPicPr>
            <a:picLocks noChangeAspect="1"/>
          </p:cNvPicPr>
          <p:nvPr/>
        </p:nvPicPr>
        <p:blipFill rotWithShape="1">
          <a:blip r:embed="rId2"/>
          <a:srcRect t="7087" b="3806"/>
          <a:stretch/>
        </p:blipFill>
        <p:spPr>
          <a:xfrm>
            <a:off x="359532" y="1477124"/>
            <a:ext cx="8424936" cy="4165435"/>
          </a:xfrm>
          <a:prstGeom prst="rect">
            <a:avLst/>
          </a:prstGeom>
        </p:spPr>
      </p:pic>
      <p:cxnSp>
        <p:nvCxnSpPr>
          <p:cNvPr id="7" name="Straight Arrow Connector 6">
            <a:extLst>
              <a:ext uri="{FF2B5EF4-FFF2-40B4-BE49-F238E27FC236}">
                <a16:creationId xmlns:a16="http://schemas.microsoft.com/office/drawing/2014/main" id="{D87524C3-CA0B-4EB7-8AE2-70E6E5361BDF}"/>
              </a:ext>
            </a:extLst>
          </p:cNvPr>
          <p:cNvCxnSpPr/>
          <p:nvPr/>
        </p:nvCxnSpPr>
        <p:spPr>
          <a:xfrm flipH="1" flipV="1">
            <a:off x="914400" y="5404687"/>
            <a:ext cx="972105" cy="12184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38EB820F-3F31-47F1-9B27-949523CC1374}"/>
              </a:ext>
            </a:extLst>
          </p:cNvPr>
          <p:cNvSpPr txBox="1"/>
          <p:nvPr/>
        </p:nvSpPr>
        <p:spPr>
          <a:xfrm>
            <a:off x="1886505" y="6169358"/>
            <a:ext cx="3517630" cy="461665"/>
          </a:xfrm>
          <a:prstGeom prst="rect">
            <a:avLst/>
          </a:prstGeom>
          <a:noFill/>
        </p:spPr>
        <p:txBody>
          <a:bodyPr wrap="none" rtlCol="0">
            <a:spAutoFit/>
          </a:bodyPr>
          <a:lstStyle/>
          <a:p>
            <a:pPr defTabSz="685800" fontAlgn="auto">
              <a:spcBef>
                <a:spcPts val="0"/>
              </a:spcBef>
              <a:spcAft>
                <a:spcPts val="0"/>
              </a:spcAft>
            </a:pPr>
            <a:r>
              <a:rPr lang="en-GB" sz="2400" dirty="0">
                <a:latin typeface="Calibri" panose="020F0502020204030204"/>
              </a:rPr>
              <a:t>Click independent learning</a:t>
            </a:r>
          </a:p>
        </p:txBody>
      </p:sp>
    </p:spTree>
    <p:extLst>
      <p:ext uri="{BB962C8B-B14F-4D97-AF65-F5344CB8AC3E}">
        <p14:creationId xmlns:p14="http://schemas.microsoft.com/office/powerpoint/2010/main" val="1977304817"/>
      </p:ext>
    </p:extLst>
  </p:cSld>
  <p:clrMapOvr>
    <a:masterClrMapping/>
  </p:clrMapOvr>
  <mc:AlternateContent xmlns:mc="http://schemas.openxmlformats.org/markup-compatibility/2006" xmlns:p14="http://schemas.microsoft.com/office/powerpoint/2010/main">
    <mc:Choice Requires="p14">
      <p:transition spd="slow" p14:dur="2000" advTm="25933"/>
    </mc:Choice>
    <mc:Fallback xmlns="">
      <p:transition spd="slow" advTm="2593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2F2D8-EBD5-4155-A670-82438E805323}"/>
              </a:ext>
            </a:extLst>
          </p:cNvPr>
          <p:cNvSpPr>
            <a:spLocks noGrp="1"/>
          </p:cNvSpPr>
          <p:nvPr>
            <p:ph type="title"/>
          </p:nvPr>
        </p:nvSpPr>
        <p:spPr>
          <a:xfrm>
            <a:off x="628650" y="1988840"/>
            <a:ext cx="7886700" cy="4675037"/>
          </a:xfrm>
        </p:spPr>
        <p:txBody>
          <a:bodyPr>
            <a:normAutofit/>
          </a:bodyPr>
          <a:lstStyle/>
          <a:p>
            <a:pPr lvl="0" algn="ctr"/>
            <a:r>
              <a:rPr lang="en-GB" dirty="0">
                <a:latin typeface="+mn-lt"/>
              </a:rPr>
              <a:t>You have 5 weeks to go before your 1</a:t>
            </a:r>
            <a:r>
              <a:rPr lang="en-GB" baseline="30000" dirty="0">
                <a:latin typeface="+mn-lt"/>
              </a:rPr>
              <a:t>st</a:t>
            </a:r>
            <a:r>
              <a:rPr lang="en-GB" dirty="0">
                <a:latin typeface="+mn-lt"/>
              </a:rPr>
              <a:t> set of mock GCSEs and it isn't too late to change your approach.</a:t>
            </a:r>
            <a:br>
              <a:rPr lang="en-GB" dirty="0">
                <a:latin typeface="+mn-lt"/>
              </a:rPr>
            </a:br>
            <a:br>
              <a:rPr lang="en-GB" dirty="0">
                <a:latin typeface="+mn-lt"/>
              </a:rPr>
            </a:br>
            <a:r>
              <a:rPr lang="en-GB" dirty="0">
                <a:latin typeface="+mn-lt"/>
              </a:rPr>
              <a:t> </a:t>
            </a:r>
            <a:br>
              <a:rPr lang="en-GB" dirty="0">
                <a:latin typeface="+mn-lt"/>
              </a:rPr>
            </a:br>
            <a:r>
              <a:rPr lang="en-GB" dirty="0">
                <a:latin typeface="+mn-lt"/>
              </a:rPr>
              <a:t>We all make mistakes, and we all have regrets but NOW is the time to put them right.</a:t>
            </a:r>
            <a:br>
              <a:rPr lang="en-GB" dirty="0"/>
            </a:br>
            <a:endParaRPr lang="en-GB" dirty="0"/>
          </a:p>
        </p:txBody>
      </p:sp>
    </p:spTree>
    <p:extLst>
      <p:ext uri="{BB962C8B-B14F-4D97-AF65-F5344CB8AC3E}">
        <p14:creationId xmlns:p14="http://schemas.microsoft.com/office/powerpoint/2010/main" val="1100563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20688"/>
            <a:ext cx="7315200" cy="576064"/>
          </a:xfrm>
        </p:spPr>
        <p:txBody>
          <a:bodyPr/>
          <a:lstStyle/>
          <a:p>
            <a:pPr algn="ctr"/>
            <a:r>
              <a:rPr lang="en-GB" dirty="0"/>
              <a:t>Using </a:t>
            </a:r>
            <a:r>
              <a:rPr lang="en-GB" dirty="0" err="1"/>
              <a:t>sparx</a:t>
            </a:r>
            <a:r>
              <a:rPr lang="en-GB" dirty="0"/>
              <a:t> to revise</a:t>
            </a:r>
          </a:p>
        </p:txBody>
      </p:sp>
      <p:pic>
        <p:nvPicPr>
          <p:cNvPr id="6" name="Picture 5">
            <a:extLst>
              <a:ext uri="{FF2B5EF4-FFF2-40B4-BE49-F238E27FC236}">
                <a16:creationId xmlns:a16="http://schemas.microsoft.com/office/drawing/2014/main" id="{031C05F0-1736-48EE-86E4-D1B48D93372A}"/>
              </a:ext>
            </a:extLst>
          </p:cNvPr>
          <p:cNvPicPr>
            <a:picLocks noChangeAspect="1"/>
          </p:cNvPicPr>
          <p:nvPr/>
        </p:nvPicPr>
        <p:blipFill rotWithShape="1">
          <a:blip r:embed="rId2"/>
          <a:srcRect t="6343" b="4207"/>
          <a:stretch/>
        </p:blipFill>
        <p:spPr>
          <a:xfrm>
            <a:off x="287524" y="1412776"/>
            <a:ext cx="8568952" cy="4311514"/>
          </a:xfrm>
          <a:prstGeom prst="rect">
            <a:avLst/>
          </a:prstGeom>
        </p:spPr>
      </p:pic>
      <p:cxnSp>
        <p:nvCxnSpPr>
          <p:cNvPr id="7" name="Straight Arrow Connector 6">
            <a:extLst>
              <a:ext uri="{FF2B5EF4-FFF2-40B4-BE49-F238E27FC236}">
                <a16:creationId xmlns:a16="http://schemas.microsoft.com/office/drawing/2014/main" id="{7B578CD5-7B07-459D-B7FE-120402BBA94A}"/>
              </a:ext>
            </a:extLst>
          </p:cNvPr>
          <p:cNvCxnSpPr>
            <a:cxnSpLocks/>
          </p:cNvCxnSpPr>
          <p:nvPr/>
        </p:nvCxnSpPr>
        <p:spPr>
          <a:xfrm flipV="1">
            <a:off x="755576" y="2564904"/>
            <a:ext cx="2953423" cy="2761374"/>
          </a:xfrm>
          <a:prstGeom prst="straightConnector1">
            <a:avLst/>
          </a:prstGeom>
          <a:noFill/>
          <a:ln w="6350" cap="flat" cmpd="sng" algn="ctr">
            <a:solidFill>
              <a:sysClr val="windowText" lastClr="000000"/>
            </a:solidFill>
            <a:prstDash val="solid"/>
            <a:miter lim="800000"/>
            <a:tailEnd type="triangle"/>
          </a:ln>
          <a:effectLst/>
        </p:spPr>
      </p:cxnSp>
      <p:sp>
        <p:nvSpPr>
          <p:cNvPr id="8" name="TextBox 7">
            <a:extLst>
              <a:ext uri="{FF2B5EF4-FFF2-40B4-BE49-F238E27FC236}">
                <a16:creationId xmlns:a16="http://schemas.microsoft.com/office/drawing/2014/main" id="{ADC807A5-AC16-4458-888B-F05030CFF114}"/>
              </a:ext>
            </a:extLst>
          </p:cNvPr>
          <p:cNvSpPr txBox="1"/>
          <p:nvPr/>
        </p:nvSpPr>
        <p:spPr>
          <a:xfrm>
            <a:off x="287524" y="5397591"/>
            <a:ext cx="2149114" cy="300082"/>
          </a:xfrm>
          <a:prstGeom prst="rect">
            <a:avLst/>
          </a:prstGeom>
          <a:noFill/>
        </p:spPr>
        <p:txBody>
          <a:bodyPr wrap="none" rtlCol="0">
            <a:spAutoFit/>
          </a:bodyPr>
          <a:lstStyle/>
          <a:p>
            <a:pPr defTabSz="685800" fontAlgn="auto">
              <a:spcBef>
                <a:spcPts val="0"/>
              </a:spcBef>
              <a:spcAft>
                <a:spcPts val="0"/>
              </a:spcAft>
            </a:pPr>
            <a:r>
              <a:rPr lang="en-GB" sz="1350" dirty="0">
                <a:solidFill>
                  <a:prstClr val="black"/>
                </a:solidFill>
                <a:latin typeface="Calibri" panose="020F0502020204030204"/>
              </a:rPr>
              <a:t>1) Enter the topic code here</a:t>
            </a:r>
          </a:p>
        </p:txBody>
      </p:sp>
      <p:cxnSp>
        <p:nvCxnSpPr>
          <p:cNvPr id="9" name="Straight Arrow Connector 8">
            <a:extLst>
              <a:ext uri="{FF2B5EF4-FFF2-40B4-BE49-F238E27FC236}">
                <a16:creationId xmlns:a16="http://schemas.microsoft.com/office/drawing/2014/main" id="{0080D07A-CB62-4F32-9929-0CFD40AA520E}"/>
              </a:ext>
            </a:extLst>
          </p:cNvPr>
          <p:cNvCxnSpPr>
            <a:cxnSpLocks/>
          </p:cNvCxnSpPr>
          <p:nvPr/>
        </p:nvCxnSpPr>
        <p:spPr>
          <a:xfrm flipV="1">
            <a:off x="4177051" y="2564904"/>
            <a:ext cx="885900" cy="27613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1B28990-FF61-494C-9D18-FD7BBDA530BA}"/>
              </a:ext>
            </a:extLst>
          </p:cNvPr>
          <p:cNvSpPr txBox="1"/>
          <p:nvPr/>
        </p:nvSpPr>
        <p:spPr>
          <a:xfrm>
            <a:off x="3708999" y="5260315"/>
            <a:ext cx="1194558" cy="300082"/>
          </a:xfrm>
          <a:prstGeom prst="rect">
            <a:avLst/>
          </a:prstGeom>
          <a:noFill/>
        </p:spPr>
        <p:txBody>
          <a:bodyPr wrap="none" rtlCol="0">
            <a:spAutoFit/>
          </a:bodyPr>
          <a:lstStyle/>
          <a:p>
            <a:pPr defTabSz="685800" fontAlgn="auto">
              <a:spcBef>
                <a:spcPts val="0"/>
              </a:spcBef>
              <a:spcAft>
                <a:spcPts val="0"/>
              </a:spcAft>
            </a:pPr>
            <a:r>
              <a:rPr lang="en-GB" sz="1350" dirty="0">
                <a:solidFill>
                  <a:prstClr val="black"/>
                </a:solidFill>
                <a:latin typeface="Calibri" panose="020F0502020204030204"/>
              </a:rPr>
              <a:t>2) Select GCSE</a:t>
            </a:r>
          </a:p>
        </p:txBody>
      </p:sp>
      <p:cxnSp>
        <p:nvCxnSpPr>
          <p:cNvPr id="11" name="Straight Arrow Connector 10">
            <a:extLst>
              <a:ext uri="{FF2B5EF4-FFF2-40B4-BE49-F238E27FC236}">
                <a16:creationId xmlns:a16="http://schemas.microsoft.com/office/drawing/2014/main" id="{0F4C8655-C31C-4F7C-943A-30D7B29973F2}"/>
              </a:ext>
            </a:extLst>
          </p:cNvPr>
          <p:cNvCxnSpPr>
            <a:cxnSpLocks/>
          </p:cNvCxnSpPr>
          <p:nvPr/>
        </p:nvCxnSpPr>
        <p:spPr>
          <a:xfrm flipH="1" flipV="1">
            <a:off x="6545174" y="2636217"/>
            <a:ext cx="99470" cy="27613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8078DA5-E847-4FDB-A73E-D015C74D78A7}"/>
              </a:ext>
            </a:extLst>
          </p:cNvPr>
          <p:cNvSpPr txBox="1"/>
          <p:nvPr/>
        </p:nvSpPr>
        <p:spPr>
          <a:xfrm>
            <a:off x="6662422" y="5247550"/>
            <a:ext cx="1374800" cy="300082"/>
          </a:xfrm>
          <a:prstGeom prst="rect">
            <a:avLst/>
          </a:prstGeom>
          <a:noFill/>
        </p:spPr>
        <p:txBody>
          <a:bodyPr wrap="none" rtlCol="0">
            <a:spAutoFit/>
          </a:bodyPr>
          <a:lstStyle/>
          <a:p>
            <a:pPr defTabSz="685800" fontAlgn="auto">
              <a:spcBef>
                <a:spcPts val="0"/>
              </a:spcBef>
              <a:spcAft>
                <a:spcPts val="0"/>
              </a:spcAft>
            </a:pPr>
            <a:r>
              <a:rPr lang="en-GB" sz="1350" dirty="0">
                <a:solidFill>
                  <a:prstClr val="black"/>
                </a:solidFill>
                <a:latin typeface="Calibri" panose="020F0502020204030204"/>
              </a:rPr>
              <a:t>3) Choose a level</a:t>
            </a:r>
          </a:p>
        </p:txBody>
      </p:sp>
    </p:spTree>
    <p:extLst>
      <p:ext uri="{BB962C8B-B14F-4D97-AF65-F5344CB8AC3E}">
        <p14:creationId xmlns:p14="http://schemas.microsoft.com/office/powerpoint/2010/main" val="1157383154"/>
      </p:ext>
    </p:extLst>
  </p:cSld>
  <p:clrMapOvr>
    <a:masterClrMapping/>
  </p:clrMapOvr>
  <mc:AlternateContent xmlns:mc="http://schemas.openxmlformats.org/markup-compatibility/2006" xmlns:p14="http://schemas.microsoft.com/office/powerpoint/2010/main">
    <mc:Choice Requires="p14">
      <p:transition spd="slow" p14:dur="2000" advTm="25933"/>
    </mc:Choice>
    <mc:Fallback xmlns="">
      <p:transition spd="slow" advTm="25933"/>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20688"/>
            <a:ext cx="7315200" cy="936104"/>
          </a:xfrm>
        </p:spPr>
        <p:txBody>
          <a:bodyPr/>
          <a:lstStyle/>
          <a:p>
            <a:pPr algn="ctr"/>
            <a:r>
              <a:rPr lang="en-GB" dirty="0"/>
              <a:t>Have a go at the questions</a:t>
            </a:r>
            <a:br>
              <a:rPr lang="en-GB" dirty="0"/>
            </a:br>
            <a:r>
              <a:rPr lang="en-GB" dirty="0"/>
              <a:t>Use the help videos</a:t>
            </a:r>
          </a:p>
        </p:txBody>
      </p:sp>
      <p:pic>
        <p:nvPicPr>
          <p:cNvPr id="6" name="Picture 5">
            <a:extLst>
              <a:ext uri="{FF2B5EF4-FFF2-40B4-BE49-F238E27FC236}">
                <a16:creationId xmlns:a16="http://schemas.microsoft.com/office/drawing/2014/main" id="{A5041D8E-3BD5-44AE-9C3A-B98A9B91C49C}"/>
              </a:ext>
            </a:extLst>
          </p:cNvPr>
          <p:cNvPicPr>
            <a:picLocks noChangeAspect="1"/>
          </p:cNvPicPr>
          <p:nvPr/>
        </p:nvPicPr>
        <p:blipFill rotWithShape="1">
          <a:blip r:embed="rId2"/>
          <a:srcRect l="20752" t="12168" r="23981" b="18576"/>
          <a:stretch/>
        </p:blipFill>
        <p:spPr>
          <a:xfrm>
            <a:off x="1231468" y="1924531"/>
            <a:ext cx="6681063" cy="4709314"/>
          </a:xfrm>
          <a:prstGeom prst="rect">
            <a:avLst/>
          </a:prstGeom>
        </p:spPr>
      </p:pic>
    </p:spTree>
    <p:extLst>
      <p:ext uri="{BB962C8B-B14F-4D97-AF65-F5344CB8AC3E}">
        <p14:creationId xmlns:p14="http://schemas.microsoft.com/office/powerpoint/2010/main" val="2138924644"/>
      </p:ext>
    </p:extLst>
  </p:cSld>
  <p:clrMapOvr>
    <a:masterClrMapping/>
  </p:clrMapOvr>
  <mc:AlternateContent xmlns:mc="http://schemas.openxmlformats.org/markup-compatibility/2006" xmlns:p14="http://schemas.microsoft.com/office/powerpoint/2010/main">
    <mc:Choice Requires="p14">
      <p:transition spd="slow" p14:dur="2000" advTm="25933"/>
    </mc:Choice>
    <mc:Fallback xmlns="">
      <p:transition spd="slow" advTm="25933"/>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20688"/>
            <a:ext cx="7315200" cy="576064"/>
          </a:xfrm>
        </p:spPr>
        <p:txBody>
          <a:bodyPr/>
          <a:lstStyle/>
          <a:p>
            <a:pPr algn="ctr"/>
            <a:r>
              <a:rPr lang="en-GB" dirty="0"/>
              <a:t>Using </a:t>
            </a:r>
            <a:r>
              <a:rPr lang="en-GB" dirty="0" err="1"/>
              <a:t>mathsgenie</a:t>
            </a:r>
            <a:r>
              <a:rPr lang="en-GB" dirty="0"/>
              <a:t> to revise</a:t>
            </a:r>
          </a:p>
        </p:txBody>
      </p:sp>
      <p:sp>
        <p:nvSpPr>
          <p:cNvPr id="3" name="Content Placeholder 2"/>
          <p:cNvSpPr>
            <a:spLocks noGrp="1"/>
          </p:cNvSpPr>
          <p:nvPr>
            <p:ph idx="1"/>
          </p:nvPr>
        </p:nvSpPr>
        <p:spPr>
          <a:xfrm>
            <a:off x="914400" y="2420888"/>
            <a:ext cx="7315200" cy="4535909"/>
          </a:xfrm>
        </p:spPr>
        <p:txBody>
          <a:bodyPr/>
          <a:lstStyle/>
          <a:p>
            <a:r>
              <a:rPr lang="en-GB" sz="2400" dirty="0"/>
              <a:t>Past paper questions</a:t>
            </a:r>
          </a:p>
          <a:p>
            <a:endParaRPr lang="en-GB" sz="2400" dirty="0"/>
          </a:p>
          <a:p>
            <a:r>
              <a:rPr lang="en-GB" sz="2400" dirty="0"/>
              <a:t>You can have a go at a past paper</a:t>
            </a:r>
          </a:p>
          <a:p>
            <a:endParaRPr lang="en-GB" sz="2400" dirty="0"/>
          </a:p>
          <a:p>
            <a:r>
              <a:rPr lang="en-GB" sz="2400" dirty="0"/>
              <a:t>You can try past paper questions on a particular topic</a:t>
            </a:r>
          </a:p>
          <a:p>
            <a:endParaRPr lang="en-GB" sz="3200" dirty="0"/>
          </a:p>
          <a:p>
            <a:endParaRPr lang="en-GB" sz="3200" dirty="0"/>
          </a:p>
          <a:p>
            <a:endParaRPr lang="en-GB" sz="3200" dirty="0"/>
          </a:p>
          <a:p>
            <a:pPr marL="46037" indent="0">
              <a:buNone/>
            </a:pPr>
            <a:endParaRPr lang="en-GB" sz="3200" dirty="0"/>
          </a:p>
          <a:p>
            <a:pPr marL="46037" indent="0">
              <a:buNone/>
            </a:pPr>
            <a:endParaRPr lang="en-GB" sz="3200" dirty="0"/>
          </a:p>
          <a:p>
            <a:endParaRPr lang="en-GB" dirty="0"/>
          </a:p>
        </p:txBody>
      </p:sp>
    </p:spTree>
    <p:extLst>
      <p:ext uri="{BB962C8B-B14F-4D97-AF65-F5344CB8AC3E}">
        <p14:creationId xmlns:p14="http://schemas.microsoft.com/office/powerpoint/2010/main" val="2669171519"/>
      </p:ext>
    </p:extLst>
  </p:cSld>
  <p:clrMapOvr>
    <a:masterClrMapping/>
  </p:clrMapOvr>
  <mc:AlternateContent xmlns:mc="http://schemas.openxmlformats.org/markup-compatibility/2006" xmlns:p14="http://schemas.microsoft.com/office/powerpoint/2010/main">
    <mc:Choice Requires="p14">
      <p:transition spd="slow" p14:dur="2000" advTm="25933"/>
    </mc:Choice>
    <mc:Fallback xmlns="">
      <p:transition spd="slow" advTm="25933"/>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20688"/>
            <a:ext cx="7315200" cy="576064"/>
          </a:xfrm>
        </p:spPr>
        <p:txBody>
          <a:bodyPr/>
          <a:lstStyle/>
          <a:p>
            <a:pPr algn="ctr"/>
            <a:r>
              <a:rPr lang="en-GB" dirty="0" err="1"/>
              <a:t>Mathsgenie</a:t>
            </a:r>
            <a:r>
              <a:rPr lang="en-GB" dirty="0"/>
              <a:t> homepage</a:t>
            </a:r>
          </a:p>
        </p:txBody>
      </p:sp>
      <p:pic>
        <p:nvPicPr>
          <p:cNvPr id="6" name="Picture 5">
            <a:extLst>
              <a:ext uri="{FF2B5EF4-FFF2-40B4-BE49-F238E27FC236}">
                <a16:creationId xmlns:a16="http://schemas.microsoft.com/office/drawing/2014/main" id="{2712CFED-CF98-4D60-92B9-298457F3193B}"/>
              </a:ext>
            </a:extLst>
          </p:cNvPr>
          <p:cNvPicPr>
            <a:picLocks noChangeAspect="1"/>
          </p:cNvPicPr>
          <p:nvPr/>
        </p:nvPicPr>
        <p:blipFill rotWithShape="1">
          <a:blip r:embed="rId2"/>
          <a:srcRect t="6861" r="728" b="3948"/>
          <a:stretch/>
        </p:blipFill>
        <p:spPr>
          <a:xfrm>
            <a:off x="467544" y="1556792"/>
            <a:ext cx="8280920" cy="4185004"/>
          </a:xfrm>
          <a:prstGeom prst="rect">
            <a:avLst/>
          </a:prstGeom>
        </p:spPr>
      </p:pic>
      <p:cxnSp>
        <p:nvCxnSpPr>
          <p:cNvPr id="7" name="Straight Arrow Connector 6">
            <a:extLst>
              <a:ext uri="{FF2B5EF4-FFF2-40B4-BE49-F238E27FC236}">
                <a16:creationId xmlns:a16="http://schemas.microsoft.com/office/drawing/2014/main" id="{EDE3252E-1799-480B-8F60-B64F6CB6F8EA}"/>
              </a:ext>
            </a:extLst>
          </p:cNvPr>
          <p:cNvCxnSpPr/>
          <p:nvPr/>
        </p:nvCxnSpPr>
        <p:spPr>
          <a:xfrm flipH="1">
            <a:off x="4355976" y="2932960"/>
            <a:ext cx="3755739" cy="992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9BB4125-14B7-40A4-9B27-F48C24965154}"/>
              </a:ext>
            </a:extLst>
          </p:cNvPr>
          <p:cNvSpPr txBox="1"/>
          <p:nvPr/>
        </p:nvSpPr>
        <p:spPr>
          <a:xfrm>
            <a:off x="7405556" y="2464745"/>
            <a:ext cx="1354858" cy="507831"/>
          </a:xfrm>
          <a:prstGeom prst="rect">
            <a:avLst/>
          </a:prstGeom>
          <a:noFill/>
        </p:spPr>
        <p:txBody>
          <a:bodyPr wrap="none" rtlCol="0">
            <a:spAutoFit/>
          </a:bodyPr>
          <a:lstStyle/>
          <a:p>
            <a:pPr defTabSz="685800" fontAlgn="auto">
              <a:spcBef>
                <a:spcPts val="0"/>
              </a:spcBef>
              <a:spcAft>
                <a:spcPts val="0"/>
              </a:spcAft>
            </a:pPr>
            <a:r>
              <a:rPr lang="en-GB" sz="1350" dirty="0">
                <a:solidFill>
                  <a:prstClr val="black"/>
                </a:solidFill>
                <a:latin typeface="Calibri" panose="020F0502020204030204"/>
              </a:rPr>
              <a:t>Choose EDEXCEL</a:t>
            </a:r>
          </a:p>
          <a:p>
            <a:pPr defTabSz="685800" fontAlgn="auto">
              <a:spcBef>
                <a:spcPts val="0"/>
              </a:spcBef>
              <a:spcAft>
                <a:spcPts val="0"/>
              </a:spcAft>
            </a:pPr>
            <a:r>
              <a:rPr lang="en-GB" sz="1350" dirty="0">
                <a:solidFill>
                  <a:prstClr val="black"/>
                </a:solidFill>
                <a:latin typeface="Calibri" panose="020F0502020204030204"/>
              </a:rPr>
              <a:t>GCSE Papers</a:t>
            </a:r>
          </a:p>
        </p:txBody>
      </p:sp>
    </p:spTree>
    <p:extLst>
      <p:ext uri="{BB962C8B-B14F-4D97-AF65-F5344CB8AC3E}">
        <p14:creationId xmlns:p14="http://schemas.microsoft.com/office/powerpoint/2010/main" val="347537036"/>
      </p:ext>
    </p:extLst>
  </p:cSld>
  <p:clrMapOvr>
    <a:masterClrMapping/>
  </p:clrMapOvr>
  <mc:AlternateContent xmlns:mc="http://schemas.openxmlformats.org/markup-compatibility/2006" xmlns:p14="http://schemas.microsoft.com/office/powerpoint/2010/main">
    <mc:Choice Requires="p14">
      <p:transition spd="slow" p14:dur="2000" advTm="25933"/>
    </mc:Choice>
    <mc:Fallback xmlns="">
      <p:transition spd="slow" advTm="25933"/>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20688"/>
            <a:ext cx="7315200" cy="576064"/>
          </a:xfrm>
        </p:spPr>
        <p:txBody>
          <a:bodyPr/>
          <a:lstStyle/>
          <a:p>
            <a:pPr algn="ctr"/>
            <a:r>
              <a:rPr lang="en-GB" dirty="0"/>
              <a:t>Click on a past paper</a:t>
            </a:r>
          </a:p>
        </p:txBody>
      </p:sp>
      <p:pic>
        <p:nvPicPr>
          <p:cNvPr id="9" name="Picture 8">
            <a:extLst>
              <a:ext uri="{FF2B5EF4-FFF2-40B4-BE49-F238E27FC236}">
                <a16:creationId xmlns:a16="http://schemas.microsoft.com/office/drawing/2014/main" id="{57EF472B-02D8-4EF6-82E4-30738001414F}"/>
              </a:ext>
            </a:extLst>
          </p:cNvPr>
          <p:cNvPicPr>
            <a:picLocks noChangeAspect="1"/>
          </p:cNvPicPr>
          <p:nvPr/>
        </p:nvPicPr>
        <p:blipFill rotWithShape="1">
          <a:blip r:embed="rId2"/>
          <a:srcRect t="6472" b="3560"/>
          <a:stretch/>
        </p:blipFill>
        <p:spPr>
          <a:xfrm>
            <a:off x="387302" y="2132856"/>
            <a:ext cx="8369395" cy="4235483"/>
          </a:xfrm>
          <a:prstGeom prst="rect">
            <a:avLst/>
          </a:prstGeom>
        </p:spPr>
      </p:pic>
    </p:spTree>
    <p:extLst>
      <p:ext uri="{BB962C8B-B14F-4D97-AF65-F5344CB8AC3E}">
        <p14:creationId xmlns:p14="http://schemas.microsoft.com/office/powerpoint/2010/main" val="3007916556"/>
      </p:ext>
    </p:extLst>
  </p:cSld>
  <p:clrMapOvr>
    <a:masterClrMapping/>
  </p:clrMapOvr>
  <mc:AlternateContent xmlns:mc="http://schemas.openxmlformats.org/markup-compatibility/2006" xmlns:p14="http://schemas.microsoft.com/office/powerpoint/2010/main">
    <mc:Choice Requires="p14">
      <p:transition spd="slow" p14:dur="2000" advTm="25933"/>
    </mc:Choice>
    <mc:Fallback xmlns="">
      <p:transition spd="slow" advTm="25933"/>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20688"/>
            <a:ext cx="7315200" cy="576064"/>
          </a:xfrm>
        </p:spPr>
        <p:txBody>
          <a:bodyPr/>
          <a:lstStyle/>
          <a:p>
            <a:pPr algn="ctr"/>
            <a:r>
              <a:rPr lang="en-GB" dirty="0"/>
              <a:t>Answer the questions</a:t>
            </a:r>
          </a:p>
        </p:txBody>
      </p:sp>
      <p:pic>
        <p:nvPicPr>
          <p:cNvPr id="4" name="Picture 3">
            <a:extLst>
              <a:ext uri="{FF2B5EF4-FFF2-40B4-BE49-F238E27FC236}">
                <a16:creationId xmlns:a16="http://schemas.microsoft.com/office/drawing/2014/main" id="{1852651E-2A81-4915-86E9-B234851B8E27}"/>
              </a:ext>
            </a:extLst>
          </p:cNvPr>
          <p:cNvPicPr>
            <a:picLocks noChangeAspect="1"/>
          </p:cNvPicPr>
          <p:nvPr/>
        </p:nvPicPr>
        <p:blipFill rotWithShape="1">
          <a:blip r:embed="rId2"/>
          <a:srcRect l="38317" t="11485" r="21510" b="5324"/>
          <a:stretch/>
        </p:blipFill>
        <p:spPr>
          <a:xfrm>
            <a:off x="2483768" y="1744003"/>
            <a:ext cx="3883955" cy="4524128"/>
          </a:xfrm>
          <a:prstGeom prst="rect">
            <a:avLst/>
          </a:prstGeom>
        </p:spPr>
      </p:pic>
    </p:spTree>
    <p:extLst>
      <p:ext uri="{BB962C8B-B14F-4D97-AF65-F5344CB8AC3E}">
        <p14:creationId xmlns:p14="http://schemas.microsoft.com/office/powerpoint/2010/main" val="3933908022"/>
      </p:ext>
    </p:extLst>
  </p:cSld>
  <p:clrMapOvr>
    <a:masterClrMapping/>
  </p:clrMapOvr>
  <mc:AlternateContent xmlns:mc="http://schemas.openxmlformats.org/markup-compatibility/2006" xmlns:p14="http://schemas.microsoft.com/office/powerpoint/2010/main">
    <mc:Choice Requires="p14">
      <p:transition spd="slow" p14:dur="2000" advTm="25933"/>
    </mc:Choice>
    <mc:Fallback xmlns="">
      <p:transition spd="slow" advTm="25933"/>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20688"/>
            <a:ext cx="7315200" cy="1224136"/>
          </a:xfrm>
        </p:spPr>
        <p:txBody>
          <a:bodyPr/>
          <a:lstStyle/>
          <a:p>
            <a:pPr algn="ctr"/>
            <a:br>
              <a:rPr lang="en-GB" dirty="0"/>
            </a:br>
            <a:r>
              <a:rPr lang="en-GB" dirty="0"/>
              <a:t>Check your answers</a:t>
            </a:r>
            <a:br>
              <a:rPr lang="en-GB" dirty="0"/>
            </a:br>
            <a:r>
              <a:rPr lang="en-GB" dirty="0"/>
              <a:t>(click ‘</a:t>
            </a:r>
            <a:r>
              <a:rPr lang="en-GB" dirty="0" err="1"/>
              <a:t>ans</a:t>
            </a:r>
            <a:r>
              <a:rPr lang="en-GB" dirty="0"/>
              <a:t>’)</a:t>
            </a:r>
          </a:p>
        </p:txBody>
      </p:sp>
      <p:pic>
        <p:nvPicPr>
          <p:cNvPr id="5" name="Picture 4">
            <a:extLst>
              <a:ext uri="{FF2B5EF4-FFF2-40B4-BE49-F238E27FC236}">
                <a16:creationId xmlns:a16="http://schemas.microsoft.com/office/drawing/2014/main" id="{EBE73BDA-8B47-479C-95B7-1922499AACF9}"/>
              </a:ext>
            </a:extLst>
          </p:cNvPr>
          <p:cNvPicPr>
            <a:picLocks noChangeAspect="1"/>
          </p:cNvPicPr>
          <p:nvPr/>
        </p:nvPicPr>
        <p:blipFill rotWithShape="1">
          <a:blip r:embed="rId2"/>
          <a:srcRect t="6472" b="3560"/>
          <a:stretch/>
        </p:blipFill>
        <p:spPr>
          <a:xfrm>
            <a:off x="395536" y="2204864"/>
            <a:ext cx="8208912" cy="4154268"/>
          </a:xfrm>
          <a:prstGeom prst="rect">
            <a:avLst/>
          </a:prstGeom>
        </p:spPr>
      </p:pic>
    </p:spTree>
    <p:extLst>
      <p:ext uri="{BB962C8B-B14F-4D97-AF65-F5344CB8AC3E}">
        <p14:creationId xmlns:p14="http://schemas.microsoft.com/office/powerpoint/2010/main" val="819324730"/>
      </p:ext>
    </p:extLst>
  </p:cSld>
  <p:clrMapOvr>
    <a:masterClrMapping/>
  </p:clrMapOvr>
  <mc:AlternateContent xmlns:mc="http://schemas.openxmlformats.org/markup-compatibility/2006" xmlns:p14="http://schemas.microsoft.com/office/powerpoint/2010/main">
    <mc:Choice Requires="p14">
      <p:transition spd="slow" p14:dur="2000" advTm="25933"/>
    </mc:Choice>
    <mc:Fallback xmlns="">
      <p:transition spd="slow" advTm="25933"/>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7762056" cy="1368152"/>
          </a:xfrm>
        </p:spPr>
        <p:txBody>
          <a:bodyPr/>
          <a:lstStyle/>
          <a:p>
            <a:pPr algn="ctr"/>
            <a:r>
              <a:rPr lang="en-GB" dirty="0"/>
              <a:t>Use the answers to find out how to do questions you can’t do</a:t>
            </a:r>
          </a:p>
        </p:txBody>
      </p:sp>
      <p:pic>
        <p:nvPicPr>
          <p:cNvPr id="5" name="Picture 4">
            <a:extLst>
              <a:ext uri="{FF2B5EF4-FFF2-40B4-BE49-F238E27FC236}">
                <a16:creationId xmlns:a16="http://schemas.microsoft.com/office/drawing/2014/main" id="{4DC3F2BD-A964-4B5A-8F8E-C62338EB8EDD}"/>
              </a:ext>
            </a:extLst>
          </p:cNvPr>
          <p:cNvPicPr>
            <a:picLocks noChangeAspect="1"/>
          </p:cNvPicPr>
          <p:nvPr/>
        </p:nvPicPr>
        <p:blipFill rotWithShape="1">
          <a:blip r:embed="rId2"/>
          <a:srcRect l="38811" t="18900" r="23907" b="30486"/>
          <a:stretch/>
        </p:blipFill>
        <p:spPr>
          <a:xfrm>
            <a:off x="1691680" y="1844824"/>
            <a:ext cx="5976664" cy="4564211"/>
          </a:xfrm>
          <a:prstGeom prst="rect">
            <a:avLst/>
          </a:prstGeom>
        </p:spPr>
      </p:pic>
    </p:spTree>
    <p:extLst>
      <p:ext uri="{BB962C8B-B14F-4D97-AF65-F5344CB8AC3E}">
        <p14:creationId xmlns:p14="http://schemas.microsoft.com/office/powerpoint/2010/main" val="2442831026"/>
      </p:ext>
    </p:extLst>
  </p:cSld>
  <p:clrMapOvr>
    <a:masterClrMapping/>
  </p:clrMapOvr>
  <mc:AlternateContent xmlns:mc="http://schemas.openxmlformats.org/markup-compatibility/2006" xmlns:p14="http://schemas.microsoft.com/office/powerpoint/2010/main">
    <mc:Choice Requires="p14">
      <p:transition spd="slow" p14:dur="2000" advTm="25933"/>
    </mc:Choice>
    <mc:Fallback xmlns="">
      <p:transition spd="slow" advTm="25933"/>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20688"/>
            <a:ext cx="7315200" cy="576064"/>
          </a:xfrm>
        </p:spPr>
        <p:txBody>
          <a:bodyPr/>
          <a:lstStyle/>
          <a:p>
            <a:pPr algn="ctr"/>
            <a:r>
              <a:rPr lang="en-GB" dirty="0"/>
              <a:t>How you can help</a:t>
            </a:r>
          </a:p>
        </p:txBody>
      </p:sp>
      <p:sp>
        <p:nvSpPr>
          <p:cNvPr id="3" name="Content Placeholder 2"/>
          <p:cNvSpPr>
            <a:spLocks noGrp="1"/>
          </p:cNvSpPr>
          <p:nvPr>
            <p:ph idx="1"/>
          </p:nvPr>
        </p:nvSpPr>
        <p:spPr>
          <a:xfrm>
            <a:off x="914400" y="1772816"/>
            <a:ext cx="7315200" cy="4535909"/>
          </a:xfrm>
        </p:spPr>
        <p:txBody>
          <a:bodyPr/>
          <a:lstStyle/>
          <a:p>
            <a:r>
              <a:rPr lang="en-GB" sz="2800" dirty="0"/>
              <a:t>Encourage your child to identify areas for improvement and practise questions on </a:t>
            </a:r>
            <a:r>
              <a:rPr lang="en-GB" sz="2800" dirty="0" err="1"/>
              <a:t>sparx</a:t>
            </a:r>
            <a:r>
              <a:rPr lang="en-GB" sz="2800" dirty="0"/>
              <a:t> in the ‘independent learning’ section</a:t>
            </a:r>
          </a:p>
          <a:p>
            <a:endParaRPr lang="en-GB" sz="3200" dirty="0"/>
          </a:p>
          <a:p>
            <a:r>
              <a:rPr lang="en-GB" sz="2800" dirty="0"/>
              <a:t>Show an interest in the progress they are making – introduce a rewards system?</a:t>
            </a:r>
          </a:p>
          <a:p>
            <a:endParaRPr lang="en-GB" sz="2800" dirty="0"/>
          </a:p>
          <a:p>
            <a:r>
              <a:rPr lang="en-GB" sz="2800" dirty="0"/>
              <a:t>Encourage your child to watch the help video or seek help if they need it</a:t>
            </a:r>
          </a:p>
          <a:p>
            <a:pPr marL="46037" indent="0">
              <a:buNone/>
            </a:pPr>
            <a:endParaRPr lang="en-GB" sz="3200" dirty="0"/>
          </a:p>
          <a:p>
            <a:endParaRPr lang="en-GB" sz="3200" dirty="0"/>
          </a:p>
          <a:p>
            <a:pPr marL="46037" indent="0">
              <a:buNone/>
            </a:pPr>
            <a:endParaRPr lang="en-GB" sz="3200" dirty="0"/>
          </a:p>
          <a:p>
            <a:pPr marL="46037" indent="0">
              <a:buNone/>
            </a:pPr>
            <a:endParaRPr lang="en-GB" sz="3200" dirty="0"/>
          </a:p>
          <a:p>
            <a:endParaRPr lang="en-GB" dirty="0"/>
          </a:p>
        </p:txBody>
      </p:sp>
    </p:spTree>
    <p:extLst>
      <p:ext uri="{BB962C8B-B14F-4D97-AF65-F5344CB8AC3E}">
        <p14:creationId xmlns:p14="http://schemas.microsoft.com/office/powerpoint/2010/main" val="334321105"/>
      </p:ext>
    </p:extLst>
  </p:cSld>
  <p:clrMapOvr>
    <a:masterClrMapping/>
  </p:clrMapOvr>
  <mc:AlternateContent xmlns:mc="http://schemas.openxmlformats.org/markup-compatibility/2006" xmlns:p14="http://schemas.microsoft.com/office/powerpoint/2010/main">
    <mc:Choice Requires="p14">
      <p:transition spd="slow" p14:dur="2000" advTm="25933"/>
    </mc:Choice>
    <mc:Fallback xmlns="">
      <p:transition spd="slow" advTm="25933"/>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20688"/>
            <a:ext cx="7315200" cy="576064"/>
          </a:xfrm>
        </p:spPr>
        <p:txBody>
          <a:bodyPr/>
          <a:lstStyle/>
          <a:p>
            <a:pPr algn="ctr"/>
            <a:r>
              <a:rPr lang="en-GB" dirty="0"/>
              <a:t>How you can help</a:t>
            </a:r>
          </a:p>
        </p:txBody>
      </p:sp>
      <p:sp>
        <p:nvSpPr>
          <p:cNvPr id="3" name="Content Placeholder 2"/>
          <p:cNvSpPr>
            <a:spLocks noGrp="1"/>
          </p:cNvSpPr>
          <p:nvPr>
            <p:ph idx="1"/>
          </p:nvPr>
        </p:nvSpPr>
        <p:spPr>
          <a:xfrm>
            <a:off x="914400" y="1772816"/>
            <a:ext cx="7315200" cy="4535909"/>
          </a:xfrm>
        </p:spPr>
        <p:txBody>
          <a:bodyPr/>
          <a:lstStyle/>
          <a:p>
            <a:r>
              <a:rPr lang="en-GB" sz="3200" dirty="0"/>
              <a:t>Test their memory from any revision cards or notes they make</a:t>
            </a:r>
          </a:p>
          <a:p>
            <a:endParaRPr lang="en-GB" sz="3200" dirty="0"/>
          </a:p>
          <a:p>
            <a:r>
              <a:rPr lang="en-GB" sz="3200" dirty="0"/>
              <a:t>Even 3 cards a day will make a difference</a:t>
            </a:r>
          </a:p>
          <a:p>
            <a:endParaRPr lang="en-GB" sz="3200" dirty="0"/>
          </a:p>
          <a:p>
            <a:pPr marL="46037" indent="0">
              <a:buNone/>
            </a:pPr>
            <a:endParaRPr lang="en-GB" sz="3200" dirty="0"/>
          </a:p>
          <a:p>
            <a:endParaRPr lang="en-GB" sz="3200" dirty="0"/>
          </a:p>
          <a:p>
            <a:pPr marL="46037" indent="0">
              <a:buNone/>
            </a:pPr>
            <a:endParaRPr lang="en-GB" sz="3200" dirty="0"/>
          </a:p>
          <a:p>
            <a:pPr marL="46037" indent="0">
              <a:buNone/>
            </a:pPr>
            <a:endParaRPr lang="en-GB" sz="3200" dirty="0"/>
          </a:p>
          <a:p>
            <a:endParaRPr lang="en-GB" dirty="0"/>
          </a:p>
        </p:txBody>
      </p:sp>
    </p:spTree>
    <p:extLst>
      <p:ext uri="{BB962C8B-B14F-4D97-AF65-F5344CB8AC3E}">
        <p14:creationId xmlns:p14="http://schemas.microsoft.com/office/powerpoint/2010/main" val="3507454890"/>
      </p:ext>
    </p:extLst>
  </p:cSld>
  <p:clrMapOvr>
    <a:masterClrMapping/>
  </p:clrMapOvr>
  <mc:AlternateContent xmlns:mc="http://schemas.openxmlformats.org/markup-compatibility/2006" xmlns:p14="http://schemas.microsoft.com/office/powerpoint/2010/main">
    <mc:Choice Requires="p14">
      <p:transition spd="slow" p14:dur="2000" advTm="25933"/>
    </mc:Choice>
    <mc:Fallback xmlns="">
      <p:transition spd="slow" advTm="2593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at a table&#10;&#10;Description generated with high confidence">
            <a:extLst>
              <a:ext uri="{FF2B5EF4-FFF2-40B4-BE49-F238E27FC236}">
                <a16:creationId xmlns:a16="http://schemas.microsoft.com/office/drawing/2014/main" id="{9AA66465-A923-414F-BBFB-63F66948DE47}"/>
              </a:ext>
            </a:extLst>
          </p:cNvPr>
          <p:cNvPicPr>
            <a:picLocks noChangeAspect="1"/>
          </p:cNvPicPr>
          <p:nvPr/>
        </p:nvPicPr>
        <p:blipFill rotWithShape="1">
          <a:blip r:embed="rId2">
            <a:extLst>
              <a:ext uri="{28A0092B-C50C-407E-A947-70E740481C1C}">
                <a14:useLocalDpi xmlns:a14="http://schemas.microsoft.com/office/drawing/2010/main" val="0"/>
              </a:ext>
            </a:extLst>
          </a:blip>
          <a:srcRect r="1" b="12494"/>
          <a:stretch/>
        </p:blipFill>
        <p:spPr>
          <a:xfrm>
            <a:off x="245660" y="1098550"/>
            <a:ext cx="5293730" cy="3080544"/>
          </a:xfrm>
          <a:prstGeom prst="rect">
            <a:avLst/>
          </a:prstGeom>
        </p:spPr>
      </p:pic>
      <p:sp>
        <p:nvSpPr>
          <p:cNvPr id="2" name="Title 1">
            <a:extLst>
              <a:ext uri="{FF2B5EF4-FFF2-40B4-BE49-F238E27FC236}">
                <a16:creationId xmlns:a16="http://schemas.microsoft.com/office/drawing/2014/main" id="{C1C62EA8-B325-49ED-929F-A5A5B1143A03}"/>
              </a:ext>
            </a:extLst>
          </p:cNvPr>
          <p:cNvSpPr>
            <a:spLocks noGrp="1"/>
          </p:cNvSpPr>
          <p:nvPr>
            <p:ph type="title"/>
          </p:nvPr>
        </p:nvSpPr>
        <p:spPr>
          <a:xfrm>
            <a:off x="393192" y="4432554"/>
            <a:ext cx="4945642" cy="1218908"/>
          </a:xfrm>
          <a:solidFill>
            <a:schemeClr val="accent1">
              <a:lumMod val="50000"/>
            </a:schemeClr>
          </a:solidFill>
        </p:spPr>
        <p:txBody>
          <a:bodyPr>
            <a:normAutofit/>
          </a:bodyPr>
          <a:lstStyle/>
          <a:p>
            <a:pPr algn="r"/>
            <a:r>
              <a:rPr lang="en-GB" dirty="0">
                <a:solidFill>
                  <a:srgbClr val="FFFFFF"/>
                </a:solidFill>
                <a:latin typeface="+mn-lt"/>
              </a:rPr>
              <a:t>What ensures students make progress?</a:t>
            </a:r>
          </a:p>
        </p:txBody>
      </p:sp>
      <p:sp>
        <p:nvSpPr>
          <p:cNvPr id="3" name="Content Placeholder 2">
            <a:extLst>
              <a:ext uri="{FF2B5EF4-FFF2-40B4-BE49-F238E27FC236}">
                <a16:creationId xmlns:a16="http://schemas.microsoft.com/office/drawing/2014/main" id="{7A22E4E1-EC44-48DC-A68A-7C0EC78F1076}"/>
              </a:ext>
            </a:extLst>
          </p:cNvPr>
          <p:cNvSpPr>
            <a:spLocks noGrp="1"/>
          </p:cNvSpPr>
          <p:nvPr>
            <p:ph idx="1"/>
          </p:nvPr>
        </p:nvSpPr>
        <p:spPr>
          <a:xfrm>
            <a:off x="5782690" y="1609363"/>
            <a:ext cx="2863951" cy="3639272"/>
          </a:xfrm>
          <a:solidFill>
            <a:schemeClr val="bg2">
              <a:lumMod val="25000"/>
            </a:schemeClr>
          </a:solidFill>
        </p:spPr>
        <p:txBody>
          <a:bodyPr anchor="ctr">
            <a:normAutofit lnSpcReduction="10000"/>
          </a:bodyPr>
          <a:lstStyle/>
          <a:p>
            <a:pPr marL="728663" lvl="1" indent="-385763">
              <a:buFont typeface="+mj-lt"/>
              <a:buAutoNum type="arabicPeriod"/>
            </a:pPr>
            <a:r>
              <a:rPr lang="en-GB" sz="2100" dirty="0">
                <a:solidFill>
                  <a:srgbClr val="FFFFFF"/>
                </a:solidFill>
              </a:rPr>
              <a:t>Spending the time on the right things</a:t>
            </a:r>
          </a:p>
          <a:p>
            <a:pPr marL="728663" lvl="1" indent="-385763">
              <a:buFont typeface="+mj-lt"/>
              <a:buAutoNum type="arabicPeriod"/>
            </a:pPr>
            <a:endParaRPr lang="en-GB" sz="2100" dirty="0">
              <a:solidFill>
                <a:srgbClr val="FFFFFF"/>
              </a:solidFill>
            </a:endParaRPr>
          </a:p>
          <a:p>
            <a:pPr marL="728663" lvl="1" indent="-385763">
              <a:buFont typeface="+mj-lt"/>
              <a:buAutoNum type="arabicPeriod"/>
            </a:pPr>
            <a:r>
              <a:rPr lang="en-GB" sz="2100" dirty="0">
                <a:solidFill>
                  <a:srgbClr val="FFFFFF"/>
                </a:solidFill>
              </a:rPr>
              <a:t>Checking you are learning and not just DOING work(Revision Techniques)</a:t>
            </a:r>
          </a:p>
          <a:p>
            <a:pPr marL="728663" lvl="1" indent="-385763">
              <a:buFont typeface="+mj-lt"/>
              <a:buAutoNum type="arabicPeriod"/>
            </a:pPr>
            <a:endParaRPr lang="en-GB" sz="2100" dirty="0">
              <a:solidFill>
                <a:srgbClr val="FFFFFF"/>
              </a:solidFill>
            </a:endParaRPr>
          </a:p>
          <a:p>
            <a:pPr marL="728663" lvl="1" indent="-385763">
              <a:buFont typeface="+mj-lt"/>
              <a:buAutoNum type="arabicPeriod"/>
            </a:pPr>
            <a:r>
              <a:rPr lang="en-GB" sz="2100" dirty="0">
                <a:solidFill>
                  <a:srgbClr val="FFFFFF"/>
                </a:solidFill>
              </a:rPr>
              <a:t>Developing helpful habits around re-visiting</a:t>
            </a:r>
          </a:p>
          <a:p>
            <a:endParaRPr lang="en-GB" sz="1500" dirty="0">
              <a:solidFill>
                <a:srgbClr val="FFFFFF"/>
              </a:solidFill>
            </a:endParaRPr>
          </a:p>
        </p:txBody>
      </p:sp>
    </p:spTree>
    <p:extLst>
      <p:ext uri="{BB962C8B-B14F-4D97-AF65-F5344CB8AC3E}">
        <p14:creationId xmlns:p14="http://schemas.microsoft.com/office/powerpoint/2010/main" val="19394396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20688"/>
            <a:ext cx="7315200" cy="576064"/>
          </a:xfrm>
        </p:spPr>
        <p:txBody>
          <a:bodyPr/>
          <a:lstStyle/>
          <a:p>
            <a:pPr algn="ctr"/>
            <a:r>
              <a:rPr lang="en-GB" dirty="0"/>
              <a:t>How you can help</a:t>
            </a:r>
          </a:p>
        </p:txBody>
      </p:sp>
      <p:sp>
        <p:nvSpPr>
          <p:cNvPr id="3" name="Content Placeholder 2"/>
          <p:cNvSpPr>
            <a:spLocks noGrp="1"/>
          </p:cNvSpPr>
          <p:nvPr>
            <p:ph idx="1"/>
          </p:nvPr>
        </p:nvSpPr>
        <p:spPr>
          <a:xfrm>
            <a:off x="914400" y="1772816"/>
            <a:ext cx="7315200" cy="4535909"/>
          </a:xfrm>
        </p:spPr>
        <p:txBody>
          <a:bodyPr/>
          <a:lstStyle/>
          <a:p>
            <a:r>
              <a:rPr lang="en-GB" sz="3200" dirty="0"/>
              <a:t>Encourage your child to have a go at a past paper (3 questions a night?)</a:t>
            </a:r>
          </a:p>
          <a:p>
            <a:endParaRPr lang="en-GB" sz="3200" dirty="0"/>
          </a:p>
          <a:p>
            <a:r>
              <a:rPr lang="en-GB" sz="3200" dirty="0"/>
              <a:t> Mark it for them – use the solutions to find out how to do questions they got wrong</a:t>
            </a:r>
          </a:p>
          <a:p>
            <a:endParaRPr lang="en-GB" sz="3200" dirty="0"/>
          </a:p>
          <a:p>
            <a:pPr marL="46037" indent="0">
              <a:buNone/>
            </a:pPr>
            <a:endParaRPr lang="en-GB" sz="3200" dirty="0"/>
          </a:p>
          <a:p>
            <a:endParaRPr lang="en-GB" sz="3200" dirty="0"/>
          </a:p>
          <a:p>
            <a:endParaRPr lang="en-GB" sz="3200" dirty="0"/>
          </a:p>
          <a:p>
            <a:endParaRPr lang="en-GB" sz="3200" dirty="0"/>
          </a:p>
          <a:p>
            <a:endParaRPr lang="en-GB" sz="3200" dirty="0"/>
          </a:p>
          <a:p>
            <a:pPr marL="46037" indent="0">
              <a:buNone/>
            </a:pPr>
            <a:endParaRPr lang="en-GB" sz="3200" dirty="0"/>
          </a:p>
          <a:p>
            <a:pPr marL="46037" indent="0">
              <a:buNone/>
            </a:pPr>
            <a:endParaRPr lang="en-GB" sz="3200" dirty="0"/>
          </a:p>
          <a:p>
            <a:endParaRPr lang="en-GB" dirty="0"/>
          </a:p>
        </p:txBody>
      </p:sp>
    </p:spTree>
    <p:extLst>
      <p:ext uri="{BB962C8B-B14F-4D97-AF65-F5344CB8AC3E}">
        <p14:creationId xmlns:p14="http://schemas.microsoft.com/office/powerpoint/2010/main" val="575968102"/>
      </p:ext>
    </p:extLst>
  </p:cSld>
  <p:clrMapOvr>
    <a:masterClrMapping/>
  </p:clrMapOvr>
  <mc:AlternateContent xmlns:mc="http://schemas.openxmlformats.org/markup-compatibility/2006" xmlns:p14="http://schemas.microsoft.com/office/powerpoint/2010/main">
    <mc:Choice Requires="p14">
      <p:transition spd="slow" p14:dur="2000" advTm="25933"/>
    </mc:Choice>
    <mc:Fallback xmlns="">
      <p:transition spd="slow" advTm="25933"/>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20688"/>
            <a:ext cx="7315200" cy="576064"/>
          </a:xfrm>
        </p:spPr>
        <p:txBody>
          <a:bodyPr/>
          <a:lstStyle/>
          <a:p>
            <a:pPr algn="ctr"/>
            <a:r>
              <a:rPr lang="en-GB" dirty="0"/>
              <a:t>How you can help</a:t>
            </a:r>
          </a:p>
        </p:txBody>
      </p:sp>
      <p:sp>
        <p:nvSpPr>
          <p:cNvPr id="3" name="Content Placeholder 2"/>
          <p:cNvSpPr>
            <a:spLocks noGrp="1"/>
          </p:cNvSpPr>
          <p:nvPr>
            <p:ph idx="1"/>
          </p:nvPr>
        </p:nvSpPr>
        <p:spPr>
          <a:xfrm>
            <a:off x="914400" y="1772816"/>
            <a:ext cx="7315200" cy="4535909"/>
          </a:xfrm>
        </p:spPr>
        <p:txBody>
          <a:bodyPr/>
          <a:lstStyle/>
          <a:p>
            <a:r>
              <a:rPr lang="en-GB" sz="3200" dirty="0"/>
              <a:t>Make sure that your child brings a scientific calculator to every Maths lesson</a:t>
            </a:r>
          </a:p>
          <a:p>
            <a:endParaRPr lang="en-GB" sz="3200" dirty="0"/>
          </a:p>
          <a:p>
            <a:pPr marL="46037" indent="0">
              <a:buNone/>
            </a:pPr>
            <a:endParaRPr lang="en-GB" sz="3200" dirty="0"/>
          </a:p>
          <a:p>
            <a:pPr marL="46037" indent="0">
              <a:buNone/>
            </a:pPr>
            <a:endParaRPr lang="en-GB" sz="3200" dirty="0"/>
          </a:p>
          <a:p>
            <a:endParaRPr lang="en-GB" sz="3200" dirty="0"/>
          </a:p>
          <a:p>
            <a:endParaRPr lang="en-GB" sz="3200" dirty="0"/>
          </a:p>
          <a:p>
            <a:endParaRPr lang="en-GB" sz="3200" dirty="0"/>
          </a:p>
          <a:p>
            <a:pPr marL="46037" indent="0">
              <a:buNone/>
            </a:pPr>
            <a:endParaRPr lang="en-GB" sz="3200" dirty="0"/>
          </a:p>
          <a:p>
            <a:pPr marL="46037" indent="0">
              <a:buNone/>
            </a:pPr>
            <a:endParaRPr lang="en-GB" sz="3200" dirty="0"/>
          </a:p>
          <a:p>
            <a:endParaRPr lang="en-GB" dirty="0"/>
          </a:p>
        </p:txBody>
      </p:sp>
      <p:pic>
        <p:nvPicPr>
          <p:cNvPr id="4" name="Picture 3">
            <a:extLst>
              <a:ext uri="{FF2B5EF4-FFF2-40B4-BE49-F238E27FC236}">
                <a16:creationId xmlns:a16="http://schemas.microsoft.com/office/drawing/2014/main" id="{45AAEA2A-19F2-46EE-B5A7-4B467FEE83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3140968"/>
            <a:ext cx="2595253" cy="3456384"/>
          </a:xfrm>
          <a:prstGeom prst="rect">
            <a:avLst/>
          </a:prstGeom>
        </p:spPr>
      </p:pic>
    </p:spTree>
    <p:extLst>
      <p:ext uri="{BB962C8B-B14F-4D97-AF65-F5344CB8AC3E}">
        <p14:creationId xmlns:p14="http://schemas.microsoft.com/office/powerpoint/2010/main" val="3032072238"/>
      </p:ext>
    </p:extLst>
  </p:cSld>
  <p:clrMapOvr>
    <a:masterClrMapping/>
  </p:clrMapOvr>
  <mc:AlternateContent xmlns:mc="http://schemas.openxmlformats.org/markup-compatibility/2006" xmlns:p14="http://schemas.microsoft.com/office/powerpoint/2010/main">
    <mc:Choice Requires="p14">
      <p:transition spd="slow" p14:dur="2000" advTm="25933"/>
    </mc:Choice>
    <mc:Fallback xmlns="">
      <p:transition spd="slow" advTm="25933"/>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20688"/>
            <a:ext cx="7315200" cy="648072"/>
          </a:xfrm>
        </p:spPr>
        <p:txBody>
          <a:bodyPr/>
          <a:lstStyle/>
          <a:p>
            <a:pPr algn="ctr"/>
            <a:r>
              <a:rPr lang="en-GB" dirty="0"/>
              <a:t>Maths intervention</a:t>
            </a:r>
          </a:p>
        </p:txBody>
      </p:sp>
      <p:sp>
        <p:nvSpPr>
          <p:cNvPr id="3" name="Content Placeholder 2"/>
          <p:cNvSpPr>
            <a:spLocks noGrp="1"/>
          </p:cNvSpPr>
          <p:nvPr>
            <p:ph idx="1"/>
          </p:nvPr>
        </p:nvSpPr>
        <p:spPr>
          <a:xfrm>
            <a:off x="914400" y="1556792"/>
            <a:ext cx="7315200" cy="4751933"/>
          </a:xfrm>
        </p:spPr>
        <p:txBody>
          <a:bodyPr/>
          <a:lstStyle/>
          <a:p>
            <a:pPr lvl="1"/>
            <a:endParaRPr lang="en-GB" sz="2200" dirty="0"/>
          </a:p>
          <a:p>
            <a:pPr lvl="1"/>
            <a:r>
              <a:rPr lang="en-GB" sz="3200" dirty="0"/>
              <a:t>Monday and Wednesday after school (room 20)</a:t>
            </a:r>
          </a:p>
          <a:p>
            <a:pPr lvl="1"/>
            <a:endParaRPr lang="en-GB" sz="3200" dirty="0"/>
          </a:p>
          <a:p>
            <a:pPr lvl="1"/>
            <a:r>
              <a:rPr lang="en-GB" sz="3200" dirty="0"/>
              <a:t>Students can complete </a:t>
            </a:r>
            <a:r>
              <a:rPr lang="en-GB" sz="3200" dirty="0" err="1"/>
              <a:t>sparx</a:t>
            </a:r>
            <a:r>
              <a:rPr lang="en-GB" sz="3200" dirty="0"/>
              <a:t> or work on past papers and get help from a Maths teacher</a:t>
            </a:r>
          </a:p>
          <a:p>
            <a:pPr lvl="1"/>
            <a:endParaRPr lang="en-GB" sz="2200" dirty="0"/>
          </a:p>
          <a:p>
            <a:pPr marL="319087" lvl="1" indent="0">
              <a:buNone/>
            </a:pPr>
            <a:endParaRPr lang="en-GB" sz="2200" dirty="0"/>
          </a:p>
          <a:p>
            <a:pPr lvl="1"/>
            <a:endParaRPr lang="en-GB" sz="2600" dirty="0"/>
          </a:p>
          <a:p>
            <a:pPr marL="46037" indent="0">
              <a:buNone/>
            </a:pPr>
            <a:endParaRPr lang="en-GB" sz="2800" dirty="0"/>
          </a:p>
          <a:p>
            <a:endParaRPr lang="en-GB" dirty="0"/>
          </a:p>
        </p:txBody>
      </p:sp>
    </p:spTree>
    <p:extLst>
      <p:ext uri="{BB962C8B-B14F-4D97-AF65-F5344CB8AC3E}">
        <p14:creationId xmlns:p14="http://schemas.microsoft.com/office/powerpoint/2010/main" val="2286106342"/>
      </p:ext>
    </p:extLst>
  </p:cSld>
  <p:clrMapOvr>
    <a:masterClrMapping/>
  </p:clrMapOvr>
  <mc:AlternateContent xmlns:mc="http://schemas.openxmlformats.org/markup-compatibility/2006" xmlns:p14="http://schemas.microsoft.com/office/powerpoint/2010/main">
    <mc:Choice Requires="p14">
      <p:transition spd="slow" p14:dur="2000" advTm="47102"/>
    </mc:Choice>
    <mc:Fallback xmlns="">
      <p:transition spd="slow" advTm="47102"/>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20688"/>
            <a:ext cx="7315200" cy="648072"/>
          </a:xfrm>
        </p:spPr>
        <p:txBody>
          <a:bodyPr/>
          <a:lstStyle/>
          <a:p>
            <a:pPr algn="ctr"/>
            <a:r>
              <a:rPr lang="en-GB" dirty="0"/>
              <a:t>Thankyou</a:t>
            </a:r>
          </a:p>
        </p:txBody>
      </p:sp>
      <p:sp>
        <p:nvSpPr>
          <p:cNvPr id="3" name="Content Placeholder 2"/>
          <p:cNvSpPr>
            <a:spLocks noGrp="1"/>
          </p:cNvSpPr>
          <p:nvPr>
            <p:ph idx="1"/>
          </p:nvPr>
        </p:nvSpPr>
        <p:spPr>
          <a:xfrm>
            <a:off x="946951" y="1988840"/>
            <a:ext cx="7315200" cy="4751933"/>
          </a:xfrm>
        </p:spPr>
        <p:txBody>
          <a:bodyPr/>
          <a:lstStyle/>
          <a:p>
            <a:pPr lvl="1"/>
            <a:r>
              <a:rPr lang="en-GB" sz="2800" dirty="0"/>
              <a:t>Thankyou for all your support – it is much appreciated </a:t>
            </a:r>
          </a:p>
          <a:p>
            <a:pPr lvl="1"/>
            <a:endParaRPr lang="en-GB" sz="2400" dirty="0"/>
          </a:p>
          <a:p>
            <a:pPr lvl="1"/>
            <a:endParaRPr lang="en-GB" sz="2400" dirty="0"/>
          </a:p>
          <a:p>
            <a:pPr marL="319087" lvl="1" indent="0">
              <a:buNone/>
            </a:pPr>
            <a:endParaRPr lang="en-GB" sz="2400" dirty="0"/>
          </a:p>
          <a:p>
            <a:pPr marL="319087" lvl="1" indent="0">
              <a:buNone/>
            </a:pPr>
            <a:endParaRPr lang="en-GB" sz="2200" dirty="0"/>
          </a:p>
          <a:p>
            <a:pPr marL="319087" lvl="1" indent="0">
              <a:buNone/>
            </a:pPr>
            <a:endParaRPr lang="en-GB" sz="2200" dirty="0"/>
          </a:p>
          <a:p>
            <a:pPr lvl="1"/>
            <a:endParaRPr lang="en-GB" sz="2600" dirty="0"/>
          </a:p>
          <a:p>
            <a:pPr marL="46037" indent="0">
              <a:buNone/>
            </a:pPr>
            <a:endParaRPr lang="en-GB" sz="2800" dirty="0"/>
          </a:p>
          <a:p>
            <a:endParaRPr lang="en-GB" dirty="0"/>
          </a:p>
        </p:txBody>
      </p:sp>
    </p:spTree>
    <p:extLst>
      <p:ext uri="{BB962C8B-B14F-4D97-AF65-F5344CB8AC3E}">
        <p14:creationId xmlns:p14="http://schemas.microsoft.com/office/powerpoint/2010/main" val="2900603375"/>
      </p:ext>
    </p:extLst>
  </p:cSld>
  <p:clrMapOvr>
    <a:masterClrMapping/>
  </p:clrMapOvr>
  <mc:AlternateContent xmlns:mc="http://schemas.openxmlformats.org/markup-compatibility/2006" xmlns:p14="http://schemas.microsoft.com/office/powerpoint/2010/main">
    <mc:Choice Requires="p14">
      <p:transition spd="slow" p14:dur="2000" advTm="47102"/>
    </mc:Choice>
    <mc:Fallback xmlns="">
      <p:transition spd="slow" advTm="47102"/>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657669-0977-47AF-B817-ECE821642FFE}"/>
              </a:ext>
            </a:extLst>
          </p:cNvPr>
          <p:cNvSpPr>
            <a:spLocks noGrp="1"/>
          </p:cNvSpPr>
          <p:nvPr>
            <p:ph type="ctrTitle"/>
          </p:nvPr>
        </p:nvSpPr>
        <p:spPr>
          <a:xfrm>
            <a:off x="1464468" y="2931474"/>
            <a:ext cx="6832600" cy="1879646"/>
          </a:xfrm>
        </p:spPr>
        <p:txBody>
          <a:bodyPr>
            <a:noAutofit/>
          </a:bodyPr>
          <a:lstStyle/>
          <a:p>
            <a:pPr algn="ctr"/>
            <a:r>
              <a:rPr lang="en-GB" sz="4950" dirty="0">
                <a:latin typeface="Ebrima" panose="02000000000000000000" pitchFamily="2" charset="0"/>
                <a:ea typeface="Ebrima" panose="02000000000000000000" pitchFamily="2" charset="0"/>
                <a:cs typeface="Ebrima" panose="02000000000000000000" pitchFamily="2" charset="0"/>
              </a:rPr>
              <a:t>GCSE </a:t>
            </a:r>
            <a:br>
              <a:rPr lang="en-GB" sz="4950" dirty="0">
                <a:latin typeface="Ebrima" panose="02000000000000000000" pitchFamily="2" charset="0"/>
                <a:ea typeface="Ebrima" panose="02000000000000000000" pitchFamily="2" charset="0"/>
                <a:cs typeface="Ebrima" panose="02000000000000000000" pitchFamily="2" charset="0"/>
              </a:rPr>
            </a:br>
            <a:r>
              <a:rPr lang="en-GB" sz="4950" dirty="0">
                <a:latin typeface="Ebrima" panose="02000000000000000000" pitchFamily="2" charset="0"/>
                <a:ea typeface="Ebrima" panose="02000000000000000000" pitchFamily="2" charset="0"/>
                <a:cs typeface="Ebrima" panose="02000000000000000000" pitchFamily="2" charset="0"/>
              </a:rPr>
              <a:t>English Language</a:t>
            </a:r>
            <a:br>
              <a:rPr lang="en-GB" sz="4950" dirty="0">
                <a:solidFill>
                  <a:schemeClr val="accent2"/>
                </a:solidFill>
                <a:latin typeface="Ebrima" panose="02000000000000000000" pitchFamily="2" charset="0"/>
                <a:ea typeface="Ebrima" panose="02000000000000000000" pitchFamily="2" charset="0"/>
                <a:cs typeface="Ebrima" panose="02000000000000000000" pitchFamily="2" charset="0"/>
              </a:rPr>
            </a:br>
            <a:r>
              <a:rPr lang="en-GB" sz="4950" dirty="0">
                <a:latin typeface="Ebrima" panose="02000000000000000000" pitchFamily="2" charset="0"/>
                <a:ea typeface="Ebrima" panose="02000000000000000000" pitchFamily="2" charset="0"/>
                <a:cs typeface="Ebrima" panose="02000000000000000000" pitchFamily="2" charset="0"/>
              </a:rPr>
              <a:t>&amp;</a:t>
            </a:r>
            <a:br>
              <a:rPr lang="en-GB" sz="4950" dirty="0">
                <a:latin typeface="Ebrima" panose="02000000000000000000" pitchFamily="2" charset="0"/>
                <a:ea typeface="Ebrima" panose="02000000000000000000" pitchFamily="2" charset="0"/>
                <a:cs typeface="Ebrima" panose="02000000000000000000" pitchFamily="2" charset="0"/>
              </a:rPr>
            </a:br>
            <a:r>
              <a:rPr lang="en-GB" sz="4950" dirty="0">
                <a:latin typeface="Ebrima" panose="02000000000000000000" pitchFamily="2" charset="0"/>
                <a:ea typeface="Ebrima" panose="02000000000000000000" pitchFamily="2" charset="0"/>
                <a:cs typeface="Ebrima" panose="02000000000000000000" pitchFamily="2" charset="0"/>
              </a:rPr>
              <a:t>English Literature</a:t>
            </a:r>
            <a:br>
              <a:rPr lang="en-GB" sz="4950" dirty="0">
                <a:latin typeface="Ebrima" panose="02000000000000000000" pitchFamily="2" charset="0"/>
                <a:ea typeface="Ebrima" panose="02000000000000000000" pitchFamily="2" charset="0"/>
                <a:cs typeface="Ebrima" panose="02000000000000000000" pitchFamily="2" charset="0"/>
              </a:rPr>
            </a:br>
            <a:r>
              <a:rPr lang="en-GB" sz="4950" dirty="0">
                <a:latin typeface="Ebrima" panose="02000000000000000000" pitchFamily="2" charset="0"/>
                <a:ea typeface="Ebrima" panose="02000000000000000000" pitchFamily="2" charset="0"/>
                <a:cs typeface="Ebrima" panose="02000000000000000000" pitchFamily="2" charset="0"/>
              </a:rPr>
              <a:t>Miss Jones</a:t>
            </a:r>
          </a:p>
        </p:txBody>
      </p:sp>
      <p:pic>
        <p:nvPicPr>
          <p:cNvPr id="1026" name="Picture 2" descr="Eduqas - Wikipedia">
            <a:extLst>
              <a:ext uri="{FF2B5EF4-FFF2-40B4-BE49-F238E27FC236}">
                <a16:creationId xmlns:a16="http://schemas.microsoft.com/office/drawing/2014/main" id="{A87B3A66-205E-4C01-B8E1-9205AFED9D8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76358" y="4811120"/>
            <a:ext cx="1808820" cy="932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91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41ACB-EE5D-36E5-7D03-BB3E7262EED9}"/>
              </a:ext>
            </a:extLst>
          </p:cNvPr>
          <p:cNvSpPr>
            <a:spLocks noGrp="1"/>
          </p:cNvSpPr>
          <p:nvPr>
            <p:ph type="title"/>
          </p:nvPr>
        </p:nvSpPr>
        <p:spPr>
          <a:xfrm>
            <a:off x="1957388" y="857250"/>
            <a:ext cx="6657299" cy="1088068"/>
          </a:xfrm>
        </p:spPr>
        <p:txBody>
          <a:bodyPr/>
          <a:lstStyle/>
          <a:p>
            <a:r>
              <a:rPr lang="en-GB" dirty="0">
                <a:latin typeface="Ebrima" panose="02000000000000000000" pitchFamily="2" charset="0"/>
                <a:ea typeface="Ebrima" panose="02000000000000000000" pitchFamily="2" charset="0"/>
                <a:cs typeface="Ebrima" panose="02000000000000000000" pitchFamily="2" charset="0"/>
              </a:rPr>
              <a:t>GCSE ENGLISH LANGUAGE</a:t>
            </a:r>
            <a:endParaRPr lang="en-GB" dirty="0"/>
          </a:p>
        </p:txBody>
      </p:sp>
      <p:graphicFrame>
        <p:nvGraphicFramePr>
          <p:cNvPr id="4" name="Table 4">
            <a:extLst>
              <a:ext uri="{FF2B5EF4-FFF2-40B4-BE49-F238E27FC236}">
                <a16:creationId xmlns:a16="http://schemas.microsoft.com/office/drawing/2014/main" id="{540F53F1-6946-568B-6306-7605413109A1}"/>
              </a:ext>
            </a:extLst>
          </p:cNvPr>
          <p:cNvGraphicFramePr>
            <a:graphicFrameLocks noGrp="1"/>
          </p:cNvGraphicFramePr>
          <p:nvPr>
            <p:ph idx="1"/>
          </p:nvPr>
        </p:nvGraphicFramePr>
        <p:xfrm>
          <a:off x="769144" y="2456124"/>
          <a:ext cx="7605713" cy="1783080"/>
        </p:xfrm>
        <a:graphic>
          <a:graphicData uri="http://schemas.openxmlformats.org/drawingml/2006/table">
            <a:tbl>
              <a:tblPr firstRow="1" bandRow="1">
                <a:tableStyleId>{5940675A-B579-460E-94D1-54222C63F5DA}</a:tableStyleId>
              </a:tblPr>
              <a:tblGrid>
                <a:gridCol w="1316832">
                  <a:extLst>
                    <a:ext uri="{9D8B030D-6E8A-4147-A177-3AD203B41FA5}">
                      <a16:colId xmlns:a16="http://schemas.microsoft.com/office/drawing/2014/main" val="2917631755"/>
                    </a:ext>
                  </a:extLst>
                </a:gridCol>
                <a:gridCol w="6288881">
                  <a:extLst>
                    <a:ext uri="{9D8B030D-6E8A-4147-A177-3AD203B41FA5}">
                      <a16:colId xmlns:a16="http://schemas.microsoft.com/office/drawing/2014/main" val="2049526749"/>
                    </a:ext>
                  </a:extLst>
                </a:gridCol>
              </a:tblGrid>
              <a:tr h="891540">
                <a:tc>
                  <a:txBody>
                    <a:bodyPr/>
                    <a:lstStyle/>
                    <a:p>
                      <a:r>
                        <a:rPr lang="en-GB" sz="1800" b="1" dirty="0">
                          <a:latin typeface="Ebrima" panose="02000000000000000000" pitchFamily="2" charset="0"/>
                          <a:ea typeface="Ebrima" panose="02000000000000000000" pitchFamily="2" charset="0"/>
                          <a:cs typeface="Ebrima" panose="02000000000000000000" pitchFamily="2" charset="0"/>
                        </a:rPr>
                        <a:t>Paper 1</a:t>
                      </a:r>
                    </a:p>
                  </a:txBody>
                  <a:tcPr marL="68580" marR="68580" marT="34290" marB="34290" anchor="ctr"/>
                </a:tc>
                <a:tc>
                  <a:txBody>
                    <a:bodyPr/>
                    <a:lstStyle/>
                    <a:p>
                      <a:r>
                        <a:rPr lang="en-GB" sz="1800" dirty="0">
                          <a:latin typeface="Ebrima" panose="02000000000000000000" pitchFamily="2" charset="0"/>
                          <a:ea typeface="Ebrima" panose="02000000000000000000" pitchFamily="2" charset="0"/>
                          <a:cs typeface="Ebrima" panose="02000000000000000000" pitchFamily="2" charset="0"/>
                        </a:rPr>
                        <a:t>Fiction Comprehension</a:t>
                      </a:r>
                    </a:p>
                    <a:p>
                      <a:r>
                        <a:rPr lang="en-GB" sz="1800" dirty="0">
                          <a:latin typeface="Ebrima" panose="02000000000000000000" pitchFamily="2" charset="0"/>
                          <a:ea typeface="Ebrima" panose="02000000000000000000" pitchFamily="2" charset="0"/>
                          <a:cs typeface="Ebrima" panose="02000000000000000000" pitchFamily="2" charset="0"/>
                        </a:rPr>
                        <a:t>Creative Writing</a:t>
                      </a:r>
                    </a:p>
                    <a:p>
                      <a:r>
                        <a:rPr lang="en-GB" sz="1800" dirty="0">
                          <a:latin typeface="Ebrima" panose="02000000000000000000" pitchFamily="2" charset="0"/>
                          <a:ea typeface="Ebrima" panose="02000000000000000000" pitchFamily="2" charset="0"/>
                          <a:cs typeface="Ebrima" panose="02000000000000000000" pitchFamily="2" charset="0"/>
                        </a:rPr>
                        <a:t>1 hour 45 minutes</a:t>
                      </a:r>
                    </a:p>
                  </a:txBody>
                  <a:tcPr marL="68580" marR="68580" marT="34290" marB="34290"/>
                </a:tc>
                <a:extLst>
                  <a:ext uri="{0D108BD9-81ED-4DB2-BD59-A6C34878D82A}">
                    <a16:rowId xmlns:a16="http://schemas.microsoft.com/office/drawing/2014/main" val="1614142092"/>
                  </a:ext>
                </a:extLst>
              </a:tr>
              <a:tr h="891540">
                <a:tc>
                  <a:txBody>
                    <a:bodyPr/>
                    <a:lstStyle/>
                    <a:p>
                      <a:r>
                        <a:rPr lang="en-GB" sz="1800" b="1" dirty="0">
                          <a:latin typeface="Ebrima" panose="02000000000000000000" pitchFamily="2" charset="0"/>
                          <a:ea typeface="Ebrima" panose="02000000000000000000" pitchFamily="2" charset="0"/>
                          <a:cs typeface="Ebrima" panose="02000000000000000000" pitchFamily="2" charset="0"/>
                        </a:rPr>
                        <a:t>Paper 2</a:t>
                      </a:r>
                    </a:p>
                  </a:txBody>
                  <a:tcPr marL="68580" marR="68580" marT="34290" marB="34290" anchor="ctr"/>
                </a:tc>
                <a:tc>
                  <a:txBody>
                    <a:bodyPr/>
                    <a:lstStyle/>
                    <a:p>
                      <a:r>
                        <a:rPr lang="en-GB" sz="1800" dirty="0">
                          <a:latin typeface="Ebrima" panose="02000000000000000000" pitchFamily="2" charset="0"/>
                          <a:ea typeface="Ebrima" panose="02000000000000000000" pitchFamily="2" charset="0"/>
                          <a:cs typeface="Ebrima" panose="02000000000000000000" pitchFamily="2" charset="0"/>
                        </a:rPr>
                        <a:t>Non-Fiction Comprehension (including a 19</a:t>
                      </a:r>
                      <a:r>
                        <a:rPr lang="en-GB" sz="1800" baseline="30000" dirty="0">
                          <a:latin typeface="Ebrima" panose="02000000000000000000" pitchFamily="2" charset="0"/>
                          <a:ea typeface="Ebrima" panose="02000000000000000000" pitchFamily="2" charset="0"/>
                          <a:cs typeface="Ebrima" panose="02000000000000000000" pitchFamily="2" charset="0"/>
                        </a:rPr>
                        <a:t>th</a:t>
                      </a:r>
                      <a:r>
                        <a:rPr lang="en-GB" sz="1800" dirty="0">
                          <a:latin typeface="Ebrima" panose="02000000000000000000" pitchFamily="2" charset="0"/>
                          <a:ea typeface="Ebrima" panose="02000000000000000000" pitchFamily="2" charset="0"/>
                          <a:cs typeface="Ebrima" panose="02000000000000000000" pitchFamily="2" charset="0"/>
                        </a:rPr>
                        <a:t> century text)</a:t>
                      </a:r>
                    </a:p>
                    <a:p>
                      <a:r>
                        <a:rPr lang="en-GB" sz="1800" dirty="0">
                          <a:latin typeface="Ebrima" panose="02000000000000000000" pitchFamily="2" charset="0"/>
                          <a:ea typeface="Ebrima" panose="02000000000000000000" pitchFamily="2" charset="0"/>
                          <a:cs typeface="Ebrima" panose="02000000000000000000" pitchFamily="2" charset="0"/>
                        </a:rPr>
                        <a:t>Transactional Writing</a:t>
                      </a:r>
                    </a:p>
                    <a:p>
                      <a:r>
                        <a:rPr lang="en-GB" sz="1800" dirty="0">
                          <a:latin typeface="Ebrima" panose="02000000000000000000" pitchFamily="2" charset="0"/>
                          <a:ea typeface="Ebrima" panose="02000000000000000000" pitchFamily="2" charset="0"/>
                          <a:cs typeface="Ebrima" panose="02000000000000000000" pitchFamily="2" charset="0"/>
                        </a:rPr>
                        <a:t>2 hours</a:t>
                      </a:r>
                    </a:p>
                  </a:txBody>
                  <a:tcPr marL="68580" marR="68580" marT="34290" marB="34290"/>
                </a:tc>
                <a:extLst>
                  <a:ext uri="{0D108BD9-81ED-4DB2-BD59-A6C34878D82A}">
                    <a16:rowId xmlns:a16="http://schemas.microsoft.com/office/drawing/2014/main" val="3326675203"/>
                  </a:ext>
                </a:extLst>
              </a:tr>
            </a:tbl>
          </a:graphicData>
        </a:graphic>
      </p:graphicFrame>
      <p:sp>
        <p:nvSpPr>
          <p:cNvPr id="6" name="TextBox 5">
            <a:extLst>
              <a:ext uri="{FF2B5EF4-FFF2-40B4-BE49-F238E27FC236}">
                <a16:creationId xmlns:a16="http://schemas.microsoft.com/office/drawing/2014/main" id="{FE0A2579-0351-3380-5116-C7DE53D0B16D}"/>
              </a:ext>
            </a:extLst>
          </p:cNvPr>
          <p:cNvSpPr txBox="1"/>
          <p:nvPr/>
        </p:nvSpPr>
        <p:spPr>
          <a:xfrm>
            <a:off x="1121723" y="4568559"/>
            <a:ext cx="4644516" cy="784830"/>
          </a:xfrm>
          <a:prstGeom prst="rect">
            <a:avLst/>
          </a:prstGeom>
          <a:noFill/>
        </p:spPr>
        <p:txBody>
          <a:bodyPr wrap="square">
            <a:spAutoFit/>
          </a:bodyPr>
          <a:lstStyle/>
          <a:p>
            <a:r>
              <a:rPr lang="en-GB" sz="1500" dirty="0">
                <a:latin typeface="Ebrima" panose="02000000000000000000" pitchFamily="2" charset="0"/>
                <a:ea typeface="Ebrima" panose="02000000000000000000" pitchFamily="2" charset="0"/>
                <a:cs typeface="Ebrima" panose="02000000000000000000" pitchFamily="2" charset="0"/>
              </a:rPr>
              <a:t>100% Examination.</a:t>
            </a:r>
          </a:p>
          <a:p>
            <a:endParaRPr lang="en-GB" sz="1500" dirty="0">
              <a:latin typeface="Ebrima" panose="02000000000000000000" pitchFamily="2" charset="0"/>
              <a:ea typeface="Ebrima" panose="02000000000000000000" pitchFamily="2" charset="0"/>
              <a:cs typeface="Ebrima" panose="02000000000000000000" pitchFamily="2" charset="0"/>
            </a:endParaRPr>
          </a:p>
          <a:p>
            <a:r>
              <a:rPr lang="en-GB" sz="1500" dirty="0">
                <a:latin typeface="Ebrima" panose="02000000000000000000" pitchFamily="2" charset="0"/>
                <a:ea typeface="Ebrima" panose="02000000000000000000" pitchFamily="2" charset="0"/>
                <a:cs typeface="Ebrima" panose="02000000000000000000" pitchFamily="2" charset="0"/>
              </a:rPr>
              <a:t>No tiering – all students take the same examinations.</a:t>
            </a:r>
          </a:p>
        </p:txBody>
      </p:sp>
      <p:sp>
        <p:nvSpPr>
          <p:cNvPr id="3" name="Oval 2">
            <a:extLst>
              <a:ext uri="{FF2B5EF4-FFF2-40B4-BE49-F238E27FC236}">
                <a16:creationId xmlns:a16="http://schemas.microsoft.com/office/drawing/2014/main" id="{49BA706D-F216-5ED7-E2D0-696D44E2B305}"/>
              </a:ext>
            </a:extLst>
          </p:cNvPr>
          <p:cNvSpPr/>
          <p:nvPr/>
        </p:nvSpPr>
        <p:spPr>
          <a:xfrm>
            <a:off x="564356" y="3274135"/>
            <a:ext cx="1528763" cy="1038599"/>
          </a:xfrm>
          <a:prstGeom prst="ellipse">
            <a:avLst/>
          </a:prstGeom>
          <a:noFill/>
          <a:ln w="38100">
            <a:solidFill>
              <a:srgbClr val="1B17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0200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842286" y="1217989"/>
            <a:ext cx="6480720" cy="1088068"/>
          </a:xfrm>
        </p:spPr>
        <p:txBody>
          <a:bodyPr>
            <a:normAutofit fontScale="90000"/>
          </a:bodyPr>
          <a:lstStyle/>
          <a:p>
            <a:pPr eaLnBrk="1" hangingPunct="1">
              <a:defRPr/>
            </a:pPr>
            <a:r>
              <a:rPr lang="en-GB" b="1" dirty="0">
                <a:latin typeface="Ebrima" panose="02000000000000000000" pitchFamily="2" charset="0"/>
                <a:ea typeface="Ebrima" panose="02000000000000000000" pitchFamily="2" charset="0"/>
                <a:cs typeface="Ebrima" panose="02000000000000000000" pitchFamily="2" charset="0"/>
              </a:rPr>
              <a:t>GCSE English Language. </a:t>
            </a:r>
            <a:br>
              <a:rPr lang="en-GB" b="1" dirty="0">
                <a:latin typeface="Ebrima" panose="02000000000000000000" pitchFamily="2" charset="0"/>
                <a:ea typeface="Ebrima" panose="02000000000000000000" pitchFamily="2" charset="0"/>
                <a:cs typeface="Ebrima" panose="02000000000000000000" pitchFamily="2" charset="0"/>
              </a:rPr>
            </a:br>
            <a:r>
              <a:rPr lang="en-GB" b="1" dirty="0">
                <a:latin typeface="Ebrima" panose="02000000000000000000" pitchFamily="2" charset="0"/>
                <a:ea typeface="Ebrima" panose="02000000000000000000" pitchFamily="2" charset="0"/>
                <a:cs typeface="Ebrima" panose="02000000000000000000" pitchFamily="2" charset="0"/>
              </a:rPr>
              <a:t>How you can support your child.</a:t>
            </a:r>
          </a:p>
        </p:txBody>
      </p:sp>
      <p:sp>
        <p:nvSpPr>
          <p:cNvPr id="3" name="Content Placeholder 2"/>
          <p:cNvSpPr>
            <a:spLocks noGrp="1"/>
          </p:cNvSpPr>
          <p:nvPr>
            <p:ph idx="1"/>
          </p:nvPr>
        </p:nvSpPr>
        <p:spPr>
          <a:xfrm>
            <a:off x="875620" y="2370350"/>
            <a:ext cx="7334387" cy="3008894"/>
          </a:xfrm>
        </p:spPr>
        <p:txBody>
          <a:bodyPr>
            <a:noAutofit/>
          </a:bodyPr>
          <a:lstStyle/>
          <a:p>
            <a:pPr eaLnBrk="1" hangingPunct="1">
              <a:lnSpc>
                <a:spcPct val="90000"/>
              </a:lnSpc>
              <a:defRPr/>
            </a:pPr>
            <a:r>
              <a:rPr lang="en-GB" dirty="0">
                <a:latin typeface="Ebrima" panose="02000000000000000000" pitchFamily="2" charset="0"/>
                <a:ea typeface="Ebrima" panose="02000000000000000000" pitchFamily="2" charset="0"/>
                <a:cs typeface="Ebrima" panose="02000000000000000000" pitchFamily="2" charset="0"/>
              </a:rPr>
              <a:t>Ensure that homework tasks are completed fully.</a:t>
            </a:r>
          </a:p>
          <a:p>
            <a:pPr eaLnBrk="1" hangingPunct="1">
              <a:lnSpc>
                <a:spcPct val="90000"/>
              </a:lnSpc>
              <a:defRPr/>
            </a:pPr>
            <a:r>
              <a:rPr lang="en-GB" dirty="0">
                <a:latin typeface="Ebrima" panose="02000000000000000000" pitchFamily="2" charset="0"/>
                <a:ea typeface="Ebrima" panose="02000000000000000000" pitchFamily="2" charset="0"/>
                <a:cs typeface="Ebrima" panose="02000000000000000000" pitchFamily="2" charset="0"/>
              </a:rPr>
              <a:t>Encourage private reading. This will help develop inference skills and awareness of how writers shape narratives.</a:t>
            </a:r>
          </a:p>
          <a:p>
            <a:pPr eaLnBrk="1" hangingPunct="1">
              <a:lnSpc>
                <a:spcPct val="90000"/>
              </a:lnSpc>
              <a:defRPr/>
            </a:pPr>
            <a:r>
              <a:rPr lang="en-GB" dirty="0">
                <a:latin typeface="Ebrima" panose="02000000000000000000" pitchFamily="2" charset="0"/>
                <a:ea typeface="Ebrima" panose="02000000000000000000" pitchFamily="2" charset="0"/>
                <a:cs typeface="Ebrima" panose="02000000000000000000" pitchFamily="2" charset="0"/>
              </a:rPr>
              <a:t>Being familiar with ‘real-life’ texts will help. Reading newspaper articles, reviews, letters in the local newspaper, will all help to build their repertoire. </a:t>
            </a:r>
          </a:p>
          <a:p>
            <a:pPr eaLnBrk="1" hangingPunct="1">
              <a:lnSpc>
                <a:spcPct val="90000"/>
              </a:lnSpc>
              <a:defRPr/>
            </a:pPr>
            <a:r>
              <a:rPr lang="en-GB" dirty="0">
                <a:latin typeface="Ebrima" panose="02000000000000000000" pitchFamily="2" charset="0"/>
                <a:ea typeface="Ebrima" panose="02000000000000000000" pitchFamily="2" charset="0"/>
                <a:cs typeface="Ebrima" panose="02000000000000000000" pitchFamily="2" charset="0"/>
              </a:rPr>
              <a:t>There are past papers available from the </a:t>
            </a:r>
            <a:r>
              <a:rPr lang="en-GB" dirty="0" err="1">
                <a:latin typeface="Ebrima" panose="02000000000000000000" pitchFamily="2" charset="0"/>
                <a:ea typeface="Ebrima" panose="02000000000000000000" pitchFamily="2" charset="0"/>
                <a:cs typeface="Ebrima" panose="02000000000000000000" pitchFamily="2" charset="0"/>
              </a:rPr>
              <a:t>Eduqas</a:t>
            </a:r>
            <a:r>
              <a:rPr lang="en-GB" dirty="0">
                <a:latin typeface="Ebrima" panose="02000000000000000000" pitchFamily="2" charset="0"/>
                <a:ea typeface="Ebrima" panose="02000000000000000000" pitchFamily="2" charset="0"/>
                <a:cs typeface="Ebrima" panose="02000000000000000000" pitchFamily="2" charset="0"/>
              </a:rPr>
              <a:t> website.</a:t>
            </a:r>
          </a:p>
          <a:p>
            <a:pPr eaLnBrk="1" hangingPunct="1">
              <a:lnSpc>
                <a:spcPct val="90000"/>
              </a:lnSpc>
              <a:defRPr/>
            </a:pPr>
            <a:endParaRPr lang="en-GB"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20510107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57852" y="2241550"/>
            <a:ext cx="2263595" cy="3081908"/>
          </a:xfrm>
          <a:prstGeom prst="rect">
            <a:avLst/>
          </a:prstGeom>
        </p:spPr>
      </p:pic>
      <p:sp>
        <p:nvSpPr>
          <p:cNvPr id="9" name="Title 8">
            <a:extLst>
              <a:ext uri="{FF2B5EF4-FFF2-40B4-BE49-F238E27FC236}">
                <a16:creationId xmlns:a16="http://schemas.microsoft.com/office/drawing/2014/main" id="{B65BEAAF-15FC-47D8-B37E-7FBF81BA2087}"/>
              </a:ext>
            </a:extLst>
          </p:cNvPr>
          <p:cNvSpPr>
            <a:spLocks noGrp="1"/>
          </p:cNvSpPr>
          <p:nvPr>
            <p:ph type="title"/>
          </p:nvPr>
        </p:nvSpPr>
        <p:spPr>
          <a:xfrm>
            <a:off x="1390305" y="980217"/>
            <a:ext cx="6397681" cy="1088068"/>
          </a:xfrm>
        </p:spPr>
        <p:txBody>
          <a:bodyPr/>
          <a:lstStyle/>
          <a:p>
            <a:pPr algn="ctr"/>
            <a:r>
              <a:rPr lang="en-GB" b="1" dirty="0">
                <a:latin typeface="Ebrima" panose="02000000000000000000" pitchFamily="2" charset="0"/>
                <a:ea typeface="Ebrima" panose="02000000000000000000" pitchFamily="2" charset="0"/>
                <a:cs typeface="Ebrima" panose="02000000000000000000" pitchFamily="2" charset="0"/>
              </a:rPr>
              <a:t>Revision Workbook</a:t>
            </a:r>
          </a:p>
        </p:txBody>
      </p:sp>
      <p:sp>
        <p:nvSpPr>
          <p:cNvPr id="10" name="Content Placeholder 9">
            <a:extLst>
              <a:ext uri="{FF2B5EF4-FFF2-40B4-BE49-F238E27FC236}">
                <a16:creationId xmlns:a16="http://schemas.microsoft.com/office/drawing/2014/main" id="{3BDCE2BC-26AA-4188-809B-7914EA996A8C}"/>
              </a:ext>
            </a:extLst>
          </p:cNvPr>
          <p:cNvSpPr>
            <a:spLocks noGrp="1"/>
          </p:cNvSpPr>
          <p:nvPr>
            <p:ph idx="1"/>
          </p:nvPr>
        </p:nvSpPr>
        <p:spPr>
          <a:xfrm>
            <a:off x="3371490" y="2241551"/>
            <a:ext cx="4628896" cy="3017520"/>
          </a:xfrm>
        </p:spPr>
        <p:txBody>
          <a:bodyPr>
            <a:noAutofit/>
          </a:bodyPr>
          <a:lstStyle/>
          <a:p>
            <a:pPr>
              <a:lnSpc>
                <a:spcPct val="100000"/>
              </a:lnSpc>
            </a:pPr>
            <a:r>
              <a:rPr lang="en-GB" sz="1800" dirty="0">
                <a:latin typeface="Ebrima" panose="02000000000000000000" pitchFamily="2" charset="0"/>
                <a:ea typeface="Ebrima" panose="02000000000000000000" pitchFamily="2" charset="0"/>
                <a:cs typeface="Ebrima" panose="02000000000000000000" pitchFamily="2" charset="0"/>
              </a:rPr>
              <a:t>The best way to revise for English Language is to practise answering specific types of questions. </a:t>
            </a:r>
          </a:p>
          <a:p>
            <a:pPr>
              <a:lnSpc>
                <a:spcPct val="100000"/>
              </a:lnSpc>
            </a:pPr>
            <a:r>
              <a:rPr lang="en-GB" sz="1800" dirty="0">
                <a:latin typeface="Ebrima" panose="02000000000000000000" pitchFamily="2" charset="0"/>
                <a:ea typeface="Ebrima" panose="02000000000000000000" pitchFamily="2" charset="0"/>
                <a:cs typeface="Ebrima" panose="02000000000000000000" pitchFamily="2" charset="0"/>
              </a:rPr>
              <a:t>The </a:t>
            </a:r>
            <a:r>
              <a:rPr lang="en-GB" sz="1800" dirty="0" err="1">
                <a:latin typeface="Ebrima" panose="02000000000000000000" pitchFamily="2" charset="0"/>
                <a:ea typeface="Ebrima" panose="02000000000000000000" pitchFamily="2" charset="0"/>
                <a:cs typeface="Ebrima" panose="02000000000000000000" pitchFamily="2" charset="0"/>
              </a:rPr>
              <a:t>Eduqas</a:t>
            </a:r>
            <a:r>
              <a:rPr lang="en-GB" sz="1800" dirty="0">
                <a:latin typeface="Ebrima" panose="02000000000000000000" pitchFamily="2" charset="0"/>
                <a:ea typeface="Ebrima" panose="02000000000000000000" pitchFamily="2" charset="0"/>
                <a:cs typeface="Ebrima" panose="02000000000000000000" pitchFamily="2" charset="0"/>
              </a:rPr>
              <a:t> Workbook is a useful way for students to complete ‘active’ revision meaning they answer questions and can track their progress.</a:t>
            </a:r>
          </a:p>
          <a:p>
            <a:pPr>
              <a:lnSpc>
                <a:spcPct val="100000"/>
              </a:lnSpc>
            </a:pPr>
            <a:r>
              <a:rPr lang="en-GB" sz="1800" dirty="0">
                <a:latin typeface="Ebrima" panose="02000000000000000000" pitchFamily="2" charset="0"/>
                <a:ea typeface="Ebrima" panose="02000000000000000000" pitchFamily="2" charset="0"/>
                <a:cs typeface="Ebrima" panose="02000000000000000000" pitchFamily="2" charset="0"/>
              </a:rPr>
              <a:t>This workbook can be purchased from school if you feel this would be beneficial. The cost is £6.</a:t>
            </a:r>
          </a:p>
        </p:txBody>
      </p:sp>
    </p:spTree>
    <p:extLst>
      <p:ext uri="{BB962C8B-B14F-4D97-AF65-F5344CB8AC3E}">
        <p14:creationId xmlns:p14="http://schemas.microsoft.com/office/powerpoint/2010/main" val="23281726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3075" y="1430778"/>
            <a:ext cx="5657850" cy="526727"/>
          </a:xfrm>
        </p:spPr>
        <p:txBody>
          <a:bodyPr>
            <a:normAutofit fontScale="90000"/>
          </a:bodyPr>
          <a:lstStyle/>
          <a:p>
            <a:pPr algn="ctr"/>
            <a:r>
              <a:rPr lang="en-GB" sz="3300" dirty="0">
                <a:solidFill>
                  <a:schemeClr val="accent2"/>
                </a:solidFill>
                <a:latin typeface="Ebrima" panose="02000000000000000000" pitchFamily="2" charset="0"/>
                <a:ea typeface="Ebrima" panose="02000000000000000000" pitchFamily="2" charset="0"/>
                <a:cs typeface="Ebrima" panose="02000000000000000000" pitchFamily="2" charset="0"/>
              </a:rPr>
              <a:t>  </a:t>
            </a:r>
            <a:r>
              <a:rPr lang="en-GB" sz="3300" dirty="0">
                <a:latin typeface="Ebrima" panose="02000000000000000000" pitchFamily="2" charset="0"/>
                <a:ea typeface="Ebrima" panose="02000000000000000000" pitchFamily="2" charset="0"/>
                <a:cs typeface="Ebrima" panose="02000000000000000000" pitchFamily="2" charset="0"/>
              </a:rPr>
              <a:t>GCSE ENGLISH LITERATURE</a:t>
            </a:r>
            <a:endParaRPr lang="en-GB" sz="1800" dirty="0">
              <a:latin typeface="Ebrima" panose="02000000000000000000" pitchFamily="2" charset="0"/>
              <a:ea typeface="Ebrima" panose="02000000000000000000" pitchFamily="2" charset="0"/>
              <a:cs typeface="Ebrima" panose="02000000000000000000" pitchFamily="2" charset="0"/>
            </a:endParaRPr>
          </a:p>
        </p:txBody>
      </p:sp>
      <p:sp>
        <p:nvSpPr>
          <p:cNvPr id="3" name="Content Placeholder 2"/>
          <p:cNvSpPr>
            <a:spLocks noGrp="1"/>
          </p:cNvSpPr>
          <p:nvPr>
            <p:ph idx="1"/>
          </p:nvPr>
        </p:nvSpPr>
        <p:spPr>
          <a:xfrm>
            <a:off x="845820" y="4509976"/>
            <a:ext cx="5657851" cy="377360"/>
          </a:xfrm>
        </p:spPr>
        <p:txBody>
          <a:bodyPr>
            <a:noAutofit/>
          </a:bodyPr>
          <a:lstStyle/>
          <a:p>
            <a:r>
              <a:rPr lang="en-GB" dirty="0">
                <a:latin typeface="Ebrima" panose="02000000000000000000" pitchFamily="2" charset="0"/>
                <a:ea typeface="Ebrima" panose="02000000000000000000" pitchFamily="2" charset="0"/>
                <a:cs typeface="Ebrima" panose="02000000000000000000" pitchFamily="2" charset="0"/>
              </a:rPr>
              <a:t>100% Examination. 2 exam papers.</a:t>
            </a:r>
          </a:p>
          <a:p>
            <a:r>
              <a:rPr lang="en-GB" dirty="0">
                <a:latin typeface="Ebrima" panose="02000000000000000000" pitchFamily="2" charset="0"/>
                <a:ea typeface="Ebrima" panose="02000000000000000000" pitchFamily="2" charset="0"/>
                <a:cs typeface="Ebrima" panose="02000000000000000000" pitchFamily="2" charset="0"/>
              </a:rPr>
              <a:t>No tiering – all students take the same examinations.</a:t>
            </a:r>
          </a:p>
          <a:p>
            <a:endParaRPr lang="en-GB" dirty="0">
              <a:latin typeface="Ebrima" panose="02000000000000000000" pitchFamily="2" charset="0"/>
              <a:ea typeface="Ebrima" panose="02000000000000000000" pitchFamily="2" charset="0"/>
              <a:cs typeface="Ebrima" panose="02000000000000000000" pitchFamily="2" charset="0"/>
            </a:endParaRPr>
          </a:p>
          <a:p>
            <a:pPr marL="34528"/>
            <a:endParaRPr lang="en-GB" dirty="0">
              <a:latin typeface="Ebrima" panose="02000000000000000000" pitchFamily="2" charset="0"/>
              <a:ea typeface="Ebrima" panose="02000000000000000000" pitchFamily="2" charset="0"/>
              <a:cs typeface="Ebrima" panose="02000000000000000000" pitchFamily="2" charset="0"/>
            </a:endParaRPr>
          </a:p>
        </p:txBody>
      </p:sp>
      <p:graphicFrame>
        <p:nvGraphicFramePr>
          <p:cNvPr id="6" name="Table 4">
            <a:extLst>
              <a:ext uri="{FF2B5EF4-FFF2-40B4-BE49-F238E27FC236}">
                <a16:creationId xmlns:a16="http://schemas.microsoft.com/office/drawing/2014/main" id="{8886BCDB-1188-DD4F-10DC-40B327AE2FFF}"/>
              </a:ext>
            </a:extLst>
          </p:cNvPr>
          <p:cNvGraphicFramePr>
            <a:graphicFrameLocks/>
          </p:cNvGraphicFramePr>
          <p:nvPr/>
        </p:nvGraphicFramePr>
        <p:xfrm>
          <a:off x="1574483" y="2205040"/>
          <a:ext cx="5657850" cy="2057400"/>
        </p:xfrm>
        <a:graphic>
          <a:graphicData uri="http://schemas.openxmlformats.org/drawingml/2006/table">
            <a:tbl>
              <a:tblPr firstRow="1" bandRow="1">
                <a:tableStyleId>{5940675A-B579-460E-94D1-54222C63F5DA}</a:tableStyleId>
              </a:tblPr>
              <a:tblGrid>
                <a:gridCol w="1138070">
                  <a:extLst>
                    <a:ext uri="{9D8B030D-6E8A-4147-A177-3AD203B41FA5}">
                      <a16:colId xmlns:a16="http://schemas.microsoft.com/office/drawing/2014/main" val="2917631755"/>
                    </a:ext>
                  </a:extLst>
                </a:gridCol>
                <a:gridCol w="4519780">
                  <a:extLst>
                    <a:ext uri="{9D8B030D-6E8A-4147-A177-3AD203B41FA5}">
                      <a16:colId xmlns:a16="http://schemas.microsoft.com/office/drawing/2014/main" val="2049526749"/>
                    </a:ext>
                  </a:extLst>
                </a:gridCol>
              </a:tblGrid>
              <a:tr h="891540">
                <a:tc>
                  <a:txBody>
                    <a:bodyPr/>
                    <a:lstStyle/>
                    <a:p>
                      <a:r>
                        <a:rPr lang="en-GB" sz="1800" b="1" dirty="0">
                          <a:latin typeface="Ebrima" panose="02000000000000000000" pitchFamily="2" charset="0"/>
                          <a:ea typeface="Ebrima" panose="02000000000000000000" pitchFamily="2" charset="0"/>
                          <a:cs typeface="Ebrima" panose="02000000000000000000" pitchFamily="2" charset="0"/>
                        </a:rPr>
                        <a:t>Paper 1</a:t>
                      </a:r>
                    </a:p>
                  </a:txBody>
                  <a:tcPr marL="68580" marR="68580" marT="34290" marB="34290" anchor="ctr"/>
                </a:tc>
                <a:tc>
                  <a:txBody>
                    <a:bodyPr/>
                    <a:lstStyle/>
                    <a:p>
                      <a:r>
                        <a:rPr lang="en-GB" sz="1800" b="0" i="1" dirty="0">
                          <a:latin typeface="Ebrima" panose="02000000000000000000" pitchFamily="2" charset="0"/>
                          <a:ea typeface="Ebrima" panose="02000000000000000000" pitchFamily="2" charset="0"/>
                          <a:cs typeface="Ebrima" panose="02000000000000000000" pitchFamily="2" charset="0"/>
                        </a:rPr>
                        <a:t>Romeo and Juliet</a:t>
                      </a:r>
                    </a:p>
                    <a:p>
                      <a:r>
                        <a:rPr lang="en-GB" sz="1800" b="0" dirty="0">
                          <a:latin typeface="Ebrima" panose="02000000000000000000" pitchFamily="2" charset="0"/>
                          <a:ea typeface="Ebrima" panose="02000000000000000000" pitchFamily="2" charset="0"/>
                          <a:cs typeface="Ebrima" panose="02000000000000000000" pitchFamily="2" charset="0"/>
                        </a:rPr>
                        <a:t>Poetry Anthology</a:t>
                      </a:r>
                    </a:p>
                    <a:p>
                      <a:r>
                        <a:rPr lang="en-GB" sz="1800" b="0" dirty="0">
                          <a:latin typeface="Ebrima" panose="02000000000000000000" pitchFamily="2" charset="0"/>
                          <a:ea typeface="Ebrima" panose="02000000000000000000" pitchFamily="2" charset="0"/>
                          <a:cs typeface="Ebrima" panose="02000000000000000000" pitchFamily="2" charset="0"/>
                        </a:rPr>
                        <a:t>2 hours</a:t>
                      </a:r>
                    </a:p>
                  </a:txBody>
                  <a:tcPr marL="68580" marR="68580" marT="34290" marB="34290"/>
                </a:tc>
                <a:extLst>
                  <a:ext uri="{0D108BD9-81ED-4DB2-BD59-A6C34878D82A}">
                    <a16:rowId xmlns:a16="http://schemas.microsoft.com/office/drawing/2014/main" val="1614142092"/>
                  </a:ext>
                </a:extLst>
              </a:tr>
              <a:tr h="1165860">
                <a:tc>
                  <a:txBody>
                    <a:bodyPr/>
                    <a:lstStyle/>
                    <a:p>
                      <a:r>
                        <a:rPr lang="en-GB" sz="1800" b="1" dirty="0">
                          <a:latin typeface="Ebrima" panose="02000000000000000000" pitchFamily="2" charset="0"/>
                          <a:ea typeface="Ebrima" panose="02000000000000000000" pitchFamily="2" charset="0"/>
                          <a:cs typeface="Ebrima" panose="02000000000000000000" pitchFamily="2" charset="0"/>
                        </a:rPr>
                        <a:t>Paper 2</a:t>
                      </a:r>
                    </a:p>
                  </a:txBody>
                  <a:tcPr marL="68580" marR="68580" marT="34290" marB="34290" anchor="ctr"/>
                </a:tc>
                <a:tc>
                  <a:txBody>
                    <a:bodyPr/>
                    <a:lstStyle/>
                    <a:p>
                      <a:r>
                        <a:rPr lang="en-GB" sz="1800" b="0" i="1" dirty="0">
                          <a:latin typeface="Ebrima" panose="02000000000000000000" pitchFamily="2" charset="0"/>
                          <a:ea typeface="Ebrima" panose="02000000000000000000" pitchFamily="2" charset="0"/>
                          <a:cs typeface="Ebrima" panose="02000000000000000000" pitchFamily="2" charset="0"/>
                        </a:rPr>
                        <a:t>An Inspector Calls</a:t>
                      </a:r>
                    </a:p>
                    <a:p>
                      <a:r>
                        <a:rPr lang="en-GB" sz="1800" b="0" i="1" dirty="0">
                          <a:latin typeface="Ebrima" panose="02000000000000000000" pitchFamily="2" charset="0"/>
                          <a:ea typeface="Ebrima" panose="02000000000000000000" pitchFamily="2" charset="0"/>
                          <a:cs typeface="Ebrima" panose="02000000000000000000" pitchFamily="2" charset="0"/>
                        </a:rPr>
                        <a:t>The War of the Worlds</a:t>
                      </a:r>
                    </a:p>
                    <a:p>
                      <a:r>
                        <a:rPr lang="en-GB" sz="1800" b="0" dirty="0">
                          <a:latin typeface="Ebrima" panose="02000000000000000000" pitchFamily="2" charset="0"/>
                          <a:ea typeface="Ebrima" panose="02000000000000000000" pitchFamily="2" charset="0"/>
                          <a:cs typeface="Ebrima" panose="02000000000000000000" pitchFamily="2" charset="0"/>
                        </a:rPr>
                        <a:t>Unseen Poetry </a:t>
                      </a:r>
                    </a:p>
                    <a:p>
                      <a:r>
                        <a:rPr lang="en-GB" sz="1800" b="0" dirty="0">
                          <a:latin typeface="Ebrima" panose="02000000000000000000" pitchFamily="2" charset="0"/>
                          <a:ea typeface="Ebrima" panose="02000000000000000000" pitchFamily="2" charset="0"/>
                          <a:cs typeface="Ebrima" panose="02000000000000000000" pitchFamily="2" charset="0"/>
                        </a:rPr>
                        <a:t>2 hours 30 minutes</a:t>
                      </a:r>
                    </a:p>
                  </a:txBody>
                  <a:tcPr marL="68580" marR="68580" marT="34290" marB="34290"/>
                </a:tc>
                <a:extLst>
                  <a:ext uri="{0D108BD9-81ED-4DB2-BD59-A6C34878D82A}">
                    <a16:rowId xmlns:a16="http://schemas.microsoft.com/office/drawing/2014/main" val="3326675203"/>
                  </a:ext>
                </a:extLst>
              </a:tr>
            </a:tbl>
          </a:graphicData>
        </a:graphic>
      </p:graphicFrame>
      <p:sp>
        <p:nvSpPr>
          <p:cNvPr id="4" name="Oval 3">
            <a:extLst>
              <a:ext uri="{FF2B5EF4-FFF2-40B4-BE49-F238E27FC236}">
                <a16:creationId xmlns:a16="http://schemas.microsoft.com/office/drawing/2014/main" id="{6611558A-7013-CB29-3F72-21EBABBDA47D}"/>
              </a:ext>
            </a:extLst>
          </p:cNvPr>
          <p:cNvSpPr/>
          <p:nvPr/>
        </p:nvSpPr>
        <p:spPr>
          <a:xfrm>
            <a:off x="1314450" y="3152691"/>
            <a:ext cx="1528763" cy="1038599"/>
          </a:xfrm>
          <a:prstGeom prst="ellipse">
            <a:avLst/>
          </a:prstGeom>
          <a:noFill/>
          <a:ln w="38100">
            <a:solidFill>
              <a:srgbClr val="1B17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1283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008974" y="1212750"/>
            <a:ext cx="6480720" cy="1088068"/>
          </a:xfrm>
        </p:spPr>
        <p:txBody>
          <a:bodyPr>
            <a:normAutofit fontScale="90000"/>
          </a:bodyPr>
          <a:lstStyle/>
          <a:p>
            <a:pPr eaLnBrk="1" hangingPunct="1">
              <a:defRPr/>
            </a:pPr>
            <a:r>
              <a:rPr lang="en-GB" b="1" dirty="0">
                <a:latin typeface="Ebrima" panose="02000000000000000000" pitchFamily="2" charset="0"/>
                <a:ea typeface="Ebrima" panose="02000000000000000000" pitchFamily="2" charset="0"/>
                <a:cs typeface="Ebrima" panose="02000000000000000000" pitchFamily="2" charset="0"/>
              </a:rPr>
              <a:t>GCSE English Literature</a:t>
            </a:r>
            <a:br>
              <a:rPr lang="en-GB" b="1" dirty="0">
                <a:latin typeface="Ebrima" panose="02000000000000000000" pitchFamily="2" charset="0"/>
                <a:ea typeface="Ebrima" panose="02000000000000000000" pitchFamily="2" charset="0"/>
                <a:cs typeface="Ebrima" panose="02000000000000000000" pitchFamily="2" charset="0"/>
              </a:rPr>
            </a:br>
            <a:r>
              <a:rPr lang="en-GB" b="1" dirty="0">
                <a:latin typeface="Ebrima" panose="02000000000000000000" pitchFamily="2" charset="0"/>
                <a:ea typeface="Ebrima" panose="02000000000000000000" pitchFamily="2" charset="0"/>
                <a:cs typeface="Ebrima" panose="02000000000000000000" pitchFamily="2" charset="0"/>
              </a:rPr>
              <a:t>How can you support your child?</a:t>
            </a:r>
          </a:p>
        </p:txBody>
      </p:sp>
      <p:sp>
        <p:nvSpPr>
          <p:cNvPr id="3" name="Content Placeholder 2"/>
          <p:cNvSpPr>
            <a:spLocks noGrp="1"/>
          </p:cNvSpPr>
          <p:nvPr>
            <p:ph idx="1"/>
          </p:nvPr>
        </p:nvSpPr>
        <p:spPr>
          <a:xfrm>
            <a:off x="669839" y="2427288"/>
            <a:ext cx="7695493" cy="3217962"/>
          </a:xfrm>
        </p:spPr>
        <p:txBody>
          <a:bodyPr>
            <a:noAutofit/>
          </a:bodyPr>
          <a:lstStyle/>
          <a:p>
            <a:pPr eaLnBrk="1" hangingPunct="1">
              <a:lnSpc>
                <a:spcPct val="90000"/>
              </a:lnSpc>
              <a:defRPr/>
            </a:pPr>
            <a:r>
              <a:rPr lang="en-GB" sz="1800" dirty="0">
                <a:latin typeface="Ebrima" panose="02000000000000000000" pitchFamily="2" charset="0"/>
                <a:ea typeface="Ebrima" panose="02000000000000000000" pitchFamily="2" charset="0"/>
                <a:cs typeface="Ebrima" panose="02000000000000000000" pitchFamily="2" charset="0"/>
              </a:rPr>
              <a:t>Ensure that they have re-read their set texts and caught up on any work missed due to absence.</a:t>
            </a:r>
          </a:p>
          <a:p>
            <a:pPr eaLnBrk="1" hangingPunct="1">
              <a:lnSpc>
                <a:spcPct val="90000"/>
              </a:lnSpc>
              <a:defRPr/>
            </a:pPr>
            <a:r>
              <a:rPr lang="en-GB" sz="1800" dirty="0">
                <a:latin typeface="Ebrima" panose="02000000000000000000" pitchFamily="2" charset="0"/>
                <a:ea typeface="Ebrima" panose="02000000000000000000" pitchFamily="2" charset="0"/>
                <a:cs typeface="Ebrima" panose="02000000000000000000" pitchFamily="2" charset="0"/>
              </a:rPr>
              <a:t>Test their knowledge of key quotations for each text, including the poetry. Knowing five quotations per character or poem would be a suitable number to aim for.</a:t>
            </a:r>
          </a:p>
          <a:p>
            <a:pPr eaLnBrk="1" hangingPunct="1">
              <a:lnSpc>
                <a:spcPct val="90000"/>
              </a:lnSpc>
              <a:defRPr/>
            </a:pPr>
            <a:r>
              <a:rPr lang="en-GB" sz="1800" dirty="0">
                <a:latin typeface="Ebrima" panose="02000000000000000000" pitchFamily="2" charset="0"/>
                <a:ea typeface="Ebrima" panose="02000000000000000000" pitchFamily="2" charset="0"/>
                <a:cs typeface="Ebrima" panose="02000000000000000000" pitchFamily="2" charset="0"/>
              </a:rPr>
              <a:t>Condensing notes and revision materials into manageable diagrams or flash cards is best practice.</a:t>
            </a:r>
          </a:p>
          <a:p>
            <a:pPr eaLnBrk="1" hangingPunct="1">
              <a:lnSpc>
                <a:spcPct val="90000"/>
              </a:lnSpc>
              <a:defRPr/>
            </a:pPr>
            <a:r>
              <a:rPr lang="en-GB" sz="1800" dirty="0">
                <a:latin typeface="Ebrima" panose="02000000000000000000" pitchFamily="2" charset="0"/>
                <a:ea typeface="Ebrima" panose="02000000000000000000" pitchFamily="2" charset="0"/>
                <a:cs typeface="Ebrima" panose="02000000000000000000" pitchFamily="2" charset="0"/>
              </a:rPr>
              <a:t>Encourage the use of GCSE Pod to revise the characters and themes for each text.</a:t>
            </a:r>
          </a:p>
        </p:txBody>
      </p:sp>
    </p:spTree>
    <p:extLst>
      <p:ext uri="{BB962C8B-B14F-4D97-AF65-F5344CB8AC3E}">
        <p14:creationId xmlns:p14="http://schemas.microsoft.com/office/powerpoint/2010/main" val="3554807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87282-4AAA-4CBE-A0D7-91C241272424}"/>
              </a:ext>
            </a:extLst>
          </p:cNvPr>
          <p:cNvSpPr>
            <a:spLocks noGrp="1"/>
          </p:cNvSpPr>
          <p:nvPr>
            <p:ph type="title"/>
          </p:nvPr>
        </p:nvSpPr>
        <p:spPr>
          <a:xfrm>
            <a:off x="914400" y="404664"/>
            <a:ext cx="7315200" cy="1154112"/>
          </a:xfrm>
        </p:spPr>
        <p:txBody>
          <a:bodyPr>
            <a:normAutofit/>
          </a:bodyPr>
          <a:lstStyle/>
          <a:p>
            <a:pPr algn="ctr"/>
            <a:r>
              <a:rPr lang="en-GB" sz="4050" dirty="0">
                <a:latin typeface="+mn-lt"/>
              </a:rPr>
              <a:t>What CAN’T you control? </a:t>
            </a:r>
          </a:p>
        </p:txBody>
      </p:sp>
      <p:sp>
        <p:nvSpPr>
          <p:cNvPr id="3" name="Content Placeholder 2">
            <a:extLst>
              <a:ext uri="{FF2B5EF4-FFF2-40B4-BE49-F238E27FC236}">
                <a16:creationId xmlns:a16="http://schemas.microsoft.com/office/drawing/2014/main" id="{DE54935D-0E31-4B06-B214-545B8065B94C}"/>
              </a:ext>
            </a:extLst>
          </p:cNvPr>
          <p:cNvSpPr>
            <a:spLocks noGrp="1"/>
          </p:cNvSpPr>
          <p:nvPr>
            <p:ph idx="1"/>
          </p:nvPr>
        </p:nvSpPr>
        <p:spPr>
          <a:xfrm>
            <a:off x="3635896" y="2204864"/>
            <a:ext cx="4916396" cy="1754372"/>
          </a:xfrm>
        </p:spPr>
        <p:txBody>
          <a:bodyPr/>
          <a:lstStyle/>
          <a:p>
            <a:r>
              <a:rPr lang="en-GB" sz="2700" dirty="0"/>
              <a:t>What question will come up in the exam</a:t>
            </a:r>
          </a:p>
          <a:p>
            <a:r>
              <a:rPr lang="en-GB" sz="2700" dirty="0"/>
              <a:t>How the examiner might mark it</a:t>
            </a:r>
          </a:p>
          <a:p>
            <a:r>
              <a:rPr lang="en-GB" sz="2700" dirty="0"/>
              <a:t>If your subject examination board changes the grade boundaries</a:t>
            </a:r>
          </a:p>
        </p:txBody>
      </p:sp>
      <p:pic>
        <p:nvPicPr>
          <p:cNvPr id="5" name="Picture 4" descr="A picture containing clipart&#10;&#10;Description generated with very high confidence">
            <a:extLst>
              <a:ext uri="{FF2B5EF4-FFF2-40B4-BE49-F238E27FC236}">
                <a16:creationId xmlns:a16="http://schemas.microsoft.com/office/drawing/2014/main" id="{BC98A24B-EA88-4BCD-B944-C3DE1DF38056}"/>
              </a:ext>
            </a:extLst>
          </p:cNvPr>
          <p:cNvPicPr>
            <a:picLocks noChangeAspect="1"/>
          </p:cNvPicPr>
          <p:nvPr/>
        </p:nvPicPr>
        <p:blipFill rotWithShape="1">
          <a:blip r:embed="rId3">
            <a:extLst>
              <a:ext uri="{28A0092B-C50C-407E-A947-70E740481C1C}">
                <a14:useLocalDpi xmlns:a14="http://schemas.microsoft.com/office/drawing/2010/main" val="0"/>
              </a:ext>
            </a:extLst>
          </a:blip>
          <a:srcRect l="51622"/>
          <a:stretch/>
        </p:blipFill>
        <p:spPr>
          <a:xfrm>
            <a:off x="506627" y="2402553"/>
            <a:ext cx="2949146" cy="2562225"/>
          </a:xfrm>
          <a:prstGeom prst="rect">
            <a:avLst/>
          </a:prstGeom>
        </p:spPr>
      </p:pic>
    </p:spTree>
    <p:extLst>
      <p:ext uri="{BB962C8B-B14F-4D97-AF65-F5344CB8AC3E}">
        <p14:creationId xmlns:p14="http://schemas.microsoft.com/office/powerpoint/2010/main" val="8993680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86E6F-ED86-8032-D115-C5C3D8A7DDC9}"/>
              </a:ext>
            </a:extLst>
          </p:cNvPr>
          <p:cNvSpPr>
            <a:spLocks noGrp="1"/>
          </p:cNvSpPr>
          <p:nvPr>
            <p:ph type="title"/>
          </p:nvPr>
        </p:nvSpPr>
        <p:spPr>
          <a:xfrm>
            <a:off x="2087725" y="975297"/>
            <a:ext cx="7334387" cy="994172"/>
          </a:xfrm>
        </p:spPr>
        <p:txBody>
          <a:bodyPr/>
          <a:lstStyle/>
          <a:p>
            <a:r>
              <a:rPr lang="en-GB" dirty="0"/>
              <a:t>	gcsepod.com</a:t>
            </a:r>
          </a:p>
        </p:txBody>
      </p:sp>
      <p:pic>
        <p:nvPicPr>
          <p:cNvPr id="5" name="Picture 4">
            <a:extLst>
              <a:ext uri="{FF2B5EF4-FFF2-40B4-BE49-F238E27FC236}">
                <a16:creationId xmlns:a16="http://schemas.microsoft.com/office/drawing/2014/main" id="{83DA9BCA-4963-036D-D8F1-FAB208DE237C}"/>
              </a:ext>
            </a:extLst>
          </p:cNvPr>
          <p:cNvPicPr>
            <a:picLocks noChangeAspect="1"/>
          </p:cNvPicPr>
          <p:nvPr/>
        </p:nvPicPr>
        <p:blipFill rotWithShape="1">
          <a:blip r:embed="rId2"/>
          <a:srcRect l="14562" t="6601" r="15350" b="15177"/>
          <a:stretch/>
        </p:blipFill>
        <p:spPr>
          <a:xfrm>
            <a:off x="2087724" y="2241551"/>
            <a:ext cx="4806534" cy="3017520"/>
          </a:xfrm>
          <a:prstGeom prst="rect">
            <a:avLst/>
          </a:prstGeom>
        </p:spPr>
      </p:pic>
      <p:sp>
        <p:nvSpPr>
          <p:cNvPr id="4" name="TextBox 3">
            <a:extLst>
              <a:ext uri="{FF2B5EF4-FFF2-40B4-BE49-F238E27FC236}">
                <a16:creationId xmlns:a16="http://schemas.microsoft.com/office/drawing/2014/main" id="{C6860CB8-5F69-5F2C-9E03-836D282A900F}"/>
              </a:ext>
            </a:extLst>
          </p:cNvPr>
          <p:cNvSpPr txBox="1"/>
          <p:nvPr/>
        </p:nvSpPr>
        <p:spPr>
          <a:xfrm>
            <a:off x="6563953" y="1065606"/>
            <a:ext cx="2241000" cy="3614559"/>
          </a:xfrm>
          <a:prstGeom prst="roundRect">
            <a:avLst>
              <a:gd name="adj" fmla="val 15178"/>
            </a:avLst>
          </a:prstGeom>
          <a:ln>
            <a:solidFill>
              <a:schemeClr val="accent2"/>
            </a:solidFill>
          </a:ln>
        </p:spPr>
        <p:style>
          <a:lnRef idx="2">
            <a:schemeClr val="accent5"/>
          </a:lnRef>
          <a:fillRef idx="1">
            <a:schemeClr val="lt1"/>
          </a:fillRef>
          <a:effectRef idx="0">
            <a:schemeClr val="accent5"/>
          </a:effectRef>
          <a:fontRef idx="minor">
            <a:schemeClr val="dk1"/>
          </a:fontRef>
        </p:style>
        <p:txBody>
          <a:bodyPr wrap="square">
            <a:spAutoFit/>
          </a:bodyPr>
          <a:lstStyle/>
          <a:p>
            <a:pPr eaLnBrk="1" hangingPunct="1"/>
            <a:r>
              <a:rPr lang="en-GB" altLang="en-US" dirty="0">
                <a:latin typeface="Ebrima" panose="02000000000000000000" pitchFamily="2" charset="0"/>
                <a:ea typeface="Ebrima" panose="02000000000000000000" pitchFamily="2" charset="0"/>
                <a:cs typeface="Ebrima" panose="02000000000000000000" pitchFamily="2" charset="0"/>
              </a:rPr>
              <a:t>All students have received a login for this online resource.</a:t>
            </a:r>
          </a:p>
          <a:p>
            <a:pPr eaLnBrk="1" hangingPunct="1"/>
            <a:endParaRPr lang="en-GB" altLang="en-US" dirty="0">
              <a:latin typeface="Ebrima" panose="02000000000000000000" pitchFamily="2" charset="0"/>
              <a:ea typeface="Ebrima" panose="02000000000000000000" pitchFamily="2" charset="0"/>
              <a:cs typeface="Ebrima" panose="02000000000000000000" pitchFamily="2" charset="0"/>
            </a:endParaRPr>
          </a:p>
          <a:p>
            <a:pPr eaLnBrk="1" hangingPunct="1"/>
            <a:r>
              <a:rPr lang="en-GB" altLang="en-US" dirty="0">
                <a:latin typeface="Ebrima" panose="02000000000000000000" pitchFamily="2" charset="0"/>
                <a:ea typeface="Ebrima" panose="02000000000000000000" pitchFamily="2" charset="0"/>
                <a:cs typeface="Ebrima" panose="02000000000000000000" pitchFamily="2" charset="0"/>
              </a:rPr>
              <a:t>Click ‘Forgotten my login details’ if the password has been forgotten and a reminder will be sent to their school email.</a:t>
            </a:r>
          </a:p>
        </p:txBody>
      </p:sp>
    </p:spTree>
    <p:extLst>
      <p:ext uri="{BB962C8B-B14F-4D97-AF65-F5344CB8AC3E}">
        <p14:creationId xmlns:p14="http://schemas.microsoft.com/office/powerpoint/2010/main" val="36467856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21D555FA-57AC-474C-9BF3-3442C99A24AC}"/>
              </a:ext>
            </a:extLst>
          </p:cNvPr>
          <p:cNvSpPr>
            <a:spLocks noGrp="1" noChangeArrowheads="1"/>
          </p:cNvSpPr>
          <p:nvPr>
            <p:ph type="title"/>
          </p:nvPr>
        </p:nvSpPr>
        <p:spPr>
          <a:xfrm>
            <a:off x="1828800" y="961091"/>
            <a:ext cx="5486400" cy="865584"/>
          </a:xfrm>
        </p:spPr>
        <p:txBody>
          <a:bodyPr/>
          <a:lstStyle/>
          <a:p>
            <a:pPr algn="ctr" eaLnBrk="1" hangingPunct="1"/>
            <a:r>
              <a:rPr lang="en-GB" altLang="en-US" b="1" dirty="0">
                <a:latin typeface="Ebrima" panose="02000000000000000000" pitchFamily="2" charset="0"/>
                <a:ea typeface="Ebrima" panose="02000000000000000000" pitchFamily="2" charset="0"/>
                <a:cs typeface="Ebrima" panose="02000000000000000000" pitchFamily="2" charset="0"/>
              </a:rPr>
              <a:t>Poetry Anthology</a:t>
            </a:r>
          </a:p>
        </p:txBody>
      </p:sp>
      <p:sp>
        <p:nvSpPr>
          <p:cNvPr id="3" name="Content Placeholder 2">
            <a:extLst>
              <a:ext uri="{FF2B5EF4-FFF2-40B4-BE49-F238E27FC236}">
                <a16:creationId xmlns:a16="http://schemas.microsoft.com/office/drawing/2014/main" id="{7B218898-3E37-BE76-8DC4-1F9362CAB7EB}"/>
              </a:ext>
            </a:extLst>
          </p:cNvPr>
          <p:cNvSpPr>
            <a:spLocks noGrp="1"/>
          </p:cNvSpPr>
          <p:nvPr>
            <p:ph idx="1"/>
          </p:nvPr>
        </p:nvSpPr>
        <p:spPr/>
        <p:txBody>
          <a:bodyPr/>
          <a:lstStyle/>
          <a:p>
            <a:endParaRPr lang="en-GB"/>
          </a:p>
        </p:txBody>
      </p:sp>
      <p:sp>
        <p:nvSpPr>
          <p:cNvPr id="9" name="TextBox 8">
            <a:extLst>
              <a:ext uri="{FF2B5EF4-FFF2-40B4-BE49-F238E27FC236}">
                <a16:creationId xmlns:a16="http://schemas.microsoft.com/office/drawing/2014/main" id="{B5B6F71C-DF49-4886-FB3D-00961BA55336}"/>
              </a:ext>
            </a:extLst>
          </p:cNvPr>
          <p:cNvSpPr txBox="1"/>
          <p:nvPr/>
        </p:nvSpPr>
        <p:spPr>
          <a:xfrm>
            <a:off x="6497306" y="2699153"/>
            <a:ext cx="1635789" cy="3139321"/>
          </a:xfrm>
          <a:prstGeom prst="rect">
            <a:avLst/>
          </a:prstGeom>
          <a:noFill/>
        </p:spPr>
        <p:txBody>
          <a:bodyPr wrap="square">
            <a:spAutoFit/>
          </a:bodyPr>
          <a:lstStyle/>
          <a:p>
            <a:pPr eaLnBrk="1" hangingPunct="1"/>
            <a:r>
              <a:rPr lang="en-GB" altLang="en-US" dirty="0">
                <a:latin typeface="Ebrima" panose="02000000000000000000" pitchFamily="2" charset="0"/>
                <a:ea typeface="Ebrima" panose="02000000000000000000" pitchFamily="2" charset="0"/>
                <a:cs typeface="Ebrima" panose="02000000000000000000" pitchFamily="2" charset="0"/>
              </a:rPr>
              <a:t>There are 18 poems in the collection. Students need to know what each poem is about and approximately four or five quotations for each poem.</a:t>
            </a:r>
          </a:p>
        </p:txBody>
      </p:sp>
      <p:sp>
        <p:nvSpPr>
          <p:cNvPr id="11" name="TextBox 10">
            <a:extLst>
              <a:ext uri="{FF2B5EF4-FFF2-40B4-BE49-F238E27FC236}">
                <a16:creationId xmlns:a16="http://schemas.microsoft.com/office/drawing/2014/main" id="{DD4FC34B-4D44-F1A3-4167-4B5C1A7A4EBA}"/>
              </a:ext>
            </a:extLst>
          </p:cNvPr>
          <p:cNvSpPr txBox="1"/>
          <p:nvPr/>
        </p:nvSpPr>
        <p:spPr>
          <a:xfrm>
            <a:off x="3815916" y="1916832"/>
            <a:ext cx="3756948" cy="646331"/>
          </a:xfrm>
          <a:prstGeom prst="rect">
            <a:avLst/>
          </a:prstGeom>
          <a:noFill/>
        </p:spPr>
        <p:txBody>
          <a:bodyPr wrap="square">
            <a:spAutoFit/>
          </a:bodyPr>
          <a:lstStyle/>
          <a:p>
            <a:pPr algn="ctr"/>
            <a:r>
              <a:rPr lang="en-GB" dirty="0">
                <a:latin typeface="Ebrima" panose="02000000000000000000" pitchFamily="2" charset="0"/>
                <a:ea typeface="Ebrima" panose="02000000000000000000" pitchFamily="2" charset="0"/>
                <a:cs typeface="Ebrima" panose="02000000000000000000" pitchFamily="2" charset="0"/>
              </a:rPr>
              <a:t>There are revision videos available via the VLE</a:t>
            </a:r>
          </a:p>
        </p:txBody>
      </p:sp>
      <p:pic>
        <p:nvPicPr>
          <p:cNvPr id="1026" name="Picture 2" descr="A very detailed annotation and analysis of all the WJEC Eduqas Poetry  Anthology | Teaching Resources">
            <a:extLst>
              <a:ext uri="{FF2B5EF4-FFF2-40B4-BE49-F238E27FC236}">
                <a16:creationId xmlns:a16="http://schemas.microsoft.com/office/drawing/2014/main" id="{2554DFE6-CF03-CBDD-F979-8C243EA37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2443081"/>
            <a:ext cx="5000625" cy="2628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4353298-14EB-A84C-D841-DFD7D34D2473}"/>
              </a:ext>
            </a:extLst>
          </p:cNvPr>
          <p:cNvSpPr txBox="1"/>
          <p:nvPr/>
        </p:nvSpPr>
        <p:spPr>
          <a:xfrm>
            <a:off x="1100137" y="5144711"/>
            <a:ext cx="4007645" cy="784830"/>
          </a:xfrm>
          <a:prstGeom prst="rect">
            <a:avLst/>
          </a:prstGeom>
          <a:noFill/>
        </p:spPr>
        <p:txBody>
          <a:bodyPr wrap="square" rtlCol="0">
            <a:spAutoFit/>
          </a:bodyPr>
          <a:lstStyle/>
          <a:p>
            <a:r>
              <a:rPr lang="en-GB" sz="1500" dirty="0"/>
              <a:t>This amount of annotation is unhelpful.</a:t>
            </a:r>
          </a:p>
          <a:p>
            <a:r>
              <a:rPr lang="en-GB" sz="1500" dirty="0"/>
              <a:t>Notes need to be reduced to manageable chunks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21D555FA-57AC-474C-9BF3-3442C99A24AC}"/>
              </a:ext>
            </a:extLst>
          </p:cNvPr>
          <p:cNvSpPr>
            <a:spLocks noGrp="1" noChangeArrowheads="1"/>
          </p:cNvSpPr>
          <p:nvPr>
            <p:ph type="title"/>
          </p:nvPr>
        </p:nvSpPr>
        <p:spPr>
          <a:xfrm>
            <a:off x="1828800" y="961091"/>
            <a:ext cx="5486400" cy="865584"/>
          </a:xfrm>
        </p:spPr>
        <p:txBody>
          <a:bodyPr/>
          <a:lstStyle/>
          <a:p>
            <a:pPr algn="ctr" eaLnBrk="1" hangingPunct="1"/>
            <a:r>
              <a:rPr lang="en-GB" altLang="en-US" b="1" dirty="0">
                <a:latin typeface="Ebrima" panose="02000000000000000000" pitchFamily="2" charset="0"/>
                <a:ea typeface="Ebrima" panose="02000000000000000000" pitchFamily="2" charset="0"/>
                <a:cs typeface="Ebrima" panose="02000000000000000000" pitchFamily="2" charset="0"/>
              </a:rPr>
              <a:t>Literature Essays</a:t>
            </a:r>
          </a:p>
        </p:txBody>
      </p:sp>
      <p:sp>
        <p:nvSpPr>
          <p:cNvPr id="9" name="TextBox 8">
            <a:extLst>
              <a:ext uri="{FF2B5EF4-FFF2-40B4-BE49-F238E27FC236}">
                <a16:creationId xmlns:a16="http://schemas.microsoft.com/office/drawing/2014/main" id="{B5B6F71C-DF49-4886-FB3D-00961BA55336}"/>
              </a:ext>
            </a:extLst>
          </p:cNvPr>
          <p:cNvSpPr txBox="1"/>
          <p:nvPr/>
        </p:nvSpPr>
        <p:spPr>
          <a:xfrm>
            <a:off x="3747179" y="2475224"/>
            <a:ext cx="4738731" cy="2539157"/>
          </a:xfrm>
          <a:prstGeom prst="rect">
            <a:avLst/>
          </a:prstGeom>
          <a:noFill/>
        </p:spPr>
        <p:txBody>
          <a:bodyPr wrap="square">
            <a:spAutoFit/>
          </a:bodyPr>
          <a:lstStyle/>
          <a:p>
            <a:pPr>
              <a:spcAft>
                <a:spcPts val="900"/>
              </a:spcAft>
            </a:pPr>
            <a:r>
              <a:rPr lang="en-GB" altLang="en-US" dirty="0">
                <a:latin typeface="Ebrima" panose="02000000000000000000" pitchFamily="2" charset="0"/>
                <a:ea typeface="Ebrima" panose="02000000000000000000" pitchFamily="2" charset="0"/>
                <a:cs typeface="Ebrima" panose="02000000000000000000" pitchFamily="2" charset="0"/>
              </a:rPr>
              <a:t>The essay questions are based on characters or themes.</a:t>
            </a:r>
          </a:p>
          <a:p>
            <a:pPr>
              <a:spcAft>
                <a:spcPts val="900"/>
              </a:spcAft>
            </a:pPr>
            <a:r>
              <a:rPr lang="en-GB" altLang="en-US" dirty="0">
                <a:latin typeface="Ebrima" panose="02000000000000000000" pitchFamily="2" charset="0"/>
                <a:ea typeface="Ebrima" panose="02000000000000000000" pitchFamily="2" charset="0"/>
                <a:cs typeface="Ebrima" panose="02000000000000000000" pitchFamily="2" charset="0"/>
              </a:rPr>
              <a:t>As part of the revision process, students should plan a response for each character and theme so they know what they intend to write before starting their essays.</a:t>
            </a:r>
          </a:p>
          <a:p>
            <a:pPr>
              <a:spcAft>
                <a:spcPts val="900"/>
              </a:spcAft>
            </a:pPr>
            <a:r>
              <a:rPr lang="en-GB" altLang="en-US" dirty="0">
                <a:latin typeface="Ebrima" panose="02000000000000000000" pitchFamily="2" charset="0"/>
                <a:ea typeface="Ebrima" panose="02000000000000000000" pitchFamily="2" charset="0"/>
                <a:cs typeface="Ebrima" panose="02000000000000000000" pitchFamily="2" charset="0"/>
              </a:rPr>
              <a:t>Four main ideas which are then developed in detail.</a:t>
            </a:r>
          </a:p>
        </p:txBody>
      </p:sp>
      <p:pic>
        <p:nvPicPr>
          <p:cNvPr id="5" name="Picture 4">
            <a:extLst>
              <a:ext uri="{FF2B5EF4-FFF2-40B4-BE49-F238E27FC236}">
                <a16:creationId xmlns:a16="http://schemas.microsoft.com/office/drawing/2014/main" id="{3CB1DEF1-F0AA-A7EF-096A-1A8102856229}"/>
              </a:ext>
            </a:extLst>
          </p:cNvPr>
          <p:cNvPicPr>
            <a:picLocks noChangeAspect="1"/>
          </p:cNvPicPr>
          <p:nvPr/>
        </p:nvPicPr>
        <p:blipFill rotWithShape="1">
          <a:blip r:embed="rId2"/>
          <a:srcRect l="33636" t="12122" r="32576" b="20404"/>
          <a:stretch/>
        </p:blipFill>
        <p:spPr>
          <a:xfrm>
            <a:off x="401782" y="2205062"/>
            <a:ext cx="3089564" cy="3470564"/>
          </a:xfrm>
          <a:prstGeom prst="rect">
            <a:avLst/>
          </a:prstGeom>
        </p:spPr>
      </p:pic>
    </p:spTree>
    <p:extLst>
      <p:ext uri="{BB962C8B-B14F-4D97-AF65-F5344CB8AC3E}">
        <p14:creationId xmlns:p14="http://schemas.microsoft.com/office/powerpoint/2010/main" val="24370215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3A472-06DE-1121-C9DF-538CB0C8BC3F}"/>
              </a:ext>
            </a:extLst>
          </p:cNvPr>
          <p:cNvSpPr>
            <a:spLocks noGrp="1"/>
          </p:cNvSpPr>
          <p:nvPr>
            <p:ph type="title"/>
          </p:nvPr>
        </p:nvSpPr>
        <p:spPr>
          <a:xfrm>
            <a:off x="2057400" y="983674"/>
            <a:ext cx="6152606" cy="994172"/>
          </a:xfrm>
        </p:spPr>
        <p:txBody>
          <a:bodyPr/>
          <a:lstStyle/>
          <a:p>
            <a:r>
              <a:rPr lang="en-GB" dirty="0">
                <a:latin typeface="Ebrima" panose="02000000000000000000" pitchFamily="2" charset="0"/>
                <a:ea typeface="Ebrima" panose="02000000000000000000" pitchFamily="2" charset="0"/>
                <a:cs typeface="Ebrima" panose="02000000000000000000" pitchFamily="2" charset="0"/>
              </a:rPr>
              <a:t>Using Flashcards</a:t>
            </a:r>
          </a:p>
        </p:txBody>
      </p:sp>
      <p:sp>
        <p:nvSpPr>
          <p:cNvPr id="3" name="Content Placeholder 2">
            <a:extLst>
              <a:ext uri="{FF2B5EF4-FFF2-40B4-BE49-F238E27FC236}">
                <a16:creationId xmlns:a16="http://schemas.microsoft.com/office/drawing/2014/main" id="{0783BCBE-937F-3BD7-E90D-236BD40AF723}"/>
              </a:ext>
            </a:extLst>
          </p:cNvPr>
          <p:cNvSpPr>
            <a:spLocks noGrp="1"/>
          </p:cNvSpPr>
          <p:nvPr>
            <p:ph idx="1"/>
          </p:nvPr>
        </p:nvSpPr>
        <p:spPr>
          <a:xfrm>
            <a:off x="4301895" y="2370351"/>
            <a:ext cx="3908111" cy="1202391"/>
          </a:xfrm>
        </p:spPr>
        <p:txBody>
          <a:bodyPr/>
          <a:lstStyle/>
          <a:p>
            <a:pPr marL="342900" indent="-342900">
              <a:buFont typeface="Arial" panose="020B0604020202020204" pitchFamily="34" charset="0"/>
              <a:buChar char="•"/>
            </a:pPr>
            <a:r>
              <a:rPr lang="en-GB" dirty="0">
                <a:latin typeface="Ebrima" panose="02000000000000000000" pitchFamily="2" charset="0"/>
                <a:ea typeface="Ebrima" panose="02000000000000000000" pitchFamily="2" charset="0"/>
                <a:cs typeface="Ebrima" panose="02000000000000000000" pitchFamily="2" charset="0"/>
              </a:rPr>
              <a:t>Retrieve the knowledge</a:t>
            </a:r>
          </a:p>
          <a:p>
            <a:pPr marL="342900" indent="-342900">
              <a:buFont typeface="Arial" panose="020B0604020202020204" pitchFamily="34" charset="0"/>
              <a:buChar char="•"/>
            </a:pPr>
            <a:r>
              <a:rPr lang="en-GB" dirty="0">
                <a:latin typeface="Ebrima" panose="02000000000000000000" pitchFamily="2" charset="0"/>
                <a:ea typeface="Ebrima" panose="02000000000000000000" pitchFamily="2" charset="0"/>
                <a:cs typeface="Ebrima" panose="02000000000000000000" pitchFamily="2" charset="0"/>
              </a:rPr>
              <a:t>Shuffle the pack</a:t>
            </a:r>
          </a:p>
          <a:p>
            <a:pPr marL="342900" indent="-342900">
              <a:buFont typeface="Arial" panose="020B0604020202020204" pitchFamily="34" charset="0"/>
              <a:buChar char="•"/>
            </a:pPr>
            <a:r>
              <a:rPr lang="en-GB" dirty="0">
                <a:latin typeface="Ebrima" panose="02000000000000000000" pitchFamily="2" charset="0"/>
                <a:ea typeface="Ebrima" panose="02000000000000000000" pitchFamily="2" charset="0"/>
                <a:cs typeface="Ebrima" panose="02000000000000000000" pitchFamily="2" charset="0"/>
              </a:rPr>
              <a:t>Repeat</a:t>
            </a:r>
          </a:p>
        </p:txBody>
      </p:sp>
      <p:pic>
        <p:nvPicPr>
          <p:cNvPr id="1030" name="Picture 6" descr="Create flashcards - Teaching &amp; Learning">
            <a:extLst>
              <a:ext uri="{FF2B5EF4-FFF2-40B4-BE49-F238E27FC236}">
                <a16:creationId xmlns:a16="http://schemas.microsoft.com/office/drawing/2014/main" id="{5247C5D1-3DC2-81FE-57BB-4392A66D767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808" b="90318" l="6625" r="92625">
                        <a14:foregroundMark x1="66625" y1="8926" x2="66625" y2="8926"/>
                        <a14:foregroundMark x1="70250" y1="8472" x2="70250" y2="8472"/>
                        <a14:foregroundMark x1="69250" y1="8018" x2="69250" y2="8018"/>
                        <a14:foregroundMark x1="73375" y1="6808" x2="73375" y2="6808"/>
                        <a14:foregroundMark x1="74500" y1="6808" x2="74500" y2="6808"/>
                        <a14:foregroundMark x1="9875" y1="30862" x2="9875" y2="30862"/>
                        <a14:foregroundMark x1="6625" y1="27837" x2="6625" y2="27837"/>
                        <a14:foregroundMark x1="90500" y1="20575" x2="90500" y2="20575"/>
                        <a14:foregroundMark x1="29250" y1="90318" x2="29250" y2="90318"/>
                        <a14:foregroundMark x1="92625" y1="19516" x2="92625" y2="19516"/>
                      </a14:backgroundRemoval>
                    </a14:imgEffect>
                  </a14:imgLayer>
                </a14:imgProps>
              </a:ext>
              <a:ext uri="{28A0092B-C50C-407E-A947-70E740481C1C}">
                <a14:useLocalDpi xmlns:a14="http://schemas.microsoft.com/office/drawing/2010/main" val="0"/>
              </a:ext>
            </a:extLst>
          </a:blip>
          <a:srcRect/>
          <a:stretch>
            <a:fillRect/>
          </a:stretch>
        </p:blipFill>
        <p:spPr bwMode="auto">
          <a:xfrm rot="844863">
            <a:off x="176646" y="3245627"/>
            <a:ext cx="3337484" cy="27575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AA3B0B2-4F78-AF50-C1B8-925405E55669}"/>
              </a:ext>
            </a:extLst>
          </p:cNvPr>
          <p:cNvSpPr txBox="1"/>
          <p:nvPr/>
        </p:nvSpPr>
        <p:spPr>
          <a:xfrm>
            <a:off x="768927" y="3912178"/>
            <a:ext cx="2001982" cy="854080"/>
          </a:xfrm>
          <a:prstGeom prst="rect">
            <a:avLst/>
          </a:prstGeom>
          <a:noFill/>
        </p:spPr>
        <p:txBody>
          <a:bodyPr wrap="square" rtlCol="0">
            <a:spAutoFit/>
          </a:bodyPr>
          <a:lstStyle/>
          <a:p>
            <a:r>
              <a:rPr lang="en-GB" sz="1650" b="1" dirty="0">
                <a:solidFill>
                  <a:srgbClr val="453320"/>
                </a:solidFill>
                <a:latin typeface="Ink Free" panose="03080402000500000000" pitchFamily="66" charset="0"/>
              </a:rPr>
              <a:t>“All shod with steel, we hissed along the polished ice”</a:t>
            </a:r>
            <a:endParaRPr lang="en-GB" sz="1650" b="1" dirty="0">
              <a:latin typeface="Ink Free" panose="03080402000500000000" pitchFamily="66" charset="0"/>
            </a:endParaRPr>
          </a:p>
        </p:txBody>
      </p:sp>
      <p:grpSp>
        <p:nvGrpSpPr>
          <p:cNvPr id="15" name="Group 14">
            <a:extLst>
              <a:ext uri="{FF2B5EF4-FFF2-40B4-BE49-F238E27FC236}">
                <a16:creationId xmlns:a16="http://schemas.microsoft.com/office/drawing/2014/main" id="{6618468F-A085-6FF6-07A0-76FF2CD18F08}"/>
              </a:ext>
            </a:extLst>
          </p:cNvPr>
          <p:cNvGrpSpPr/>
          <p:nvPr/>
        </p:nvGrpSpPr>
        <p:grpSpPr>
          <a:xfrm>
            <a:off x="165787" y="3243154"/>
            <a:ext cx="3337484" cy="2757596"/>
            <a:chOff x="5008432" y="2788837"/>
            <a:chExt cx="4449979" cy="3676795"/>
          </a:xfrm>
        </p:grpSpPr>
        <p:pic>
          <p:nvPicPr>
            <p:cNvPr id="7" name="Picture 6" descr="Create flashcards - Teaching &amp; Learning">
              <a:extLst>
                <a:ext uri="{FF2B5EF4-FFF2-40B4-BE49-F238E27FC236}">
                  <a16:creationId xmlns:a16="http://schemas.microsoft.com/office/drawing/2014/main" id="{53B13506-B479-B5D1-6058-8FF77B21C4E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808" b="90318" l="6625" r="92625">
                          <a14:foregroundMark x1="66625" y1="8926" x2="66625" y2="8926"/>
                          <a14:foregroundMark x1="70250" y1="8472" x2="70250" y2="8472"/>
                          <a14:foregroundMark x1="69250" y1="8018" x2="69250" y2="8018"/>
                          <a14:foregroundMark x1="73375" y1="6808" x2="73375" y2="6808"/>
                          <a14:foregroundMark x1="74500" y1="6808" x2="74500" y2="6808"/>
                          <a14:foregroundMark x1="9875" y1="30862" x2="9875" y2="30862"/>
                          <a14:foregroundMark x1="6625" y1="27837" x2="6625" y2="27837"/>
                          <a14:foregroundMark x1="90500" y1="20575" x2="90500" y2="20575"/>
                          <a14:foregroundMark x1="29250" y1="90318" x2="29250" y2="90318"/>
                          <a14:foregroundMark x1="92625" y1="19516" x2="92625" y2="19516"/>
                        </a14:backgroundRemoval>
                      </a14:imgEffect>
                    </a14:imgLayer>
                  </a14:imgProps>
                </a:ext>
                <a:ext uri="{28A0092B-C50C-407E-A947-70E740481C1C}">
                  <a14:useLocalDpi xmlns:a14="http://schemas.microsoft.com/office/drawing/2010/main" val="0"/>
                </a:ext>
              </a:extLst>
            </a:blip>
            <a:srcRect/>
            <a:stretch>
              <a:fillRect/>
            </a:stretch>
          </p:blipFill>
          <p:spPr bwMode="auto">
            <a:xfrm rot="844863">
              <a:off x="5008432" y="2788837"/>
              <a:ext cx="4449979" cy="367679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B862263-F0D5-1458-77D3-45BE792338F8}"/>
                </a:ext>
              </a:extLst>
            </p:cNvPr>
            <p:cNvSpPr txBox="1"/>
            <p:nvPr/>
          </p:nvSpPr>
          <p:spPr>
            <a:xfrm>
              <a:off x="5947716" y="3534582"/>
              <a:ext cx="2549238" cy="1354217"/>
            </a:xfrm>
            <a:prstGeom prst="rect">
              <a:avLst/>
            </a:prstGeom>
            <a:noFill/>
          </p:spPr>
          <p:txBody>
            <a:bodyPr wrap="square" rtlCol="0">
              <a:spAutoFit/>
            </a:bodyPr>
            <a:lstStyle/>
            <a:p>
              <a:r>
                <a:rPr lang="en-GB" sz="1500" dirty="0">
                  <a:solidFill>
                    <a:schemeClr val="bg1"/>
                  </a:solidFill>
                  <a:latin typeface="Ink Free" panose="03080402000500000000" pitchFamily="66" charset="0"/>
                </a:rPr>
                <a:t>Sibilance (‘s’ sounds) mimics the sound of the ice-skates.</a:t>
              </a:r>
            </a:p>
            <a:p>
              <a:r>
                <a:rPr lang="en-GB" sz="1500" dirty="0">
                  <a:solidFill>
                    <a:schemeClr val="bg1"/>
                  </a:solidFill>
                  <a:latin typeface="Ink Free" panose="03080402000500000000" pitchFamily="66" charset="0"/>
                </a:rPr>
                <a:t>Freedom / adventure</a:t>
              </a:r>
            </a:p>
          </p:txBody>
        </p:sp>
      </p:grpSp>
      <p:pic>
        <p:nvPicPr>
          <p:cNvPr id="1032" name="Picture 8" descr="Premium Vector | Corton box on a transparent background. illustration of a  gift or parcel.">
            <a:extLst>
              <a:ext uri="{FF2B5EF4-FFF2-40B4-BE49-F238E27FC236}">
                <a16:creationId xmlns:a16="http://schemas.microsoft.com/office/drawing/2014/main" id="{B1C86DEB-5E20-86C2-4AFC-346F44B7B4A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72684" y1="78115" x2="72684" y2="78115"/>
                        <a14:backgroundMark x1="69968" y1="76997" x2="69968" y2="76997"/>
                      </a14:backgroundRemoval>
                    </a14:imgEffect>
                  </a14:imgLayer>
                </a14:imgProps>
              </a:ext>
              <a:ext uri="{28A0092B-C50C-407E-A947-70E740481C1C}">
                <a14:useLocalDpi xmlns:a14="http://schemas.microsoft.com/office/drawing/2010/main" val="0"/>
              </a:ext>
            </a:extLst>
          </a:blip>
          <a:srcRect/>
          <a:stretch>
            <a:fillRect/>
          </a:stretch>
        </p:blipFill>
        <p:spPr bwMode="auto">
          <a:xfrm>
            <a:off x="3951843" y="3572742"/>
            <a:ext cx="2140744" cy="21407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Premium Vector | Corton box on a transparent background. illustration of a  gift or parcel.">
            <a:extLst>
              <a:ext uri="{FF2B5EF4-FFF2-40B4-BE49-F238E27FC236}">
                <a16:creationId xmlns:a16="http://schemas.microsoft.com/office/drawing/2014/main" id="{47BD90B7-72F8-252E-7F9C-57A56514EFB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72684" y1="78115" x2="72684" y2="78115"/>
                        <a14:backgroundMark x1="69968" y1="76997" x2="69968" y2="76997"/>
                      </a14:backgroundRemoval>
                    </a14:imgEffect>
                  </a14:imgLayer>
                </a14:imgProps>
              </a:ext>
              <a:ext uri="{28A0092B-C50C-407E-A947-70E740481C1C}">
                <a14:useLocalDpi xmlns:a14="http://schemas.microsoft.com/office/drawing/2010/main" val="0"/>
              </a:ext>
            </a:extLst>
          </a:blip>
          <a:srcRect/>
          <a:stretch>
            <a:fillRect/>
          </a:stretch>
        </p:blipFill>
        <p:spPr bwMode="auto">
          <a:xfrm>
            <a:off x="5372267" y="3554052"/>
            <a:ext cx="2140744" cy="21407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Premium Vector | Corton box on a transparent background. illustration of a  gift or parcel.">
            <a:extLst>
              <a:ext uri="{FF2B5EF4-FFF2-40B4-BE49-F238E27FC236}">
                <a16:creationId xmlns:a16="http://schemas.microsoft.com/office/drawing/2014/main" id="{CCC29C66-7384-A0C6-2523-F8378D66D15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72684" y1="78115" x2="72684" y2="78115"/>
                        <a14:backgroundMark x1="69968" y1="76997" x2="69968" y2="76997"/>
                      </a14:backgroundRemoval>
                    </a14:imgEffect>
                  </a14:imgLayer>
                </a14:imgProps>
              </a:ext>
              <a:ext uri="{28A0092B-C50C-407E-A947-70E740481C1C}">
                <a14:useLocalDpi xmlns:a14="http://schemas.microsoft.com/office/drawing/2010/main" val="0"/>
              </a:ext>
            </a:extLst>
          </a:blip>
          <a:srcRect/>
          <a:stretch>
            <a:fillRect/>
          </a:stretch>
        </p:blipFill>
        <p:spPr bwMode="auto">
          <a:xfrm>
            <a:off x="6792690" y="3486152"/>
            <a:ext cx="2140744" cy="214074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FD04BEB-ADC5-BD17-7E5B-4563B4886D3A}"/>
              </a:ext>
            </a:extLst>
          </p:cNvPr>
          <p:cNvSpPr txBox="1"/>
          <p:nvPr/>
        </p:nvSpPr>
        <p:spPr>
          <a:xfrm>
            <a:off x="4429023" y="4643114"/>
            <a:ext cx="663116" cy="646331"/>
          </a:xfrm>
          <a:prstGeom prst="rect">
            <a:avLst/>
          </a:prstGeom>
          <a:noFill/>
        </p:spPr>
        <p:txBody>
          <a:bodyPr wrap="square" rtlCol="0">
            <a:spAutoFit/>
          </a:bodyPr>
          <a:lstStyle/>
          <a:p>
            <a:r>
              <a:rPr lang="en-GB" b="1" dirty="0">
                <a:solidFill>
                  <a:schemeClr val="bg1"/>
                </a:solidFill>
              </a:rPr>
              <a:t>Correct</a:t>
            </a:r>
          </a:p>
        </p:txBody>
      </p:sp>
      <p:sp>
        <p:nvSpPr>
          <p:cNvPr id="13" name="TextBox 12">
            <a:extLst>
              <a:ext uri="{FF2B5EF4-FFF2-40B4-BE49-F238E27FC236}">
                <a16:creationId xmlns:a16="http://schemas.microsoft.com/office/drawing/2014/main" id="{F08FEDB7-F360-F9CF-B1F6-90378AC9BB07}"/>
              </a:ext>
            </a:extLst>
          </p:cNvPr>
          <p:cNvSpPr txBox="1"/>
          <p:nvPr/>
        </p:nvSpPr>
        <p:spPr>
          <a:xfrm>
            <a:off x="5792243" y="4643114"/>
            <a:ext cx="777524" cy="646331"/>
          </a:xfrm>
          <a:prstGeom prst="rect">
            <a:avLst/>
          </a:prstGeom>
          <a:noFill/>
        </p:spPr>
        <p:txBody>
          <a:bodyPr wrap="square" rtlCol="0">
            <a:spAutoFit/>
          </a:bodyPr>
          <a:lstStyle/>
          <a:p>
            <a:r>
              <a:rPr lang="en-GB" b="1" dirty="0">
                <a:solidFill>
                  <a:schemeClr val="bg1"/>
                </a:solidFill>
              </a:rPr>
              <a:t>Incorrect</a:t>
            </a:r>
          </a:p>
        </p:txBody>
      </p:sp>
      <p:sp>
        <p:nvSpPr>
          <p:cNvPr id="14" name="TextBox 13">
            <a:extLst>
              <a:ext uri="{FF2B5EF4-FFF2-40B4-BE49-F238E27FC236}">
                <a16:creationId xmlns:a16="http://schemas.microsoft.com/office/drawing/2014/main" id="{44063518-F7B2-B08D-B020-C7027005F238}"/>
              </a:ext>
            </a:extLst>
          </p:cNvPr>
          <p:cNvSpPr txBox="1"/>
          <p:nvPr/>
        </p:nvSpPr>
        <p:spPr>
          <a:xfrm>
            <a:off x="7269870" y="4493839"/>
            <a:ext cx="737812" cy="1754326"/>
          </a:xfrm>
          <a:prstGeom prst="rect">
            <a:avLst/>
          </a:prstGeom>
          <a:noFill/>
        </p:spPr>
        <p:txBody>
          <a:bodyPr wrap="square" rtlCol="0">
            <a:spAutoFit/>
          </a:bodyPr>
          <a:lstStyle/>
          <a:p>
            <a:pPr algn="ctr"/>
            <a:r>
              <a:rPr lang="en-GB" b="1" dirty="0">
                <a:solidFill>
                  <a:schemeClr val="bg1"/>
                </a:solidFill>
              </a:rPr>
              <a:t>Need  more revision</a:t>
            </a:r>
          </a:p>
        </p:txBody>
      </p:sp>
    </p:spTree>
    <p:extLst>
      <p:ext uri="{BB962C8B-B14F-4D97-AF65-F5344CB8AC3E}">
        <p14:creationId xmlns:p14="http://schemas.microsoft.com/office/powerpoint/2010/main" val="159612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3D24B3-2886-D613-7773-72C3BB62927B}"/>
              </a:ext>
            </a:extLst>
          </p:cNvPr>
          <p:cNvPicPr>
            <a:picLocks noChangeAspect="1"/>
          </p:cNvPicPr>
          <p:nvPr/>
        </p:nvPicPr>
        <p:blipFill rotWithShape="1">
          <a:blip r:embed="rId2"/>
          <a:srcRect t="5002" b="4124"/>
          <a:stretch/>
        </p:blipFill>
        <p:spPr>
          <a:xfrm>
            <a:off x="1433544" y="4133546"/>
            <a:ext cx="1260197" cy="1620000"/>
          </a:xfrm>
          <a:prstGeom prst="rect">
            <a:avLst/>
          </a:prstGeom>
        </p:spPr>
      </p:pic>
      <p:sp>
        <p:nvSpPr>
          <p:cNvPr id="9" name="Title 8">
            <a:extLst>
              <a:ext uri="{FF2B5EF4-FFF2-40B4-BE49-F238E27FC236}">
                <a16:creationId xmlns:a16="http://schemas.microsoft.com/office/drawing/2014/main" id="{B65BEAAF-15FC-47D8-B37E-7FBF81BA2087}"/>
              </a:ext>
            </a:extLst>
          </p:cNvPr>
          <p:cNvSpPr>
            <a:spLocks noGrp="1"/>
          </p:cNvSpPr>
          <p:nvPr>
            <p:ph type="title"/>
          </p:nvPr>
        </p:nvSpPr>
        <p:spPr>
          <a:xfrm>
            <a:off x="1791636" y="980217"/>
            <a:ext cx="5996350" cy="1088068"/>
          </a:xfrm>
        </p:spPr>
        <p:txBody>
          <a:bodyPr/>
          <a:lstStyle/>
          <a:p>
            <a:pPr algn="ctr"/>
            <a:r>
              <a:rPr lang="en-GB" b="1" dirty="0">
                <a:latin typeface="Ebrima" panose="02000000000000000000" pitchFamily="2" charset="0"/>
                <a:ea typeface="Ebrima" panose="02000000000000000000" pitchFamily="2" charset="0"/>
                <a:cs typeface="Ebrima" panose="02000000000000000000" pitchFamily="2" charset="0"/>
              </a:rPr>
              <a:t>What about revision guides?</a:t>
            </a:r>
          </a:p>
        </p:txBody>
      </p:sp>
      <p:sp>
        <p:nvSpPr>
          <p:cNvPr id="10" name="Content Placeholder 9">
            <a:extLst>
              <a:ext uri="{FF2B5EF4-FFF2-40B4-BE49-F238E27FC236}">
                <a16:creationId xmlns:a16="http://schemas.microsoft.com/office/drawing/2014/main" id="{3BDCE2BC-26AA-4188-809B-7914EA996A8C}"/>
              </a:ext>
            </a:extLst>
          </p:cNvPr>
          <p:cNvSpPr>
            <a:spLocks noGrp="1"/>
          </p:cNvSpPr>
          <p:nvPr>
            <p:ph idx="1"/>
          </p:nvPr>
        </p:nvSpPr>
        <p:spPr>
          <a:xfrm>
            <a:off x="1433544" y="2206005"/>
            <a:ext cx="5695919" cy="1637052"/>
          </a:xfrm>
        </p:spPr>
        <p:txBody>
          <a:bodyPr>
            <a:normAutofit lnSpcReduction="10000"/>
          </a:bodyPr>
          <a:lstStyle/>
          <a:p>
            <a:pPr>
              <a:lnSpc>
                <a:spcPct val="100000"/>
              </a:lnSpc>
            </a:pPr>
            <a:r>
              <a:rPr lang="en-GB" dirty="0">
                <a:latin typeface="Ebrima" panose="02000000000000000000" pitchFamily="2" charset="0"/>
                <a:ea typeface="Ebrima" panose="02000000000000000000" pitchFamily="2" charset="0"/>
                <a:cs typeface="Ebrima" panose="02000000000000000000" pitchFamily="2" charset="0"/>
              </a:rPr>
              <a:t>We sell the ‘Study and Revise’ guides from Hodder Education (£9 each) and CGP flashcards (£5 each).</a:t>
            </a:r>
          </a:p>
          <a:p>
            <a:pPr>
              <a:lnSpc>
                <a:spcPct val="100000"/>
              </a:lnSpc>
            </a:pPr>
            <a:r>
              <a:rPr lang="en-GB" dirty="0">
                <a:latin typeface="Ebrima" panose="02000000000000000000" pitchFamily="2" charset="0"/>
                <a:ea typeface="Ebrima" panose="02000000000000000000" pitchFamily="2" charset="0"/>
                <a:cs typeface="Ebrima" panose="02000000000000000000" pitchFamily="2" charset="0"/>
              </a:rPr>
              <a:t>If you feel your child would benefit from these, they can be ordered via </a:t>
            </a:r>
            <a:r>
              <a:rPr lang="en-GB" dirty="0" err="1">
                <a:latin typeface="Ebrima" panose="02000000000000000000" pitchFamily="2" charset="0"/>
                <a:ea typeface="Ebrima" panose="02000000000000000000" pitchFamily="2" charset="0"/>
                <a:cs typeface="Ebrima" panose="02000000000000000000" pitchFamily="2" charset="0"/>
              </a:rPr>
              <a:t>ScoPay</a:t>
            </a:r>
            <a:r>
              <a:rPr lang="en-GB" dirty="0">
                <a:latin typeface="Ebrima" panose="02000000000000000000" pitchFamily="2" charset="0"/>
                <a:ea typeface="Ebrima" panose="02000000000000000000" pitchFamily="2" charset="0"/>
                <a:cs typeface="Ebrima" panose="02000000000000000000" pitchFamily="2" charset="0"/>
              </a:rPr>
              <a:t>.</a:t>
            </a:r>
          </a:p>
        </p:txBody>
      </p:sp>
      <p:pic>
        <p:nvPicPr>
          <p:cNvPr id="5" name="Picture 4">
            <a:extLst>
              <a:ext uri="{FF2B5EF4-FFF2-40B4-BE49-F238E27FC236}">
                <a16:creationId xmlns:a16="http://schemas.microsoft.com/office/drawing/2014/main" id="{F54AF932-E56A-4192-899D-49A9DC63E499}"/>
              </a:ext>
            </a:extLst>
          </p:cNvPr>
          <p:cNvPicPr>
            <a:picLocks noChangeAspect="1"/>
          </p:cNvPicPr>
          <p:nvPr/>
        </p:nvPicPr>
        <p:blipFill rotWithShape="1">
          <a:blip r:embed="rId3">
            <a:extLst>
              <a:ext uri="{28A0092B-C50C-407E-A947-70E740481C1C}">
                <a14:useLocalDpi xmlns:a14="http://schemas.microsoft.com/office/drawing/2010/main"/>
              </a:ext>
            </a:extLst>
          </a:blip>
          <a:srcRect l="15159" t="5810" r="13372" b="6711"/>
          <a:stretch/>
        </p:blipFill>
        <p:spPr>
          <a:xfrm rot="20849176">
            <a:off x="4571167" y="3995219"/>
            <a:ext cx="1148373" cy="1653557"/>
          </a:xfrm>
          <a:prstGeom prst="rect">
            <a:avLst/>
          </a:prstGeom>
        </p:spPr>
      </p:pic>
      <p:pic>
        <p:nvPicPr>
          <p:cNvPr id="3" name="Picture 2">
            <a:extLst>
              <a:ext uri="{FF2B5EF4-FFF2-40B4-BE49-F238E27FC236}">
                <a16:creationId xmlns:a16="http://schemas.microsoft.com/office/drawing/2014/main" id="{7CC10F30-E2AC-9127-6275-2ACA28B45D24}"/>
              </a:ext>
            </a:extLst>
          </p:cNvPr>
          <p:cNvPicPr>
            <a:picLocks noChangeAspect="1"/>
          </p:cNvPicPr>
          <p:nvPr/>
        </p:nvPicPr>
        <p:blipFill rotWithShape="1">
          <a:blip r:embed="rId4"/>
          <a:srcRect l="5330" t="4001" r="5233" b="6015"/>
          <a:stretch/>
        </p:blipFill>
        <p:spPr>
          <a:xfrm>
            <a:off x="295285" y="4133546"/>
            <a:ext cx="1138259" cy="1620000"/>
          </a:xfrm>
          <a:prstGeom prst="rect">
            <a:avLst/>
          </a:prstGeom>
        </p:spPr>
      </p:pic>
      <p:pic>
        <p:nvPicPr>
          <p:cNvPr id="1030" name="Picture 6" descr="Study and Revise for GCSE: Romeo and Juliet">
            <a:extLst>
              <a:ext uri="{FF2B5EF4-FFF2-40B4-BE49-F238E27FC236}">
                <a16:creationId xmlns:a16="http://schemas.microsoft.com/office/drawing/2014/main" id="{7125CCE0-F11C-DDC9-C760-D0BBBDA533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55539">
            <a:off x="5696711" y="4011997"/>
            <a:ext cx="1224720" cy="1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9315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5883A-D570-4A9B-B7B4-04BC0B8241E1}"/>
              </a:ext>
            </a:extLst>
          </p:cNvPr>
          <p:cNvSpPr>
            <a:spLocks noGrp="1"/>
          </p:cNvSpPr>
          <p:nvPr>
            <p:ph type="title"/>
          </p:nvPr>
        </p:nvSpPr>
        <p:spPr>
          <a:xfrm>
            <a:off x="2303628" y="998731"/>
            <a:ext cx="5311466" cy="1088068"/>
          </a:xfrm>
        </p:spPr>
        <p:txBody>
          <a:bodyPr/>
          <a:lstStyle/>
          <a:p>
            <a:r>
              <a:rPr lang="en-GB" b="1" dirty="0">
                <a:latin typeface="Ebrima" panose="02000000000000000000" pitchFamily="2" charset="0"/>
                <a:ea typeface="Ebrima" panose="02000000000000000000" pitchFamily="2" charset="0"/>
                <a:cs typeface="Ebrima" panose="02000000000000000000" pitchFamily="2" charset="0"/>
              </a:rPr>
              <a:t>Further sources of support:</a:t>
            </a:r>
          </a:p>
        </p:txBody>
      </p:sp>
      <p:sp>
        <p:nvSpPr>
          <p:cNvPr id="3" name="Content Placeholder 2">
            <a:extLst>
              <a:ext uri="{FF2B5EF4-FFF2-40B4-BE49-F238E27FC236}">
                <a16:creationId xmlns:a16="http://schemas.microsoft.com/office/drawing/2014/main" id="{C65B30E4-05B4-49D3-8D55-3087E60197CA}"/>
              </a:ext>
            </a:extLst>
          </p:cNvPr>
          <p:cNvSpPr>
            <a:spLocks noGrp="1"/>
          </p:cNvSpPr>
          <p:nvPr>
            <p:ph idx="1"/>
          </p:nvPr>
        </p:nvSpPr>
        <p:spPr>
          <a:xfrm>
            <a:off x="1483801" y="2348880"/>
            <a:ext cx="6210689" cy="3017520"/>
          </a:xfrm>
        </p:spPr>
        <p:txBody>
          <a:bodyPr>
            <a:normAutofit/>
          </a:bodyPr>
          <a:lstStyle/>
          <a:p>
            <a:r>
              <a:rPr lang="en-GB" b="1" dirty="0" err="1">
                <a:latin typeface="Ebrima" panose="02000000000000000000" pitchFamily="2" charset="0"/>
                <a:ea typeface="Ebrima" panose="02000000000000000000" pitchFamily="2" charset="0"/>
                <a:cs typeface="Ebrima" panose="02000000000000000000" pitchFamily="2" charset="0"/>
              </a:rPr>
              <a:t>Eduqas</a:t>
            </a:r>
            <a:r>
              <a:rPr lang="en-GB" b="1" dirty="0">
                <a:latin typeface="Ebrima" panose="02000000000000000000" pitchFamily="2" charset="0"/>
                <a:ea typeface="Ebrima" panose="02000000000000000000" pitchFamily="2" charset="0"/>
                <a:cs typeface="Ebrima" panose="02000000000000000000" pitchFamily="2" charset="0"/>
              </a:rPr>
              <a:t> website for past papers:</a:t>
            </a:r>
          </a:p>
          <a:p>
            <a:r>
              <a:rPr lang="en-GB" dirty="0">
                <a:latin typeface="Ebrima" panose="02000000000000000000" pitchFamily="2" charset="0"/>
                <a:ea typeface="Ebrima" panose="02000000000000000000" pitchFamily="2" charset="0"/>
                <a:cs typeface="Ebrima" panose="02000000000000000000" pitchFamily="2" charset="0"/>
                <a:hlinkClick r:id="rId3"/>
              </a:rPr>
              <a:t>www.eduqas.co.uk</a:t>
            </a:r>
            <a:r>
              <a:rPr lang="en-GB" dirty="0">
                <a:latin typeface="Ebrima" panose="02000000000000000000" pitchFamily="2" charset="0"/>
                <a:ea typeface="Ebrima" panose="02000000000000000000" pitchFamily="2" charset="0"/>
                <a:cs typeface="Ebrima" panose="02000000000000000000" pitchFamily="2" charset="0"/>
              </a:rPr>
              <a:t> </a:t>
            </a:r>
          </a:p>
          <a:p>
            <a:endParaRPr lang="en-GB" b="1" dirty="0">
              <a:latin typeface="Ebrima" panose="02000000000000000000" pitchFamily="2" charset="0"/>
              <a:ea typeface="Ebrima" panose="02000000000000000000" pitchFamily="2" charset="0"/>
              <a:cs typeface="Ebrima" panose="02000000000000000000" pitchFamily="2" charset="0"/>
            </a:endParaRPr>
          </a:p>
          <a:p>
            <a:r>
              <a:rPr lang="en-GB" b="1" dirty="0">
                <a:latin typeface="Ebrima" panose="02000000000000000000" pitchFamily="2" charset="0"/>
                <a:ea typeface="Ebrima" panose="02000000000000000000" pitchFamily="2" charset="0"/>
                <a:cs typeface="Ebrima" panose="02000000000000000000" pitchFamily="2" charset="0"/>
              </a:rPr>
              <a:t>Email contact:</a:t>
            </a:r>
          </a:p>
          <a:p>
            <a:r>
              <a:rPr lang="en-GB" dirty="0">
                <a:latin typeface="Ebrima" panose="02000000000000000000" pitchFamily="2" charset="0"/>
                <a:ea typeface="Ebrima" panose="02000000000000000000" pitchFamily="2" charset="0"/>
                <a:cs typeface="Ebrima" panose="02000000000000000000" pitchFamily="2" charset="0"/>
              </a:rPr>
              <a:t>Miss A Jones (Acting Head of English) </a:t>
            </a:r>
            <a:r>
              <a:rPr lang="en-GB" dirty="0">
                <a:latin typeface="Ebrima" panose="02000000000000000000" pitchFamily="2" charset="0"/>
                <a:ea typeface="Ebrima" panose="02000000000000000000" pitchFamily="2" charset="0"/>
                <a:cs typeface="Ebrima" panose="02000000000000000000" pitchFamily="2" charset="0"/>
                <a:hlinkClick r:id="rId4"/>
              </a:rPr>
              <a:t>a.jones@bridgewaterhigh.com</a:t>
            </a:r>
            <a:r>
              <a:rPr lang="en-GB" dirty="0">
                <a:latin typeface="Ebrima" panose="02000000000000000000" pitchFamily="2" charset="0"/>
                <a:ea typeface="Ebrima" panose="02000000000000000000" pitchFamily="2" charset="0"/>
                <a:cs typeface="Ebrima" panose="02000000000000000000" pitchFamily="2" charset="0"/>
              </a:rPr>
              <a:t> </a:t>
            </a:r>
          </a:p>
        </p:txBody>
      </p:sp>
    </p:spTree>
    <p:extLst>
      <p:ext uri="{BB962C8B-B14F-4D97-AF65-F5344CB8AC3E}">
        <p14:creationId xmlns:p14="http://schemas.microsoft.com/office/powerpoint/2010/main" val="3523472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GCSE SCIENCE : Mr. McMahon</a:t>
            </a:r>
          </a:p>
        </p:txBody>
      </p:sp>
      <p:sp>
        <p:nvSpPr>
          <p:cNvPr id="3" name="Subtitle 2"/>
          <p:cNvSpPr>
            <a:spLocks noGrp="1"/>
          </p:cNvSpPr>
          <p:nvPr>
            <p:ph type="subTitle" idx="1"/>
          </p:nvPr>
        </p:nvSpPr>
        <p:spPr/>
        <p:txBody>
          <a:bodyPr/>
          <a:lstStyle/>
          <a:p>
            <a:r>
              <a:rPr lang="en-GB" dirty="0"/>
              <a:t>How you can support your child</a:t>
            </a:r>
          </a:p>
        </p:txBody>
      </p:sp>
    </p:spTree>
    <p:extLst>
      <p:ext uri="{BB962C8B-B14F-4D97-AF65-F5344CB8AC3E}">
        <p14:creationId xmlns:p14="http://schemas.microsoft.com/office/powerpoint/2010/main" val="390786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89" y="96478"/>
            <a:ext cx="8496944" cy="936104"/>
          </a:xfrm>
        </p:spPr>
        <p:txBody>
          <a:bodyPr/>
          <a:lstStyle/>
          <a:p>
            <a:r>
              <a:rPr lang="en-GB" dirty="0"/>
              <a:t>Preparing for Science GCSE</a:t>
            </a:r>
          </a:p>
        </p:txBody>
      </p:sp>
      <p:sp>
        <p:nvSpPr>
          <p:cNvPr id="4" name="TextBox 3">
            <a:extLst>
              <a:ext uri="{FF2B5EF4-FFF2-40B4-BE49-F238E27FC236}">
                <a16:creationId xmlns:a16="http://schemas.microsoft.com/office/drawing/2014/main" id="{DB7E7D0D-EF8B-48FD-89F3-B50890A34BF4}"/>
              </a:ext>
            </a:extLst>
          </p:cNvPr>
          <p:cNvSpPr txBox="1"/>
          <p:nvPr/>
        </p:nvSpPr>
        <p:spPr>
          <a:xfrm>
            <a:off x="179512" y="2170808"/>
            <a:ext cx="4662095" cy="1938992"/>
          </a:xfrm>
          <a:prstGeom prst="rect">
            <a:avLst/>
          </a:prstGeom>
          <a:noFill/>
        </p:spPr>
        <p:txBody>
          <a:bodyPr wrap="square" rtlCol="0">
            <a:spAutoFit/>
          </a:bodyPr>
          <a:lstStyle/>
          <a:p>
            <a:r>
              <a:rPr lang="en-GB" sz="2400" b="1" u="sng" dirty="0">
                <a:solidFill>
                  <a:srgbClr val="0070C0"/>
                </a:solidFill>
                <a:effectLst/>
                <a:latin typeface="+mj-lt"/>
                <a:ea typeface="Times New Roman" panose="02020603050405020304" pitchFamily="18" charset="0"/>
                <a:cs typeface="Tahoma" panose="020B0604030504040204" pitchFamily="34" charset="0"/>
              </a:rPr>
              <a:t>Question 1</a:t>
            </a:r>
            <a:endParaRPr lang="en-GB" sz="2400" dirty="0">
              <a:effectLst/>
              <a:latin typeface="+mj-lt"/>
              <a:ea typeface="Times New Roman" panose="02020603050405020304" pitchFamily="18" charset="0"/>
              <a:cs typeface="Times New Roman" panose="02020603050405020304" pitchFamily="18" charset="0"/>
            </a:endParaRPr>
          </a:p>
          <a:p>
            <a:r>
              <a:rPr lang="en-GB" sz="2400" dirty="0">
                <a:effectLst/>
                <a:latin typeface="+mj-lt"/>
                <a:ea typeface="Times New Roman" panose="02020603050405020304" pitchFamily="18" charset="0"/>
                <a:cs typeface="Tahoma" panose="020B0604030504040204" pitchFamily="34" charset="0"/>
              </a:rPr>
              <a:t>What do I need to know for my science exams? Is there anything I can use to help me, like a revision list?</a:t>
            </a:r>
            <a:endParaRPr lang="en-GB" sz="2400" dirty="0">
              <a:effectLst/>
              <a:latin typeface="+mj-lt"/>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CBBC01C-CC70-37E4-1041-C3C13719643F}"/>
              </a:ext>
            </a:extLst>
          </p:cNvPr>
          <p:cNvPicPr>
            <a:picLocks noChangeAspect="1"/>
          </p:cNvPicPr>
          <p:nvPr/>
        </p:nvPicPr>
        <p:blipFill>
          <a:blip r:embed="rId2"/>
          <a:stretch>
            <a:fillRect/>
          </a:stretch>
        </p:blipFill>
        <p:spPr>
          <a:xfrm>
            <a:off x="4787008" y="9375"/>
            <a:ext cx="4356992" cy="3130929"/>
          </a:xfrm>
          <a:prstGeom prst="rect">
            <a:avLst/>
          </a:prstGeom>
        </p:spPr>
      </p:pic>
      <p:sp>
        <p:nvSpPr>
          <p:cNvPr id="6" name="TextBox 5">
            <a:extLst>
              <a:ext uri="{FF2B5EF4-FFF2-40B4-BE49-F238E27FC236}">
                <a16:creationId xmlns:a16="http://schemas.microsoft.com/office/drawing/2014/main" id="{AC0C4928-6E3A-812C-687C-D87D3604C6DF}"/>
              </a:ext>
            </a:extLst>
          </p:cNvPr>
          <p:cNvSpPr txBox="1"/>
          <p:nvPr/>
        </p:nvSpPr>
        <p:spPr>
          <a:xfrm>
            <a:off x="90096" y="4425655"/>
            <a:ext cx="8928991" cy="2677656"/>
          </a:xfrm>
          <a:prstGeom prst="rect">
            <a:avLst/>
          </a:prstGeom>
          <a:noFill/>
        </p:spPr>
        <p:txBody>
          <a:bodyPr wrap="square">
            <a:spAutoFit/>
          </a:bodyPr>
          <a:lstStyle/>
          <a:p>
            <a:r>
              <a:rPr lang="en-GB" sz="2400" b="1" dirty="0">
                <a:effectLst/>
                <a:latin typeface="Gotham" panose="02000504050000020004" pitchFamily="2" charset="0"/>
                <a:ea typeface="Times New Roman" panose="02020603050405020304" pitchFamily="18" charset="0"/>
                <a:cs typeface="Tahoma" panose="020B0604030504040204" pitchFamily="34" charset="0"/>
              </a:rPr>
              <a:t>Answer</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2400" dirty="0">
                <a:effectLst/>
                <a:latin typeface="Gotham" panose="02000504050000020004" pitchFamily="2" charset="0"/>
                <a:ea typeface="Times New Roman" panose="02020603050405020304" pitchFamily="18" charset="0"/>
                <a:cs typeface="Tahoma" panose="020B0604030504040204" pitchFamily="34" charset="0"/>
              </a:rPr>
              <a:t>You should use the PLCs – Personalised Learning Checklists </a:t>
            </a:r>
            <a:r>
              <a:rPr lang="en-GB" sz="2400" dirty="0">
                <a:solidFill>
                  <a:schemeClr val="bg1"/>
                </a:solidFill>
                <a:effectLst/>
                <a:latin typeface="Gotham" panose="02000504050000020004" pitchFamily="2" charset="0"/>
                <a:ea typeface="Times New Roman" panose="02020603050405020304" pitchFamily="18" charset="0"/>
                <a:cs typeface="Tahoma" panose="020B0604030504040204" pitchFamily="34" charset="0"/>
              </a:rPr>
              <a:t>-</a:t>
            </a:r>
            <a:r>
              <a:rPr lang="en-GB" sz="2400" dirty="0">
                <a:solidFill>
                  <a:schemeClr val="bg1"/>
                </a:solidFill>
                <a:effectLst/>
                <a:highlight>
                  <a:srgbClr val="FFFF00"/>
                </a:highlight>
                <a:latin typeface="Gotham" panose="02000504050000020004" pitchFamily="2" charset="0"/>
                <a:ea typeface="Times New Roman" panose="02020603050405020304" pitchFamily="18" charset="0"/>
                <a:cs typeface="Tahoma" panose="020B0604030504040204" pitchFamily="34" charset="0"/>
              </a:rPr>
              <a:t>found at the back of your knowledge Organisers. </a:t>
            </a:r>
          </a:p>
          <a:p>
            <a:r>
              <a:rPr lang="en-GB" sz="2400" dirty="0">
                <a:effectLst/>
                <a:latin typeface="Gotham" panose="02000504050000020004" pitchFamily="2" charset="0"/>
                <a:ea typeface="Times New Roman" panose="02020603050405020304" pitchFamily="18" charset="0"/>
                <a:cs typeface="Tahoma" panose="020B0604030504040204" pitchFamily="34" charset="0"/>
              </a:rPr>
              <a:t>You need to tick parts that you are happy with and highlight parts you may need to do more work on…..or you could RAG rate each area</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194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404664"/>
            <a:ext cx="6440927" cy="936104"/>
          </a:xfrm>
        </p:spPr>
        <p:txBody>
          <a:bodyPr/>
          <a:lstStyle/>
          <a:p>
            <a:r>
              <a:rPr lang="en-GB" dirty="0"/>
              <a:t>Preparing for Science GCSE</a:t>
            </a:r>
          </a:p>
        </p:txBody>
      </p:sp>
      <p:sp>
        <p:nvSpPr>
          <p:cNvPr id="7" name="TextBox 6">
            <a:extLst>
              <a:ext uri="{FF2B5EF4-FFF2-40B4-BE49-F238E27FC236}">
                <a16:creationId xmlns:a16="http://schemas.microsoft.com/office/drawing/2014/main" id="{9233BD82-5259-5FC1-7B3B-347C92D90EE7}"/>
              </a:ext>
            </a:extLst>
          </p:cNvPr>
          <p:cNvSpPr txBox="1"/>
          <p:nvPr/>
        </p:nvSpPr>
        <p:spPr>
          <a:xfrm>
            <a:off x="251520" y="1844824"/>
            <a:ext cx="8961207" cy="5755422"/>
          </a:xfrm>
          <a:prstGeom prst="rect">
            <a:avLst/>
          </a:prstGeom>
          <a:noFill/>
        </p:spPr>
        <p:txBody>
          <a:bodyPr wrap="square">
            <a:spAutoFit/>
          </a:bodyPr>
          <a:lstStyle/>
          <a:p>
            <a:r>
              <a:rPr lang="en-GB" sz="2400" b="1" u="sng" dirty="0">
                <a:solidFill>
                  <a:srgbClr val="0070C0"/>
                </a:solidFill>
                <a:effectLst/>
                <a:latin typeface="+mj-lt"/>
                <a:ea typeface="Times New Roman" panose="02020603050405020304" pitchFamily="18" charset="0"/>
                <a:cs typeface="Tahoma" panose="020B0604030504040204" pitchFamily="34" charset="0"/>
              </a:rPr>
              <a:t>Question 2 </a:t>
            </a:r>
            <a:endParaRPr lang="en-GB" sz="2400" dirty="0">
              <a:effectLst/>
              <a:latin typeface="+mj-lt"/>
              <a:ea typeface="Times New Roman" panose="02020603050405020304" pitchFamily="18" charset="0"/>
              <a:cs typeface="Times New Roman" panose="02020603050405020304" pitchFamily="18" charset="0"/>
            </a:endParaRPr>
          </a:p>
          <a:p>
            <a:r>
              <a:rPr lang="en-GB" sz="2400" dirty="0">
                <a:effectLst/>
                <a:latin typeface="+mj-lt"/>
                <a:ea typeface="Times New Roman" panose="02020603050405020304" pitchFamily="18" charset="0"/>
                <a:cs typeface="Tahoma" panose="020B0604030504040204" pitchFamily="34" charset="0"/>
              </a:rPr>
              <a:t>How should I </a:t>
            </a:r>
            <a:r>
              <a:rPr lang="en-GB" sz="2400" dirty="0">
                <a:solidFill>
                  <a:schemeClr val="bg1"/>
                </a:solidFill>
                <a:effectLst/>
                <a:highlight>
                  <a:srgbClr val="FFFF00"/>
                </a:highlight>
                <a:latin typeface="+mj-lt"/>
                <a:ea typeface="Times New Roman" panose="02020603050405020304" pitchFamily="18" charset="0"/>
                <a:cs typeface="Tahoma" panose="020B0604030504040204" pitchFamily="34" charset="0"/>
              </a:rPr>
              <a:t>focus</a:t>
            </a:r>
            <a:r>
              <a:rPr lang="en-GB" sz="2400" dirty="0">
                <a:solidFill>
                  <a:schemeClr val="bg1"/>
                </a:solidFill>
                <a:effectLst/>
                <a:latin typeface="+mj-lt"/>
                <a:ea typeface="Times New Roman" panose="02020603050405020304" pitchFamily="18" charset="0"/>
                <a:cs typeface="Tahoma" panose="020B0604030504040204" pitchFamily="34" charset="0"/>
              </a:rPr>
              <a:t> </a:t>
            </a:r>
            <a:r>
              <a:rPr lang="en-GB" sz="2400" dirty="0">
                <a:effectLst/>
                <a:latin typeface="+mj-lt"/>
                <a:ea typeface="Times New Roman" panose="02020603050405020304" pitchFamily="18" charset="0"/>
                <a:cs typeface="Tahoma" panose="020B0604030504040204" pitchFamily="34" charset="0"/>
              </a:rPr>
              <a:t>my revision so that I work on the things that I am unsure on?</a:t>
            </a:r>
          </a:p>
          <a:p>
            <a:endParaRPr lang="en-GB" sz="2400" dirty="0">
              <a:effectLst/>
              <a:latin typeface="Gotham" panose="02000504050000020004" pitchFamily="2" charset="0"/>
              <a:ea typeface="Times New Roman" panose="02020603050405020304" pitchFamily="18" charset="0"/>
              <a:cs typeface="Tahoma" panose="020B0604030504040204" pitchFamily="34" charset="0"/>
            </a:endParaRPr>
          </a:p>
          <a:p>
            <a:r>
              <a:rPr lang="en-GB" sz="2400" b="1" dirty="0">
                <a:effectLst/>
                <a:latin typeface="+mj-lt"/>
                <a:ea typeface="Times New Roman" panose="02020603050405020304" pitchFamily="18" charset="0"/>
                <a:cs typeface="Tahoma" panose="020B0604030504040204" pitchFamily="34" charset="0"/>
              </a:rPr>
              <a:t>Answer:</a:t>
            </a:r>
            <a:endParaRPr lang="en-GB" sz="2400" dirty="0">
              <a:effectLst/>
              <a:latin typeface="+mj-lt"/>
              <a:ea typeface="Times New Roman" panose="02020603050405020304" pitchFamily="18" charset="0"/>
              <a:cs typeface="Times New Roman" panose="02020603050405020304" pitchFamily="18" charset="0"/>
            </a:endParaRPr>
          </a:p>
          <a:p>
            <a:r>
              <a:rPr lang="en-GB" sz="2400" u="sng" dirty="0">
                <a:effectLst/>
                <a:latin typeface="+mj-lt"/>
                <a:ea typeface="Times New Roman" panose="02020603050405020304" pitchFamily="18" charset="0"/>
                <a:cs typeface="Tahoma" panose="020B0604030504040204" pitchFamily="34" charset="0"/>
              </a:rPr>
              <a:t>1.</a:t>
            </a:r>
            <a:r>
              <a:rPr lang="en-GB" sz="2400" u="sng" dirty="0">
                <a:latin typeface="+mj-lt"/>
                <a:ea typeface="Times New Roman" panose="02020603050405020304" pitchFamily="18" charset="0"/>
                <a:cs typeface="Times New Roman" panose="02020603050405020304" pitchFamily="18" charset="0"/>
              </a:rPr>
              <a:t> </a:t>
            </a:r>
            <a:r>
              <a:rPr lang="en-GB" sz="2000" dirty="0">
                <a:effectLst/>
                <a:latin typeface="+mj-lt"/>
                <a:ea typeface="Times New Roman" panose="02020603050405020304" pitchFamily="18" charset="0"/>
                <a:cs typeface="Tahoma" panose="020B0604030504040204" pitchFamily="34" charset="0"/>
              </a:rPr>
              <a:t>Use your Knowledge Organisers as a starting point. </a:t>
            </a:r>
            <a:r>
              <a:rPr lang="en-GB" sz="2000" dirty="0" err="1">
                <a:effectLst/>
                <a:latin typeface="+mj-lt"/>
                <a:ea typeface="Times New Roman" panose="02020603050405020304" pitchFamily="18" charset="0"/>
                <a:cs typeface="Tahoma" panose="020B0604030504040204" pitchFamily="34" charset="0"/>
              </a:rPr>
              <a:t>eg</a:t>
            </a:r>
            <a:r>
              <a:rPr lang="en-GB" sz="2000" dirty="0">
                <a:effectLst/>
                <a:latin typeface="+mj-lt"/>
                <a:ea typeface="Times New Roman" panose="02020603050405020304" pitchFamily="18" charset="0"/>
                <a:cs typeface="Tahoma" panose="020B0604030504040204" pitchFamily="34" charset="0"/>
              </a:rPr>
              <a:t> I f you don’t know about Osmosis use the knowledge Organisers to recap  then Read over &gt; Cover&gt;Self test what you know or create Flashcards for the areas you forget easily. </a:t>
            </a:r>
            <a:endParaRPr lang="en-GB" sz="2000" dirty="0">
              <a:effectLst/>
              <a:latin typeface="+mj-lt"/>
              <a:ea typeface="Times New Roman" panose="02020603050405020304" pitchFamily="18" charset="0"/>
              <a:cs typeface="Times New Roman" panose="02020603050405020304" pitchFamily="18" charset="0"/>
            </a:endParaRPr>
          </a:p>
          <a:p>
            <a:r>
              <a:rPr lang="en-GB" sz="2000" dirty="0">
                <a:solidFill>
                  <a:schemeClr val="bg1"/>
                </a:solidFill>
                <a:effectLst/>
                <a:highlight>
                  <a:srgbClr val="FFFF00"/>
                </a:highlight>
                <a:latin typeface="+mj-lt"/>
                <a:ea typeface="Times New Roman" panose="02020603050405020304" pitchFamily="18" charset="0"/>
                <a:cs typeface="Tahoma" panose="020B0604030504040204" pitchFamily="34" charset="0"/>
              </a:rPr>
              <a:t>It is IMPORTANT </a:t>
            </a:r>
            <a:r>
              <a:rPr lang="en-GB" sz="2000" b="1" dirty="0">
                <a:solidFill>
                  <a:schemeClr val="bg1"/>
                </a:solidFill>
                <a:effectLst/>
                <a:highlight>
                  <a:srgbClr val="FFFF00"/>
                </a:highlight>
                <a:latin typeface="+mj-lt"/>
                <a:ea typeface="Times New Roman" panose="02020603050405020304" pitchFamily="18" charset="0"/>
                <a:cs typeface="Tahoma" panose="020B0604030504040204" pitchFamily="34" charset="0"/>
              </a:rPr>
              <a:t>to self quiz </a:t>
            </a:r>
            <a:r>
              <a:rPr lang="en-GB" sz="2000" dirty="0">
                <a:solidFill>
                  <a:schemeClr val="bg1"/>
                </a:solidFill>
                <a:effectLst/>
                <a:highlight>
                  <a:srgbClr val="FFFF00"/>
                </a:highlight>
                <a:latin typeface="+mj-lt"/>
                <a:ea typeface="Times New Roman" panose="02020603050405020304" pitchFamily="18" charset="0"/>
                <a:cs typeface="Tahoma" panose="020B0604030504040204" pitchFamily="34" charset="0"/>
              </a:rPr>
              <a:t>at this stage and whilst you are revising.</a:t>
            </a:r>
            <a:endParaRPr lang="en-GB" sz="2000" dirty="0">
              <a:solidFill>
                <a:schemeClr val="bg1"/>
              </a:solidFill>
              <a:effectLst/>
              <a:highlight>
                <a:srgbClr val="FFFF00"/>
              </a:highlight>
              <a:latin typeface="+mj-lt"/>
              <a:ea typeface="Times New Roman" panose="02020603050405020304" pitchFamily="18" charset="0"/>
              <a:cs typeface="Times New Roman" panose="02020603050405020304" pitchFamily="18" charset="0"/>
            </a:endParaRPr>
          </a:p>
          <a:p>
            <a:r>
              <a:rPr lang="en-GB" sz="2000" dirty="0">
                <a:effectLst/>
                <a:latin typeface="+mj-lt"/>
                <a:ea typeface="Times New Roman" panose="02020603050405020304" pitchFamily="18" charset="0"/>
                <a:cs typeface="Tahoma" panose="020B0604030504040204" pitchFamily="34" charset="0"/>
              </a:rPr>
              <a:t> </a:t>
            </a:r>
            <a:endParaRPr lang="en-GB" sz="2000" dirty="0">
              <a:effectLst/>
              <a:latin typeface="+mj-lt"/>
              <a:ea typeface="Times New Roman" panose="02020603050405020304" pitchFamily="18" charset="0"/>
              <a:cs typeface="Times New Roman" panose="02020603050405020304" pitchFamily="18" charset="0"/>
            </a:endParaRPr>
          </a:p>
          <a:p>
            <a:r>
              <a:rPr lang="en-GB" sz="2000" dirty="0">
                <a:effectLst/>
                <a:latin typeface="+mj-lt"/>
                <a:ea typeface="Times New Roman" panose="02020603050405020304" pitchFamily="18" charset="0"/>
                <a:cs typeface="Tahoma" panose="020B0604030504040204" pitchFamily="34" charset="0"/>
              </a:rPr>
              <a:t>You can also choose whole topics on </a:t>
            </a:r>
            <a:r>
              <a:rPr lang="en-GB" sz="2000" dirty="0" err="1">
                <a:effectLst/>
                <a:latin typeface="+mj-lt"/>
                <a:ea typeface="Times New Roman" panose="02020603050405020304" pitchFamily="18" charset="0"/>
                <a:cs typeface="Tahoma" panose="020B0604030504040204" pitchFamily="34" charset="0"/>
              </a:rPr>
              <a:t>Tassomai</a:t>
            </a:r>
            <a:r>
              <a:rPr lang="en-GB" sz="2000" dirty="0">
                <a:effectLst/>
                <a:latin typeface="+mj-lt"/>
                <a:ea typeface="Times New Roman" panose="02020603050405020304" pitchFamily="18" charset="0"/>
                <a:cs typeface="Tahoma" panose="020B0604030504040204" pitchFamily="34" charset="0"/>
              </a:rPr>
              <a:t> to focus your revision on particular topics. </a:t>
            </a:r>
          </a:p>
          <a:p>
            <a:endParaRPr lang="en-GB" sz="2000" dirty="0">
              <a:effectLst/>
              <a:latin typeface="+mj-lt"/>
              <a:ea typeface="Times New Roman" panose="02020603050405020304" pitchFamily="18" charset="0"/>
              <a:cs typeface="Times New Roman" panose="02020603050405020304" pitchFamily="18" charset="0"/>
            </a:endParaRPr>
          </a:p>
          <a:p>
            <a:r>
              <a:rPr lang="en-GB" sz="2000" b="1" dirty="0">
                <a:effectLst/>
                <a:latin typeface="+mj-lt"/>
                <a:ea typeface="Times New Roman" panose="02020603050405020304" pitchFamily="18" charset="0"/>
                <a:cs typeface="Tahoma" panose="020B0604030504040204" pitchFamily="34" charset="0"/>
              </a:rPr>
              <a:t>Your teacher can show you how to do this if you don’t know</a:t>
            </a:r>
            <a:endParaRPr lang="en-GB" sz="2000" dirty="0">
              <a:effectLst/>
              <a:latin typeface="+mj-lt"/>
              <a:ea typeface="Times New Roman" panose="02020603050405020304" pitchFamily="18" charset="0"/>
              <a:cs typeface="Times New Roman" panose="02020603050405020304" pitchFamily="18" charset="0"/>
            </a:endParaRPr>
          </a:p>
          <a:p>
            <a:r>
              <a:rPr lang="en-GB" sz="2000" u="none" strike="noStrike" dirty="0">
                <a:effectLst/>
                <a:latin typeface="Gotham" panose="02000504050000020004" pitchFamily="2" charset="0"/>
                <a:ea typeface="Times New Roman" panose="02020603050405020304" pitchFamily="18" charset="0"/>
                <a:cs typeface="Tahoma" panose="020B0604030504040204" pitchFamily="34" charset="0"/>
              </a:rPr>
              <a:t> </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72339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3768" y="521229"/>
            <a:ext cx="8496944" cy="936104"/>
          </a:xfrm>
        </p:spPr>
        <p:txBody>
          <a:bodyPr/>
          <a:lstStyle/>
          <a:p>
            <a:r>
              <a:rPr lang="en-GB" dirty="0"/>
              <a:t>Preparing for Science GCSE</a:t>
            </a:r>
          </a:p>
        </p:txBody>
      </p:sp>
      <p:sp>
        <p:nvSpPr>
          <p:cNvPr id="7" name="TextBox 6">
            <a:extLst>
              <a:ext uri="{FF2B5EF4-FFF2-40B4-BE49-F238E27FC236}">
                <a16:creationId xmlns:a16="http://schemas.microsoft.com/office/drawing/2014/main" id="{9233BD82-5259-5FC1-7B3B-347C92D90EE7}"/>
              </a:ext>
            </a:extLst>
          </p:cNvPr>
          <p:cNvSpPr txBox="1"/>
          <p:nvPr/>
        </p:nvSpPr>
        <p:spPr>
          <a:xfrm>
            <a:off x="91396" y="1772816"/>
            <a:ext cx="8961207" cy="4647426"/>
          </a:xfrm>
          <a:prstGeom prst="rect">
            <a:avLst/>
          </a:prstGeom>
          <a:noFill/>
        </p:spPr>
        <p:txBody>
          <a:bodyPr wrap="square">
            <a:spAutoFit/>
          </a:bodyPr>
          <a:lstStyle/>
          <a:p>
            <a:r>
              <a:rPr lang="en-GB" sz="2400" b="1" u="sng" dirty="0">
                <a:solidFill>
                  <a:srgbClr val="0070C0"/>
                </a:solidFill>
                <a:effectLst/>
                <a:latin typeface="+mj-lt"/>
                <a:ea typeface="Times New Roman" panose="02020603050405020304" pitchFamily="18" charset="0"/>
                <a:cs typeface="Tahoma" panose="020B0604030504040204" pitchFamily="34" charset="0"/>
              </a:rPr>
              <a:t>Question 3</a:t>
            </a:r>
            <a:endParaRPr lang="en-GB" sz="2400" dirty="0">
              <a:effectLst/>
              <a:latin typeface="+mj-lt"/>
              <a:ea typeface="Times New Roman" panose="02020603050405020304" pitchFamily="18" charset="0"/>
              <a:cs typeface="Times New Roman" panose="02020603050405020304" pitchFamily="18" charset="0"/>
            </a:endParaRPr>
          </a:p>
          <a:p>
            <a:r>
              <a:rPr lang="en-GB" sz="2400" dirty="0">
                <a:effectLst/>
                <a:latin typeface="+mj-lt"/>
                <a:ea typeface="Times New Roman" panose="02020603050405020304" pitchFamily="18" charset="0"/>
                <a:cs typeface="Tahoma" panose="020B0604030504040204" pitchFamily="34" charset="0"/>
              </a:rPr>
              <a:t> </a:t>
            </a:r>
            <a:endParaRPr lang="en-GB" sz="2400" dirty="0">
              <a:effectLst/>
              <a:latin typeface="+mj-lt"/>
              <a:ea typeface="Times New Roman" panose="02020603050405020304" pitchFamily="18" charset="0"/>
              <a:cs typeface="Times New Roman" panose="02020603050405020304" pitchFamily="18" charset="0"/>
            </a:endParaRPr>
          </a:p>
          <a:p>
            <a:r>
              <a:rPr lang="en-GB" sz="2400" dirty="0">
                <a:effectLst/>
                <a:latin typeface="+mj-lt"/>
                <a:ea typeface="Times New Roman" panose="02020603050405020304" pitchFamily="18" charset="0"/>
                <a:cs typeface="Tahoma" panose="020B0604030504040204" pitchFamily="34" charset="0"/>
              </a:rPr>
              <a:t>How could I check how strong my knowledge is currently?</a:t>
            </a:r>
          </a:p>
          <a:p>
            <a:endParaRPr lang="en-GB" sz="2000" dirty="0">
              <a:latin typeface="+mj-lt"/>
              <a:ea typeface="Times New Roman" panose="02020603050405020304" pitchFamily="18" charset="0"/>
              <a:cs typeface="Tahoma" panose="020B0604030504040204" pitchFamily="34" charset="0"/>
            </a:endParaRPr>
          </a:p>
          <a:p>
            <a:r>
              <a:rPr lang="en-GB" sz="2000" b="1" dirty="0">
                <a:effectLst/>
                <a:latin typeface="+mj-lt"/>
                <a:ea typeface="Times New Roman" panose="02020603050405020304" pitchFamily="18" charset="0"/>
                <a:cs typeface="Tahoma" panose="020B0604030504040204" pitchFamily="34" charset="0"/>
              </a:rPr>
              <a:t>Answer </a:t>
            </a:r>
          </a:p>
          <a:p>
            <a:endParaRPr lang="en-GB" sz="2000" dirty="0">
              <a:effectLst/>
              <a:latin typeface="+mj-lt"/>
              <a:ea typeface="Times New Roman" panose="02020603050405020304" pitchFamily="18" charset="0"/>
              <a:cs typeface="Times New Roman" panose="02020603050405020304" pitchFamily="18" charset="0"/>
            </a:endParaRPr>
          </a:p>
          <a:p>
            <a:r>
              <a:rPr lang="en-GB" sz="2000" dirty="0">
                <a:solidFill>
                  <a:schemeClr val="bg1"/>
                </a:solidFill>
                <a:effectLst/>
                <a:highlight>
                  <a:srgbClr val="FFFF00"/>
                </a:highlight>
                <a:latin typeface="+mj-lt"/>
                <a:ea typeface="Times New Roman" panose="02020603050405020304" pitchFamily="18" charset="0"/>
                <a:cs typeface="Tahoma" panose="020B0604030504040204" pitchFamily="34" charset="0"/>
              </a:rPr>
              <a:t>TASSOMAI is really good for this</a:t>
            </a:r>
            <a:r>
              <a:rPr lang="en-GB" sz="2000" dirty="0">
                <a:effectLst/>
                <a:latin typeface="+mj-lt"/>
                <a:ea typeface="Times New Roman" panose="02020603050405020304" pitchFamily="18" charset="0"/>
                <a:cs typeface="Tahoma" panose="020B0604030504040204" pitchFamily="34" charset="0"/>
              </a:rPr>
              <a:t>. Lots of questions that cover the entire course for GCSE science….getting everything correct, your on the right track!!!</a:t>
            </a:r>
          </a:p>
          <a:p>
            <a:endParaRPr lang="en-GB" sz="2000" dirty="0">
              <a:effectLst/>
              <a:latin typeface="+mj-lt"/>
              <a:ea typeface="Times New Roman" panose="02020603050405020304" pitchFamily="18" charset="0"/>
              <a:cs typeface="Times New Roman" panose="02020603050405020304" pitchFamily="18" charset="0"/>
            </a:endParaRPr>
          </a:p>
          <a:p>
            <a:r>
              <a:rPr lang="en-GB" sz="2000" dirty="0">
                <a:effectLst/>
                <a:latin typeface="+mj-lt"/>
                <a:ea typeface="Times New Roman" panose="02020603050405020304" pitchFamily="18" charset="0"/>
                <a:cs typeface="Tahoma" panose="020B0604030504040204" pitchFamily="34" charset="0"/>
              </a:rPr>
              <a:t>Exam practice- at this stage the </a:t>
            </a:r>
            <a:r>
              <a:rPr lang="en-GB" sz="2000" b="1" dirty="0">
                <a:effectLst/>
                <a:latin typeface="+mj-lt"/>
                <a:ea typeface="Times New Roman" panose="02020603050405020304" pitchFamily="18" charset="0"/>
                <a:cs typeface="Tahoma" panose="020B0604030504040204" pitchFamily="34" charset="0"/>
              </a:rPr>
              <a:t>largest effect on performance</a:t>
            </a:r>
            <a:r>
              <a:rPr lang="en-GB" sz="2000" dirty="0">
                <a:effectLst/>
                <a:latin typeface="+mj-lt"/>
                <a:ea typeface="Times New Roman" panose="02020603050405020304" pitchFamily="18" charset="0"/>
                <a:cs typeface="Tahoma" panose="020B0604030504040204" pitchFamily="34" charset="0"/>
              </a:rPr>
              <a:t> will be due to </a:t>
            </a:r>
            <a:r>
              <a:rPr lang="en-GB" sz="2000" b="1" dirty="0">
                <a:effectLst/>
                <a:latin typeface="+mj-lt"/>
                <a:ea typeface="Times New Roman" panose="02020603050405020304" pitchFamily="18" charset="0"/>
                <a:cs typeface="Tahoma" panose="020B0604030504040204" pitchFamily="34" charset="0"/>
              </a:rPr>
              <a:t>practising exam questions.  Visit </a:t>
            </a:r>
            <a:r>
              <a:rPr lang="en-GB" sz="2000" b="1" dirty="0">
                <a:effectLst/>
                <a:latin typeface="+mj-lt"/>
                <a:ea typeface="Times New Roman" panose="02020603050405020304" pitchFamily="18" charset="0"/>
                <a:cs typeface="Tahoma" panose="020B0604030504040204" pitchFamily="34" charset="0"/>
                <a:hlinkClick r:id="rId2"/>
              </a:rPr>
              <a:t>www.aqa.org.uk</a:t>
            </a:r>
            <a:r>
              <a:rPr lang="en-GB" sz="2000" b="1" dirty="0">
                <a:effectLst/>
                <a:latin typeface="+mj-lt"/>
                <a:ea typeface="Times New Roman" panose="02020603050405020304" pitchFamily="18" charset="0"/>
                <a:cs typeface="Tahoma" panose="020B0604030504040204" pitchFamily="34" charset="0"/>
              </a:rPr>
              <a:t>       to find past papers and mark schemes</a:t>
            </a:r>
            <a:endParaRPr lang="en-GB" sz="2000" dirty="0">
              <a:effectLst/>
              <a:latin typeface="+mj-lt"/>
              <a:ea typeface="Times New Roman" panose="02020603050405020304" pitchFamily="18" charset="0"/>
              <a:cs typeface="Times New Roman" panose="02020603050405020304" pitchFamily="18" charset="0"/>
            </a:endParaRPr>
          </a:p>
          <a:p>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 name="Picture 7" descr="Qr code&#10;&#10;Description automatically generated">
            <a:extLst>
              <a:ext uri="{FF2B5EF4-FFF2-40B4-BE49-F238E27FC236}">
                <a16:creationId xmlns:a16="http://schemas.microsoft.com/office/drawing/2014/main" id="{4768AFB9-6E24-68F4-3920-F296D23670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851920" y="5661248"/>
            <a:ext cx="920750" cy="920750"/>
          </a:xfrm>
          <a:prstGeom prst="rect">
            <a:avLst/>
          </a:prstGeom>
          <a:noFill/>
          <a:ln>
            <a:noFill/>
          </a:ln>
        </p:spPr>
      </p:pic>
    </p:spTree>
    <p:extLst>
      <p:ext uri="{BB962C8B-B14F-4D97-AF65-F5344CB8AC3E}">
        <p14:creationId xmlns:p14="http://schemas.microsoft.com/office/powerpoint/2010/main" val="3889324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DEAB8-66F6-4CD9-A52A-9BAFC308F542}"/>
              </a:ext>
            </a:extLst>
          </p:cNvPr>
          <p:cNvSpPr>
            <a:spLocks noGrp="1"/>
          </p:cNvSpPr>
          <p:nvPr>
            <p:ph type="title"/>
          </p:nvPr>
        </p:nvSpPr>
        <p:spPr>
          <a:xfrm>
            <a:off x="914400" y="332656"/>
            <a:ext cx="7315200" cy="1154112"/>
          </a:xfrm>
        </p:spPr>
        <p:txBody>
          <a:bodyPr>
            <a:normAutofit/>
          </a:bodyPr>
          <a:lstStyle/>
          <a:p>
            <a:pPr algn="ctr"/>
            <a:r>
              <a:rPr lang="en-GB" sz="4050" dirty="0">
                <a:latin typeface="+mn-lt"/>
              </a:rPr>
              <a:t>What CAN you control? </a:t>
            </a:r>
          </a:p>
        </p:txBody>
      </p:sp>
      <p:sp>
        <p:nvSpPr>
          <p:cNvPr id="3" name="Content Placeholder 2">
            <a:extLst>
              <a:ext uri="{FF2B5EF4-FFF2-40B4-BE49-F238E27FC236}">
                <a16:creationId xmlns:a16="http://schemas.microsoft.com/office/drawing/2014/main" id="{785B5763-F401-437B-A786-3AB7BD9A33CD}"/>
              </a:ext>
            </a:extLst>
          </p:cNvPr>
          <p:cNvSpPr>
            <a:spLocks noGrp="1"/>
          </p:cNvSpPr>
          <p:nvPr>
            <p:ph idx="1"/>
          </p:nvPr>
        </p:nvSpPr>
        <p:spPr>
          <a:xfrm>
            <a:off x="197708" y="1772816"/>
            <a:ext cx="5597611" cy="4464496"/>
          </a:xfrm>
        </p:spPr>
        <p:txBody>
          <a:bodyPr>
            <a:normAutofit/>
          </a:bodyPr>
          <a:lstStyle/>
          <a:p>
            <a:pPr lvl="1">
              <a:buFont typeface="Wingdings" panose="05000000000000000000" pitchFamily="2" charset="2"/>
              <a:buChar char="ü"/>
            </a:pPr>
            <a:r>
              <a:rPr lang="en-GB" sz="2700" dirty="0"/>
              <a:t>What revision you do</a:t>
            </a:r>
          </a:p>
          <a:p>
            <a:pPr lvl="1">
              <a:buFont typeface="Wingdings" panose="05000000000000000000" pitchFamily="2" charset="2"/>
              <a:buChar char="ü"/>
            </a:pPr>
            <a:r>
              <a:rPr lang="en-GB" sz="2700" dirty="0"/>
              <a:t>What intervention you attend</a:t>
            </a:r>
          </a:p>
          <a:p>
            <a:pPr lvl="1">
              <a:buFont typeface="Wingdings" panose="05000000000000000000" pitchFamily="2" charset="2"/>
              <a:buChar char="ü"/>
            </a:pPr>
            <a:r>
              <a:rPr lang="en-GB" sz="2700" dirty="0"/>
              <a:t>Understanding where your gaps are</a:t>
            </a:r>
          </a:p>
          <a:p>
            <a:pPr lvl="1">
              <a:buFont typeface="Wingdings" panose="05000000000000000000" pitchFamily="2" charset="2"/>
              <a:buChar char="ü"/>
            </a:pPr>
            <a:r>
              <a:rPr lang="en-GB" sz="2700" dirty="0"/>
              <a:t>How you switch off</a:t>
            </a:r>
          </a:p>
          <a:p>
            <a:pPr lvl="1">
              <a:buFont typeface="Wingdings" panose="05000000000000000000" pitchFamily="2" charset="2"/>
              <a:buChar char="ü"/>
            </a:pPr>
            <a:r>
              <a:rPr lang="en-GB" sz="2700" dirty="0"/>
              <a:t>Making sure you have exercise in your life</a:t>
            </a:r>
          </a:p>
          <a:p>
            <a:pPr lvl="1">
              <a:buFont typeface="Wingdings" panose="05000000000000000000" pitchFamily="2" charset="2"/>
              <a:buChar char="ü"/>
            </a:pPr>
            <a:r>
              <a:rPr lang="en-GB" sz="2700" dirty="0"/>
              <a:t>Getting the balance right</a:t>
            </a:r>
          </a:p>
          <a:p>
            <a:pPr lvl="1">
              <a:buFont typeface="Wingdings" panose="05000000000000000000" pitchFamily="2" charset="2"/>
              <a:buChar char="ü"/>
            </a:pPr>
            <a:r>
              <a:rPr lang="en-GB" sz="2700" dirty="0"/>
              <a:t>Recognising the signs of stress or fatigue</a:t>
            </a:r>
          </a:p>
        </p:txBody>
      </p:sp>
      <p:pic>
        <p:nvPicPr>
          <p:cNvPr id="5" name="Picture 4" descr="A picture containing clipart&#10;&#10;Description generated with very high confidence">
            <a:extLst>
              <a:ext uri="{FF2B5EF4-FFF2-40B4-BE49-F238E27FC236}">
                <a16:creationId xmlns:a16="http://schemas.microsoft.com/office/drawing/2014/main" id="{4915D33F-D2C1-4C2F-B08D-62A6E83533E3}"/>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5898293" y="2370310"/>
            <a:ext cx="3048000" cy="2562225"/>
          </a:xfrm>
          <a:prstGeom prst="rect">
            <a:avLst/>
          </a:prstGeom>
        </p:spPr>
      </p:pic>
    </p:spTree>
    <p:extLst>
      <p:ext uri="{BB962C8B-B14F-4D97-AF65-F5344CB8AC3E}">
        <p14:creationId xmlns:p14="http://schemas.microsoft.com/office/powerpoint/2010/main" val="18602370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p:nvPr/>
        </p:nvSpPr>
        <p:spPr>
          <a:xfrm>
            <a:off x="-1" y="571500"/>
            <a:ext cx="9144001" cy="5818120"/>
          </a:xfrm>
          <a:prstGeom prst="rect">
            <a:avLst/>
          </a:prstGeom>
          <a:solidFill>
            <a:schemeClr val="lt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spcBef>
                <a:spcPts val="0"/>
              </a:spcBef>
              <a:spcAft>
                <a:spcPts val="0"/>
              </a:spcAft>
            </a:pPr>
            <a:endParaRPr>
              <a:solidFill>
                <a:schemeClr val="lt1"/>
              </a:solidFill>
              <a:latin typeface="Calibri"/>
              <a:ea typeface="Calibri"/>
              <a:cs typeface="Calibri"/>
              <a:sym typeface="Calibri"/>
            </a:endParaRPr>
          </a:p>
        </p:txBody>
      </p:sp>
      <p:pic>
        <p:nvPicPr>
          <p:cNvPr id="93" name="Google Shape;93;p14" descr="Interim logo smaller.png">
            <a:hlinkClick r:id="rId3"/>
          </p:cNvPr>
          <p:cNvPicPr preferRelativeResize="0"/>
          <p:nvPr/>
        </p:nvPicPr>
        <p:blipFill rotWithShape="1">
          <a:blip r:embed="rId4">
            <a:alphaModFix/>
          </a:blip>
          <a:srcRect b="26894"/>
          <a:stretch/>
        </p:blipFill>
        <p:spPr>
          <a:xfrm>
            <a:off x="488949" y="1698237"/>
            <a:ext cx="7730200" cy="1696258"/>
          </a:xfrm>
          <a:prstGeom prst="rect">
            <a:avLst/>
          </a:prstGeom>
          <a:noFill/>
          <a:ln>
            <a:noFill/>
          </a:ln>
        </p:spPr>
      </p:pic>
      <p:sp>
        <p:nvSpPr>
          <p:cNvPr id="94" name="Google Shape;94;p14"/>
          <p:cNvSpPr txBox="1"/>
          <p:nvPr/>
        </p:nvSpPr>
        <p:spPr>
          <a:xfrm>
            <a:off x="1465832" y="3157430"/>
            <a:ext cx="8229600" cy="952500"/>
          </a:xfrm>
          <a:prstGeom prst="rect">
            <a:avLst/>
          </a:prstGeom>
          <a:noFill/>
          <a:ln>
            <a:noFill/>
          </a:ln>
        </p:spPr>
        <p:txBody>
          <a:bodyPr spcFirstLastPara="1" wrap="square" lIns="91425" tIns="45700" rIns="91425" bIns="45700" anchor="ctr" anchorCtr="0">
            <a:noAutofit/>
          </a:bodyPr>
          <a:lstStyle/>
          <a:p>
            <a:pPr algn="ctr">
              <a:spcBef>
                <a:spcPts val="0"/>
              </a:spcBef>
              <a:spcAft>
                <a:spcPts val="0"/>
              </a:spcAft>
              <a:buClr>
                <a:srgbClr val="17365D"/>
              </a:buClr>
              <a:buSzPts val="4000"/>
            </a:pPr>
            <a:r>
              <a:rPr lang="en-GB" sz="4000" dirty="0">
                <a:solidFill>
                  <a:srgbClr val="17365D"/>
                </a:solidFill>
                <a:latin typeface="Tassomai Different Upper and lo" panose="00000500000000000000" pitchFamily="2" charset="0"/>
                <a:sym typeface="Arial"/>
              </a:rPr>
              <a:t>(</a:t>
            </a:r>
            <a:r>
              <a:rPr lang="en-GB" sz="4000" dirty="0" err="1">
                <a:solidFill>
                  <a:srgbClr val="17365D"/>
                </a:solidFill>
                <a:latin typeface="Tassomai Different Upper and lo" panose="00000500000000000000" pitchFamily="2" charset="0"/>
                <a:sym typeface="Arial"/>
              </a:rPr>
              <a:t>tass</a:t>
            </a:r>
            <a:r>
              <a:rPr lang="en-GB" sz="4000" dirty="0">
                <a:solidFill>
                  <a:srgbClr val="17365D"/>
                </a:solidFill>
                <a:latin typeface="Tassomai Different Upper and lo" panose="00000500000000000000" pitchFamily="2" charset="0"/>
                <a:sym typeface="Arial"/>
              </a:rPr>
              <a:t> – oh – my)</a:t>
            </a:r>
            <a:endParaRPr dirty="0">
              <a:latin typeface="Tassomai Different Upper and lo" panose="00000500000000000000" pitchFamily="2" charset="0"/>
            </a:endParaRPr>
          </a:p>
        </p:txBody>
      </p:sp>
      <p:pic>
        <p:nvPicPr>
          <p:cNvPr id="95" name="Google Shape;95;p14" descr="Interim logo smaller.png"/>
          <p:cNvPicPr preferRelativeResize="0"/>
          <p:nvPr/>
        </p:nvPicPr>
        <p:blipFill rotWithShape="1">
          <a:blip r:embed="rId4">
            <a:alphaModFix/>
          </a:blip>
          <a:srcRect t="73106"/>
          <a:stretch/>
        </p:blipFill>
        <p:spPr>
          <a:xfrm>
            <a:off x="488950" y="4667239"/>
            <a:ext cx="8166101" cy="659189"/>
          </a:xfrm>
          <a:prstGeom prst="rect">
            <a:avLst/>
          </a:prstGeom>
          <a:noFill/>
          <a:ln>
            <a:noFill/>
          </a:ln>
        </p:spPr>
      </p:pic>
      <p:sp>
        <p:nvSpPr>
          <p:cNvPr id="2" name="Rectangle 1">
            <a:extLst>
              <a:ext uri="{FF2B5EF4-FFF2-40B4-BE49-F238E27FC236}">
                <a16:creationId xmlns:a16="http://schemas.microsoft.com/office/drawing/2014/main" id="{35579486-DC1B-480B-ABCE-29EC26A57A9D}"/>
              </a:ext>
            </a:extLst>
          </p:cNvPr>
          <p:cNvSpPr/>
          <p:nvPr/>
        </p:nvSpPr>
        <p:spPr>
          <a:xfrm>
            <a:off x="2051720" y="105070"/>
            <a:ext cx="4830233" cy="375552"/>
          </a:xfrm>
          <a:prstGeom prst="rect">
            <a:avLst/>
          </a:prstGeom>
        </p:spPr>
        <p:txBody>
          <a:bodyPr wrap="none">
            <a:spAutoFit/>
          </a:bodyPr>
          <a:lstStyle/>
          <a:p>
            <a:pPr lvl="0">
              <a:lnSpc>
                <a:spcPct val="107000"/>
              </a:lnSpc>
              <a:spcAft>
                <a:spcPts val="800"/>
              </a:spcAft>
              <a:defRPr/>
            </a:pPr>
            <a:r>
              <a:rPr lang="en-GB" dirty="0">
                <a:solidFill>
                  <a:prstClr val="white"/>
                </a:solidFill>
                <a:latin typeface="Calibri" panose="020F0502020204030204" pitchFamily="34" charset="0"/>
                <a:ea typeface="Calibri" panose="020F0502020204030204" pitchFamily="34" charset="0"/>
                <a:cs typeface="Times New Roman" panose="02020603050405020304" pitchFamily="18" charset="0"/>
              </a:rPr>
              <a:t>4. We introduced TASSOMAI a few years ago year.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79712" y="442592"/>
            <a:ext cx="6984776" cy="504056"/>
          </a:xfrm>
        </p:spPr>
        <p:txBody>
          <a:bodyPr>
            <a:normAutofit fontScale="90000"/>
          </a:bodyPr>
          <a:lstStyle/>
          <a:p>
            <a:r>
              <a:rPr lang="en-GB" sz="4000" dirty="0"/>
              <a:t>Really useful additional support</a:t>
            </a:r>
          </a:p>
        </p:txBody>
      </p:sp>
      <p:sp>
        <p:nvSpPr>
          <p:cNvPr id="3" name="Subtitle 2"/>
          <p:cNvSpPr>
            <a:spLocks noGrp="1"/>
          </p:cNvSpPr>
          <p:nvPr>
            <p:ph type="subTitle" idx="1"/>
          </p:nvPr>
        </p:nvSpPr>
        <p:spPr>
          <a:xfrm>
            <a:off x="395536" y="2000287"/>
            <a:ext cx="8136904" cy="4680520"/>
          </a:xfrm>
        </p:spPr>
        <p:txBody>
          <a:bodyPr>
            <a:normAutofit/>
          </a:bodyPr>
          <a:lstStyle/>
          <a:p>
            <a:endParaRPr lang="en-GB" dirty="0"/>
          </a:p>
          <a:p>
            <a:pPr lvl="0"/>
            <a:r>
              <a:rPr lang="en-GB" dirty="0">
                <a:hlinkClick r:id="rId2" action="ppaction://hlinkfile">
                  <a:extLst>
                    <a:ext uri="{A12FA001-AC4F-418D-AE19-62706E023703}">
                      <ahyp:hlinkClr xmlns:ahyp="http://schemas.microsoft.com/office/drawing/2018/hyperlinkcolor" val="tx"/>
                    </a:ext>
                  </a:extLst>
                </a:hlinkClick>
              </a:rPr>
              <a:t>1</a:t>
            </a:r>
            <a:r>
              <a:rPr lang="en-GB" dirty="0"/>
              <a:t> Intervention OPEN TO ALL- every Wednesday all sciences Rooms N4,5 and 6</a:t>
            </a:r>
          </a:p>
          <a:p>
            <a:pPr lvl="0"/>
            <a:endParaRPr lang="en-GB" dirty="0"/>
          </a:p>
          <a:p>
            <a:pPr lvl="0"/>
            <a:r>
              <a:rPr lang="en-GB" dirty="0"/>
              <a:t>2 Revision guides- excellent resources!</a:t>
            </a:r>
          </a:p>
          <a:p>
            <a:pPr lvl="0"/>
            <a:endParaRPr lang="en-GB" dirty="0"/>
          </a:p>
          <a:p>
            <a:pPr lvl="0"/>
            <a:endParaRPr lang="en-GB" dirty="0"/>
          </a:p>
          <a:p>
            <a:pPr lvl="0"/>
            <a:r>
              <a:rPr lang="en-GB" dirty="0"/>
              <a:t>3 Use your Mastery booklets to recap….</a:t>
            </a:r>
          </a:p>
          <a:p>
            <a:pPr lvl="0"/>
            <a:endParaRPr lang="en-GB" dirty="0"/>
          </a:p>
          <a:p>
            <a:pPr lvl="0"/>
            <a:endParaRPr lang="en-GB" dirty="0"/>
          </a:p>
        </p:txBody>
      </p:sp>
      <p:pic>
        <p:nvPicPr>
          <p:cNvPr id="1026" name="Picture 2" descr="Oxford Revise: AQA GCSE Chemistry Revision and Exam Practice: Amazon.co.uk:  Boxer, Adam, Gardom Hulme, Philippa, Kitten, Primrose: 9781382004855: Books">
            <a:extLst>
              <a:ext uri="{FF2B5EF4-FFF2-40B4-BE49-F238E27FC236}">
                <a16:creationId xmlns:a16="http://schemas.microsoft.com/office/drawing/2014/main" id="{4F6BAAF8-CA76-4473-85CB-2063E2057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3068960"/>
            <a:ext cx="2304281" cy="3255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09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15816" y="18652"/>
            <a:ext cx="7315200" cy="962076"/>
          </a:xfrm>
        </p:spPr>
        <p:txBody>
          <a:bodyPr/>
          <a:lstStyle/>
          <a:p>
            <a:r>
              <a:rPr lang="en-GB" dirty="0"/>
              <a:t>GCSE SCIENCE</a:t>
            </a:r>
          </a:p>
        </p:txBody>
      </p:sp>
      <p:pic>
        <p:nvPicPr>
          <p:cNvPr id="7" name="Picture 6">
            <a:extLst>
              <a:ext uri="{FF2B5EF4-FFF2-40B4-BE49-F238E27FC236}">
                <a16:creationId xmlns:a16="http://schemas.microsoft.com/office/drawing/2014/main" id="{BE34BE05-3990-EE0B-496D-D4F3FC268E08}"/>
              </a:ext>
            </a:extLst>
          </p:cNvPr>
          <p:cNvPicPr>
            <a:picLocks noChangeAspect="1"/>
          </p:cNvPicPr>
          <p:nvPr/>
        </p:nvPicPr>
        <p:blipFill rotWithShape="1">
          <a:blip r:embed="rId2"/>
          <a:srcRect r="58662" b="56468"/>
          <a:stretch/>
        </p:blipFill>
        <p:spPr>
          <a:xfrm>
            <a:off x="1" y="1124744"/>
            <a:ext cx="9144000" cy="4752528"/>
          </a:xfrm>
          <a:prstGeom prst="rect">
            <a:avLst/>
          </a:prstGeom>
        </p:spPr>
      </p:pic>
    </p:spTree>
    <p:extLst>
      <p:ext uri="{BB962C8B-B14F-4D97-AF65-F5344CB8AC3E}">
        <p14:creationId xmlns:p14="http://schemas.microsoft.com/office/powerpoint/2010/main" val="226491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87824" y="188640"/>
            <a:ext cx="7315200" cy="962076"/>
          </a:xfrm>
        </p:spPr>
        <p:txBody>
          <a:bodyPr/>
          <a:lstStyle/>
          <a:p>
            <a:r>
              <a:rPr lang="en-GB" dirty="0"/>
              <a:t>GCSE SCIENCE</a:t>
            </a:r>
          </a:p>
        </p:txBody>
      </p:sp>
      <p:pic>
        <p:nvPicPr>
          <p:cNvPr id="8" name="Picture 7">
            <a:extLst>
              <a:ext uri="{FF2B5EF4-FFF2-40B4-BE49-F238E27FC236}">
                <a16:creationId xmlns:a16="http://schemas.microsoft.com/office/drawing/2014/main" id="{B2DA9EC5-66FA-B8B2-48A1-50E12C23C835}"/>
              </a:ext>
            </a:extLst>
          </p:cNvPr>
          <p:cNvPicPr>
            <a:picLocks noChangeAspect="1"/>
          </p:cNvPicPr>
          <p:nvPr/>
        </p:nvPicPr>
        <p:blipFill rotWithShape="1">
          <a:blip r:embed="rId2"/>
          <a:srcRect t="40964" r="58662" b="26284"/>
          <a:stretch/>
        </p:blipFill>
        <p:spPr>
          <a:xfrm>
            <a:off x="-8594" y="1546626"/>
            <a:ext cx="9206297" cy="3538558"/>
          </a:xfrm>
          <a:prstGeom prst="rect">
            <a:avLst/>
          </a:prstGeom>
        </p:spPr>
      </p:pic>
    </p:spTree>
    <p:extLst>
      <p:ext uri="{BB962C8B-B14F-4D97-AF65-F5344CB8AC3E}">
        <p14:creationId xmlns:p14="http://schemas.microsoft.com/office/powerpoint/2010/main" val="19205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07904" y="260648"/>
            <a:ext cx="2592288" cy="962076"/>
          </a:xfrm>
        </p:spPr>
        <p:txBody>
          <a:bodyPr/>
          <a:lstStyle/>
          <a:p>
            <a:r>
              <a:rPr lang="en-GB" dirty="0"/>
              <a:t>GCSE</a:t>
            </a:r>
          </a:p>
        </p:txBody>
      </p:sp>
      <p:pic>
        <p:nvPicPr>
          <p:cNvPr id="5" name="Picture 4">
            <a:extLst>
              <a:ext uri="{FF2B5EF4-FFF2-40B4-BE49-F238E27FC236}">
                <a16:creationId xmlns:a16="http://schemas.microsoft.com/office/drawing/2014/main" id="{4C38481C-7E89-F7AE-356F-B8D1B37D435D}"/>
              </a:ext>
            </a:extLst>
          </p:cNvPr>
          <p:cNvPicPr>
            <a:picLocks noChangeAspect="1"/>
          </p:cNvPicPr>
          <p:nvPr/>
        </p:nvPicPr>
        <p:blipFill rotWithShape="1">
          <a:blip r:embed="rId2"/>
          <a:srcRect l="798" t="-115" r="58661" b="37049"/>
          <a:stretch/>
        </p:blipFill>
        <p:spPr>
          <a:xfrm>
            <a:off x="43406" y="1484784"/>
            <a:ext cx="9124267" cy="5184575"/>
          </a:xfrm>
          <a:prstGeom prst="rect">
            <a:avLst/>
          </a:prstGeom>
        </p:spPr>
      </p:pic>
    </p:spTree>
    <p:extLst>
      <p:ext uri="{BB962C8B-B14F-4D97-AF65-F5344CB8AC3E}">
        <p14:creationId xmlns:p14="http://schemas.microsoft.com/office/powerpoint/2010/main" val="298437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F60D9-64B9-6FFC-29C5-5ADA93BC4590}"/>
              </a:ext>
            </a:extLst>
          </p:cNvPr>
          <p:cNvSpPr>
            <a:spLocks noGrp="1"/>
          </p:cNvSpPr>
          <p:nvPr>
            <p:ph type="ctrTitle"/>
          </p:nvPr>
        </p:nvSpPr>
        <p:spPr>
          <a:xfrm>
            <a:off x="1276872" y="2300071"/>
            <a:ext cx="6858000" cy="1128929"/>
          </a:xfrm>
        </p:spPr>
        <p:txBody>
          <a:bodyPr>
            <a:normAutofit fontScale="90000"/>
          </a:bodyPr>
          <a:lstStyle/>
          <a:p>
            <a:pPr algn="ctr"/>
            <a:r>
              <a:rPr lang="en-US" dirty="0"/>
              <a:t>Year 11 Careers Information</a:t>
            </a:r>
            <a:br>
              <a:rPr lang="en-US" dirty="0"/>
            </a:br>
            <a:r>
              <a:rPr lang="en-US" dirty="0"/>
              <a:t>Mr. </a:t>
            </a:r>
            <a:r>
              <a:rPr lang="en-US"/>
              <a:t>Knight </a:t>
            </a:r>
            <a:endParaRPr lang="en-US" dirty="0"/>
          </a:p>
        </p:txBody>
      </p:sp>
      <p:pic>
        <p:nvPicPr>
          <p:cNvPr id="4" name="Picture 3">
            <a:extLst>
              <a:ext uri="{FF2B5EF4-FFF2-40B4-BE49-F238E27FC236}">
                <a16:creationId xmlns:a16="http://schemas.microsoft.com/office/drawing/2014/main" id="{73E12AAE-C610-4DD0-94E7-30D38B34EAA7}"/>
              </a:ext>
            </a:extLst>
          </p:cNvPr>
          <p:cNvPicPr>
            <a:picLocks noChangeAspect="1"/>
          </p:cNvPicPr>
          <p:nvPr/>
        </p:nvPicPr>
        <p:blipFill>
          <a:blip r:embed="rId2"/>
          <a:stretch>
            <a:fillRect/>
          </a:stretch>
        </p:blipFill>
        <p:spPr>
          <a:xfrm>
            <a:off x="6609250" y="5181002"/>
            <a:ext cx="1339712" cy="475529"/>
          </a:xfrm>
          <a:prstGeom prst="rect">
            <a:avLst/>
          </a:prstGeom>
        </p:spPr>
      </p:pic>
      <p:pic>
        <p:nvPicPr>
          <p:cNvPr id="5" name="Picture 4">
            <a:extLst>
              <a:ext uri="{FF2B5EF4-FFF2-40B4-BE49-F238E27FC236}">
                <a16:creationId xmlns:a16="http://schemas.microsoft.com/office/drawing/2014/main" id="{3E4B55D8-F47A-8D50-17A4-A60FDD31D3AC}"/>
              </a:ext>
            </a:extLst>
          </p:cNvPr>
          <p:cNvPicPr>
            <a:picLocks noChangeAspect="1"/>
          </p:cNvPicPr>
          <p:nvPr/>
        </p:nvPicPr>
        <p:blipFill>
          <a:blip r:embed="rId3"/>
          <a:stretch>
            <a:fillRect/>
          </a:stretch>
        </p:blipFill>
        <p:spPr>
          <a:xfrm>
            <a:off x="1081461" y="4087585"/>
            <a:ext cx="3900254" cy="1563760"/>
          </a:xfrm>
          <a:prstGeom prst="rect">
            <a:avLst/>
          </a:prstGeom>
        </p:spPr>
      </p:pic>
    </p:spTree>
    <p:extLst>
      <p:ext uri="{BB962C8B-B14F-4D97-AF65-F5344CB8AC3E}">
        <p14:creationId xmlns:p14="http://schemas.microsoft.com/office/powerpoint/2010/main" val="342584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ABFE4-9844-A2C9-A182-024A7815BF93}"/>
              </a:ext>
            </a:extLst>
          </p:cNvPr>
          <p:cNvSpPr>
            <a:spLocks noGrp="1"/>
          </p:cNvSpPr>
          <p:nvPr>
            <p:ph type="ctrTitle"/>
          </p:nvPr>
        </p:nvSpPr>
        <p:spPr>
          <a:xfrm>
            <a:off x="2169352" y="1472560"/>
            <a:ext cx="6858000" cy="1128929"/>
          </a:xfrm>
        </p:spPr>
        <p:txBody>
          <a:bodyPr/>
          <a:lstStyle/>
          <a:p>
            <a:br>
              <a:rPr lang="en-US" dirty="0"/>
            </a:br>
            <a:r>
              <a:rPr lang="en-US" dirty="0" err="1"/>
              <a:t>Yr</a:t>
            </a:r>
            <a:r>
              <a:rPr lang="en-US" dirty="0"/>
              <a:t> 11 Careers Program </a:t>
            </a:r>
            <a:br>
              <a:rPr lang="en-US" dirty="0"/>
            </a:br>
            <a:endParaRPr lang="en-US" dirty="0"/>
          </a:p>
        </p:txBody>
      </p:sp>
      <p:sp>
        <p:nvSpPr>
          <p:cNvPr id="3" name="Subtitle 2">
            <a:extLst>
              <a:ext uri="{FF2B5EF4-FFF2-40B4-BE49-F238E27FC236}">
                <a16:creationId xmlns:a16="http://schemas.microsoft.com/office/drawing/2014/main" id="{D819DA83-7C5B-21BD-08A7-2DFEFCD90BE6}"/>
              </a:ext>
            </a:extLst>
          </p:cNvPr>
          <p:cNvSpPr>
            <a:spLocks noGrp="1"/>
          </p:cNvSpPr>
          <p:nvPr>
            <p:ph type="subTitle" idx="1"/>
          </p:nvPr>
        </p:nvSpPr>
        <p:spPr>
          <a:xfrm>
            <a:off x="638044" y="2601489"/>
            <a:ext cx="8220989" cy="1128929"/>
          </a:xfrm>
        </p:spPr>
        <p:txBody>
          <a:bodyPr/>
          <a:lstStyle/>
          <a:p>
            <a:r>
              <a:rPr lang="en-US" dirty="0"/>
              <a:t>During Year 11 the Careers Team</a:t>
            </a:r>
          </a:p>
          <a:p>
            <a:pPr marL="257175" indent="-257175">
              <a:buFont typeface="Arial" panose="020B0604020202020204" pitchFamily="34" charset="0"/>
              <a:buChar char="•"/>
            </a:pPr>
            <a:r>
              <a:rPr lang="en-US" dirty="0"/>
              <a:t>Post 16 destination Assemblies</a:t>
            </a:r>
          </a:p>
          <a:p>
            <a:pPr marL="257175" indent="-257175">
              <a:buFont typeface="Arial" panose="020B0604020202020204" pitchFamily="34" charset="0"/>
              <a:buChar char="•"/>
            </a:pPr>
            <a:r>
              <a:rPr lang="en-US" dirty="0"/>
              <a:t>Mock Interviews – preparing </a:t>
            </a:r>
          </a:p>
          <a:p>
            <a:pPr marL="257175" indent="-257175">
              <a:buFont typeface="Arial" panose="020B0604020202020204" pitchFamily="34" charset="0"/>
              <a:buChar char="•"/>
            </a:pPr>
            <a:r>
              <a:rPr lang="en-US" dirty="0"/>
              <a:t>Individual Career Interviews with Career Advisor</a:t>
            </a:r>
          </a:p>
          <a:p>
            <a:endParaRPr lang="en-US" dirty="0"/>
          </a:p>
        </p:txBody>
      </p:sp>
      <p:pic>
        <p:nvPicPr>
          <p:cNvPr id="4" name="Picture 3">
            <a:extLst>
              <a:ext uri="{FF2B5EF4-FFF2-40B4-BE49-F238E27FC236}">
                <a16:creationId xmlns:a16="http://schemas.microsoft.com/office/drawing/2014/main" id="{65A3A0CD-5628-49DD-A800-6DE5A637A479}"/>
              </a:ext>
            </a:extLst>
          </p:cNvPr>
          <p:cNvPicPr>
            <a:picLocks noChangeAspect="1"/>
          </p:cNvPicPr>
          <p:nvPr/>
        </p:nvPicPr>
        <p:blipFill>
          <a:blip r:embed="rId2"/>
          <a:stretch>
            <a:fillRect/>
          </a:stretch>
        </p:blipFill>
        <p:spPr>
          <a:xfrm>
            <a:off x="3933222" y="4177119"/>
            <a:ext cx="1878806" cy="1364456"/>
          </a:xfrm>
          <a:prstGeom prst="rect">
            <a:avLst/>
          </a:prstGeom>
        </p:spPr>
      </p:pic>
      <p:pic>
        <p:nvPicPr>
          <p:cNvPr id="5" name="Picture 4">
            <a:extLst>
              <a:ext uri="{FF2B5EF4-FFF2-40B4-BE49-F238E27FC236}">
                <a16:creationId xmlns:a16="http://schemas.microsoft.com/office/drawing/2014/main" id="{30CB481A-8DE9-41B7-B431-03D662831500}"/>
              </a:ext>
            </a:extLst>
          </p:cNvPr>
          <p:cNvPicPr>
            <a:picLocks noChangeAspect="1"/>
          </p:cNvPicPr>
          <p:nvPr/>
        </p:nvPicPr>
        <p:blipFill>
          <a:blip r:embed="rId3"/>
          <a:stretch>
            <a:fillRect/>
          </a:stretch>
        </p:blipFill>
        <p:spPr>
          <a:xfrm>
            <a:off x="6750105" y="3753768"/>
            <a:ext cx="1787807" cy="1787807"/>
          </a:xfrm>
          <a:prstGeom prst="rect">
            <a:avLst/>
          </a:prstGeom>
        </p:spPr>
      </p:pic>
      <p:pic>
        <p:nvPicPr>
          <p:cNvPr id="6" name="Picture 5">
            <a:extLst>
              <a:ext uri="{FF2B5EF4-FFF2-40B4-BE49-F238E27FC236}">
                <a16:creationId xmlns:a16="http://schemas.microsoft.com/office/drawing/2014/main" id="{A45C6A4D-A508-4468-A6C5-431AE32A3242}"/>
              </a:ext>
            </a:extLst>
          </p:cNvPr>
          <p:cNvPicPr>
            <a:picLocks noChangeAspect="1"/>
          </p:cNvPicPr>
          <p:nvPr/>
        </p:nvPicPr>
        <p:blipFill>
          <a:blip r:embed="rId4"/>
          <a:stretch>
            <a:fillRect/>
          </a:stretch>
        </p:blipFill>
        <p:spPr>
          <a:xfrm>
            <a:off x="1487124" y="4184479"/>
            <a:ext cx="1364456" cy="1364456"/>
          </a:xfrm>
          <a:prstGeom prst="rect">
            <a:avLst/>
          </a:prstGeom>
        </p:spPr>
      </p:pic>
    </p:spTree>
    <p:extLst>
      <p:ext uri="{BB962C8B-B14F-4D97-AF65-F5344CB8AC3E}">
        <p14:creationId xmlns:p14="http://schemas.microsoft.com/office/powerpoint/2010/main" val="4132754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903F6-725F-AD41-DB1C-25B6D0F9A801}"/>
              </a:ext>
            </a:extLst>
          </p:cNvPr>
          <p:cNvSpPr>
            <a:spLocks noGrp="1"/>
          </p:cNvSpPr>
          <p:nvPr>
            <p:ph type="ctrTitle"/>
          </p:nvPr>
        </p:nvSpPr>
        <p:spPr>
          <a:xfrm>
            <a:off x="2150302" y="878611"/>
            <a:ext cx="6138536" cy="1128929"/>
          </a:xfrm>
        </p:spPr>
        <p:txBody>
          <a:bodyPr/>
          <a:lstStyle/>
          <a:p>
            <a:r>
              <a:rPr lang="en-US" sz="3000" dirty="0"/>
              <a:t>What is the Careers program at Bridgewater this year?</a:t>
            </a:r>
          </a:p>
        </p:txBody>
      </p:sp>
      <p:sp>
        <p:nvSpPr>
          <p:cNvPr id="5" name="Text Placeholder 4">
            <a:extLst>
              <a:ext uri="{FF2B5EF4-FFF2-40B4-BE49-F238E27FC236}">
                <a16:creationId xmlns:a16="http://schemas.microsoft.com/office/drawing/2014/main" id="{FDCDF732-0631-CA1D-65F6-18AA61C667C9}"/>
              </a:ext>
            </a:extLst>
          </p:cNvPr>
          <p:cNvSpPr>
            <a:spLocks noGrp="1"/>
          </p:cNvSpPr>
          <p:nvPr>
            <p:ph type="body" sz="quarter" idx="14"/>
          </p:nvPr>
        </p:nvSpPr>
        <p:spPr>
          <a:xfrm>
            <a:off x="1642604" y="1731469"/>
            <a:ext cx="6646233" cy="1096790"/>
          </a:xfrm>
        </p:spPr>
        <p:txBody>
          <a:bodyPr/>
          <a:lstStyle/>
          <a:p>
            <a:pPr marL="0" indent="0">
              <a:buNone/>
            </a:pPr>
            <a:endParaRPr lang="en-US" dirty="0"/>
          </a:p>
          <a:p>
            <a:pPr lvl="1"/>
            <a:r>
              <a:rPr lang="en-US" b="1" dirty="0"/>
              <a:t>Bridgewater’s Careers Week (Oct)</a:t>
            </a:r>
          </a:p>
          <a:p>
            <a:pPr lvl="1"/>
            <a:r>
              <a:rPr lang="en-US" dirty="0"/>
              <a:t>	Encounters with Employers</a:t>
            </a:r>
          </a:p>
          <a:p>
            <a:pPr lvl="1"/>
            <a:r>
              <a:rPr lang="en-US" dirty="0"/>
              <a:t>	Encounters with Higher &amp; Further Education</a:t>
            </a:r>
          </a:p>
          <a:p>
            <a:pPr lvl="1"/>
            <a:r>
              <a:rPr lang="en-US" dirty="0"/>
              <a:t>	Career &amp; </a:t>
            </a:r>
            <a:r>
              <a:rPr lang="en-US" dirty="0" err="1"/>
              <a:t>Labour</a:t>
            </a:r>
            <a:r>
              <a:rPr lang="en-US" dirty="0"/>
              <a:t> Market Information</a:t>
            </a:r>
          </a:p>
          <a:p>
            <a:pPr lvl="1"/>
            <a:r>
              <a:rPr lang="en-US" b="1" dirty="0"/>
              <a:t>National Apprenticeship Week (Feb)</a:t>
            </a:r>
          </a:p>
          <a:p>
            <a:pPr lvl="1"/>
            <a:r>
              <a:rPr lang="en-US" dirty="0"/>
              <a:t>	Linking Careers to Subjects</a:t>
            </a:r>
          </a:p>
          <a:p>
            <a:pPr lvl="1"/>
            <a:r>
              <a:rPr lang="en-US" b="1" dirty="0"/>
              <a:t>National Careers Week (March)</a:t>
            </a:r>
          </a:p>
          <a:p>
            <a:pPr lvl="1"/>
            <a:r>
              <a:rPr lang="en-US" dirty="0"/>
              <a:t>	 Linking Careers to Subjects</a:t>
            </a:r>
          </a:p>
          <a:p>
            <a:pPr lvl="1"/>
            <a:r>
              <a:rPr lang="en-US" b="1" dirty="0"/>
              <a:t>IT Careers Lessons – START</a:t>
            </a:r>
          </a:p>
          <a:p>
            <a:pPr lvl="1"/>
            <a:r>
              <a:rPr lang="en-US" b="1" dirty="0" err="1"/>
              <a:t>Yr</a:t>
            </a:r>
            <a:r>
              <a:rPr lang="en-US" b="1" dirty="0"/>
              <a:t> 11 College Assemblies, Mock Interviews &amp; Career Interview with Career Advisor</a:t>
            </a:r>
          </a:p>
        </p:txBody>
      </p:sp>
      <p:pic>
        <p:nvPicPr>
          <p:cNvPr id="9" name="Picture 8">
            <a:extLst>
              <a:ext uri="{FF2B5EF4-FFF2-40B4-BE49-F238E27FC236}">
                <a16:creationId xmlns:a16="http://schemas.microsoft.com/office/drawing/2014/main" id="{B3B682B4-2AD0-42C3-B155-EA5D212BC02A}"/>
              </a:ext>
            </a:extLst>
          </p:cNvPr>
          <p:cNvPicPr>
            <a:picLocks noChangeAspect="1"/>
          </p:cNvPicPr>
          <p:nvPr/>
        </p:nvPicPr>
        <p:blipFill>
          <a:blip r:embed="rId2"/>
          <a:stretch>
            <a:fillRect/>
          </a:stretch>
        </p:blipFill>
        <p:spPr>
          <a:xfrm>
            <a:off x="388594" y="5191486"/>
            <a:ext cx="1339712" cy="475529"/>
          </a:xfrm>
          <a:prstGeom prst="rect">
            <a:avLst/>
          </a:prstGeom>
        </p:spPr>
      </p:pic>
      <p:pic>
        <p:nvPicPr>
          <p:cNvPr id="1026" name="Picture 2" descr="George Mitchell School Start Careers Profile : George Mitchell School">
            <a:extLst>
              <a:ext uri="{FF2B5EF4-FFF2-40B4-BE49-F238E27FC236}">
                <a16:creationId xmlns:a16="http://schemas.microsoft.com/office/drawing/2014/main" id="{856C443F-9F94-6E9D-535E-719DDB697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5071" y="3316129"/>
            <a:ext cx="2750344" cy="935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15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819DA83-7C5B-21BD-08A7-2DFEFCD90BE6}"/>
              </a:ext>
            </a:extLst>
          </p:cNvPr>
          <p:cNvSpPr>
            <a:spLocks noGrp="1"/>
          </p:cNvSpPr>
          <p:nvPr>
            <p:ph type="subTitle" idx="1"/>
          </p:nvPr>
        </p:nvSpPr>
        <p:spPr>
          <a:xfrm>
            <a:off x="560148" y="2188504"/>
            <a:ext cx="8251913" cy="1128929"/>
          </a:xfrm>
        </p:spPr>
        <p:txBody>
          <a:bodyPr/>
          <a:lstStyle/>
          <a:p>
            <a:r>
              <a:rPr lang="en-GB" sz="1500" dirty="0"/>
              <a:t>Within the first half-term during assembly time on a Wednesday, 6 different colleges are coming to present to the students about what their college is like and what you can study there. It’s important for students to be in those assemblies to get an idea about what you can study at the various colleges. Students quite often have a college in mind without knowing what they want to study and quite often it is not always to study what they want at a particular college.</a:t>
            </a:r>
          </a:p>
          <a:p>
            <a:endParaRPr lang="en-GB" sz="1500" dirty="0"/>
          </a:p>
          <a:p>
            <a:r>
              <a:rPr lang="en-GB" sz="1500" dirty="0"/>
              <a:t>Students/parents /carers should attend open evenings for colleges as soon as possible to be able to visit and get the opportunity to talk to course tutors and get a feel for the college environment.</a:t>
            </a:r>
          </a:p>
          <a:p>
            <a:endParaRPr lang="en-GB" sz="1500" dirty="0"/>
          </a:p>
          <a:p>
            <a:r>
              <a:rPr lang="en-GB" sz="1500" dirty="0"/>
              <a:t>Students should apply online to the colleges, parents/carers often help and Mrs Winstanley can help too.</a:t>
            </a:r>
          </a:p>
          <a:p>
            <a:endParaRPr lang="en-US" dirty="0"/>
          </a:p>
        </p:txBody>
      </p:sp>
      <p:sp>
        <p:nvSpPr>
          <p:cNvPr id="2" name="TextBox 1">
            <a:extLst>
              <a:ext uri="{FF2B5EF4-FFF2-40B4-BE49-F238E27FC236}">
                <a16:creationId xmlns:a16="http://schemas.microsoft.com/office/drawing/2014/main" id="{94B9C09B-7017-9298-F594-F1F01CCDB9AA}"/>
              </a:ext>
            </a:extLst>
          </p:cNvPr>
          <p:cNvSpPr txBox="1"/>
          <p:nvPr/>
        </p:nvSpPr>
        <p:spPr>
          <a:xfrm>
            <a:off x="2082799" y="1221316"/>
            <a:ext cx="6366934" cy="553998"/>
          </a:xfrm>
          <a:prstGeom prst="rect">
            <a:avLst/>
          </a:prstGeom>
          <a:noFill/>
        </p:spPr>
        <p:txBody>
          <a:bodyPr wrap="square" rtlCol="0">
            <a:spAutoFit/>
          </a:bodyPr>
          <a:lstStyle/>
          <a:p>
            <a:r>
              <a:rPr lang="en-GB" sz="3000" b="1" dirty="0">
                <a:latin typeface="Lato" panose="020F0502020204030203" pitchFamily="34" charset="0"/>
                <a:ea typeface="Lato" panose="020F0502020204030203" pitchFamily="34" charset="0"/>
                <a:cs typeface="Lato" panose="020F0502020204030203" pitchFamily="34" charset="0"/>
              </a:rPr>
              <a:t>COLLEGE APPLICATION PROCESS</a:t>
            </a:r>
          </a:p>
        </p:txBody>
      </p:sp>
      <p:pic>
        <p:nvPicPr>
          <p:cNvPr id="4" name="Picture 3">
            <a:extLst>
              <a:ext uri="{FF2B5EF4-FFF2-40B4-BE49-F238E27FC236}">
                <a16:creationId xmlns:a16="http://schemas.microsoft.com/office/drawing/2014/main" id="{1863F25B-015D-87F5-14E9-A61B6CEC3670}"/>
              </a:ext>
            </a:extLst>
          </p:cNvPr>
          <p:cNvPicPr>
            <a:picLocks noChangeAspect="1"/>
          </p:cNvPicPr>
          <p:nvPr/>
        </p:nvPicPr>
        <p:blipFill>
          <a:blip r:embed="rId2"/>
          <a:stretch>
            <a:fillRect/>
          </a:stretch>
        </p:blipFill>
        <p:spPr>
          <a:xfrm>
            <a:off x="7092280" y="5301208"/>
            <a:ext cx="1517855" cy="853793"/>
          </a:xfrm>
          <a:prstGeom prst="rect">
            <a:avLst/>
          </a:prstGeom>
        </p:spPr>
      </p:pic>
    </p:spTree>
    <p:extLst>
      <p:ext uri="{BB962C8B-B14F-4D97-AF65-F5344CB8AC3E}">
        <p14:creationId xmlns:p14="http://schemas.microsoft.com/office/powerpoint/2010/main" val="108724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ABFE4-9844-A2C9-A182-024A7815BF93}"/>
              </a:ext>
            </a:extLst>
          </p:cNvPr>
          <p:cNvSpPr>
            <a:spLocks noGrp="1"/>
          </p:cNvSpPr>
          <p:nvPr>
            <p:ph type="ctrTitle"/>
          </p:nvPr>
        </p:nvSpPr>
        <p:spPr>
          <a:xfrm>
            <a:off x="2084801" y="2037025"/>
            <a:ext cx="6858000" cy="1128929"/>
          </a:xfrm>
        </p:spPr>
        <p:txBody>
          <a:bodyPr/>
          <a:lstStyle/>
          <a:p>
            <a:br>
              <a:rPr lang="en-US" dirty="0"/>
            </a:br>
            <a:r>
              <a:rPr lang="en-US" dirty="0"/>
              <a:t>Post 16 destination Assemblies</a:t>
            </a:r>
            <a:br>
              <a:rPr lang="en-US" dirty="0"/>
            </a:br>
            <a:br>
              <a:rPr lang="en-US" dirty="0"/>
            </a:br>
            <a:endParaRPr lang="en-US" dirty="0"/>
          </a:p>
        </p:txBody>
      </p:sp>
      <p:sp>
        <p:nvSpPr>
          <p:cNvPr id="3" name="Subtitle 2">
            <a:extLst>
              <a:ext uri="{FF2B5EF4-FFF2-40B4-BE49-F238E27FC236}">
                <a16:creationId xmlns:a16="http://schemas.microsoft.com/office/drawing/2014/main" id="{D819DA83-7C5B-21BD-08A7-2DFEFCD90BE6}"/>
              </a:ext>
            </a:extLst>
          </p:cNvPr>
          <p:cNvSpPr>
            <a:spLocks noGrp="1"/>
          </p:cNvSpPr>
          <p:nvPr>
            <p:ph type="subTitle" idx="1"/>
          </p:nvPr>
        </p:nvSpPr>
        <p:spPr>
          <a:xfrm>
            <a:off x="544099" y="2300071"/>
            <a:ext cx="6661498" cy="1128929"/>
          </a:xfrm>
        </p:spPr>
        <p:txBody>
          <a:bodyPr/>
          <a:lstStyle/>
          <a:p>
            <a:r>
              <a:rPr lang="en-US" dirty="0"/>
              <a:t>During the autumn term, up to half term, a different post 16 provider will present their college to year 11 in an assembly each week.</a:t>
            </a:r>
          </a:p>
          <a:p>
            <a:endParaRPr lang="en-US" dirty="0"/>
          </a:p>
          <a:p>
            <a:r>
              <a:rPr lang="en-US" dirty="0"/>
              <a:t>This allows all students to get a broad understanding of the main destinations that most students from Bridgewater High School go to.</a:t>
            </a:r>
          </a:p>
          <a:p>
            <a:endParaRPr lang="en-US" dirty="0"/>
          </a:p>
          <a:p>
            <a:pPr lvl="1"/>
            <a:r>
              <a:rPr lang="en-US" sz="1800" dirty="0"/>
              <a:t>BUT …. there are many other possible destinations offering different opportunities. Please make sure your child researches a range of destinations to find the one that will suit them most</a:t>
            </a:r>
          </a:p>
          <a:p>
            <a:endParaRPr lang="en-US" dirty="0"/>
          </a:p>
        </p:txBody>
      </p:sp>
      <p:pic>
        <p:nvPicPr>
          <p:cNvPr id="6" name="Picture 5">
            <a:extLst>
              <a:ext uri="{FF2B5EF4-FFF2-40B4-BE49-F238E27FC236}">
                <a16:creationId xmlns:a16="http://schemas.microsoft.com/office/drawing/2014/main" id="{49DF2D52-F82D-405C-AC69-F394F8E5CD47}"/>
              </a:ext>
            </a:extLst>
          </p:cNvPr>
          <p:cNvPicPr>
            <a:picLocks noChangeAspect="1"/>
          </p:cNvPicPr>
          <p:nvPr/>
        </p:nvPicPr>
        <p:blipFill>
          <a:blip r:embed="rId2"/>
          <a:stretch>
            <a:fillRect/>
          </a:stretch>
        </p:blipFill>
        <p:spPr>
          <a:xfrm>
            <a:off x="7575655" y="2601489"/>
            <a:ext cx="1367147" cy="1362574"/>
          </a:xfrm>
          <a:prstGeom prst="rect">
            <a:avLst/>
          </a:prstGeom>
        </p:spPr>
      </p:pic>
      <p:pic>
        <p:nvPicPr>
          <p:cNvPr id="7" name="Picture 6">
            <a:extLst>
              <a:ext uri="{FF2B5EF4-FFF2-40B4-BE49-F238E27FC236}">
                <a16:creationId xmlns:a16="http://schemas.microsoft.com/office/drawing/2014/main" id="{CAF397FA-ECBE-4D64-AE21-DBF779499039}"/>
              </a:ext>
            </a:extLst>
          </p:cNvPr>
          <p:cNvPicPr>
            <a:picLocks noChangeAspect="1"/>
          </p:cNvPicPr>
          <p:nvPr/>
        </p:nvPicPr>
        <p:blipFill>
          <a:blip r:embed="rId3"/>
          <a:stretch>
            <a:fillRect/>
          </a:stretch>
        </p:blipFill>
        <p:spPr>
          <a:xfrm>
            <a:off x="7575655" y="5135902"/>
            <a:ext cx="1339712" cy="475529"/>
          </a:xfrm>
          <a:prstGeom prst="rect">
            <a:avLst/>
          </a:prstGeom>
        </p:spPr>
      </p:pic>
    </p:spTree>
    <p:extLst>
      <p:ext uri="{BB962C8B-B14F-4D97-AF65-F5344CB8AC3E}">
        <p14:creationId xmlns:p14="http://schemas.microsoft.com/office/powerpoint/2010/main" val="124696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bject, sandglass, indoor, table&#10;&#10;Description generated with very high confidence">
            <a:extLst>
              <a:ext uri="{FF2B5EF4-FFF2-40B4-BE49-F238E27FC236}">
                <a16:creationId xmlns:a16="http://schemas.microsoft.com/office/drawing/2014/main" id="{B063BF55-97CA-498A-833A-2BA3EFB6A91B}"/>
              </a:ext>
            </a:extLst>
          </p:cNvPr>
          <p:cNvPicPr>
            <a:picLocks noChangeAspect="1"/>
          </p:cNvPicPr>
          <p:nvPr/>
        </p:nvPicPr>
        <p:blipFill rotWithShape="1">
          <a:blip r:embed="rId2">
            <a:extLst>
              <a:ext uri="{28A0092B-C50C-407E-A947-70E740481C1C}">
                <a14:useLocalDpi xmlns:a14="http://schemas.microsoft.com/office/drawing/2010/main" val="0"/>
              </a:ext>
            </a:extLst>
          </a:blip>
          <a:srcRect t="15413"/>
          <a:stretch/>
        </p:blipFill>
        <p:spPr>
          <a:xfrm>
            <a:off x="4554356" y="1340768"/>
            <a:ext cx="4554354" cy="3651862"/>
          </a:xfrm>
          <a:prstGeom prst="rect">
            <a:avLst/>
          </a:prstGeom>
        </p:spPr>
      </p:pic>
      <p:sp>
        <p:nvSpPr>
          <p:cNvPr id="2" name="Title 1">
            <a:extLst>
              <a:ext uri="{FF2B5EF4-FFF2-40B4-BE49-F238E27FC236}">
                <a16:creationId xmlns:a16="http://schemas.microsoft.com/office/drawing/2014/main" id="{AEF57D1A-E171-4537-ADC1-D9A93FA9260E}"/>
              </a:ext>
            </a:extLst>
          </p:cNvPr>
          <p:cNvSpPr>
            <a:spLocks noGrp="1"/>
          </p:cNvSpPr>
          <p:nvPr>
            <p:ph type="title"/>
          </p:nvPr>
        </p:nvSpPr>
        <p:spPr>
          <a:xfrm>
            <a:off x="195880" y="1487475"/>
            <a:ext cx="4358476" cy="1008731"/>
          </a:xfrm>
        </p:spPr>
        <p:txBody>
          <a:bodyPr>
            <a:noAutofit/>
          </a:bodyPr>
          <a:lstStyle/>
          <a:p>
            <a:pPr algn="ctr"/>
            <a:r>
              <a:rPr lang="en-GB" sz="4050" dirty="0">
                <a:latin typeface="+mn-lt"/>
              </a:rPr>
              <a:t>The upcoming weeks…</a:t>
            </a:r>
          </a:p>
        </p:txBody>
      </p:sp>
      <p:sp>
        <p:nvSpPr>
          <p:cNvPr id="3" name="Content Placeholder 2">
            <a:extLst>
              <a:ext uri="{FF2B5EF4-FFF2-40B4-BE49-F238E27FC236}">
                <a16:creationId xmlns:a16="http://schemas.microsoft.com/office/drawing/2014/main" id="{E28BFDFD-F344-4E8A-B147-62A96B5B1BD2}"/>
              </a:ext>
            </a:extLst>
          </p:cNvPr>
          <p:cNvSpPr>
            <a:spLocks noGrp="1"/>
          </p:cNvSpPr>
          <p:nvPr>
            <p:ph idx="1"/>
          </p:nvPr>
        </p:nvSpPr>
        <p:spPr>
          <a:xfrm>
            <a:off x="445582" y="2738566"/>
            <a:ext cx="3926618" cy="2539763"/>
          </a:xfrm>
        </p:spPr>
        <p:txBody>
          <a:bodyPr>
            <a:normAutofit fontScale="92500" lnSpcReduction="10000"/>
          </a:bodyPr>
          <a:lstStyle/>
          <a:p>
            <a:pPr marL="0" indent="0">
              <a:buNone/>
            </a:pPr>
            <a:r>
              <a:rPr lang="en-GB" sz="2700" dirty="0"/>
              <a:t>are all about YOU!</a:t>
            </a:r>
          </a:p>
          <a:p>
            <a:pPr lvl="1">
              <a:buFont typeface="Wingdings" panose="05000000000000000000" pitchFamily="2" charset="2"/>
              <a:buChar char="ü"/>
            </a:pPr>
            <a:r>
              <a:rPr lang="en-GB" sz="2250" dirty="0"/>
              <a:t>Finishing off your subject content</a:t>
            </a:r>
          </a:p>
          <a:p>
            <a:pPr lvl="1">
              <a:buFont typeface="Wingdings" panose="05000000000000000000" pitchFamily="2" charset="2"/>
              <a:buChar char="ü"/>
            </a:pPr>
            <a:r>
              <a:rPr lang="en-GB" sz="2250" dirty="0"/>
              <a:t>Planning your revision</a:t>
            </a:r>
          </a:p>
          <a:p>
            <a:pPr lvl="1">
              <a:buFont typeface="Wingdings" panose="05000000000000000000" pitchFamily="2" charset="2"/>
              <a:buChar char="ü"/>
            </a:pPr>
            <a:r>
              <a:rPr lang="en-GB" sz="2250" dirty="0"/>
              <a:t>Going through the routines you are already using</a:t>
            </a:r>
          </a:p>
          <a:p>
            <a:pPr lvl="1">
              <a:buFont typeface="Wingdings" panose="05000000000000000000" pitchFamily="2" charset="2"/>
              <a:buChar char="ü"/>
            </a:pPr>
            <a:r>
              <a:rPr lang="en-GB" sz="2250" dirty="0"/>
              <a:t>Keeping focused</a:t>
            </a:r>
          </a:p>
          <a:p>
            <a:pPr lvl="1">
              <a:buFont typeface="Wingdings" panose="05000000000000000000" pitchFamily="2" charset="2"/>
              <a:buChar char="ü"/>
            </a:pPr>
            <a:r>
              <a:rPr lang="en-GB" sz="2250" dirty="0"/>
              <a:t>Looking after yourself</a:t>
            </a:r>
          </a:p>
          <a:p>
            <a:endParaRPr lang="en-GB" sz="1800" dirty="0"/>
          </a:p>
        </p:txBody>
      </p:sp>
    </p:spTree>
    <p:extLst>
      <p:ext uri="{BB962C8B-B14F-4D97-AF65-F5344CB8AC3E}">
        <p14:creationId xmlns:p14="http://schemas.microsoft.com/office/powerpoint/2010/main" val="1097412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ABFE4-9844-A2C9-A182-024A7815BF93}"/>
              </a:ext>
            </a:extLst>
          </p:cNvPr>
          <p:cNvSpPr>
            <a:spLocks noGrp="1"/>
          </p:cNvSpPr>
          <p:nvPr>
            <p:ph type="ctrTitle"/>
          </p:nvPr>
        </p:nvSpPr>
        <p:spPr>
          <a:xfrm>
            <a:off x="2103590" y="1037332"/>
            <a:ext cx="6858000" cy="1128929"/>
          </a:xfrm>
        </p:spPr>
        <p:txBody>
          <a:bodyPr/>
          <a:lstStyle/>
          <a:p>
            <a:br>
              <a:rPr lang="en-US" dirty="0"/>
            </a:br>
            <a:r>
              <a:rPr lang="en-US" dirty="0"/>
              <a:t>Research the 3C’s</a:t>
            </a:r>
          </a:p>
        </p:txBody>
      </p:sp>
      <p:sp>
        <p:nvSpPr>
          <p:cNvPr id="3" name="Subtitle 2">
            <a:extLst>
              <a:ext uri="{FF2B5EF4-FFF2-40B4-BE49-F238E27FC236}">
                <a16:creationId xmlns:a16="http://schemas.microsoft.com/office/drawing/2014/main" id="{D819DA83-7C5B-21BD-08A7-2DFEFCD90BE6}"/>
              </a:ext>
            </a:extLst>
          </p:cNvPr>
          <p:cNvSpPr>
            <a:spLocks noGrp="1"/>
          </p:cNvSpPr>
          <p:nvPr>
            <p:ph type="subTitle" idx="1"/>
          </p:nvPr>
        </p:nvSpPr>
        <p:spPr>
          <a:xfrm>
            <a:off x="628650" y="2166260"/>
            <a:ext cx="6163589" cy="1128929"/>
          </a:xfrm>
        </p:spPr>
        <p:txBody>
          <a:bodyPr/>
          <a:lstStyle/>
          <a:p>
            <a:endParaRPr lang="en-GB" sz="1200" dirty="0"/>
          </a:p>
          <a:p>
            <a:r>
              <a:rPr lang="en-GB" dirty="0"/>
              <a:t> </a:t>
            </a:r>
          </a:p>
          <a:p>
            <a:endParaRPr lang="en-GB" b="0" dirty="0"/>
          </a:p>
          <a:p>
            <a:pPr lvl="0"/>
            <a:endParaRPr lang="en-GB" dirty="0"/>
          </a:p>
          <a:p>
            <a:pPr lvl="0"/>
            <a:endParaRPr lang="en-GB" dirty="0"/>
          </a:p>
          <a:p>
            <a:pPr lvl="0"/>
            <a:endParaRPr lang="en-GB" dirty="0"/>
          </a:p>
          <a:p>
            <a:pPr lvl="0"/>
            <a:endParaRPr lang="en-GB" dirty="0"/>
          </a:p>
          <a:p>
            <a:endParaRPr lang="en-US" dirty="0"/>
          </a:p>
          <a:p>
            <a:endParaRPr lang="en-US" dirty="0"/>
          </a:p>
        </p:txBody>
      </p:sp>
      <p:sp>
        <p:nvSpPr>
          <p:cNvPr id="5" name="Rectangle 4">
            <a:extLst>
              <a:ext uri="{FF2B5EF4-FFF2-40B4-BE49-F238E27FC236}">
                <a16:creationId xmlns:a16="http://schemas.microsoft.com/office/drawing/2014/main" id="{D20C34F3-42A8-4C9F-A7D2-349271B3FC59}"/>
              </a:ext>
            </a:extLst>
          </p:cNvPr>
          <p:cNvSpPr/>
          <p:nvPr/>
        </p:nvSpPr>
        <p:spPr>
          <a:xfrm>
            <a:off x="957556" y="2272146"/>
            <a:ext cx="7676009" cy="3119828"/>
          </a:xfrm>
          <a:prstGeom prst="rect">
            <a:avLst/>
          </a:prstGeom>
        </p:spPr>
        <p:txBody>
          <a:bodyPr wrap="square">
            <a:spAutoFit/>
          </a:bodyPr>
          <a:lstStyle/>
          <a:p>
            <a:pPr>
              <a:lnSpc>
                <a:spcPct val="107000"/>
              </a:lnSpc>
              <a:spcAft>
                <a:spcPts val="600"/>
              </a:spcAft>
            </a:pPr>
            <a:r>
              <a:rPr lang="en-GB" b="1" u="sng" dirty="0">
                <a:latin typeface="Calibri" panose="020F0502020204030204" pitchFamily="34" charset="0"/>
                <a:ea typeface="Calibri" panose="020F0502020204030204" pitchFamily="34" charset="0"/>
                <a:cs typeface="Times New Roman" panose="02020603050405020304" pitchFamily="18" charset="0"/>
              </a:rPr>
              <a:t>College /Course /Careers </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0"/>
              </a:spcAft>
              <a:buFont typeface="+mj-lt"/>
              <a:buAutoNum type="arabicPeriod"/>
            </a:pPr>
            <a:r>
              <a:rPr lang="en-GB" dirty="0">
                <a:latin typeface="Calibri" panose="020F0502020204030204" pitchFamily="34" charset="0"/>
                <a:ea typeface="Calibri" panose="020F0502020204030204" pitchFamily="34" charset="0"/>
                <a:cs typeface="Times New Roman" panose="02020603050405020304" pitchFamily="18" charset="0"/>
              </a:rPr>
              <a:t>Look at the online prospectus of various </a:t>
            </a:r>
            <a:r>
              <a:rPr lang="en-GB" sz="2400" b="1" dirty="0">
                <a:latin typeface="Calibri" panose="020F0502020204030204" pitchFamily="34" charset="0"/>
                <a:ea typeface="Calibri" panose="020F0502020204030204" pitchFamily="34" charset="0"/>
                <a:cs typeface="Times New Roman" panose="02020603050405020304" pitchFamily="18" charset="0"/>
              </a:rPr>
              <a:t>colleges</a:t>
            </a:r>
            <a:r>
              <a:rPr lang="en-GB" dirty="0">
                <a:latin typeface="Calibri" panose="020F0502020204030204" pitchFamily="34" charset="0"/>
                <a:ea typeface="Calibri" panose="020F0502020204030204" pitchFamily="34" charset="0"/>
                <a:cs typeface="Times New Roman" panose="02020603050405020304" pitchFamily="18" charset="0"/>
              </a:rPr>
              <a:t> so you can see all the different courses and types of courses that are on offer and how suitable they are for the student </a:t>
            </a:r>
            <a:r>
              <a:rPr lang="en-GB" dirty="0" err="1">
                <a:latin typeface="Calibri" panose="020F0502020204030204" pitchFamily="34" charset="0"/>
                <a:ea typeface="Calibri" panose="020F0502020204030204" pitchFamily="34" charset="0"/>
                <a:cs typeface="Times New Roman" panose="02020603050405020304" pitchFamily="18" charset="0"/>
              </a:rPr>
              <a:t>eg</a:t>
            </a:r>
            <a:r>
              <a:rPr lang="en-GB" dirty="0">
                <a:latin typeface="Calibri" panose="020F0502020204030204" pitchFamily="34" charset="0"/>
                <a:ea typeface="Calibri" panose="020F0502020204030204" pitchFamily="34" charset="0"/>
                <a:cs typeface="Times New Roman" panose="02020603050405020304" pitchFamily="18" charset="0"/>
              </a:rPr>
              <a:t>  A levels, T Levels, Vocational ,Foundation etc.</a:t>
            </a:r>
          </a:p>
          <a:p>
            <a:pPr marL="257175" indent="-257175">
              <a:lnSpc>
                <a:spcPct val="107000"/>
              </a:lnSpc>
              <a:spcAft>
                <a:spcPts val="0"/>
              </a:spcAft>
              <a:buFont typeface="+mj-lt"/>
              <a:buAutoNum type="arabicPeriod"/>
            </a:pPr>
            <a:r>
              <a:rPr lang="en-GB" dirty="0">
                <a:latin typeface="Calibri" panose="020F0502020204030204" pitchFamily="34" charset="0"/>
                <a:ea typeface="Calibri" panose="020F0502020204030204" pitchFamily="34" charset="0"/>
                <a:cs typeface="Times New Roman" panose="02020603050405020304" pitchFamily="18" charset="0"/>
              </a:rPr>
              <a:t>Look at the various </a:t>
            </a:r>
            <a:r>
              <a:rPr lang="en-GB" sz="2400" b="1" dirty="0">
                <a:latin typeface="Calibri" panose="020F0502020204030204" pitchFamily="34" charset="0"/>
                <a:ea typeface="Calibri" panose="020F0502020204030204" pitchFamily="34" charset="0"/>
                <a:cs typeface="Times New Roman" panose="02020603050405020304" pitchFamily="18" charset="0"/>
              </a:rPr>
              <a:t>courses</a:t>
            </a:r>
            <a:r>
              <a:rPr lang="en-GB" dirty="0">
                <a:latin typeface="Calibri" panose="020F0502020204030204" pitchFamily="34" charset="0"/>
                <a:ea typeface="Calibri" panose="020F0502020204030204" pitchFamily="34" charset="0"/>
                <a:cs typeface="Times New Roman" panose="02020603050405020304" pitchFamily="18" charset="0"/>
              </a:rPr>
              <a:t> that are on offer and what appeals.</a:t>
            </a:r>
          </a:p>
          <a:p>
            <a:pPr marL="257175" indent="-257175">
              <a:lnSpc>
                <a:spcPct val="107000"/>
              </a:lnSpc>
              <a:spcAft>
                <a:spcPts val="0"/>
              </a:spcAft>
              <a:buFont typeface="+mj-lt"/>
              <a:buAutoNum type="arabicPeriod"/>
            </a:pPr>
            <a:r>
              <a:rPr lang="en-GB" dirty="0">
                <a:latin typeface="Calibri" panose="020F0502020204030204" pitchFamily="34" charset="0"/>
                <a:ea typeface="Calibri" panose="020F0502020204030204" pitchFamily="34" charset="0"/>
                <a:cs typeface="Times New Roman" panose="02020603050405020304" pitchFamily="18" charset="0"/>
              </a:rPr>
              <a:t>Look at the various </a:t>
            </a:r>
            <a:r>
              <a:rPr lang="en-GB" sz="2400" b="1" dirty="0">
                <a:latin typeface="Calibri" panose="020F0502020204030204" pitchFamily="34" charset="0"/>
                <a:ea typeface="Calibri" panose="020F0502020204030204" pitchFamily="34" charset="0"/>
                <a:cs typeface="Times New Roman" panose="02020603050405020304" pitchFamily="18" charset="0"/>
              </a:rPr>
              <a:t>careers</a:t>
            </a:r>
            <a:r>
              <a:rPr lang="en-GB" dirty="0">
                <a:latin typeface="Calibri" panose="020F0502020204030204" pitchFamily="34" charset="0"/>
                <a:ea typeface="Calibri" panose="020F0502020204030204" pitchFamily="34" charset="0"/>
                <a:cs typeface="Times New Roman" panose="02020603050405020304" pitchFamily="18" charset="0"/>
              </a:rPr>
              <a:t> that are out there. Some you will need to study certain subjects and you need to check you are choosing the right courses if you have one in mind. Use START (careers package) or look at https://www.priestley.ac.uk/explore-career-paths/.</a:t>
            </a:r>
          </a:p>
        </p:txBody>
      </p:sp>
      <p:pic>
        <p:nvPicPr>
          <p:cNvPr id="4" name="Picture 3">
            <a:extLst>
              <a:ext uri="{FF2B5EF4-FFF2-40B4-BE49-F238E27FC236}">
                <a16:creationId xmlns:a16="http://schemas.microsoft.com/office/drawing/2014/main" id="{FC5C0273-F0D0-0638-6BDA-0CE4FC4B33E7}"/>
              </a:ext>
            </a:extLst>
          </p:cNvPr>
          <p:cNvPicPr>
            <a:picLocks noChangeAspect="1"/>
          </p:cNvPicPr>
          <p:nvPr/>
        </p:nvPicPr>
        <p:blipFill>
          <a:blip r:embed="rId2"/>
          <a:stretch>
            <a:fillRect/>
          </a:stretch>
        </p:blipFill>
        <p:spPr>
          <a:xfrm>
            <a:off x="6802380" y="1648708"/>
            <a:ext cx="1518035" cy="855038"/>
          </a:xfrm>
          <a:prstGeom prst="rect">
            <a:avLst/>
          </a:prstGeom>
        </p:spPr>
      </p:pic>
      <p:pic>
        <p:nvPicPr>
          <p:cNvPr id="6" name="Picture 5">
            <a:extLst>
              <a:ext uri="{FF2B5EF4-FFF2-40B4-BE49-F238E27FC236}">
                <a16:creationId xmlns:a16="http://schemas.microsoft.com/office/drawing/2014/main" id="{8DF94D80-CB62-07DD-9DB5-8D29788A1A0E}"/>
              </a:ext>
            </a:extLst>
          </p:cNvPr>
          <p:cNvPicPr>
            <a:picLocks noChangeAspect="1"/>
          </p:cNvPicPr>
          <p:nvPr/>
        </p:nvPicPr>
        <p:blipFill>
          <a:blip r:embed="rId3"/>
          <a:stretch>
            <a:fillRect/>
          </a:stretch>
        </p:blipFill>
        <p:spPr>
          <a:xfrm>
            <a:off x="7147959" y="4857904"/>
            <a:ext cx="1720469" cy="862949"/>
          </a:xfrm>
          <a:prstGeom prst="rect">
            <a:avLst/>
          </a:prstGeom>
        </p:spPr>
      </p:pic>
    </p:spTree>
    <p:extLst>
      <p:ext uri="{BB962C8B-B14F-4D97-AF65-F5344CB8AC3E}">
        <p14:creationId xmlns:p14="http://schemas.microsoft.com/office/powerpoint/2010/main" val="422235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819DA83-7C5B-21BD-08A7-2DFEFCD90BE6}"/>
              </a:ext>
            </a:extLst>
          </p:cNvPr>
          <p:cNvSpPr>
            <a:spLocks noGrp="1"/>
          </p:cNvSpPr>
          <p:nvPr>
            <p:ph type="subTitle" idx="1"/>
          </p:nvPr>
        </p:nvSpPr>
        <p:spPr>
          <a:xfrm>
            <a:off x="560148" y="2188504"/>
            <a:ext cx="8251913" cy="1128929"/>
          </a:xfrm>
        </p:spPr>
        <p:txBody>
          <a:bodyPr/>
          <a:lstStyle/>
          <a:p>
            <a:r>
              <a:rPr lang="en-GB" sz="1500" dirty="0"/>
              <a:t>We give the deadline for applying as Christmas because after Christmas students are focussing on revision and then exams. If the college applications are out of the way then it is one less thing to be concerned about at what is a very busy time.</a:t>
            </a:r>
          </a:p>
          <a:p>
            <a:r>
              <a:rPr lang="en-GB" sz="1500" dirty="0"/>
              <a:t>As soon as students have applied then the college will generally ask for students to attend a meeting at the college to discuss the application. The earlier the application the earlier the request and then an offer can be sent to the student. Late applications generally have much later in the term meetings and dependent upon course availability etc.</a:t>
            </a:r>
          </a:p>
          <a:p>
            <a:endParaRPr lang="en-GB" sz="1500" dirty="0"/>
          </a:p>
          <a:p>
            <a:r>
              <a:rPr lang="en-GB" sz="1500" dirty="0"/>
              <a:t>Students should apply online to the colleges, parents/carers often help and Mrs Winstanley can help too.</a:t>
            </a:r>
          </a:p>
          <a:p>
            <a:endParaRPr lang="en-US" dirty="0"/>
          </a:p>
        </p:txBody>
      </p:sp>
      <p:sp>
        <p:nvSpPr>
          <p:cNvPr id="2" name="TextBox 1">
            <a:extLst>
              <a:ext uri="{FF2B5EF4-FFF2-40B4-BE49-F238E27FC236}">
                <a16:creationId xmlns:a16="http://schemas.microsoft.com/office/drawing/2014/main" id="{94B9C09B-7017-9298-F594-F1F01CCDB9AA}"/>
              </a:ext>
            </a:extLst>
          </p:cNvPr>
          <p:cNvSpPr txBox="1"/>
          <p:nvPr/>
        </p:nvSpPr>
        <p:spPr>
          <a:xfrm>
            <a:off x="2082799" y="1221316"/>
            <a:ext cx="6366934" cy="553998"/>
          </a:xfrm>
          <a:prstGeom prst="rect">
            <a:avLst/>
          </a:prstGeom>
          <a:noFill/>
        </p:spPr>
        <p:txBody>
          <a:bodyPr wrap="square" rtlCol="0">
            <a:spAutoFit/>
          </a:bodyPr>
          <a:lstStyle/>
          <a:p>
            <a:r>
              <a:rPr lang="en-GB" sz="3000" b="1" dirty="0">
                <a:latin typeface="Lato" panose="020F0502020204030203" pitchFamily="34" charset="0"/>
                <a:ea typeface="Lato" panose="020F0502020204030203" pitchFamily="34" charset="0"/>
                <a:cs typeface="Lato" panose="020F0502020204030203" pitchFamily="34" charset="0"/>
              </a:rPr>
              <a:t>COLLEGE APPLICATION PROCESS</a:t>
            </a:r>
          </a:p>
        </p:txBody>
      </p:sp>
      <p:pic>
        <p:nvPicPr>
          <p:cNvPr id="4" name="Picture 3">
            <a:extLst>
              <a:ext uri="{FF2B5EF4-FFF2-40B4-BE49-F238E27FC236}">
                <a16:creationId xmlns:a16="http://schemas.microsoft.com/office/drawing/2014/main" id="{DB9DCC0C-7FE9-04FF-A4C9-AF7493ED2853}"/>
              </a:ext>
            </a:extLst>
          </p:cNvPr>
          <p:cNvPicPr>
            <a:picLocks noChangeAspect="1"/>
          </p:cNvPicPr>
          <p:nvPr/>
        </p:nvPicPr>
        <p:blipFill>
          <a:blip r:embed="rId2"/>
          <a:stretch>
            <a:fillRect/>
          </a:stretch>
        </p:blipFill>
        <p:spPr>
          <a:xfrm>
            <a:off x="7176221" y="4711284"/>
            <a:ext cx="1518035" cy="855038"/>
          </a:xfrm>
          <a:prstGeom prst="rect">
            <a:avLst/>
          </a:prstGeom>
        </p:spPr>
      </p:pic>
    </p:spTree>
    <p:extLst>
      <p:ext uri="{BB962C8B-B14F-4D97-AF65-F5344CB8AC3E}">
        <p14:creationId xmlns:p14="http://schemas.microsoft.com/office/powerpoint/2010/main" val="66814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ED39CB-EA3B-ED7E-E469-F07D125CD575}"/>
              </a:ext>
            </a:extLst>
          </p:cNvPr>
          <p:cNvSpPr>
            <a:spLocks noGrp="1"/>
          </p:cNvSpPr>
          <p:nvPr>
            <p:ph type="body" idx="1"/>
          </p:nvPr>
        </p:nvSpPr>
        <p:spPr>
          <a:xfrm>
            <a:off x="2455607" y="1988996"/>
            <a:ext cx="4830020" cy="617934"/>
          </a:xfrm>
        </p:spPr>
        <p:txBody>
          <a:bodyPr/>
          <a:lstStyle/>
          <a:p>
            <a:r>
              <a:rPr lang="en-US" sz="2700" dirty="0"/>
              <a:t>Bridgewater’s Careers Week (23</a:t>
            </a:r>
            <a:r>
              <a:rPr lang="en-US" sz="2700" baseline="30000" dirty="0"/>
              <a:t>rd</a:t>
            </a:r>
            <a:r>
              <a:rPr lang="en-US" sz="2700" dirty="0"/>
              <a:t>-27</a:t>
            </a:r>
            <a:r>
              <a:rPr lang="en-US" sz="2700" baseline="30000" dirty="0"/>
              <a:t>th</a:t>
            </a:r>
            <a:r>
              <a:rPr lang="en-US" sz="2700" dirty="0"/>
              <a:t> Oct 2023)</a:t>
            </a:r>
          </a:p>
          <a:p>
            <a:endParaRPr lang="en-GB" dirty="0"/>
          </a:p>
        </p:txBody>
      </p:sp>
      <p:sp>
        <p:nvSpPr>
          <p:cNvPr id="4" name="Text Placeholder 3">
            <a:extLst>
              <a:ext uri="{FF2B5EF4-FFF2-40B4-BE49-F238E27FC236}">
                <a16:creationId xmlns:a16="http://schemas.microsoft.com/office/drawing/2014/main" id="{1F0A1BA2-5797-672A-C682-4513CC549079}"/>
              </a:ext>
            </a:extLst>
          </p:cNvPr>
          <p:cNvSpPr>
            <a:spLocks noGrp="1"/>
          </p:cNvSpPr>
          <p:nvPr>
            <p:ph type="body" sz="quarter" idx="3"/>
          </p:nvPr>
        </p:nvSpPr>
        <p:spPr/>
        <p:txBody>
          <a:bodyPr/>
          <a:lstStyle/>
          <a:p>
            <a:endParaRPr lang="en-GB" dirty="0"/>
          </a:p>
        </p:txBody>
      </p:sp>
      <p:sp>
        <p:nvSpPr>
          <p:cNvPr id="5" name="Content Placeholder 4">
            <a:extLst>
              <a:ext uri="{FF2B5EF4-FFF2-40B4-BE49-F238E27FC236}">
                <a16:creationId xmlns:a16="http://schemas.microsoft.com/office/drawing/2014/main" id="{8460EEDC-FCEE-35E7-1C92-C0023897D171}"/>
              </a:ext>
            </a:extLst>
          </p:cNvPr>
          <p:cNvSpPr>
            <a:spLocks noGrp="1"/>
          </p:cNvSpPr>
          <p:nvPr>
            <p:ph sz="quarter" idx="4"/>
          </p:nvPr>
        </p:nvSpPr>
        <p:spPr>
          <a:xfrm>
            <a:off x="13956" y="3033848"/>
            <a:ext cx="4272692" cy="2763441"/>
          </a:xfrm>
        </p:spPr>
        <p:txBody>
          <a:bodyPr/>
          <a:lstStyle/>
          <a:p>
            <a:pPr lvl="1"/>
            <a:r>
              <a:rPr lang="en-US" sz="1800" dirty="0"/>
              <a:t>Encounters with Employers</a:t>
            </a:r>
          </a:p>
          <a:p>
            <a:pPr lvl="1"/>
            <a:r>
              <a:rPr lang="en-US" sz="1800" dirty="0"/>
              <a:t>Encounters with Higher &amp; Further Education</a:t>
            </a:r>
          </a:p>
          <a:p>
            <a:pPr lvl="1"/>
            <a:r>
              <a:rPr lang="en-US" sz="1800" dirty="0"/>
              <a:t>Career &amp; </a:t>
            </a:r>
            <a:r>
              <a:rPr lang="en-US" sz="1800" dirty="0" err="1"/>
              <a:t>Labour</a:t>
            </a:r>
            <a:r>
              <a:rPr lang="en-US" sz="1800" dirty="0"/>
              <a:t> Market Information</a:t>
            </a:r>
          </a:p>
          <a:p>
            <a:pPr lvl="1"/>
            <a:r>
              <a:rPr lang="en-US" sz="1800" b="1" dirty="0"/>
              <a:t>Mock Job Interview</a:t>
            </a:r>
            <a:r>
              <a:rPr lang="en-US" sz="2100" b="1" dirty="0"/>
              <a:t> </a:t>
            </a:r>
          </a:p>
        </p:txBody>
      </p:sp>
      <p:pic>
        <p:nvPicPr>
          <p:cNvPr id="8" name="Picture 7">
            <a:extLst>
              <a:ext uri="{FF2B5EF4-FFF2-40B4-BE49-F238E27FC236}">
                <a16:creationId xmlns:a16="http://schemas.microsoft.com/office/drawing/2014/main" id="{BB67FDEE-B727-1BB3-6F04-D4FBEFDFD2E4}"/>
              </a:ext>
            </a:extLst>
          </p:cNvPr>
          <p:cNvPicPr>
            <a:picLocks noChangeAspect="1"/>
          </p:cNvPicPr>
          <p:nvPr/>
        </p:nvPicPr>
        <p:blipFill>
          <a:blip r:embed="rId2"/>
          <a:stretch>
            <a:fillRect/>
          </a:stretch>
        </p:blipFill>
        <p:spPr>
          <a:xfrm>
            <a:off x="4286648" y="2876742"/>
            <a:ext cx="4572396" cy="2571973"/>
          </a:xfrm>
          <a:prstGeom prst="rect">
            <a:avLst/>
          </a:prstGeom>
        </p:spPr>
      </p:pic>
    </p:spTree>
    <p:extLst>
      <p:ext uri="{BB962C8B-B14F-4D97-AF65-F5344CB8AC3E}">
        <p14:creationId xmlns:p14="http://schemas.microsoft.com/office/powerpoint/2010/main" val="260553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ABFE4-9844-A2C9-A182-024A7815BF93}"/>
              </a:ext>
            </a:extLst>
          </p:cNvPr>
          <p:cNvSpPr>
            <a:spLocks noGrp="1"/>
          </p:cNvSpPr>
          <p:nvPr>
            <p:ph type="ctrTitle"/>
          </p:nvPr>
        </p:nvSpPr>
        <p:spPr>
          <a:xfrm>
            <a:off x="2159957" y="1256486"/>
            <a:ext cx="6858000" cy="1128929"/>
          </a:xfrm>
        </p:spPr>
        <p:txBody>
          <a:bodyPr/>
          <a:lstStyle/>
          <a:p>
            <a:br>
              <a:rPr lang="en-US" dirty="0"/>
            </a:br>
            <a:r>
              <a:rPr lang="en-US" dirty="0"/>
              <a:t>Mock Job Interviews</a:t>
            </a:r>
          </a:p>
        </p:txBody>
      </p:sp>
      <p:sp>
        <p:nvSpPr>
          <p:cNvPr id="3" name="Subtitle 2">
            <a:extLst>
              <a:ext uri="{FF2B5EF4-FFF2-40B4-BE49-F238E27FC236}">
                <a16:creationId xmlns:a16="http://schemas.microsoft.com/office/drawing/2014/main" id="{D819DA83-7C5B-21BD-08A7-2DFEFCD90BE6}"/>
              </a:ext>
            </a:extLst>
          </p:cNvPr>
          <p:cNvSpPr>
            <a:spLocks noGrp="1"/>
          </p:cNvSpPr>
          <p:nvPr>
            <p:ph type="subTitle" idx="1"/>
          </p:nvPr>
        </p:nvSpPr>
        <p:spPr>
          <a:xfrm>
            <a:off x="853209" y="2626771"/>
            <a:ext cx="7675046" cy="1128929"/>
          </a:xfrm>
        </p:spPr>
        <p:txBody>
          <a:bodyPr/>
          <a:lstStyle/>
          <a:p>
            <a:r>
              <a:rPr lang="en-US" sz="1500" dirty="0"/>
              <a:t>During the Bridgewater Careers Week all year 11 students have the opportunity to have a mock interview. These interviews are with individuals who volunteer from the world of work. This is a fantastic opportunity for students to prepare and experience an interview.</a:t>
            </a:r>
          </a:p>
          <a:p>
            <a:r>
              <a:rPr lang="en-US" sz="1500" dirty="0"/>
              <a:t>Through the autumn term during Form Time (Student Agency) students will prepare for the interview by completing :-</a:t>
            </a:r>
          </a:p>
          <a:p>
            <a:pPr marL="257175" indent="-257175">
              <a:buFont typeface="Arial" panose="020B0604020202020204" pitchFamily="34" charset="0"/>
              <a:buChar char="•"/>
            </a:pPr>
            <a:r>
              <a:rPr lang="en-US" sz="1500" dirty="0"/>
              <a:t>Personal statement ( students are expected to bring a completed PS with them to the interview)</a:t>
            </a:r>
          </a:p>
          <a:p>
            <a:pPr marL="257175" indent="-257175">
              <a:buFont typeface="Arial" panose="020B0604020202020204" pitchFamily="34" charset="0"/>
              <a:buChar char="•"/>
            </a:pPr>
            <a:r>
              <a:rPr lang="en-US" sz="1500" dirty="0"/>
              <a:t>Communication skills</a:t>
            </a:r>
          </a:p>
          <a:p>
            <a:pPr marL="257175" indent="-257175">
              <a:buFont typeface="Arial" panose="020B0604020202020204" pitchFamily="34" charset="0"/>
              <a:buChar char="•"/>
            </a:pPr>
            <a:r>
              <a:rPr lang="en-US" sz="1500" dirty="0"/>
              <a:t>Question Preparation</a:t>
            </a:r>
          </a:p>
          <a:p>
            <a:endParaRPr lang="en-US" dirty="0"/>
          </a:p>
        </p:txBody>
      </p:sp>
      <p:pic>
        <p:nvPicPr>
          <p:cNvPr id="5" name="Picture 4">
            <a:extLst>
              <a:ext uri="{FF2B5EF4-FFF2-40B4-BE49-F238E27FC236}">
                <a16:creationId xmlns:a16="http://schemas.microsoft.com/office/drawing/2014/main" id="{D8E4967D-D7B7-48D1-A0AE-7BF954B642BF}"/>
              </a:ext>
            </a:extLst>
          </p:cNvPr>
          <p:cNvPicPr>
            <a:picLocks noChangeAspect="1"/>
          </p:cNvPicPr>
          <p:nvPr/>
        </p:nvPicPr>
        <p:blipFill>
          <a:blip r:embed="rId2"/>
          <a:stretch>
            <a:fillRect/>
          </a:stretch>
        </p:blipFill>
        <p:spPr>
          <a:xfrm>
            <a:off x="6826509" y="1018268"/>
            <a:ext cx="1879255" cy="1367147"/>
          </a:xfrm>
          <a:prstGeom prst="rect">
            <a:avLst/>
          </a:prstGeom>
        </p:spPr>
      </p:pic>
      <p:pic>
        <p:nvPicPr>
          <p:cNvPr id="6" name="Picture 5">
            <a:extLst>
              <a:ext uri="{FF2B5EF4-FFF2-40B4-BE49-F238E27FC236}">
                <a16:creationId xmlns:a16="http://schemas.microsoft.com/office/drawing/2014/main" id="{7563FCAC-2630-49F1-935D-BE0AE48FA322}"/>
              </a:ext>
            </a:extLst>
          </p:cNvPr>
          <p:cNvPicPr>
            <a:picLocks noChangeAspect="1"/>
          </p:cNvPicPr>
          <p:nvPr/>
        </p:nvPicPr>
        <p:blipFill>
          <a:blip r:embed="rId3"/>
          <a:stretch>
            <a:fillRect/>
          </a:stretch>
        </p:blipFill>
        <p:spPr>
          <a:xfrm>
            <a:off x="7366052" y="5125986"/>
            <a:ext cx="1339712" cy="475529"/>
          </a:xfrm>
          <a:prstGeom prst="rect">
            <a:avLst/>
          </a:prstGeom>
        </p:spPr>
      </p:pic>
    </p:spTree>
    <p:extLst>
      <p:ext uri="{BB962C8B-B14F-4D97-AF65-F5344CB8AC3E}">
        <p14:creationId xmlns:p14="http://schemas.microsoft.com/office/powerpoint/2010/main" val="316691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ABFE4-9844-A2C9-A182-024A7815BF93}"/>
              </a:ext>
            </a:extLst>
          </p:cNvPr>
          <p:cNvSpPr>
            <a:spLocks noGrp="1"/>
          </p:cNvSpPr>
          <p:nvPr>
            <p:ph type="ctrTitle"/>
          </p:nvPr>
        </p:nvSpPr>
        <p:spPr>
          <a:xfrm>
            <a:off x="2103590" y="1037332"/>
            <a:ext cx="6858000" cy="1128929"/>
          </a:xfrm>
        </p:spPr>
        <p:txBody>
          <a:bodyPr/>
          <a:lstStyle/>
          <a:p>
            <a:r>
              <a:rPr lang="en-US" dirty="0"/>
              <a:t>Individual Careers Interview</a:t>
            </a:r>
          </a:p>
        </p:txBody>
      </p:sp>
      <p:sp>
        <p:nvSpPr>
          <p:cNvPr id="3" name="Subtitle 2">
            <a:extLst>
              <a:ext uri="{FF2B5EF4-FFF2-40B4-BE49-F238E27FC236}">
                <a16:creationId xmlns:a16="http://schemas.microsoft.com/office/drawing/2014/main" id="{D819DA83-7C5B-21BD-08A7-2DFEFCD90BE6}"/>
              </a:ext>
            </a:extLst>
          </p:cNvPr>
          <p:cNvSpPr>
            <a:spLocks noGrp="1"/>
          </p:cNvSpPr>
          <p:nvPr>
            <p:ph type="subTitle" idx="1"/>
          </p:nvPr>
        </p:nvSpPr>
        <p:spPr>
          <a:xfrm>
            <a:off x="638044" y="2300071"/>
            <a:ext cx="8220989" cy="1128929"/>
          </a:xfrm>
        </p:spPr>
        <p:txBody>
          <a:bodyPr/>
          <a:lstStyle/>
          <a:p>
            <a:r>
              <a:rPr lang="en-US" dirty="0"/>
              <a:t>All students receive a Careers Interview with a Careers Advisor in Year 11</a:t>
            </a:r>
          </a:p>
          <a:p>
            <a:endParaRPr lang="en-US" dirty="0"/>
          </a:p>
          <a:p>
            <a:r>
              <a:rPr lang="en-US" dirty="0"/>
              <a:t>	This interview will be with a professional Career Advisor</a:t>
            </a:r>
          </a:p>
          <a:p>
            <a:endParaRPr lang="en-US" dirty="0"/>
          </a:p>
          <a:p>
            <a:r>
              <a:rPr lang="en-US" dirty="0"/>
              <a:t>The School uses Career Connect as the company that delivers this</a:t>
            </a:r>
          </a:p>
          <a:p>
            <a:endParaRPr lang="en-US" dirty="0"/>
          </a:p>
        </p:txBody>
      </p:sp>
      <p:pic>
        <p:nvPicPr>
          <p:cNvPr id="2050" name="Picture 2" descr="Black Lives Matter Statement - Career Connect">
            <a:extLst>
              <a:ext uri="{FF2B5EF4-FFF2-40B4-BE49-F238E27FC236}">
                <a16:creationId xmlns:a16="http://schemas.microsoft.com/office/drawing/2014/main" id="{B71B2BFF-73E0-41AC-96D6-018F9B3DD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9211" y="4025112"/>
            <a:ext cx="1786966" cy="17869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BBD3A75-A148-4558-83EA-16530D15B0B8}"/>
              </a:ext>
            </a:extLst>
          </p:cNvPr>
          <p:cNvPicPr>
            <a:picLocks noChangeAspect="1"/>
          </p:cNvPicPr>
          <p:nvPr/>
        </p:nvPicPr>
        <p:blipFill>
          <a:blip r:embed="rId3"/>
          <a:stretch>
            <a:fillRect/>
          </a:stretch>
        </p:blipFill>
        <p:spPr>
          <a:xfrm>
            <a:off x="638045" y="5041956"/>
            <a:ext cx="1339712" cy="475529"/>
          </a:xfrm>
          <a:prstGeom prst="rect">
            <a:avLst/>
          </a:prstGeom>
        </p:spPr>
      </p:pic>
    </p:spTree>
    <p:extLst>
      <p:ext uri="{BB962C8B-B14F-4D97-AF65-F5344CB8AC3E}">
        <p14:creationId xmlns:p14="http://schemas.microsoft.com/office/powerpoint/2010/main" val="90657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ABFE4-9844-A2C9-A182-024A7815BF93}"/>
              </a:ext>
            </a:extLst>
          </p:cNvPr>
          <p:cNvSpPr>
            <a:spLocks noGrp="1"/>
          </p:cNvSpPr>
          <p:nvPr>
            <p:ph type="ctrTitle"/>
          </p:nvPr>
        </p:nvSpPr>
        <p:spPr>
          <a:xfrm>
            <a:off x="2103590" y="1037332"/>
            <a:ext cx="6858000" cy="1128929"/>
          </a:xfrm>
        </p:spPr>
        <p:txBody>
          <a:bodyPr/>
          <a:lstStyle/>
          <a:p>
            <a:r>
              <a:rPr lang="en-US" dirty="0"/>
              <a:t>Individual Careers Interview</a:t>
            </a:r>
          </a:p>
        </p:txBody>
      </p:sp>
      <p:sp>
        <p:nvSpPr>
          <p:cNvPr id="3" name="Subtitle 2">
            <a:extLst>
              <a:ext uri="{FF2B5EF4-FFF2-40B4-BE49-F238E27FC236}">
                <a16:creationId xmlns:a16="http://schemas.microsoft.com/office/drawing/2014/main" id="{D819DA83-7C5B-21BD-08A7-2DFEFCD90BE6}"/>
              </a:ext>
            </a:extLst>
          </p:cNvPr>
          <p:cNvSpPr>
            <a:spLocks noGrp="1"/>
          </p:cNvSpPr>
          <p:nvPr>
            <p:ph type="subTitle" idx="1"/>
          </p:nvPr>
        </p:nvSpPr>
        <p:spPr>
          <a:xfrm>
            <a:off x="638044" y="2300071"/>
            <a:ext cx="8220989" cy="1128929"/>
          </a:xfrm>
        </p:spPr>
        <p:txBody>
          <a:bodyPr/>
          <a:lstStyle/>
          <a:p>
            <a:pPr lvl="0"/>
            <a:r>
              <a:rPr lang="en-GB" dirty="0"/>
              <a:t>This will consist of a 30 minute 1:1 appointment with a Careers Advisor upon return in September. All appointments will be completed by Christmas. </a:t>
            </a:r>
          </a:p>
          <a:p>
            <a:pPr lvl="0"/>
            <a:r>
              <a:rPr lang="en-GB" dirty="0"/>
              <a:t>Each student must understand the importance of Careers Advisor Appointment. This is their opportunity to ask questions about careers/courses and should prepare for it in advance. </a:t>
            </a:r>
          </a:p>
          <a:p>
            <a:pPr lvl="0"/>
            <a:endParaRPr lang="en-GB" dirty="0"/>
          </a:p>
          <a:p>
            <a:pPr lvl="0"/>
            <a:r>
              <a:rPr lang="en-GB" sz="1350" dirty="0"/>
              <a:t>Given the tight turnaround for the 320+ appointments, the students must ensure they are available and punctual.  Those students who miss their appointments will be added to the end of the list and it cannot be guaranteed they will get one before the deadline for college applications which is Christmas.</a:t>
            </a:r>
          </a:p>
          <a:p>
            <a:pPr lvl="0"/>
            <a:endParaRPr lang="en-GB" sz="1350" dirty="0"/>
          </a:p>
          <a:p>
            <a:endParaRPr lang="en-US" dirty="0"/>
          </a:p>
        </p:txBody>
      </p:sp>
      <p:pic>
        <p:nvPicPr>
          <p:cNvPr id="5" name="Picture 4">
            <a:extLst>
              <a:ext uri="{FF2B5EF4-FFF2-40B4-BE49-F238E27FC236}">
                <a16:creationId xmlns:a16="http://schemas.microsoft.com/office/drawing/2014/main" id="{3F02F263-CCF8-4B9F-BD48-DFF2A98E552B}"/>
              </a:ext>
            </a:extLst>
          </p:cNvPr>
          <p:cNvPicPr>
            <a:picLocks noChangeAspect="1"/>
          </p:cNvPicPr>
          <p:nvPr/>
        </p:nvPicPr>
        <p:blipFill>
          <a:blip r:embed="rId2"/>
          <a:stretch>
            <a:fillRect/>
          </a:stretch>
        </p:blipFill>
        <p:spPr>
          <a:xfrm>
            <a:off x="7977221" y="4986094"/>
            <a:ext cx="984370" cy="834575"/>
          </a:xfrm>
          <a:prstGeom prst="rect">
            <a:avLst/>
          </a:prstGeom>
        </p:spPr>
      </p:pic>
    </p:spTree>
    <p:extLst>
      <p:ext uri="{BB962C8B-B14F-4D97-AF65-F5344CB8AC3E}">
        <p14:creationId xmlns:p14="http://schemas.microsoft.com/office/powerpoint/2010/main" val="262505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ABFE4-9844-A2C9-A182-024A7815BF93}"/>
              </a:ext>
            </a:extLst>
          </p:cNvPr>
          <p:cNvSpPr>
            <a:spLocks noGrp="1"/>
          </p:cNvSpPr>
          <p:nvPr>
            <p:ph type="ctrTitle"/>
          </p:nvPr>
        </p:nvSpPr>
        <p:spPr>
          <a:xfrm>
            <a:off x="1652654" y="634687"/>
            <a:ext cx="6858000" cy="1128929"/>
          </a:xfrm>
        </p:spPr>
        <p:txBody>
          <a:bodyPr/>
          <a:lstStyle/>
          <a:p>
            <a:r>
              <a:rPr lang="en-US" dirty="0"/>
              <a:t>Individual Careers Interview</a:t>
            </a:r>
          </a:p>
        </p:txBody>
      </p:sp>
      <p:sp>
        <p:nvSpPr>
          <p:cNvPr id="3" name="Subtitle 2">
            <a:extLst>
              <a:ext uri="{FF2B5EF4-FFF2-40B4-BE49-F238E27FC236}">
                <a16:creationId xmlns:a16="http://schemas.microsoft.com/office/drawing/2014/main" id="{D819DA83-7C5B-21BD-08A7-2DFEFCD90BE6}"/>
              </a:ext>
            </a:extLst>
          </p:cNvPr>
          <p:cNvSpPr>
            <a:spLocks noGrp="1"/>
          </p:cNvSpPr>
          <p:nvPr>
            <p:ph type="subTitle" idx="1"/>
          </p:nvPr>
        </p:nvSpPr>
        <p:spPr>
          <a:xfrm>
            <a:off x="131523" y="2166260"/>
            <a:ext cx="8940452" cy="1128929"/>
          </a:xfrm>
        </p:spPr>
        <p:txBody>
          <a:bodyPr/>
          <a:lstStyle/>
          <a:p>
            <a:r>
              <a:rPr lang="en-US" sz="1500" dirty="0"/>
              <a:t>All students receive a Careers Interview with a Careers Advisor in Year 11</a:t>
            </a:r>
          </a:p>
          <a:p>
            <a:r>
              <a:rPr lang="en-GB" sz="1500" dirty="0"/>
              <a:t>Each student should prepare for the appointment by:</a:t>
            </a:r>
          </a:p>
          <a:p>
            <a:endParaRPr lang="en-GB" sz="900" dirty="0"/>
          </a:p>
          <a:p>
            <a:r>
              <a:rPr lang="en-GB" sz="1350" dirty="0"/>
              <a:t>Completing the Careers Interview Form and returning to </a:t>
            </a:r>
            <a:r>
              <a:rPr lang="en-GB" sz="1350" u="sng" dirty="0">
                <a:hlinkClick r:id="rId2"/>
              </a:rPr>
              <a:t>m.winstanley@bridgewaterhigh.com</a:t>
            </a:r>
            <a:r>
              <a:rPr lang="en-GB" sz="1350" dirty="0"/>
              <a:t> – this form asks for basic details and is used as the basis for the Careers Advisor Appointment.</a:t>
            </a:r>
          </a:p>
          <a:p>
            <a:pPr lvl="1"/>
            <a:r>
              <a:rPr lang="en-GB" sz="1950" u="sng" dirty="0"/>
              <a:t>What you want for the future: </a:t>
            </a:r>
            <a:endParaRPr lang="en-GB" sz="1950" dirty="0"/>
          </a:p>
          <a:p>
            <a:pPr lvl="1"/>
            <a:r>
              <a:rPr lang="en-GB" sz="1950" dirty="0"/>
              <a:t>Do you have any job or career ideas at the moment? What are they and why?</a:t>
            </a:r>
          </a:p>
          <a:p>
            <a:pPr lvl="1"/>
            <a:r>
              <a:rPr lang="en-GB" sz="1950" dirty="0"/>
              <a:t>What subjects would you like to study and why?</a:t>
            </a:r>
          </a:p>
          <a:p>
            <a:pPr lvl="1"/>
            <a:r>
              <a:rPr lang="en-GB" sz="1950" u="sng" dirty="0"/>
              <a:t>Your choices after Year 11:</a:t>
            </a:r>
            <a:r>
              <a:rPr lang="en-GB" sz="1950" dirty="0"/>
              <a:t> What are you considering? </a:t>
            </a:r>
          </a:p>
          <a:p>
            <a:pPr lvl="1"/>
            <a:r>
              <a:rPr lang="en-GB" sz="1950" dirty="0"/>
              <a:t>Interested in Apprenticeships?</a:t>
            </a:r>
          </a:p>
          <a:p>
            <a:r>
              <a:rPr lang="en-GB" sz="1350" dirty="0"/>
              <a:t>IMPORTANT – for students to get the most out of their limited time with a careers advisor they need to have thought through all of these questions. Please help them to complete this form and go to the interview with questions.</a:t>
            </a:r>
          </a:p>
          <a:p>
            <a:endParaRPr lang="en-GB" sz="1200" dirty="0"/>
          </a:p>
          <a:p>
            <a:endParaRPr lang="en-US" dirty="0"/>
          </a:p>
        </p:txBody>
      </p:sp>
      <p:pic>
        <p:nvPicPr>
          <p:cNvPr id="13" name="Picture 12">
            <a:extLst>
              <a:ext uri="{FF2B5EF4-FFF2-40B4-BE49-F238E27FC236}">
                <a16:creationId xmlns:a16="http://schemas.microsoft.com/office/drawing/2014/main" id="{3A37E188-0F4D-4D88-B752-71ED1FA79201}"/>
              </a:ext>
            </a:extLst>
          </p:cNvPr>
          <p:cNvPicPr>
            <a:picLocks noChangeAspect="1"/>
          </p:cNvPicPr>
          <p:nvPr/>
        </p:nvPicPr>
        <p:blipFill>
          <a:blip r:embed="rId3"/>
          <a:stretch>
            <a:fillRect/>
          </a:stretch>
        </p:blipFill>
        <p:spPr>
          <a:xfrm>
            <a:off x="8250444" y="1037332"/>
            <a:ext cx="821531" cy="696515"/>
          </a:xfrm>
          <a:prstGeom prst="rect">
            <a:avLst/>
          </a:prstGeom>
        </p:spPr>
      </p:pic>
    </p:spTree>
    <p:extLst>
      <p:ext uri="{BB962C8B-B14F-4D97-AF65-F5344CB8AC3E}">
        <p14:creationId xmlns:p14="http://schemas.microsoft.com/office/powerpoint/2010/main" val="124688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ABFE4-9844-A2C9-A182-024A7815BF93}"/>
              </a:ext>
            </a:extLst>
          </p:cNvPr>
          <p:cNvSpPr>
            <a:spLocks noGrp="1"/>
          </p:cNvSpPr>
          <p:nvPr>
            <p:ph type="ctrTitle"/>
          </p:nvPr>
        </p:nvSpPr>
        <p:spPr>
          <a:xfrm>
            <a:off x="2103590" y="1037332"/>
            <a:ext cx="6858000" cy="1128929"/>
          </a:xfrm>
        </p:spPr>
        <p:txBody>
          <a:bodyPr/>
          <a:lstStyle/>
          <a:p>
            <a:r>
              <a:rPr lang="en-US" dirty="0"/>
              <a:t>Individual Careers Interview</a:t>
            </a:r>
          </a:p>
        </p:txBody>
      </p:sp>
      <p:sp>
        <p:nvSpPr>
          <p:cNvPr id="3" name="Subtitle 2">
            <a:extLst>
              <a:ext uri="{FF2B5EF4-FFF2-40B4-BE49-F238E27FC236}">
                <a16:creationId xmlns:a16="http://schemas.microsoft.com/office/drawing/2014/main" id="{D819DA83-7C5B-21BD-08A7-2DFEFCD90BE6}"/>
              </a:ext>
            </a:extLst>
          </p:cNvPr>
          <p:cNvSpPr>
            <a:spLocks noGrp="1"/>
          </p:cNvSpPr>
          <p:nvPr>
            <p:ph type="subTitle" idx="1"/>
          </p:nvPr>
        </p:nvSpPr>
        <p:spPr>
          <a:xfrm>
            <a:off x="628650" y="2166260"/>
            <a:ext cx="6163589" cy="1128929"/>
          </a:xfrm>
        </p:spPr>
        <p:txBody>
          <a:bodyPr/>
          <a:lstStyle/>
          <a:p>
            <a:endParaRPr lang="en-GB" sz="1200" dirty="0"/>
          </a:p>
          <a:p>
            <a:r>
              <a:rPr lang="en-GB" b="0" dirty="0"/>
              <a:t>Students and Parents/Carers will receive a copy of the completed  - </a:t>
            </a:r>
            <a:r>
              <a:rPr lang="en-GB" dirty="0"/>
              <a:t>“A Careers Advisor Report/Action Plan”</a:t>
            </a:r>
          </a:p>
          <a:p>
            <a:pPr lvl="1" algn="l"/>
            <a:r>
              <a:rPr lang="en-GB" sz="2100" dirty="0"/>
              <a:t>Includes comments on:-</a:t>
            </a:r>
          </a:p>
          <a:p>
            <a:pPr lvl="2" algn="l"/>
            <a:r>
              <a:rPr lang="en-GB" sz="1950" dirty="0"/>
              <a:t>Discussions on particular career/course/college?</a:t>
            </a:r>
          </a:p>
          <a:p>
            <a:pPr lvl="2" algn="l"/>
            <a:r>
              <a:rPr lang="en-GB" sz="1950" dirty="0"/>
              <a:t>Advice Given:</a:t>
            </a:r>
          </a:p>
          <a:p>
            <a:pPr lvl="2" algn="l"/>
            <a:r>
              <a:rPr lang="en-GB" sz="1950" dirty="0"/>
              <a:t>Personalised Action Plan for student/parent to use:</a:t>
            </a:r>
          </a:p>
          <a:p>
            <a:r>
              <a:rPr lang="en-GB" b="0" dirty="0"/>
              <a:t>Please go through this with your child</a:t>
            </a:r>
          </a:p>
          <a:p>
            <a:r>
              <a:rPr lang="en-GB" b="0" dirty="0"/>
              <a:t>If you require any further help, information or are unsure on anything then please do not hesitate to contact  m.winstanley@bridgewaterhigh.com</a:t>
            </a:r>
          </a:p>
          <a:p>
            <a:r>
              <a:rPr lang="en-GB" dirty="0"/>
              <a:t> </a:t>
            </a:r>
          </a:p>
          <a:p>
            <a:endParaRPr lang="en-GB" b="0" dirty="0"/>
          </a:p>
          <a:p>
            <a:pPr lvl="0"/>
            <a:endParaRPr lang="en-GB" dirty="0"/>
          </a:p>
          <a:p>
            <a:pPr lvl="0"/>
            <a:endParaRPr lang="en-GB" dirty="0"/>
          </a:p>
          <a:p>
            <a:pPr lvl="0"/>
            <a:endParaRPr lang="en-GB" dirty="0"/>
          </a:p>
          <a:p>
            <a:pPr lvl="0"/>
            <a:endParaRPr lang="en-GB" dirty="0"/>
          </a:p>
          <a:p>
            <a:endParaRPr lang="en-US" dirty="0"/>
          </a:p>
          <a:p>
            <a:endParaRPr lang="en-US" dirty="0"/>
          </a:p>
        </p:txBody>
      </p:sp>
      <p:pic>
        <p:nvPicPr>
          <p:cNvPr id="4" name="Picture 3">
            <a:extLst>
              <a:ext uri="{FF2B5EF4-FFF2-40B4-BE49-F238E27FC236}">
                <a16:creationId xmlns:a16="http://schemas.microsoft.com/office/drawing/2014/main" id="{FAAA287A-EA58-4844-AC68-BA2708F4BFF8}"/>
              </a:ext>
            </a:extLst>
          </p:cNvPr>
          <p:cNvPicPr>
            <a:picLocks noChangeAspect="1"/>
          </p:cNvPicPr>
          <p:nvPr/>
        </p:nvPicPr>
        <p:blipFill>
          <a:blip r:embed="rId2"/>
          <a:stretch>
            <a:fillRect/>
          </a:stretch>
        </p:blipFill>
        <p:spPr>
          <a:xfrm>
            <a:off x="6909768" y="2788618"/>
            <a:ext cx="1643063" cy="1393031"/>
          </a:xfrm>
          <a:prstGeom prst="rect">
            <a:avLst/>
          </a:prstGeom>
        </p:spPr>
      </p:pic>
    </p:spTree>
    <p:extLst>
      <p:ext uri="{BB962C8B-B14F-4D97-AF65-F5344CB8AC3E}">
        <p14:creationId xmlns:p14="http://schemas.microsoft.com/office/powerpoint/2010/main" val="22682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ABFE4-9844-A2C9-A182-024A7815BF93}"/>
              </a:ext>
            </a:extLst>
          </p:cNvPr>
          <p:cNvSpPr>
            <a:spLocks noGrp="1"/>
          </p:cNvSpPr>
          <p:nvPr>
            <p:ph type="ctrTitle"/>
          </p:nvPr>
        </p:nvSpPr>
        <p:spPr>
          <a:xfrm>
            <a:off x="2610894" y="1159461"/>
            <a:ext cx="6858000" cy="1128929"/>
          </a:xfrm>
        </p:spPr>
        <p:txBody>
          <a:bodyPr/>
          <a:lstStyle/>
          <a:p>
            <a:r>
              <a:rPr lang="en-US" dirty="0"/>
              <a:t>Apprenticeships</a:t>
            </a:r>
          </a:p>
        </p:txBody>
      </p:sp>
      <p:sp>
        <p:nvSpPr>
          <p:cNvPr id="3" name="Subtitle 2">
            <a:extLst>
              <a:ext uri="{FF2B5EF4-FFF2-40B4-BE49-F238E27FC236}">
                <a16:creationId xmlns:a16="http://schemas.microsoft.com/office/drawing/2014/main" id="{D819DA83-7C5B-21BD-08A7-2DFEFCD90BE6}"/>
              </a:ext>
            </a:extLst>
          </p:cNvPr>
          <p:cNvSpPr>
            <a:spLocks noGrp="1"/>
          </p:cNvSpPr>
          <p:nvPr>
            <p:ph type="subTitle" idx="1"/>
          </p:nvPr>
        </p:nvSpPr>
        <p:spPr>
          <a:xfrm>
            <a:off x="231732" y="2442156"/>
            <a:ext cx="8680537" cy="1128929"/>
          </a:xfrm>
        </p:spPr>
        <p:txBody>
          <a:bodyPr/>
          <a:lstStyle/>
          <a:p>
            <a:r>
              <a:rPr lang="en-GB" b="0" dirty="0"/>
              <a:t>Students who are considering apprenticeships in a particular industry should still apply to college for a course </a:t>
            </a:r>
            <a:r>
              <a:rPr lang="en-GB" b="0" dirty="0" err="1"/>
              <a:t>eg</a:t>
            </a:r>
            <a:r>
              <a:rPr lang="en-GB" b="0" dirty="0"/>
              <a:t>  An electricians course at one of the colleges who provide it and the student can then transfer to an apprenticeship position when one becomes available. Apprentices attend college generally on one day a week.</a:t>
            </a:r>
          </a:p>
          <a:p>
            <a:r>
              <a:rPr lang="en-GB" b="0" dirty="0"/>
              <a:t>Once students are in Year 11 then a weekly list of local apprenticeships /traineeships that are available in the local area is put on Show My Homework for students to look at.  Obviously, they can only apply later on in the year after exams. </a:t>
            </a:r>
          </a:p>
          <a:p>
            <a:r>
              <a:rPr lang="en-GB" b="0" dirty="0"/>
              <a:t>Some large organisations advertise Apprenticeship schemes on their own websites and these are generally opened up well in advance for applications but for a September start. If there is a particular type of apprenticeship you want then researching the leading companies in that market place is a good idea to learn when their apprenticeship schemes open.</a:t>
            </a:r>
          </a:p>
          <a:p>
            <a:endParaRPr lang="en-US" dirty="0"/>
          </a:p>
        </p:txBody>
      </p:sp>
      <p:pic>
        <p:nvPicPr>
          <p:cNvPr id="4" name="Picture 3">
            <a:extLst>
              <a:ext uri="{FF2B5EF4-FFF2-40B4-BE49-F238E27FC236}">
                <a16:creationId xmlns:a16="http://schemas.microsoft.com/office/drawing/2014/main" id="{33AE5E49-888E-A110-61B5-373E57AA172B}"/>
              </a:ext>
            </a:extLst>
          </p:cNvPr>
          <p:cNvPicPr>
            <a:picLocks noChangeAspect="1"/>
          </p:cNvPicPr>
          <p:nvPr/>
        </p:nvPicPr>
        <p:blipFill>
          <a:blip r:embed="rId2"/>
          <a:stretch>
            <a:fillRect/>
          </a:stretch>
        </p:blipFill>
        <p:spPr>
          <a:xfrm>
            <a:off x="6764056" y="1154732"/>
            <a:ext cx="2044820" cy="1064634"/>
          </a:xfrm>
          <a:prstGeom prst="rect">
            <a:avLst/>
          </a:prstGeom>
        </p:spPr>
      </p:pic>
    </p:spTree>
    <p:extLst>
      <p:ext uri="{BB962C8B-B14F-4D97-AF65-F5344CB8AC3E}">
        <p14:creationId xmlns:p14="http://schemas.microsoft.com/office/powerpoint/2010/main" val="165326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ABFE4-9844-A2C9-A182-024A7815BF93}"/>
              </a:ext>
            </a:extLst>
          </p:cNvPr>
          <p:cNvSpPr>
            <a:spLocks noGrp="1"/>
          </p:cNvSpPr>
          <p:nvPr>
            <p:ph type="ctrTitle"/>
          </p:nvPr>
        </p:nvSpPr>
        <p:spPr>
          <a:xfrm>
            <a:off x="2103590" y="1037332"/>
            <a:ext cx="6858000" cy="1128929"/>
          </a:xfrm>
        </p:spPr>
        <p:txBody>
          <a:bodyPr/>
          <a:lstStyle/>
          <a:p>
            <a:pPr algn="ctr"/>
            <a:r>
              <a:rPr lang="en-US" dirty="0"/>
              <a:t>Apprenticeships</a:t>
            </a:r>
          </a:p>
        </p:txBody>
      </p:sp>
      <p:sp>
        <p:nvSpPr>
          <p:cNvPr id="3" name="Subtitle 2">
            <a:extLst>
              <a:ext uri="{FF2B5EF4-FFF2-40B4-BE49-F238E27FC236}">
                <a16:creationId xmlns:a16="http://schemas.microsoft.com/office/drawing/2014/main" id="{D819DA83-7C5B-21BD-08A7-2DFEFCD90BE6}"/>
              </a:ext>
            </a:extLst>
          </p:cNvPr>
          <p:cNvSpPr>
            <a:spLocks noGrp="1"/>
          </p:cNvSpPr>
          <p:nvPr>
            <p:ph type="subTitle" idx="1"/>
          </p:nvPr>
        </p:nvSpPr>
        <p:spPr>
          <a:xfrm>
            <a:off x="638044" y="2601489"/>
            <a:ext cx="8220989" cy="1128929"/>
          </a:xfrm>
        </p:spPr>
        <p:txBody>
          <a:bodyPr/>
          <a:lstStyle/>
          <a:p>
            <a:r>
              <a:rPr lang="en-GB" dirty="0"/>
              <a:t>All students who are thinking of apprenticeships must also apply for college places as apprenticeships can be very competitive and employers obviously will choose the best on offer. If students do not have an apprenticeship lined up then they will already have offers from colleges as a backup plan.</a:t>
            </a:r>
          </a:p>
          <a:p>
            <a:endParaRPr lang="en-US" dirty="0"/>
          </a:p>
          <a:p>
            <a:endParaRPr lang="en-US" dirty="0"/>
          </a:p>
        </p:txBody>
      </p:sp>
      <p:pic>
        <p:nvPicPr>
          <p:cNvPr id="5" name="Picture 4">
            <a:extLst>
              <a:ext uri="{FF2B5EF4-FFF2-40B4-BE49-F238E27FC236}">
                <a16:creationId xmlns:a16="http://schemas.microsoft.com/office/drawing/2014/main" id="{B0AD6FA1-6038-BFA8-A7E0-ADA7921F370B}"/>
              </a:ext>
            </a:extLst>
          </p:cNvPr>
          <p:cNvPicPr>
            <a:picLocks noChangeAspect="1"/>
          </p:cNvPicPr>
          <p:nvPr/>
        </p:nvPicPr>
        <p:blipFill>
          <a:blip r:embed="rId2"/>
          <a:stretch>
            <a:fillRect/>
          </a:stretch>
        </p:blipFill>
        <p:spPr>
          <a:xfrm>
            <a:off x="638044" y="4039657"/>
            <a:ext cx="3102590" cy="1615011"/>
          </a:xfrm>
          <a:prstGeom prst="rect">
            <a:avLst/>
          </a:prstGeom>
        </p:spPr>
      </p:pic>
    </p:spTree>
    <p:extLst>
      <p:ext uri="{BB962C8B-B14F-4D97-AF65-F5344CB8AC3E}">
        <p14:creationId xmlns:p14="http://schemas.microsoft.com/office/powerpoint/2010/main" val="400695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87399-972A-C24D-AFDD-DE28A1FE00BF}"/>
              </a:ext>
            </a:extLst>
          </p:cNvPr>
          <p:cNvSpPr>
            <a:spLocks noGrp="1"/>
          </p:cNvSpPr>
          <p:nvPr>
            <p:ph type="title"/>
          </p:nvPr>
        </p:nvSpPr>
        <p:spPr>
          <a:xfrm>
            <a:off x="1835696" y="404664"/>
            <a:ext cx="7128792" cy="1154112"/>
          </a:xfrm>
        </p:spPr>
        <p:txBody>
          <a:bodyPr/>
          <a:lstStyle/>
          <a:p>
            <a:r>
              <a:rPr lang="en-GB" dirty="0"/>
              <a:t>During PD tutorials at the start of the day we have covered/offered: </a:t>
            </a:r>
          </a:p>
        </p:txBody>
      </p:sp>
      <p:sp>
        <p:nvSpPr>
          <p:cNvPr id="3" name="Content Placeholder 2">
            <a:extLst>
              <a:ext uri="{FF2B5EF4-FFF2-40B4-BE49-F238E27FC236}">
                <a16:creationId xmlns:a16="http://schemas.microsoft.com/office/drawing/2014/main" id="{995BDE68-0191-A0FA-FF13-D029B7D751FD}"/>
              </a:ext>
            </a:extLst>
          </p:cNvPr>
          <p:cNvSpPr>
            <a:spLocks noGrp="1"/>
          </p:cNvSpPr>
          <p:nvPr>
            <p:ph idx="1"/>
          </p:nvPr>
        </p:nvSpPr>
        <p:spPr>
          <a:xfrm>
            <a:off x="213043" y="1916832"/>
            <a:ext cx="8784976" cy="5112568"/>
          </a:xfrm>
        </p:spPr>
        <p:txBody>
          <a:bodyPr/>
          <a:lstStyle/>
          <a:p>
            <a:r>
              <a:rPr lang="en-GB" sz="1600" dirty="0"/>
              <a:t>Study and revision skills:</a:t>
            </a:r>
          </a:p>
          <a:p>
            <a:pPr marL="46037" indent="0">
              <a:buNone/>
            </a:pPr>
            <a:r>
              <a:rPr lang="en-GB" sz="1600" dirty="0"/>
              <a:t>Pupils have been given core PLC’s. This is all the subject content in Maths, English and Science, to start planning revision using a RAG rating.</a:t>
            </a:r>
          </a:p>
          <a:p>
            <a:pPr marL="46037" indent="0">
              <a:buNone/>
            </a:pPr>
            <a:r>
              <a:rPr lang="en-GB" sz="1600" dirty="0"/>
              <a:t>Revision timetables</a:t>
            </a:r>
          </a:p>
          <a:p>
            <a:pPr marL="46037" indent="0">
              <a:buNone/>
            </a:pPr>
            <a:r>
              <a:rPr lang="en-GB" sz="1600" dirty="0"/>
              <a:t>How to revise</a:t>
            </a:r>
          </a:p>
          <a:p>
            <a:pPr marL="46037" indent="0">
              <a:buNone/>
            </a:pPr>
            <a:endParaRPr lang="en-GB" sz="1600" dirty="0"/>
          </a:p>
          <a:p>
            <a:r>
              <a:rPr lang="en-GB" sz="1600" dirty="0"/>
              <a:t>Post 16 options – Every Wednesday morning, Warrington’s local colleges and post 16 providers have presented what they can offer in regard to A Levels, T Levels, Apprenticeships and BTEC’s</a:t>
            </a:r>
          </a:p>
          <a:p>
            <a:pPr marL="46037" indent="0">
              <a:buNone/>
            </a:pPr>
            <a:endParaRPr lang="en-GB" sz="1600" dirty="0"/>
          </a:p>
          <a:p>
            <a:r>
              <a:rPr lang="en-GB" sz="1600" dirty="0"/>
              <a:t>Career advice using the SMART app. Pupils will continue to work on their personal statement and CV’s, to help them apply to their post 16 options.</a:t>
            </a:r>
          </a:p>
          <a:p>
            <a:endParaRPr lang="en-GB" sz="1600" dirty="0"/>
          </a:p>
          <a:p>
            <a:r>
              <a:rPr lang="en-GB" sz="1600" dirty="0"/>
              <a:t>There is a full ‘after school’ intervention timetable. If your child needs additional help, please encourage them to go to these sessions.</a:t>
            </a:r>
          </a:p>
          <a:p>
            <a:endParaRPr lang="en-GB" sz="1600" dirty="0"/>
          </a:p>
          <a:p>
            <a:r>
              <a:rPr lang="en-GB" sz="1600" dirty="0"/>
              <a:t>Early mornings revision rooms with refreshments from 8am during mock and GCSE examinations.</a:t>
            </a:r>
          </a:p>
          <a:p>
            <a:endParaRPr lang="en-GB" sz="1600" dirty="0"/>
          </a:p>
        </p:txBody>
      </p:sp>
    </p:spTree>
    <p:extLst>
      <p:ext uri="{BB962C8B-B14F-4D97-AF65-F5344CB8AC3E}">
        <p14:creationId xmlns:p14="http://schemas.microsoft.com/office/powerpoint/2010/main" val="15119474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F60D9-64B9-6FFC-29C5-5ADA93BC4590}"/>
              </a:ext>
            </a:extLst>
          </p:cNvPr>
          <p:cNvSpPr>
            <a:spLocks noGrp="1"/>
          </p:cNvSpPr>
          <p:nvPr>
            <p:ph type="ctrTitle"/>
          </p:nvPr>
        </p:nvSpPr>
        <p:spPr>
          <a:xfrm>
            <a:off x="2019300" y="1248400"/>
            <a:ext cx="6858000" cy="1128929"/>
          </a:xfrm>
        </p:spPr>
        <p:txBody>
          <a:bodyPr/>
          <a:lstStyle/>
          <a:p>
            <a:pPr algn="ctr"/>
            <a:r>
              <a:rPr lang="en-US" sz="4950" dirty="0">
                <a:solidFill>
                  <a:schemeClr val="accent2">
                    <a:lumMod val="75000"/>
                  </a:schemeClr>
                </a:solidFill>
              </a:rPr>
              <a:t>CEIAG</a:t>
            </a:r>
            <a:br>
              <a:rPr lang="en-US" dirty="0">
                <a:solidFill>
                  <a:schemeClr val="accent2">
                    <a:lumMod val="75000"/>
                  </a:schemeClr>
                </a:solidFill>
              </a:rPr>
            </a:br>
            <a:r>
              <a:rPr lang="en-US" sz="2700" dirty="0">
                <a:solidFill>
                  <a:schemeClr val="accent2">
                    <a:lumMod val="75000"/>
                  </a:schemeClr>
                </a:solidFill>
              </a:rPr>
              <a:t>Careers Education Information &amp; Guidance</a:t>
            </a:r>
            <a:endParaRPr lang="en-US" dirty="0">
              <a:solidFill>
                <a:schemeClr val="accent2">
                  <a:lumMod val="75000"/>
                </a:schemeClr>
              </a:solidFill>
            </a:endParaRPr>
          </a:p>
        </p:txBody>
      </p:sp>
      <p:sp>
        <p:nvSpPr>
          <p:cNvPr id="3" name="Subtitle 2">
            <a:extLst>
              <a:ext uri="{FF2B5EF4-FFF2-40B4-BE49-F238E27FC236}">
                <a16:creationId xmlns:a16="http://schemas.microsoft.com/office/drawing/2014/main" id="{1025EE31-6B25-08C9-97EE-2C6A161285BD}"/>
              </a:ext>
            </a:extLst>
          </p:cNvPr>
          <p:cNvSpPr>
            <a:spLocks noGrp="1"/>
          </p:cNvSpPr>
          <p:nvPr>
            <p:ph type="subTitle" idx="1"/>
          </p:nvPr>
        </p:nvSpPr>
        <p:spPr>
          <a:xfrm>
            <a:off x="143933" y="2478232"/>
            <a:ext cx="8733367" cy="1128929"/>
          </a:xfrm>
        </p:spPr>
        <p:txBody>
          <a:bodyPr/>
          <a:lstStyle/>
          <a:p>
            <a:pPr algn="ctr"/>
            <a:r>
              <a:rPr lang="en-US" dirty="0"/>
              <a:t>We need and are looking for parents who will support CEIAG in school</a:t>
            </a:r>
          </a:p>
          <a:p>
            <a:pPr algn="ctr"/>
            <a:r>
              <a:rPr lang="en-US" sz="1725" b="0" dirty="0"/>
              <a:t>From Mentoring to Encounters with Employers, Virtual Work Experience to </a:t>
            </a:r>
            <a:r>
              <a:rPr lang="en-US" sz="1725" b="0" dirty="0" err="1"/>
              <a:t>Labour</a:t>
            </a:r>
            <a:r>
              <a:rPr lang="en-US" sz="1725" b="0" dirty="0"/>
              <a:t> Market Information, Mock Interviews to Understanding Work Demands and Expectations. </a:t>
            </a:r>
          </a:p>
          <a:p>
            <a:pPr lvl="1"/>
            <a:endParaRPr lang="en-US" sz="825" dirty="0"/>
          </a:p>
          <a:p>
            <a:pPr lvl="1"/>
            <a:r>
              <a:rPr lang="en-US" sz="1800" dirty="0"/>
              <a:t>You will receive an email from the CEIAG team with more details. What ever </a:t>
            </a:r>
            <a:r>
              <a:rPr lang="en-US" sz="1800"/>
              <a:t>you do</a:t>
            </a:r>
          </a:p>
          <a:p>
            <a:pPr lvl="1"/>
            <a:r>
              <a:rPr lang="en-US" sz="1800"/>
              <a:t> </a:t>
            </a:r>
            <a:r>
              <a:rPr lang="en-US" sz="1800" dirty="0"/>
              <a:t>- self employed, part time, CEO, management, shop floor or working in HR we would like to use you and your experience to improve what we offer so students are more prepared for the world of work and so more successful!</a:t>
            </a:r>
          </a:p>
        </p:txBody>
      </p:sp>
      <p:pic>
        <p:nvPicPr>
          <p:cNvPr id="4" name="Picture 3">
            <a:extLst>
              <a:ext uri="{FF2B5EF4-FFF2-40B4-BE49-F238E27FC236}">
                <a16:creationId xmlns:a16="http://schemas.microsoft.com/office/drawing/2014/main" id="{73E12AAE-C610-4DD0-94E7-30D38B34EAA7}"/>
              </a:ext>
            </a:extLst>
          </p:cNvPr>
          <p:cNvPicPr>
            <a:picLocks noChangeAspect="1"/>
          </p:cNvPicPr>
          <p:nvPr/>
        </p:nvPicPr>
        <p:blipFill>
          <a:blip r:embed="rId2"/>
          <a:stretch>
            <a:fillRect/>
          </a:stretch>
        </p:blipFill>
        <p:spPr>
          <a:xfrm>
            <a:off x="7201561" y="1216795"/>
            <a:ext cx="1339712" cy="475529"/>
          </a:xfrm>
          <a:prstGeom prst="rect">
            <a:avLst/>
          </a:prstGeom>
        </p:spPr>
      </p:pic>
      <p:pic>
        <p:nvPicPr>
          <p:cNvPr id="7" name="Picture 6">
            <a:extLst>
              <a:ext uri="{FF2B5EF4-FFF2-40B4-BE49-F238E27FC236}">
                <a16:creationId xmlns:a16="http://schemas.microsoft.com/office/drawing/2014/main" id="{CFE2EFB5-2F36-43A6-A5BB-3742FC434DCE}"/>
              </a:ext>
            </a:extLst>
          </p:cNvPr>
          <p:cNvPicPr>
            <a:picLocks noChangeAspect="1"/>
          </p:cNvPicPr>
          <p:nvPr/>
        </p:nvPicPr>
        <p:blipFill>
          <a:blip r:embed="rId3"/>
          <a:stretch>
            <a:fillRect/>
          </a:stretch>
        </p:blipFill>
        <p:spPr>
          <a:xfrm>
            <a:off x="2170112" y="1010635"/>
            <a:ext cx="1614488" cy="887849"/>
          </a:xfrm>
          <a:prstGeom prst="rect">
            <a:avLst/>
          </a:prstGeom>
        </p:spPr>
      </p:pic>
    </p:spTree>
    <p:extLst>
      <p:ext uri="{BB962C8B-B14F-4D97-AF65-F5344CB8AC3E}">
        <p14:creationId xmlns:p14="http://schemas.microsoft.com/office/powerpoint/2010/main" val="269423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71" name="Group 123">
            <a:extLst>
              <a:ext uri="{FF2B5EF4-FFF2-40B4-BE49-F238E27FC236}">
                <a16:creationId xmlns:a16="http://schemas.microsoft.com/office/drawing/2014/main" id="{884DF63D-3D87-4F67-A788-9335A2DE33A0}"/>
              </a:ext>
            </a:extLst>
          </p:cNvPr>
          <p:cNvGraphicFramePr>
            <a:graphicFrameLocks noGrp="1"/>
          </p:cNvGraphicFramePr>
          <p:nvPr/>
        </p:nvGraphicFramePr>
        <p:xfrm>
          <a:off x="107950" y="115888"/>
          <a:ext cx="8928100" cy="6553200"/>
        </p:xfrm>
        <a:graphic>
          <a:graphicData uri="http://schemas.openxmlformats.org/drawingml/2006/table">
            <a:tbl>
              <a:tblPr/>
              <a:tblGrid>
                <a:gridCol w="1116013">
                  <a:extLst>
                    <a:ext uri="{9D8B030D-6E8A-4147-A177-3AD203B41FA5}">
                      <a16:colId xmlns:a16="http://schemas.microsoft.com/office/drawing/2014/main" val="20000"/>
                    </a:ext>
                  </a:extLst>
                </a:gridCol>
                <a:gridCol w="1116012">
                  <a:extLst>
                    <a:ext uri="{9D8B030D-6E8A-4147-A177-3AD203B41FA5}">
                      <a16:colId xmlns:a16="http://schemas.microsoft.com/office/drawing/2014/main" val="20001"/>
                    </a:ext>
                  </a:extLst>
                </a:gridCol>
                <a:gridCol w="1116013">
                  <a:extLst>
                    <a:ext uri="{9D8B030D-6E8A-4147-A177-3AD203B41FA5}">
                      <a16:colId xmlns:a16="http://schemas.microsoft.com/office/drawing/2014/main" val="20002"/>
                    </a:ext>
                  </a:extLst>
                </a:gridCol>
                <a:gridCol w="1116012">
                  <a:extLst>
                    <a:ext uri="{9D8B030D-6E8A-4147-A177-3AD203B41FA5}">
                      <a16:colId xmlns:a16="http://schemas.microsoft.com/office/drawing/2014/main" val="20003"/>
                    </a:ext>
                  </a:extLst>
                </a:gridCol>
                <a:gridCol w="1116013">
                  <a:extLst>
                    <a:ext uri="{9D8B030D-6E8A-4147-A177-3AD203B41FA5}">
                      <a16:colId xmlns:a16="http://schemas.microsoft.com/office/drawing/2014/main" val="20004"/>
                    </a:ext>
                  </a:extLst>
                </a:gridCol>
                <a:gridCol w="1116012">
                  <a:extLst>
                    <a:ext uri="{9D8B030D-6E8A-4147-A177-3AD203B41FA5}">
                      <a16:colId xmlns:a16="http://schemas.microsoft.com/office/drawing/2014/main" val="20005"/>
                    </a:ext>
                  </a:extLst>
                </a:gridCol>
                <a:gridCol w="1116013">
                  <a:extLst>
                    <a:ext uri="{9D8B030D-6E8A-4147-A177-3AD203B41FA5}">
                      <a16:colId xmlns:a16="http://schemas.microsoft.com/office/drawing/2014/main" val="20006"/>
                    </a:ext>
                  </a:extLst>
                </a:gridCol>
                <a:gridCol w="1116012">
                  <a:extLst>
                    <a:ext uri="{9D8B030D-6E8A-4147-A177-3AD203B41FA5}">
                      <a16:colId xmlns:a16="http://schemas.microsoft.com/office/drawing/2014/main" val="20007"/>
                    </a:ext>
                  </a:extLst>
                </a:gridCol>
              </a:tblGrid>
              <a:tr h="546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Week Beginning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Bradley Hand ITC" pitchFamily="66" charset="0"/>
                        </a:rPr>
                        <a:t>4</a:t>
                      </a:r>
                      <a:r>
                        <a:rPr kumimoji="0" lang="en-US" sz="1000" b="0" i="0" u="none" strike="noStrike" cap="none" normalizeH="0" baseline="30000" dirty="0">
                          <a:ln>
                            <a:noFill/>
                          </a:ln>
                          <a:solidFill>
                            <a:schemeClr val="tx1"/>
                          </a:solidFill>
                          <a:effectLst/>
                          <a:latin typeface="Bradley Hand ITC" pitchFamily="66" charset="0"/>
                        </a:rPr>
                        <a:t>th</a:t>
                      </a:r>
                      <a:r>
                        <a:rPr kumimoji="0" lang="en-US" sz="1000" b="0" i="0" u="none" strike="noStrike" cap="none" normalizeH="0" baseline="0" dirty="0">
                          <a:ln>
                            <a:noFill/>
                          </a:ln>
                          <a:solidFill>
                            <a:schemeClr val="tx1"/>
                          </a:solidFill>
                          <a:effectLst/>
                          <a:latin typeface="Bradley Hand ITC" pitchFamily="66" charset="0"/>
                        </a:rPr>
                        <a:t> April 2022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Mon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Tue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Wed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Thu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Fri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Sat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Sun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46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PERIOD 1</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rPr>
                        <a:t>(08:45 – 09:50)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a:ln>
                            <a:noFill/>
                          </a:ln>
                          <a:solidFill>
                            <a:schemeClr val="tx1"/>
                          </a:solidFill>
                          <a:effectLst/>
                          <a:latin typeface="Bradley Hand ITC" pitchFamily="66" charset="0"/>
                        </a:rPr>
                        <a:t>History –Northern Ireland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46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PERIOD 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rPr>
                        <a:t>(09:50 – 10:55)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a:ln>
                            <a:noFill/>
                          </a:ln>
                          <a:solidFill>
                            <a:schemeClr val="tx1"/>
                          </a:solidFill>
                          <a:effectLst/>
                          <a:latin typeface="Bradley Hand ITC" pitchFamily="66" charset="0"/>
                        </a:rPr>
                        <a:t>Physics – P4: Electrostatics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46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PERIOD 3</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a:ln>
                            <a:noFill/>
                          </a:ln>
                          <a:solidFill>
                            <a:schemeClr val="tx1"/>
                          </a:solidFill>
                          <a:effectLst/>
                          <a:latin typeface="Arial" charset="0"/>
                        </a:rPr>
                        <a:t>(11:10 – 12:20)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Bradley Hand ITC" pitchFamily="66" charset="0"/>
                        </a:rPr>
                        <a:t>English – Writing to argue, persuade &amp; advise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46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PERIOD 4</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Arial" charset="0"/>
                        </a:rPr>
                        <a:t>(12:20 – 1:20)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a:ln>
                            <a:noFill/>
                          </a:ln>
                          <a:solidFill>
                            <a:schemeClr val="tx1"/>
                          </a:solidFill>
                          <a:effectLst/>
                          <a:latin typeface="Bradley Hand ITC" pitchFamily="66" charset="0"/>
                        </a:rPr>
                        <a:t>Chemistry – C4: Periodic Table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6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PERIOD 5</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2:00 – 3:00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46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3:00 – 4:30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46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4:30 – 6:00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46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6:00 – 7:00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46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7:00 – 7:50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Bradley Hand ITC" pitchFamily="66" charset="0"/>
                        </a:rPr>
                        <a:t>Cinema with friends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546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8:00 – 8:50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546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9:10 – 10:00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99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ridgewater Blue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idgewater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DB394F503C5F47BDB2FEA1A137A3B4" ma:contentTypeVersion="6" ma:contentTypeDescription="Create a new document." ma:contentTypeScope="" ma:versionID="a0fed9e3d5559ff3c99e787de0e65004">
  <xsd:schema xmlns:xsd="http://www.w3.org/2001/XMLSchema" xmlns:xs="http://www.w3.org/2001/XMLSchema" xmlns:p="http://schemas.microsoft.com/office/2006/metadata/properties" xmlns:ns2="e30346d5-924d-4461-83e8-258d384bc993" xmlns:ns3="9421595a-681e-4bf0-a931-2c297de3dd3e" targetNamespace="http://schemas.microsoft.com/office/2006/metadata/properties" ma:root="true" ma:fieldsID="9e4bf4f3de573fe8d978150a143d3815" ns2:_="" ns3:_="">
    <xsd:import namespace="e30346d5-924d-4461-83e8-258d384bc993"/>
    <xsd:import namespace="9421595a-681e-4bf0-a931-2c297de3dd3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0346d5-924d-4461-83e8-258d384bc9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421595a-681e-4bf0-a931-2c297de3dd3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421595a-681e-4bf0-a931-2c297de3dd3e">
      <UserInfo>
        <DisplayName>Miss. J. Maunder</DisplayName>
        <AccountId>34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B53E6A-A5CA-4642-A1E3-7CAA30D0E7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0346d5-924d-4461-83e8-258d384bc993"/>
    <ds:schemaRef ds:uri="9421595a-681e-4bf0-a931-2c297de3dd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3063CE1-10FB-4E5D-B2E4-83154518EE2B}">
  <ds:schemaRefs>
    <ds:schemaRef ds:uri="http://schemas.microsoft.com/office/infopath/2007/PartnerControls"/>
    <ds:schemaRef ds:uri="http://purl.org/dc/dcmitype/"/>
    <ds:schemaRef ds:uri="http://purl.org/dc/terms/"/>
    <ds:schemaRef ds:uri="http://schemas.microsoft.com/office/2006/metadata/properties"/>
    <ds:schemaRef ds:uri="http://schemas.openxmlformats.org/package/2006/metadata/core-properties"/>
    <ds:schemaRef ds:uri="http://purl.org/dc/elements/1.1/"/>
    <ds:schemaRef ds:uri="http://schemas.microsoft.com/office/2006/documentManagement/types"/>
    <ds:schemaRef ds:uri="9421595a-681e-4bf0-a931-2c297de3dd3e"/>
    <ds:schemaRef ds:uri="e30346d5-924d-4461-83e8-258d384bc993"/>
    <ds:schemaRef ds:uri="http://www.w3.org/XML/1998/namespace"/>
  </ds:schemaRefs>
</ds:datastoreItem>
</file>

<file path=customXml/itemProps3.xml><?xml version="1.0" encoding="utf-8"?>
<ds:datastoreItem xmlns:ds="http://schemas.openxmlformats.org/officeDocument/2006/customXml" ds:itemID="{5DCB9C25-3414-4B65-A2CE-956A0B4B89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Perspective</Template>
  <TotalTime>2489</TotalTime>
  <Words>3902</Words>
  <Application>Microsoft Office PowerPoint</Application>
  <PresentationFormat>On-screen Show (4:3)</PresentationFormat>
  <Paragraphs>522</Paragraphs>
  <Slides>80</Slides>
  <Notes>4</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80</vt:i4>
      </vt:variant>
    </vt:vector>
  </HeadingPairs>
  <TitlesOfParts>
    <vt:vector size="96" baseType="lpstr">
      <vt:lpstr>Arial</vt:lpstr>
      <vt:lpstr>Bradley Hand ITC</vt:lpstr>
      <vt:lpstr>Calibri</vt:lpstr>
      <vt:lpstr>Calibri Light</vt:lpstr>
      <vt:lpstr>Cormorant SemiBold</vt:lpstr>
      <vt:lpstr>Ebrima</vt:lpstr>
      <vt:lpstr>Gotham</vt:lpstr>
      <vt:lpstr>Ink Free</vt:lpstr>
      <vt:lpstr>Lato</vt:lpstr>
      <vt:lpstr>Lato Light</vt:lpstr>
      <vt:lpstr>Tassomai Different Upper and lo</vt:lpstr>
      <vt:lpstr>Wingdings</vt:lpstr>
      <vt:lpstr>Wingdings 2</vt:lpstr>
      <vt:lpstr>Default Design</vt:lpstr>
      <vt:lpstr>Bridgewater Blue </vt:lpstr>
      <vt:lpstr>Bridgewater White</vt:lpstr>
      <vt:lpstr>PowerPoint Presentation</vt:lpstr>
      <vt:lpstr>Year 11 2023-24</vt:lpstr>
      <vt:lpstr>You have 5 weeks to go before your 1st set of mock GCSEs and it isn't too late to change your approach.    We all make mistakes, and we all have regrets but NOW is the time to put them right. </vt:lpstr>
      <vt:lpstr>What ensures students make progress?</vt:lpstr>
      <vt:lpstr>What CAN’T you control? </vt:lpstr>
      <vt:lpstr>What CAN you control? </vt:lpstr>
      <vt:lpstr>The upcoming weeks…</vt:lpstr>
      <vt:lpstr>During PD tutorials at the start of the day we have covered/offered: </vt:lpstr>
      <vt:lpstr>PowerPoint Presentation</vt:lpstr>
      <vt:lpstr>KEY DATES</vt:lpstr>
      <vt:lpstr>Finding Help in School</vt:lpstr>
      <vt:lpstr>Resources</vt:lpstr>
      <vt:lpstr>Assessment Mr. Lambrianides</vt:lpstr>
      <vt:lpstr> Y11 Autumn Mock Examinations</vt:lpstr>
      <vt:lpstr> Y11 Spring Mock Examinations</vt:lpstr>
      <vt:lpstr>PowerPoint Presentation</vt:lpstr>
      <vt:lpstr>Interim Reports  </vt:lpstr>
      <vt:lpstr>PowerPoint Presentation</vt:lpstr>
      <vt:lpstr>Revision Tips </vt:lpstr>
      <vt:lpstr>What is a PLC?</vt:lpstr>
      <vt:lpstr>How to use a PLC</vt:lpstr>
      <vt:lpstr>Where can you find all your PLCs and other revision aids?</vt:lpstr>
      <vt:lpstr>GCSE MATHEMATICS Miss Beswick</vt:lpstr>
      <vt:lpstr>Things to know</vt:lpstr>
      <vt:lpstr>How to revise maths</vt:lpstr>
      <vt:lpstr>How NOT to revise maths</vt:lpstr>
      <vt:lpstr>Using sparx to revise</vt:lpstr>
      <vt:lpstr>Checklist for sparx</vt:lpstr>
      <vt:lpstr>Using sparx to revise</vt:lpstr>
      <vt:lpstr>Using sparx to revise</vt:lpstr>
      <vt:lpstr>Have a go at the questions Use the help videos</vt:lpstr>
      <vt:lpstr>Using mathsgenie to revise</vt:lpstr>
      <vt:lpstr>Mathsgenie homepage</vt:lpstr>
      <vt:lpstr>Click on a past paper</vt:lpstr>
      <vt:lpstr>Answer the questions</vt:lpstr>
      <vt:lpstr> Check your answers (click ‘ans’)</vt:lpstr>
      <vt:lpstr>Use the answers to find out how to do questions you can’t do</vt:lpstr>
      <vt:lpstr>How you can help</vt:lpstr>
      <vt:lpstr>How you can help</vt:lpstr>
      <vt:lpstr>How you can help</vt:lpstr>
      <vt:lpstr>How you can help</vt:lpstr>
      <vt:lpstr>Maths intervention</vt:lpstr>
      <vt:lpstr>Thankyou</vt:lpstr>
      <vt:lpstr>GCSE  English Language &amp; English Literature Miss Jones</vt:lpstr>
      <vt:lpstr>GCSE ENGLISH LANGUAGE</vt:lpstr>
      <vt:lpstr>GCSE English Language.  How you can support your child.</vt:lpstr>
      <vt:lpstr>Revision Workbook</vt:lpstr>
      <vt:lpstr>  GCSE ENGLISH LITERATURE</vt:lpstr>
      <vt:lpstr>GCSE English Literature How can you support your child?</vt:lpstr>
      <vt:lpstr> gcsepod.com</vt:lpstr>
      <vt:lpstr>Poetry Anthology</vt:lpstr>
      <vt:lpstr>Literature Essays</vt:lpstr>
      <vt:lpstr>Using Flashcards</vt:lpstr>
      <vt:lpstr>What about revision guides?</vt:lpstr>
      <vt:lpstr>Further sources of support:</vt:lpstr>
      <vt:lpstr>GCSE SCIENCE : Mr. McMahon</vt:lpstr>
      <vt:lpstr>Preparing for Science GCSE</vt:lpstr>
      <vt:lpstr>Preparing for Science GCSE</vt:lpstr>
      <vt:lpstr>Preparing for Science GCSE</vt:lpstr>
      <vt:lpstr>PowerPoint Presentation</vt:lpstr>
      <vt:lpstr>Really useful additional support</vt:lpstr>
      <vt:lpstr>GCSE SCIENCE</vt:lpstr>
      <vt:lpstr>GCSE SCIENCE</vt:lpstr>
      <vt:lpstr>GCSE</vt:lpstr>
      <vt:lpstr>Year 11 Careers Information Mr. Knight </vt:lpstr>
      <vt:lpstr> Yr 11 Careers Program  </vt:lpstr>
      <vt:lpstr>What is the Careers program at Bridgewater this year?</vt:lpstr>
      <vt:lpstr>PowerPoint Presentation</vt:lpstr>
      <vt:lpstr> Post 16 destination Assemblies  </vt:lpstr>
      <vt:lpstr> Research the 3C’s</vt:lpstr>
      <vt:lpstr>PowerPoint Presentation</vt:lpstr>
      <vt:lpstr>PowerPoint Presentation</vt:lpstr>
      <vt:lpstr> Mock Job Interviews</vt:lpstr>
      <vt:lpstr>Individual Careers Interview</vt:lpstr>
      <vt:lpstr>Individual Careers Interview</vt:lpstr>
      <vt:lpstr>Individual Careers Interview</vt:lpstr>
      <vt:lpstr>Individual Careers Interview</vt:lpstr>
      <vt:lpstr>Apprenticeships</vt:lpstr>
      <vt:lpstr>Apprenticeships</vt:lpstr>
      <vt:lpstr>CEIAG Careers Education Information &amp; Guidance</vt:lpstr>
    </vt:vector>
  </TitlesOfParts>
  <Company>Bridgewater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Day-managing behaviour</dc:title>
  <dc:creator>Tim Long</dc:creator>
  <cp:lastModifiedBy>Mr. B. McCahey</cp:lastModifiedBy>
  <cp:revision>282</cp:revision>
  <cp:lastPrinted>2019-10-10T14:59:08Z</cp:lastPrinted>
  <dcterms:created xsi:type="dcterms:W3CDTF">2014-06-23T14:23:18Z</dcterms:created>
  <dcterms:modified xsi:type="dcterms:W3CDTF">2023-10-13T09:33:51Z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0x01010091DB394F503C5F47BDB2FEA1A137A3B4</vt:lpwstr>
  </property>
</Properties>
</file>