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3" r:id="rId5"/>
  </p:sldMasterIdLst>
  <p:sldIdLst>
    <p:sldId id="270" r:id="rId6"/>
    <p:sldId id="287" r:id="rId7"/>
    <p:sldId id="292" r:id="rId8"/>
    <p:sldId id="289" r:id="rId9"/>
    <p:sldId id="291" r:id="rId10"/>
    <p:sldId id="290" r:id="rId11"/>
    <p:sldId id="271" r:id="rId12"/>
    <p:sldId id="293"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1"/>
    <p:restoredTop sz="94701"/>
  </p:normalViewPr>
  <p:slideViewPr>
    <p:cSldViewPr snapToGrid="0">
      <p:cViewPr varScale="1">
        <p:scale>
          <a:sx n="68" d="100"/>
          <a:sy n="68" d="100"/>
        </p:scale>
        <p:origin x="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11/15/2023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11/15/2023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11/15/2023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11/15/2023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11/15/2023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11/15/2023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11/15/2023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11/15/2023</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11/15/2023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11/15/2023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11/15/2023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11/15/2023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7"/>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7" r:id="rId1"/>
    <p:sldLayoutId id="2147483674" r:id="rId2"/>
    <p:sldLayoutId id="2147483680" r:id="rId3"/>
    <p:sldLayoutId id="2147483682" r:id="rId4"/>
    <p:sldLayoutId id="214748368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11/15/2023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_0onFbc5FQM" TargetMode="External"/><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KbMPdGsE5I" TargetMode="External"/><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238022" y="2046539"/>
            <a:ext cx="3857978" cy="794297"/>
          </a:xfrm>
        </p:spPr>
        <p:txBody>
          <a:bodyPr/>
          <a:lstStyle/>
          <a:p>
            <a:r>
              <a:rPr lang="en-US" dirty="0"/>
              <a:t>Decision Making</a:t>
            </a:r>
          </a:p>
        </p:txBody>
      </p:sp>
      <p:sp>
        <p:nvSpPr>
          <p:cNvPr id="3" name="Subtitle 2">
            <a:extLst>
              <a:ext uri="{FF2B5EF4-FFF2-40B4-BE49-F238E27FC236}">
                <a16:creationId xmlns:a16="http://schemas.microsoft.com/office/drawing/2014/main" id="{161A6FCA-F2BA-1475-770A-330F7388E545}"/>
              </a:ext>
            </a:extLst>
          </p:cNvPr>
          <p:cNvSpPr>
            <a:spLocks noGrp="1"/>
          </p:cNvSpPr>
          <p:nvPr>
            <p:ph type="subTitle" idx="1"/>
          </p:nvPr>
        </p:nvSpPr>
        <p:spPr>
          <a:xfrm>
            <a:off x="702734" y="3135687"/>
            <a:ext cx="4662268" cy="1505238"/>
          </a:xfrm>
        </p:spPr>
        <p:txBody>
          <a:bodyPr/>
          <a:lstStyle/>
          <a:p>
            <a:r>
              <a:rPr lang="en-US" dirty="0"/>
              <a:t>Preparing to be successful in making good decisions</a:t>
            </a:r>
          </a:p>
        </p:txBody>
      </p:sp>
      <p:sp>
        <p:nvSpPr>
          <p:cNvPr id="4" name="TextBox 3">
            <a:extLst>
              <a:ext uri="{FF2B5EF4-FFF2-40B4-BE49-F238E27FC236}">
                <a16:creationId xmlns:a16="http://schemas.microsoft.com/office/drawing/2014/main" id="{D81A9486-0C2B-4F6E-AB9F-F4951E402E49}"/>
              </a:ext>
            </a:extLst>
          </p:cNvPr>
          <p:cNvSpPr txBox="1"/>
          <p:nvPr/>
        </p:nvSpPr>
        <p:spPr>
          <a:xfrm>
            <a:off x="8451273" y="1260944"/>
            <a:ext cx="3413349" cy="646331"/>
          </a:xfrm>
          <a:prstGeom prst="rect">
            <a:avLst/>
          </a:prstGeom>
          <a:noFill/>
        </p:spPr>
        <p:txBody>
          <a:bodyPr wrap="square" rtlCol="0">
            <a:spAutoFit/>
          </a:bodyPr>
          <a:lstStyle/>
          <a:p>
            <a:pPr algn="r"/>
            <a:r>
              <a:rPr lang="en-GB" dirty="0"/>
              <a:t>Preparing to make your GCSE/BTEC choices</a:t>
            </a:r>
          </a:p>
        </p:txBody>
      </p:sp>
      <p:pic>
        <p:nvPicPr>
          <p:cNvPr id="5" name="Picture 4">
            <a:extLst>
              <a:ext uri="{FF2B5EF4-FFF2-40B4-BE49-F238E27FC236}">
                <a16:creationId xmlns:a16="http://schemas.microsoft.com/office/drawing/2014/main" id="{4047EDB7-70EB-BF03-FCF7-3072F4E81559}"/>
              </a:ext>
            </a:extLst>
          </p:cNvPr>
          <p:cNvPicPr>
            <a:picLocks noChangeAspect="1"/>
          </p:cNvPicPr>
          <p:nvPr/>
        </p:nvPicPr>
        <p:blipFill>
          <a:blip r:embed="rId2"/>
          <a:stretch>
            <a:fillRect/>
          </a:stretch>
        </p:blipFill>
        <p:spPr>
          <a:xfrm>
            <a:off x="9606606" y="333564"/>
            <a:ext cx="2258016" cy="805968"/>
          </a:xfrm>
          <a:prstGeom prst="rect">
            <a:avLst/>
          </a:prstGeom>
        </p:spPr>
      </p:pic>
      <p:sp>
        <p:nvSpPr>
          <p:cNvPr id="6" name="TextBox 5">
            <a:extLst>
              <a:ext uri="{FF2B5EF4-FFF2-40B4-BE49-F238E27FC236}">
                <a16:creationId xmlns:a16="http://schemas.microsoft.com/office/drawing/2014/main" id="{02403AC6-F2EC-D5EC-70D5-E9073432FC44}"/>
              </a:ext>
            </a:extLst>
          </p:cNvPr>
          <p:cNvSpPr txBox="1"/>
          <p:nvPr/>
        </p:nvSpPr>
        <p:spPr>
          <a:xfrm>
            <a:off x="1595922" y="4193215"/>
            <a:ext cx="4038646" cy="954107"/>
          </a:xfrm>
          <a:prstGeom prst="rect">
            <a:avLst/>
          </a:prstGeom>
          <a:noFill/>
        </p:spPr>
        <p:txBody>
          <a:bodyPr wrap="square" rtlCol="0">
            <a:spAutoFit/>
          </a:bodyPr>
          <a:lstStyle/>
          <a:p>
            <a:r>
              <a:rPr lang="en-GB" sz="2800" b="1" dirty="0">
                <a:solidFill>
                  <a:srgbClr val="FF0000"/>
                </a:solidFill>
              </a:rPr>
              <a:t>List the decisions you have made today </a:t>
            </a:r>
          </a:p>
        </p:txBody>
      </p:sp>
      <p:sp>
        <p:nvSpPr>
          <p:cNvPr id="7" name="TextBox 6">
            <a:extLst>
              <a:ext uri="{FF2B5EF4-FFF2-40B4-BE49-F238E27FC236}">
                <a16:creationId xmlns:a16="http://schemas.microsoft.com/office/drawing/2014/main" id="{212407CA-2BEE-910C-6ED0-9244C527577D}"/>
              </a:ext>
            </a:extLst>
          </p:cNvPr>
          <p:cNvSpPr txBox="1"/>
          <p:nvPr/>
        </p:nvSpPr>
        <p:spPr>
          <a:xfrm>
            <a:off x="4357594" y="5418831"/>
            <a:ext cx="6273460" cy="830997"/>
          </a:xfrm>
          <a:prstGeom prst="rect">
            <a:avLst/>
          </a:prstGeom>
          <a:noFill/>
        </p:spPr>
        <p:txBody>
          <a:bodyPr wrap="square" rtlCol="0">
            <a:spAutoFit/>
          </a:bodyPr>
          <a:lstStyle/>
          <a:p>
            <a:r>
              <a:rPr lang="en-GB" sz="2400" b="1" dirty="0">
                <a:solidFill>
                  <a:srgbClr val="FF0000"/>
                </a:solidFill>
              </a:rPr>
              <a:t>Discuss - </a:t>
            </a:r>
            <a:r>
              <a:rPr lang="en-GB" sz="2400" dirty="0">
                <a:solidFill>
                  <a:srgbClr val="FF0000"/>
                </a:solidFill>
              </a:rPr>
              <a:t>How important were those decisions? Are all decisions as important as others? </a:t>
            </a:r>
          </a:p>
        </p:txBody>
      </p:sp>
      <p:pic>
        <p:nvPicPr>
          <p:cNvPr id="8" name="Picture 2" descr="Decision-Making Models: Five Agile Methods to Help You">
            <a:extLst>
              <a:ext uri="{FF2B5EF4-FFF2-40B4-BE49-F238E27FC236}">
                <a16:creationId xmlns:a16="http://schemas.microsoft.com/office/drawing/2014/main" id="{FB0E8C5A-796F-BBF3-FE61-4F0783A8F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60759"/>
            <a:ext cx="5201401" cy="26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83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3394180" y="193082"/>
            <a:ext cx="6559059" cy="1505239"/>
          </a:xfrm>
        </p:spPr>
        <p:txBody>
          <a:bodyPr/>
          <a:lstStyle/>
          <a:p>
            <a:r>
              <a:rPr lang="en-GB" dirty="0"/>
              <a:t>Today’s Session</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2662313" y="2508232"/>
            <a:ext cx="9544529" cy="3826675"/>
          </a:xfrm>
        </p:spPr>
        <p:txBody>
          <a:bodyPr/>
          <a:lstStyle/>
          <a:p>
            <a:pPr marL="0" indent="0">
              <a:buNone/>
            </a:pPr>
            <a:r>
              <a:rPr lang="en-GB" dirty="0"/>
              <a:t>This is what we are covering today</a:t>
            </a:r>
          </a:p>
          <a:p>
            <a:r>
              <a:rPr lang="en-GB" dirty="0"/>
              <a:t>Why do we need to look at decision making?</a:t>
            </a:r>
          </a:p>
          <a:p>
            <a:r>
              <a:rPr lang="en-GB" dirty="0"/>
              <a:t>What are the different types of decisions</a:t>
            </a:r>
          </a:p>
          <a:p>
            <a:r>
              <a:rPr lang="en-GB" dirty="0"/>
              <a:t>7 effective steps of decision making</a:t>
            </a:r>
          </a:p>
          <a:p>
            <a:r>
              <a:rPr lang="en-GB" dirty="0"/>
              <a:t>What will we be looking at over the next 5 weeks</a:t>
            </a:r>
          </a:p>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654628" y="1740191"/>
            <a:ext cx="1905000" cy="1905000"/>
          </a:xfrm>
          <a:prstGeom prst="rect">
            <a:avLst/>
          </a:prstGeom>
        </p:spPr>
      </p:pic>
    </p:spTree>
    <p:extLst>
      <p:ext uri="{BB962C8B-B14F-4D97-AF65-F5344CB8AC3E}">
        <p14:creationId xmlns:p14="http://schemas.microsoft.com/office/powerpoint/2010/main" val="778362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662314" y="193082"/>
            <a:ext cx="7290926" cy="1505239"/>
          </a:xfrm>
        </p:spPr>
        <p:txBody>
          <a:bodyPr/>
          <a:lstStyle/>
          <a:p>
            <a:r>
              <a:rPr lang="en-GB" sz="4400" dirty="0"/>
              <a:t>Why do we need to look at decision making?</a:t>
            </a:r>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2751089" y="1993327"/>
            <a:ext cx="8381509" cy="3826675"/>
          </a:xfrm>
        </p:spPr>
        <p:txBody>
          <a:bodyPr/>
          <a:lstStyle/>
          <a:p>
            <a:pPr marL="0" indent="0">
              <a:buNone/>
            </a:pPr>
            <a:r>
              <a:rPr lang="en-GB" dirty="0"/>
              <a:t>Making decisions can be scary and stressful, as you know they might have life long consequences and you want to make the RIGHT CHOICE</a:t>
            </a:r>
          </a:p>
          <a:p>
            <a:pPr marL="0" indent="0">
              <a:buNone/>
            </a:pPr>
            <a:endParaRPr lang="en-GB" dirty="0"/>
          </a:p>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654628" y="1740191"/>
            <a:ext cx="1905000" cy="1905000"/>
          </a:xfrm>
          <a:prstGeom prst="rect">
            <a:avLst/>
          </a:prstGeom>
        </p:spPr>
      </p:pic>
      <p:pic>
        <p:nvPicPr>
          <p:cNvPr id="4" name="Picture 3">
            <a:extLst>
              <a:ext uri="{FF2B5EF4-FFF2-40B4-BE49-F238E27FC236}">
                <a16:creationId xmlns:a16="http://schemas.microsoft.com/office/drawing/2014/main" id="{7BA8042F-9A95-55DD-64CF-7D7CC6D57D45}"/>
              </a:ext>
            </a:extLst>
          </p:cNvPr>
          <p:cNvPicPr>
            <a:picLocks noChangeAspect="1"/>
          </p:cNvPicPr>
          <p:nvPr/>
        </p:nvPicPr>
        <p:blipFill>
          <a:blip r:embed="rId4"/>
          <a:stretch>
            <a:fillRect/>
          </a:stretch>
        </p:blipFill>
        <p:spPr>
          <a:xfrm>
            <a:off x="7056440" y="3761476"/>
            <a:ext cx="5153632" cy="2234879"/>
          </a:xfrm>
          <a:prstGeom prst="rect">
            <a:avLst/>
          </a:prstGeom>
        </p:spPr>
      </p:pic>
      <p:sp>
        <p:nvSpPr>
          <p:cNvPr id="5" name="TextBox 4">
            <a:extLst>
              <a:ext uri="{FF2B5EF4-FFF2-40B4-BE49-F238E27FC236}">
                <a16:creationId xmlns:a16="http://schemas.microsoft.com/office/drawing/2014/main" id="{1CC775EF-265E-617E-3F64-CB0063C49323}"/>
              </a:ext>
            </a:extLst>
          </p:cNvPr>
          <p:cNvSpPr txBox="1"/>
          <p:nvPr/>
        </p:nvSpPr>
        <p:spPr>
          <a:xfrm>
            <a:off x="5537428" y="2896066"/>
            <a:ext cx="2577483" cy="646331"/>
          </a:xfrm>
          <a:prstGeom prst="rect">
            <a:avLst/>
          </a:prstGeom>
          <a:noFill/>
        </p:spPr>
        <p:txBody>
          <a:bodyPr wrap="square" rtlCol="0">
            <a:spAutoFit/>
          </a:bodyPr>
          <a:lstStyle/>
          <a:p>
            <a:r>
              <a:rPr lang="en-GB" b="1" dirty="0">
                <a:solidFill>
                  <a:srgbClr val="FF0000"/>
                </a:solidFill>
              </a:rPr>
              <a:t>Is there such a thing as the RIGHT CHOICE?</a:t>
            </a:r>
          </a:p>
        </p:txBody>
      </p:sp>
      <p:sp>
        <p:nvSpPr>
          <p:cNvPr id="9" name="TextBox 8">
            <a:extLst>
              <a:ext uri="{FF2B5EF4-FFF2-40B4-BE49-F238E27FC236}">
                <a16:creationId xmlns:a16="http://schemas.microsoft.com/office/drawing/2014/main" id="{37A231B3-9717-E70B-654D-CE336432854C}"/>
              </a:ext>
            </a:extLst>
          </p:cNvPr>
          <p:cNvSpPr txBox="1"/>
          <p:nvPr/>
        </p:nvSpPr>
        <p:spPr>
          <a:xfrm>
            <a:off x="896644" y="3906664"/>
            <a:ext cx="6074251" cy="923330"/>
          </a:xfrm>
          <a:prstGeom prst="rect">
            <a:avLst/>
          </a:prstGeom>
          <a:noFill/>
        </p:spPr>
        <p:txBody>
          <a:bodyPr wrap="square" rtlCol="0">
            <a:spAutoFit/>
          </a:bodyPr>
          <a:lstStyle/>
          <a:p>
            <a:r>
              <a:rPr lang="en-GB" b="1" dirty="0">
                <a:solidFill>
                  <a:srgbClr val="FF0000"/>
                </a:solidFill>
              </a:rPr>
              <a:t>There isn’t such a thing as the RIGHT CHOICE – there are good choices and bad choices, there are better and worse choices</a:t>
            </a:r>
          </a:p>
          <a:p>
            <a:r>
              <a:rPr lang="en-GB" b="1" dirty="0">
                <a:solidFill>
                  <a:srgbClr val="FF0000"/>
                </a:solidFill>
              </a:rPr>
              <a:t>You need to learn how to make GOOD CHOICES</a:t>
            </a:r>
            <a:endParaRPr lang="en-GB" dirty="0"/>
          </a:p>
        </p:txBody>
      </p:sp>
      <p:sp>
        <p:nvSpPr>
          <p:cNvPr id="10" name="TextBox 9">
            <a:extLst>
              <a:ext uri="{FF2B5EF4-FFF2-40B4-BE49-F238E27FC236}">
                <a16:creationId xmlns:a16="http://schemas.microsoft.com/office/drawing/2014/main" id="{70790EF2-29B4-4494-AB13-5497AAB81D9A}"/>
              </a:ext>
            </a:extLst>
          </p:cNvPr>
          <p:cNvSpPr txBox="1"/>
          <p:nvPr/>
        </p:nvSpPr>
        <p:spPr>
          <a:xfrm>
            <a:off x="332441" y="5091467"/>
            <a:ext cx="7190912" cy="1200329"/>
          </a:xfrm>
          <a:prstGeom prst="rect">
            <a:avLst/>
          </a:prstGeom>
          <a:noFill/>
        </p:spPr>
        <p:txBody>
          <a:bodyPr wrap="square" rtlCol="0">
            <a:spAutoFit/>
          </a:bodyPr>
          <a:lstStyle/>
          <a:p>
            <a:r>
              <a:rPr lang="en-GB" dirty="0"/>
              <a:t>By looking at how you can make decisions you can </a:t>
            </a:r>
            <a:r>
              <a:rPr lang="en-GB" b="1" dirty="0"/>
              <a:t>empower yourself </a:t>
            </a:r>
            <a:r>
              <a:rPr lang="en-GB" dirty="0"/>
              <a:t>to make better decisions which in turn should give you a </a:t>
            </a:r>
            <a:r>
              <a:rPr lang="en-GB" b="1" dirty="0"/>
              <a:t>better quality of life</a:t>
            </a:r>
            <a:r>
              <a:rPr lang="en-GB" dirty="0"/>
              <a:t>. </a:t>
            </a:r>
          </a:p>
          <a:p>
            <a:r>
              <a:rPr lang="en-GB" dirty="0"/>
              <a:t>This should also take a lot of the </a:t>
            </a:r>
            <a:r>
              <a:rPr lang="en-GB" b="1" dirty="0"/>
              <a:t>stress out of making a decision </a:t>
            </a:r>
            <a:r>
              <a:rPr lang="en-GB" dirty="0"/>
              <a:t>as you now have the understanding of how to </a:t>
            </a:r>
            <a:r>
              <a:rPr lang="en-GB" b="1" dirty="0"/>
              <a:t>make better decisions</a:t>
            </a:r>
            <a:r>
              <a:rPr lang="en-GB" dirty="0"/>
              <a:t>.</a:t>
            </a:r>
          </a:p>
        </p:txBody>
      </p:sp>
    </p:spTree>
    <p:extLst>
      <p:ext uri="{BB962C8B-B14F-4D97-AF65-F5344CB8AC3E}">
        <p14:creationId xmlns:p14="http://schemas.microsoft.com/office/powerpoint/2010/main" val="2348181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sp>
        <p:nvSpPr>
          <p:cNvPr id="4" name="Text Placeholder 3">
            <a:extLst>
              <a:ext uri="{FF2B5EF4-FFF2-40B4-BE49-F238E27FC236}">
                <a16:creationId xmlns:a16="http://schemas.microsoft.com/office/drawing/2014/main" id="{DFE8B695-4653-0E69-B7F0-16DDF34BBA78}"/>
              </a:ext>
            </a:extLst>
          </p:cNvPr>
          <p:cNvSpPr>
            <a:spLocks noGrp="1"/>
          </p:cNvSpPr>
          <p:nvPr>
            <p:ph type="body" sz="quarter" idx="14"/>
          </p:nvPr>
        </p:nvSpPr>
        <p:spPr>
          <a:xfrm>
            <a:off x="3402188" y="6028267"/>
            <a:ext cx="6505291" cy="349697"/>
          </a:xfrm>
        </p:spPr>
        <p:txBody>
          <a:bodyPr/>
          <a:lstStyle/>
          <a:p>
            <a:pPr marL="0" indent="0">
              <a:buNone/>
            </a:pPr>
            <a:r>
              <a:rPr lang="en-GB" dirty="0">
                <a:hlinkClick r:id="rId3"/>
              </a:rPr>
              <a:t>How to make better decisions</a:t>
            </a:r>
            <a:r>
              <a:rPr lang="en-GB" dirty="0"/>
              <a:t>– 3.40 mins</a:t>
            </a:r>
          </a:p>
        </p:txBody>
      </p:sp>
      <p:sp>
        <p:nvSpPr>
          <p:cNvPr id="13" name="TextBox 12">
            <a:extLst>
              <a:ext uri="{FF2B5EF4-FFF2-40B4-BE49-F238E27FC236}">
                <a16:creationId xmlns:a16="http://schemas.microsoft.com/office/drawing/2014/main" id="{15F59C79-1F5A-158D-4C63-17B1AC898991}"/>
              </a:ext>
            </a:extLst>
          </p:cNvPr>
          <p:cNvSpPr txBox="1"/>
          <p:nvPr/>
        </p:nvSpPr>
        <p:spPr>
          <a:xfrm>
            <a:off x="677935" y="3814255"/>
            <a:ext cx="1760465" cy="369332"/>
          </a:xfrm>
          <a:prstGeom prst="rect">
            <a:avLst/>
          </a:prstGeom>
          <a:noFill/>
        </p:spPr>
        <p:txBody>
          <a:bodyPr wrap="square" rtlCol="0">
            <a:spAutoFit/>
          </a:bodyPr>
          <a:lstStyle/>
          <a:p>
            <a:r>
              <a:rPr lang="en-GB" dirty="0"/>
              <a:t>Watch the video</a:t>
            </a:r>
          </a:p>
        </p:txBody>
      </p:sp>
      <p:sp>
        <p:nvSpPr>
          <p:cNvPr id="14" name="TextBox 13">
            <a:extLst>
              <a:ext uri="{FF2B5EF4-FFF2-40B4-BE49-F238E27FC236}">
                <a16:creationId xmlns:a16="http://schemas.microsoft.com/office/drawing/2014/main" id="{6BA422F7-EC03-483B-368C-5ACBD9060C29}"/>
              </a:ext>
            </a:extLst>
          </p:cNvPr>
          <p:cNvSpPr txBox="1"/>
          <p:nvPr/>
        </p:nvSpPr>
        <p:spPr>
          <a:xfrm>
            <a:off x="238146" y="4334978"/>
            <a:ext cx="2200254" cy="923330"/>
          </a:xfrm>
          <a:prstGeom prst="rect">
            <a:avLst/>
          </a:prstGeom>
          <a:noFill/>
        </p:spPr>
        <p:txBody>
          <a:bodyPr wrap="square" rtlCol="0">
            <a:spAutoFit/>
          </a:bodyPr>
          <a:lstStyle/>
          <a:p>
            <a:r>
              <a:rPr lang="en-GB" b="1" dirty="0">
                <a:solidFill>
                  <a:srgbClr val="FF0000"/>
                </a:solidFill>
              </a:rPr>
              <a:t>Discuss – what 3 ideas does this video come up with?</a:t>
            </a:r>
          </a:p>
        </p:txBody>
      </p:sp>
      <p:pic>
        <p:nvPicPr>
          <p:cNvPr id="2" name="Picture 1">
            <a:extLst>
              <a:ext uri="{FF2B5EF4-FFF2-40B4-BE49-F238E27FC236}">
                <a16:creationId xmlns:a16="http://schemas.microsoft.com/office/drawing/2014/main" id="{178D3F61-3490-1EE6-376A-FCCBDC313CC7}"/>
              </a:ext>
            </a:extLst>
          </p:cNvPr>
          <p:cNvPicPr>
            <a:picLocks noChangeAspect="1"/>
          </p:cNvPicPr>
          <p:nvPr/>
        </p:nvPicPr>
        <p:blipFill>
          <a:blip r:embed="rId4"/>
          <a:stretch>
            <a:fillRect/>
          </a:stretch>
        </p:blipFill>
        <p:spPr>
          <a:xfrm>
            <a:off x="409461" y="1757865"/>
            <a:ext cx="1905000" cy="1905000"/>
          </a:xfrm>
          <a:prstGeom prst="rect">
            <a:avLst/>
          </a:prstGeom>
        </p:spPr>
      </p:pic>
      <p:pic>
        <p:nvPicPr>
          <p:cNvPr id="6" name="Picture 5">
            <a:hlinkClick r:id="rId3"/>
            <a:extLst>
              <a:ext uri="{FF2B5EF4-FFF2-40B4-BE49-F238E27FC236}">
                <a16:creationId xmlns:a16="http://schemas.microsoft.com/office/drawing/2014/main" id="{A666DD3E-8AD0-61E2-E8E5-86A8D1AF78EF}"/>
              </a:ext>
            </a:extLst>
          </p:cNvPr>
          <p:cNvPicPr>
            <a:picLocks noChangeAspect="1"/>
          </p:cNvPicPr>
          <p:nvPr/>
        </p:nvPicPr>
        <p:blipFill rotWithShape="1">
          <a:blip r:embed="rId5"/>
          <a:srcRect l="3164" t="4563" r="26966" b="22944"/>
          <a:stretch/>
        </p:blipFill>
        <p:spPr>
          <a:xfrm>
            <a:off x="2738356" y="1757865"/>
            <a:ext cx="6947182" cy="4054441"/>
          </a:xfrm>
          <a:prstGeom prst="rect">
            <a:avLst/>
          </a:prstGeom>
        </p:spPr>
      </p:pic>
    </p:spTree>
    <p:extLst>
      <p:ext uri="{BB962C8B-B14F-4D97-AF65-F5344CB8AC3E}">
        <p14:creationId xmlns:p14="http://schemas.microsoft.com/office/powerpoint/2010/main" val="2502138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1905740" y="341752"/>
            <a:ext cx="7588730" cy="1505239"/>
          </a:xfrm>
        </p:spPr>
        <p:txBody>
          <a:bodyPr/>
          <a:lstStyle/>
          <a:p>
            <a:pPr algn="ctr"/>
            <a:r>
              <a:rPr lang="en-GB" dirty="0"/>
              <a:t>Types of </a:t>
            </a:r>
            <a:br>
              <a:rPr lang="en-GB" dirty="0"/>
            </a:br>
            <a:r>
              <a:rPr lang="en-GB" dirty="0"/>
              <a:t>Decision Making</a:t>
            </a:r>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2109988" y="1910114"/>
            <a:ext cx="10082012" cy="3826675"/>
          </a:xfrm>
        </p:spPr>
        <p:txBody>
          <a:bodyPr/>
          <a:lstStyle/>
          <a:p>
            <a:pPr marL="0" indent="0">
              <a:buNone/>
            </a:pPr>
            <a:r>
              <a:rPr lang="en-GB" b="1" dirty="0"/>
              <a:t>What Are the 3 Types of Decision Making?</a:t>
            </a:r>
            <a:endParaRPr lang="en-GB" dirty="0"/>
          </a:p>
          <a:p>
            <a:pPr lvl="0"/>
            <a:r>
              <a:rPr lang="en-GB" sz="2000" b="1" dirty="0"/>
              <a:t>Strategic:</a:t>
            </a:r>
            <a:r>
              <a:rPr lang="en-GB" sz="2000" dirty="0"/>
              <a:t> </a:t>
            </a:r>
            <a:r>
              <a:rPr lang="en-GB" sz="2000" b="1" dirty="0">
                <a:solidFill>
                  <a:srgbClr val="FF0000"/>
                </a:solidFill>
              </a:rPr>
              <a:t>Long-term</a:t>
            </a:r>
            <a:r>
              <a:rPr lang="en-GB" sz="2000" dirty="0"/>
              <a:t>, high-level decisions determine the direction of an your life.           </a:t>
            </a:r>
            <a:r>
              <a:rPr lang="en-GB" sz="2000" dirty="0">
                <a:solidFill>
                  <a:srgbClr val="00B050"/>
                </a:solidFill>
              </a:rPr>
              <a:t>e</a:t>
            </a:r>
            <a:r>
              <a:rPr lang="en-GB" sz="2000" b="1" dirty="0">
                <a:solidFill>
                  <a:srgbClr val="00B050"/>
                </a:solidFill>
              </a:rPr>
              <a:t>.g. Who will I marry/live with? What career shall I choose? Which college will I choose when I Leave school? What GCSEs/BTECs shall I choose?</a:t>
            </a:r>
          </a:p>
          <a:p>
            <a:pPr lvl="0"/>
            <a:r>
              <a:rPr lang="en-GB" sz="2000" b="1" dirty="0"/>
              <a:t>Tactical: </a:t>
            </a:r>
            <a:r>
              <a:rPr lang="en-GB" sz="2000" dirty="0"/>
              <a:t>These decisions translate strategic direction into action, focusing &amp; reflecting on </a:t>
            </a:r>
            <a:r>
              <a:rPr lang="en-GB" sz="2000" b="1" dirty="0">
                <a:solidFill>
                  <a:srgbClr val="FF0000"/>
                </a:solidFill>
              </a:rPr>
              <a:t>how and why we do things </a:t>
            </a:r>
            <a:r>
              <a:rPr lang="en-GB" sz="2000" dirty="0"/>
              <a:t>and how we can do them better.                                     </a:t>
            </a:r>
            <a:r>
              <a:rPr lang="en-GB" sz="2000" b="1" dirty="0">
                <a:solidFill>
                  <a:srgbClr val="00B050"/>
                </a:solidFill>
              </a:rPr>
              <a:t>e.g. - always getting to school late, so setting your clock alarm earlier,                              - not getting good marks for homework, so giving yourself more time to do it better,      - not having the right pens etc for lessons, getting a pencil case and the right equipment</a:t>
            </a:r>
          </a:p>
          <a:p>
            <a:pPr lvl="0"/>
            <a:r>
              <a:rPr lang="en-GB" sz="2000" b="1" dirty="0"/>
              <a:t>Operational: </a:t>
            </a:r>
            <a:r>
              <a:rPr lang="en-GB" sz="2000" b="1" dirty="0">
                <a:solidFill>
                  <a:srgbClr val="FF0000"/>
                </a:solidFill>
              </a:rPr>
              <a:t>Daily</a:t>
            </a:r>
            <a:r>
              <a:rPr lang="en-GB" sz="2000" dirty="0"/>
              <a:t>, routine decisions that you have to make every day.                          </a:t>
            </a:r>
            <a:r>
              <a:rPr lang="en-GB" sz="2000" b="1" dirty="0">
                <a:solidFill>
                  <a:srgbClr val="00B050"/>
                </a:solidFill>
              </a:rPr>
              <a:t>e.g. Which socks will I wear? What shall I have for breakfast? Who will I sit with at lunch?</a:t>
            </a:r>
          </a:p>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306908" y="2649462"/>
            <a:ext cx="1905000" cy="1905000"/>
          </a:xfrm>
          <a:prstGeom prst="rect">
            <a:avLst/>
          </a:prstGeom>
        </p:spPr>
      </p:pic>
      <p:sp>
        <p:nvSpPr>
          <p:cNvPr id="4" name="TextBox 3">
            <a:extLst>
              <a:ext uri="{FF2B5EF4-FFF2-40B4-BE49-F238E27FC236}">
                <a16:creationId xmlns:a16="http://schemas.microsoft.com/office/drawing/2014/main" id="{0DA3B3F0-EF90-B2D4-E8BD-C938EDFAA17B}"/>
              </a:ext>
            </a:extLst>
          </p:cNvPr>
          <p:cNvSpPr txBox="1"/>
          <p:nvPr/>
        </p:nvSpPr>
        <p:spPr>
          <a:xfrm>
            <a:off x="372036" y="4625266"/>
            <a:ext cx="1905000" cy="1890982"/>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0492B5B6-558F-FB0E-28B7-54736B0DA4DB}"/>
              </a:ext>
            </a:extLst>
          </p:cNvPr>
          <p:cNvSpPr txBox="1"/>
          <p:nvPr/>
        </p:nvSpPr>
        <p:spPr>
          <a:xfrm>
            <a:off x="977184" y="5878397"/>
            <a:ext cx="10564428" cy="369332"/>
          </a:xfrm>
          <a:prstGeom prst="rect">
            <a:avLst/>
          </a:prstGeom>
          <a:noFill/>
        </p:spPr>
        <p:txBody>
          <a:bodyPr wrap="square" rtlCol="0">
            <a:spAutoFit/>
          </a:bodyPr>
          <a:lstStyle/>
          <a:p>
            <a:r>
              <a:rPr lang="en-GB" dirty="0">
                <a:solidFill>
                  <a:srgbClr val="FF0000"/>
                </a:solidFill>
              </a:rPr>
              <a:t>We are going to be looking at LONG TERM STRATEGIC decision making, to help you with your option choices</a:t>
            </a:r>
          </a:p>
        </p:txBody>
      </p:sp>
    </p:spTree>
    <p:extLst>
      <p:ext uri="{BB962C8B-B14F-4D97-AF65-F5344CB8AC3E}">
        <p14:creationId xmlns:p14="http://schemas.microsoft.com/office/powerpoint/2010/main" val="1497367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45D74C-1B95-611A-21E1-3E082748E2D4}"/>
              </a:ext>
            </a:extLst>
          </p:cNvPr>
          <p:cNvPicPr>
            <a:picLocks noChangeAspect="1"/>
          </p:cNvPicPr>
          <p:nvPr/>
        </p:nvPicPr>
        <p:blipFill>
          <a:blip r:embed="rId2"/>
          <a:stretch>
            <a:fillRect/>
          </a:stretch>
        </p:blipFill>
        <p:spPr>
          <a:xfrm>
            <a:off x="4487817" y="2772279"/>
            <a:ext cx="5715000" cy="3838575"/>
          </a:xfrm>
          <a:prstGeom prst="rect">
            <a:avLst/>
          </a:prstGeom>
        </p:spPr>
      </p:pic>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834240" y="674081"/>
            <a:ext cx="7883370" cy="1505239"/>
          </a:xfrm>
        </p:spPr>
        <p:txBody>
          <a:bodyPr/>
          <a:lstStyle/>
          <a:p>
            <a:r>
              <a:rPr lang="en-GB" dirty="0"/>
              <a:t>7 Effective Decision Making Steps</a:t>
            </a:r>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648040" y="2221544"/>
            <a:ext cx="8443034" cy="3826675"/>
          </a:xfrm>
        </p:spPr>
        <p:txBody>
          <a:bodyPr/>
          <a:lstStyle/>
          <a:p>
            <a:pPr marL="0" indent="0">
              <a:buNone/>
            </a:pPr>
            <a:r>
              <a:rPr lang="en-GB" dirty="0"/>
              <a:t>Look at the diagram – Most of us make decisions by only following steps 1, 3 and 5/6 </a:t>
            </a:r>
          </a:p>
          <a:p>
            <a:pPr marL="0" indent="0">
              <a:buNone/>
            </a:pPr>
            <a:r>
              <a:rPr lang="en-GB" dirty="0"/>
              <a:t>Most of us don’t</a:t>
            </a:r>
          </a:p>
          <a:p>
            <a:r>
              <a:rPr lang="en-GB" dirty="0"/>
              <a:t>Gather enough information</a:t>
            </a:r>
          </a:p>
          <a:p>
            <a:r>
              <a:rPr lang="en-GB" dirty="0"/>
              <a:t>Weigh up the evidence</a:t>
            </a:r>
          </a:p>
          <a:p>
            <a:r>
              <a:rPr lang="en-GB" dirty="0"/>
              <a:t>Review the decision</a:t>
            </a:r>
          </a:p>
          <a:p>
            <a:pPr marL="0" indent="0">
              <a:buNone/>
            </a:pPr>
            <a:r>
              <a:rPr lang="en-GB" dirty="0"/>
              <a:t>You need to learn the </a:t>
            </a:r>
          </a:p>
          <a:p>
            <a:pPr marL="0" indent="0">
              <a:buNone/>
            </a:pPr>
            <a:r>
              <a:rPr lang="en-GB" dirty="0"/>
              <a:t>importance of these 3 steps </a:t>
            </a:r>
          </a:p>
          <a:p>
            <a:pPr marL="0" indent="0">
              <a:buNone/>
            </a:pPr>
            <a:r>
              <a:rPr lang="en-GB" dirty="0"/>
              <a:t>and how to do them</a:t>
            </a:r>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3"/>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2AE284FB-5383-0CA8-C33B-EF2BF1EFB7D8}"/>
              </a:ext>
            </a:extLst>
          </p:cNvPr>
          <p:cNvPicPr>
            <a:picLocks noChangeAspect="1"/>
          </p:cNvPicPr>
          <p:nvPr/>
        </p:nvPicPr>
        <p:blipFill>
          <a:blip r:embed="rId4"/>
          <a:stretch>
            <a:fillRect/>
          </a:stretch>
        </p:blipFill>
        <p:spPr>
          <a:xfrm>
            <a:off x="10283787" y="2021504"/>
            <a:ext cx="1908213" cy="1908213"/>
          </a:xfrm>
          <a:prstGeom prst="rect">
            <a:avLst/>
          </a:prstGeom>
        </p:spPr>
      </p:pic>
      <p:sp>
        <p:nvSpPr>
          <p:cNvPr id="9" name="TextBox 8">
            <a:extLst>
              <a:ext uri="{FF2B5EF4-FFF2-40B4-BE49-F238E27FC236}">
                <a16:creationId xmlns:a16="http://schemas.microsoft.com/office/drawing/2014/main" id="{BF6BC5F4-D066-D324-0FCA-2976F8102A2A}"/>
              </a:ext>
            </a:extLst>
          </p:cNvPr>
          <p:cNvSpPr txBox="1"/>
          <p:nvPr/>
        </p:nvSpPr>
        <p:spPr>
          <a:xfrm>
            <a:off x="7567354" y="5353688"/>
            <a:ext cx="4240154" cy="646331"/>
          </a:xfrm>
          <a:prstGeom prst="rect">
            <a:avLst/>
          </a:prstGeom>
          <a:noFill/>
        </p:spPr>
        <p:txBody>
          <a:bodyPr wrap="square" rtlCol="0">
            <a:spAutoFit/>
          </a:bodyPr>
          <a:lstStyle/>
          <a:p>
            <a:r>
              <a:rPr lang="en-GB" dirty="0">
                <a:solidFill>
                  <a:srgbClr val="FF0000"/>
                </a:solidFill>
              </a:rPr>
              <a:t>Look at the diagram – Most of us make decisions by only following steps 1, 3 and 5 </a:t>
            </a:r>
          </a:p>
        </p:txBody>
      </p:sp>
    </p:spTree>
    <p:extLst>
      <p:ext uri="{BB962C8B-B14F-4D97-AF65-F5344CB8AC3E}">
        <p14:creationId xmlns:p14="http://schemas.microsoft.com/office/powerpoint/2010/main" val="39282939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795432" y="1106311"/>
            <a:ext cx="6280836" cy="638081"/>
          </a:xfrm>
        </p:spPr>
        <p:txBody>
          <a:bodyPr/>
          <a:lstStyle/>
          <a:p>
            <a:r>
              <a:rPr lang="en-GB" sz="3600" dirty="0"/>
              <a:t>What will you be doing over the next 5 sessions?</a:t>
            </a:r>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791428" y="2200222"/>
            <a:ext cx="11853333" cy="3826675"/>
          </a:xfrm>
        </p:spPr>
        <p:txBody>
          <a:bodyPr/>
          <a:lstStyle/>
          <a:p>
            <a:pPr>
              <a:lnSpc>
                <a:spcPct val="107000"/>
              </a:lnSpc>
              <a:spcAft>
                <a:spcPts val="800"/>
              </a:spcAf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Decision making Process – Swot analysis</a:t>
            </a:r>
          </a:p>
          <a:p>
            <a:pPr>
              <a:lnSpc>
                <a:spcPct val="107000"/>
              </a:lnSpc>
              <a:spcAft>
                <a:spcPts val="800"/>
              </a:spcAf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Decision making Process - Thinking Hats Process</a:t>
            </a:r>
          </a:p>
          <a:p>
            <a:pPr>
              <a:lnSpc>
                <a:spcPct val="107000"/>
              </a:lnSpc>
              <a:spcAft>
                <a:spcPts val="800"/>
              </a:spcAf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Decision making Process – Ranking (Cost Benefit analysis)</a:t>
            </a:r>
          </a:p>
          <a:p>
            <a:pPr>
              <a:lnSpc>
                <a:spcPct val="107000"/>
              </a:lnSpc>
              <a:spcAft>
                <a:spcPts val="800"/>
              </a:spcAft>
            </a:pPr>
            <a:r>
              <a:rPr lang="en-GB" sz="2800" kern="100" dirty="0">
                <a:latin typeface="Calibri" panose="020F0502020204030204" pitchFamily="34" charset="0"/>
                <a:ea typeface="Calibri" panose="020F0502020204030204" pitchFamily="34" charset="0"/>
                <a:cs typeface="Times New Roman" panose="02020603050405020304" pitchFamily="18" charset="0"/>
              </a:rPr>
              <a:t>Collecting Information -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Subject Skills</a:t>
            </a:r>
          </a:p>
          <a:p>
            <a:pPr>
              <a:lnSpc>
                <a:spcPct val="107000"/>
              </a:lnSpc>
              <a:spcAft>
                <a:spcPts val="800"/>
              </a:spcAf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How can I use this information to make better GCSE/BTEC Options?</a:t>
            </a:r>
          </a:p>
        </p:txBody>
      </p:sp>
      <p:pic>
        <p:nvPicPr>
          <p:cNvPr id="2" name="Picture 1">
            <a:extLst>
              <a:ext uri="{FF2B5EF4-FFF2-40B4-BE49-F238E27FC236}">
                <a16:creationId xmlns:a16="http://schemas.microsoft.com/office/drawing/2014/main" id="{A44B3B46-AF79-0472-5F03-A114485BEC8E}"/>
              </a:ext>
            </a:extLst>
          </p:cNvPr>
          <p:cNvPicPr>
            <a:picLocks noChangeAspect="1"/>
          </p:cNvPicPr>
          <p:nvPr/>
        </p:nvPicPr>
        <p:blipFill>
          <a:blip r:embed="rId2"/>
          <a:stretch>
            <a:fillRect/>
          </a:stretch>
        </p:blipFill>
        <p:spPr>
          <a:xfrm>
            <a:off x="9651762" y="418264"/>
            <a:ext cx="2258016" cy="805968"/>
          </a:xfrm>
          <a:prstGeom prst="rect">
            <a:avLst/>
          </a:prstGeom>
        </p:spPr>
      </p:pic>
      <p:pic>
        <p:nvPicPr>
          <p:cNvPr id="3" name="Picture 2">
            <a:extLst>
              <a:ext uri="{FF2B5EF4-FFF2-40B4-BE49-F238E27FC236}">
                <a16:creationId xmlns:a16="http://schemas.microsoft.com/office/drawing/2014/main" id="{8159CA3A-E200-CA8D-3DD9-1A1F8E9DB014}"/>
              </a:ext>
            </a:extLst>
          </p:cNvPr>
          <p:cNvPicPr>
            <a:picLocks noChangeAspect="1"/>
          </p:cNvPicPr>
          <p:nvPr/>
        </p:nvPicPr>
        <p:blipFill>
          <a:blip r:embed="rId3"/>
          <a:stretch>
            <a:fillRect/>
          </a:stretch>
        </p:blipFill>
        <p:spPr>
          <a:xfrm>
            <a:off x="9396568" y="1246115"/>
            <a:ext cx="1908213" cy="1908213"/>
          </a:xfrm>
          <a:prstGeom prst="rect">
            <a:avLst/>
          </a:prstGeom>
        </p:spPr>
      </p:pic>
    </p:spTree>
    <p:extLst>
      <p:ext uri="{BB962C8B-B14F-4D97-AF65-F5344CB8AC3E}">
        <p14:creationId xmlns:p14="http://schemas.microsoft.com/office/powerpoint/2010/main" val="13373465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sp>
        <p:nvSpPr>
          <p:cNvPr id="4" name="Text Placeholder 3">
            <a:extLst>
              <a:ext uri="{FF2B5EF4-FFF2-40B4-BE49-F238E27FC236}">
                <a16:creationId xmlns:a16="http://schemas.microsoft.com/office/drawing/2014/main" id="{DFE8B695-4653-0E69-B7F0-16DDF34BBA78}"/>
              </a:ext>
            </a:extLst>
          </p:cNvPr>
          <p:cNvSpPr>
            <a:spLocks noGrp="1"/>
          </p:cNvSpPr>
          <p:nvPr>
            <p:ph type="body" sz="quarter" idx="14"/>
          </p:nvPr>
        </p:nvSpPr>
        <p:spPr>
          <a:xfrm>
            <a:off x="3402188" y="6028267"/>
            <a:ext cx="6505291" cy="349697"/>
          </a:xfrm>
        </p:spPr>
        <p:txBody>
          <a:bodyPr/>
          <a:lstStyle/>
          <a:p>
            <a:pPr marL="0" indent="0">
              <a:buNone/>
            </a:pPr>
            <a:r>
              <a:rPr lang="en-GB" dirty="0">
                <a:hlinkClick r:id="rId3"/>
              </a:rPr>
              <a:t>The art of making decisions</a:t>
            </a:r>
            <a:r>
              <a:rPr lang="en-GB" dirty="0"/>
              <a:t> – 4.10 mins</a:t>
            </a:r>
          </a:p>
        </p:txBody>
      </p:sp>
      <p:sp>
        <p:nvSpPr>
          <p:cNvPr id="13" name="TextBox 12">
            <a:extLst>
              <a:ext uri="{FF2B5EF4-FFF2-40B4-BE49-F238E27FC236}">
                <a16:creationId xmlns:a16="http://schemas.microsoft.com/office/drawing/2014/main" id="{15F59C79-1F5A-158D-4C63-17B1AC898991}"/>
              </a:ext>
            </a:extLst>
          </p:cNvPr>
          <p:cNvSpPr txBox="1"/>
          <p:nvPr/>
        </p:nvSpPr>
        <p:spPr>
          <a:xfrm>
            <a:off x="677935" y="3814255"/>
            <a:ext cx="1760465" cy="369332"/>
          </a:xfrm>
          <a:prstGeom prst="rect">
            <a:avLst/>
          </a:prstGeom>
          <a:noFill/>
        </p:spPr>
        <p:txBody>
          <a:bodyPr wrap="square" rtlCol="0">
            <a:spAutoFit/>
          </a:bodyPr>
          <a:lstStyle/>
          <a:p>
            <a:r>
              <a:rPr lang="en-GB" dirty="0"/>
              <a:t>Watch the video</a:t>
            </a:r>
          </a:p>
        </p:txBody>
      </p:sp>
      <p:sp>
        <p:nvSpPr>
          <p:cNvPr id="14" name="TextBox 13">
            <a:extLst>
              <a:ext uri="{FF2B5EF4-FFF2-40B4-BE49-F238E27FC236}">
                <a16:creationId xmlns:a16="http://schemas.microsoft.com/office/drawing/2014/main" id="{6BA422F7-EC03-483B-368C-5ACBD9060C29}"/>
              </a:ext>
            </a:extLst>
          </p:cNvPr>
          <p:cNvSpPr txBox="1"/>
          <p:nvPr/>
        </p:nvSpPr>
        <p:spPr>
          <a:xfrm>
            <a:off x="238146" y="4334978"/>
            <a:ext cx="2200254" cy="923330"/>
          </a:xfrm>
          <a:prstGeom prst="rect">
            <a:avLst/>
          </a:prstGeom>
          <a:noFill/>
        </p:spPr>
        <p:txBody>
          <a:bodyPr wrap="square" rtlCol="0">
            <a:spAutoFit/>
          </a:bodyPr>
          <a:lstStyle/>
          <a:p>
            <a:r>
              <a:rPr lang="en-GB" b="1" dirty="0">
                <a:solidFill>
                  <a:srgbClr val="FF0000"/>
                </a:solidFill>
              </a:rPr>
              <a:t>Discuss – what is the key point of this video?</a:t>
            </a:r>
          </a:p>
        </p:txBody>
      </p:sp>
      <p:pic>
        <p:nvPicPr>
          <p:cNvPr id="2" name="Picture 1">
            <a:extLst>
              <a:ext uri="{FF2B5EF4-FFF2-40B4-BE49-F238E27FC236}">
                <a16:creationId xmlns:a16="http://schemas.microsoft.com/office/drawing/2014/main" id="{178D3F61-3490-1EE6-376A-FCCBDC313CC7}"/>
              </a:ext>
            </a:extLst>
          </p:cNvPr>
          <p:cNvPicPr>
            <a:picLocks noChangeAspect="1"/>
          </p:cNvPicPr>
          <p:nvPr/>
        </p:nvPicPr>
        <p:blipFill>
          <a:blip r:embed="rId4"/>
          <a:stretch>
            <a:fillRect/>
          </a:stretch>
        </p:blipFill>
        <p:spPr>
          <a:xfrm>
            <a:off x="409461" y="1757865"/>
            <a:ext cx="1905000" cy="1905000"/>
          </a:xfrm>
          <a:prstGeom prst="rect">
            <a:avLst/>
          </a:prstGeom>
        </p:spPr>
      </p:pic>
      <p:pic>
        <p:nvPicPr>
          <p:cNvPr id="7" name="Picture 6">
            <a:hlinkClick r:id="rId3"/>
            <a:extLst>
              <a:ext uri="{FF2B5EF4-FFF2-40B4-BE49-F238E27FC236}">
                <a16:creationId xmlns:a16="http://schemas.microsoft.com/office/drawing/2014/main" id="{7C1CD766-CFD9-9C2C-1D6C-52A10A3EE8B5}"/>
              </a:ext>
            </a:extLst>
          </p:cNvPr>
          <p:cNvPicPr>
            <a:picLocks noChangeAspect="1"/>
          </p:cNvPicPr>
          <p:nvPr/>
        </p:nvPicPr>
        <p:blipFill rotWithShape="1">
          <a:blip r:embed="rId5"/>
          <a:srcRect l="3933" t="12039" r="26893" b="13786"/>
          <a:stretch/>
        </p:blipFill>
        <p:spPr>
          <a:xfrm>
            <a:off x="2778711" y="1958743"/>
            <a:ext cx="6747029" cy="4069524"/>
          </a:xfrm>
          <a:prstGeom prst="rect">
            <a:avLst/>
          </a:prstGeom>
        </p:spPr>
      </p:pic>
    </p:spTree>
    <p:extLst>
      <p:ext uri="{BB962C8B-B14F-4D97-AF65-F5344CB8AC3E}">
        <p14:creationId xmlns:p14="http://schemas.microsoft.com/office/powerpoint/2010/main" val="8926603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889956" y="193082"/>
            <a:ext cx="7063283" cy="1505239"/>
          </a:xfrm>
        </p:spPr>
        <p:txBody>
          <a:bodyPr/>
          <a:lstStyle/>
          <a:p>
            <a:r>
              <a:rPr lang="en-GB" dirty="0"/>
              <a:t>Make Sure you can access START</a:t>
            </a:r>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562580" y="2002865"/>
            <a:ext cx="9544529" cy="3826675"/>
          </a:xfrm>
        </p:spPr>
        <p:txBody>
          <a:bodyPr/>
          <a:lstStyle/>
          <a:p>
            <a:pPr marL="0" indent="0">
              <a:buNone/>
            </a:pPr>
            <a:r>
              <a:rPr lang="en-GB" b="1" dirty="0"/>
              <a:t>START</a:t>
            </a:r>
            <a:r>
              <a:rPr lang="en-GB" dirty="0"/>
              <a:t> is the careers online software package that the school provides for you.</a:t>
            </a:r>
          </a:p>
          <a:p>
            <a:pPr marL="0" indent="0">
              <a:buNone/>
            </a:pPr>
            <a:r>
              <a:rPr lang="en-GB" b="1" dirty="0"/>
              <a:t>Make sure you can access it </a:t>
            </a:r>
            <a:r>
              <a:rPr lang="en-GB" dirty="0"/>
              <a:t>– you do not be want to be wasting time in your sessions logging on</a:t>
            </a:r>
          </a:p>
          <a:p>
            <a:pPr marL="0" indent="0">
              <a:buNone/>
            </a:pPr>
            <a:r>
              <a:rPr lang="en-GB" dirty="0"/>
              <a:t>Remember - Through your </a:t>
            </a:r>
            <a:r>
              <a:rPr lang="en-GB" b="1" dirty="0"/>
              <a:t>Profile</a:t>
            </a:r>
            <a:r>
              <a:rPr lang="en-GB" dirty="0"/>
              <a:t> and </a:t>
            </a:r>
            <a:r>
              <a:rPr lang="en-GB" b="1" dirty="0"/>
              <a:t>Locker</a:t>
            </a:r>
            <a:r>
              <a:rPr lang="en-GB" dirty="0"/>
              <a:t> you should be recording your experiences, skills and events. You will be able to access this long after you have left school, so keep this all up to date to help you produce quality CV’s and Personal Statements.</a:t>
            </a:r>
          </a:p>
          <a:p>
            <a:pPr marL="0" indent="0">
              <a:buNone/>
            </a:pPr>
            <a:r>
              <a:rPr lang="en-GB" dirty="0"/>
              <a:t>Remember the </a:t>
            </a:r>
            <a:r>
              <a:rPr lang="en-GB" b="1" dirty="0"/>
              <a:t>START</a:t>
            </a:r>
            <a:r>
              <a:rPr lang="en-GB" dirty="0"/>
              <a:t> site has a massive range of information and activities to help you on your career pathway</a:t>
            </a:r>
          </a:p>
          <a:p>
            <a:pPr marL="0" indent="0">
              <a:buNone/>
            </a:pPr>
            <a:endParaRPr lang="en-GB" dirty="0"/>
          </a:p>
          <a:p>
            <a:pPr marL="0" indent="0">
              <a:buNone/>
            </a:pPr>
            <a:endParaRPr lang="en-GB" dirty="0"/>
          </a:p>
          <a:p>
            <a:pPr marL="0" indent="0">
              <a:buNone/>
            </a:pPr>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6CFBFD36-AEC1-AE63-81B8-1F38651B6022}"/>
              </a:ext>
            </a:extLst>
          </p:cNvPr>
          <p:cNvPicPr>
            <a:picLocks noChangeAspect="1"/>
          </p:cNvPicPr>
          <p:nvPr/>
        </p:nvPicPr>
        <p:blipFill>
          <a:blip r:embed="rId3"/>
          <a:stretch>
            <a:fillRect/>
          </a:stretch>
        </p:blipFill>
        <p:spPr>
          <a:xfrm>
            <a:off x="9321447" y="4855135"/>
            <a:ext cx="2543175" cy="1800225"/>
          </a:xfrm>
          <a:prstGeom prst="rect">
            <a:avLst/>
          </a:prstGeom>
        </p:spPr>
      </p:pic>
      <p:sp>
        <p:nvSpPr>
          <p:cNvPr id="9" name="TextBox 8">
            <a:extLst>
              <a:ext uri="{FF2B5EF4-FFF2-40B4-BE49-F238E27FC236}">
                <a16:creationId xmlns:a16="http://schemas.microsoft.com/office/drawing/2014/main" id="{215927A4-4B9C-4C9D-E088-C10F8B28809C}"/>
              </a:ext>
            </a:extLst>
          </p:cNvPr>
          <p:cNvSpPr txBox="1"/>
          <p:nvPr/>
        </p:nvSpPr>
        <p:spPr>
          <a:xfrm>
            <a:off x="426128" y="5817547"/>
            <a:ext cx="8602161" cy="830997"/>
          </a:xfrm>
          <a:prstGeom prst="rect">
            <a:avLst/>
          </a:prstGeom>
          <a:noFill/>
        </p:spPr>
        <p:txBody>
          <a:bodyPr wrap="square" rtlCol="0">
            <a:spAutoFit/>
          </a:bodyPr>
          <a:lstStyle/>
          <a:p>
            <a:r>
              <a:rPr lang="en-GB" sz="2400" b="1" dirty="0">
                <a:solidFill>
                  <a:srgbClr val="FF0000"/>
                </a:solidFill>
              </a:rPr>
              <a:t>Can you access START? </a:t>
            </a:r>
          </a:p>
          <a:p>
            <a:r>
              <a:rPr lang="en-GB" sz="2400" b="1" dirty="0">
                <a:solidFill>
                  <a:srgbClr val="FF0000"/>
                </a:solidFill>
              </a:rPr>
              <a:t>Remember to log your activity </a:t>
            </a:r>
            <a:r>
              <a:rPr lang="en-GB" sz="2400" b="1">
                <a:solidFill>
                  <a:srgbClr val="FF0000"/>
                </a:solidFill>
              </a:rPr>
              <a:t>on Decision </a:t>
            </a:r>
            <a:r>
              <a:rPr lang="en-GB" sz="2400" b="1" dirty="0">
                <a:solidFill>
                  <a:srgbClr val="FF0000"/>
                </a:solidFill>
              </a:rPr>
              <a:t>M</a:t>
            </a:r>
            <a:r>
              <a:rPr lang="en-GB" sz="2400" b="1">
                <a:solidFill>
                  <a:srgbClr val="FF0000"/>
                </a:solidFill>
              </a:rPr>
              <a:t>aking </a:t>
            </a:r>
            <a:r>
              <a:rPr lang="en-GB" sz="2400" b="1" dirty="0">
                <a:solidFill>
                  <a:srgbClr val="FF0000"/>
                </a:solidFill>
              </a:rPr>
              <a:t>in your profile?</a:t>
            </a:r>
          </a:p>
        </p:txBody>
      </p:sp>
    </p:spTree>
    <p:extLst>
      <p:ext uri="{BB962C8B-B14F-4D97-AF65-F5344CB8AC3E}">
        <p14:creationId xmlns:p14="http://schemas.microsoft.com/office/powerpoint/2010/main" val="426189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Lst>
  </p:timing>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AED9759BF59743839A389AB3D4AB53" ma:contentTypeVersion="13" ma:contentTypeDescription="Create a new document." ma:contentTypeScope="" ma:versionID="e718415365c4ff640053237499db315a">
  <xsd:schema xmlns:xsd="http://www.w3.org/2001/XMLSchema" xmlns:xs="http://www.w3.org/2001/XMLSchema" xmlns:p="http://schemas.microsoft.com/office/2006/metadata/properties" xmlns:ns3="5f3d6311-85f8-4d96-bc40-d3fa8cce61d5" xmlns:ns4="f4d4e1ee-4e40-46d8-ba06-6d59fdb78b7b" targetNamespace="http://schemas.microsoft.com/office/2006/metadata/properties" ma:root="true" ma:fieldsID="60f5ad244b1cdef23bdb8ebca35a0f30" ns3:_="" ns4:_="">
    <xsd:import namespace="5f3d6311-85f8-4d96-bc40-d3fa8cce61d5"/>
    <xsd:import namespace="f4d4e1ee-4e40-46d8-ba06-6d59fdb78b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d6311-85f8-4d96-bc40-d3fa8cce6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d4e1ee-4e40-46d8-ba06-6d59fdb78b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f3d6311-85f8-4d96-bc40-d3fa8cce61d5" xsi:nil="true"/>
  </documentManagement>
</p:properties>
</file>

<file path=customXml/itemProps1.xml><?xml version="1.0" encoding="utf-8"?>
<ds:datastoreItem xmlns:ds="http://schemas.openxmlformats.org/officeDocument/2006/customXml" ds:itemID="{9BAE20FB-51B8-45F4-A8FD-CEDEDAE16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d6311-85f8-4d96-bc40-d3fa8cce61d5"/>
    <ds:schemaRef ds:uri="f4d4e1ee-4e40-46d8-ba06-6d59fdb78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929F0F-5690-49FA-AAB4-8661251D8B63}">
  <ds:schemaRefs>
    <ds:schemaRef ds:uri="http://schemas.microsoft.com/sharepoint/v3/contenttype/forms"/>
  </ds:schemaRefs>
</ds:datastoreItem>
</file>

<file path=customXml/itemProps3.xml><?xml version="1.0" encoding="utf-8"?>
<ds:datastoreItem xmlns:ds="http://schemas.openxmlformats.org/officeDocument/2006/customXml" ds:itemID="{12ACA9BF-A69B-471C-971A-346E1DEE03D3}">
  <ds:schemaRefs>
    <ds:schemaRef ds:uri="5f3d6311-85f8-4d96-bc40-d3fa8cce61d5"/>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f4d4e1ee-4e40-46d8-ba06-6d59fdb78b7b"/>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564</TotalTime>
  <Words>718</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Cormorant SemiBold</vt:lpstr>
      <vt:lpstr>Lato</vt:lpstr>
      <vt:lpstr>Lato Light</vt:lpstr>
      <vt:lpstr>Bridgewater Blue </vt:lpstr>
      <vt:lpstr>Bridgewater White</vt:lpstr>
      <vt:lpstr>Decision Making</vt:lpstr>
      <vt:lpstr>Today’s Session</vt:lpstr>
      <vt:lpstr>Why do we need to look at decision making?</vt:lpstr>
      <vt:lpstr>PowerPoint Presentation</vt:lpstr>
      <vt:lpstr>Types of  Decision Making</vt:lpstr>
      <vt:lpstr>7 Effective Decision Making Steps</vt:lpstr>
      <vt:lpstr>What will you be doing over the next 5 sessions?</vt:lpstr>
      <vt:lpstr>PowerPoint Presentation</vt:lpstr>
      <vt:lpstr>Make Sure you can access START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Shorrock</dc:creator>
  <cp:lastModifiedBy>Mr. M. Knight</cp:lastModifiedBy>
  <cp:revision>25</cp:revision>
  <dcterms:created xsi:type="dcterms:W3CDTF">2022-11-29T09:30:02Z</dcterms:created>
  <dcterms:modified xsi:type="dcterms:W3CDTF">2023-11-15T13:26:49Z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0x01010058AED9759BF59743839A389AB3D4AB53</vt:lpwstr>
  </property>
</Properties>
</file>