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3" r:id="rId5"/>
  </p:sldMasterIdLst>
  <p:notesMasterIdLst>
    <p:notesMasterId r:id="rId17"/>
  </p:notesMasterIdLst>
  <p:sldIdLst>
    <p:sldId id="270" r:id="rId6"/>
    <p:sldId id="287" r:id="rId7"/>
    <p:sldId id="295" r:id="rId8"/>
    <p:sldId id="292" r:id="rId9"/>
    <p:sldId id="290" r:id="rId10"/>
    <p:sldId id="293" r:id="rId11"/>
    <p:sldId id="296" r:id="rId12"/>
    <p:sldId id="294" r:id="rId13"/>
    <p:sldId id="297" r:id="rId14"/>
    <p:sldId id="288"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1"/>
    <p:restoredTop sz="94701"/>
  </p:normalViewPr>
  <p:slideViewPr>
    <p:cSldViewPr snapToGrid="0">
      <p:cViewPr varScale="1">
        <p:scale>
          <a:sx n="108" d="100"/>
          <a:sy n="108"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AD6A0-1901-404D-9F25-6226062C1A22}" type="datetimeFigureOut">
              <a:rPr lang="en-GB" smtClean="0"/>
              <a:t>27/11/2023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CD35F-A2F7-4262-A6BA-987959F65074}" type="slidenum">
              <a:rPr lang="en-GB" smtClean="0"/>
              <a:t>‹#›</a:t>
            </a:fld>
            <a:endParaRPr lang="en-GB"/>
          </a:p>
        </p:txBody>
      </p:sp>
    </p:spTree>
    <p:extLst>
      <p:ext uri="{BB962C8B-B14F-4D97-AF65-F5344CB8AC3E}">
        <p14:creationId xmlns:p14="http://schemas.microsoft.com/office/powerpoint/2010/main" val="274365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5CD35F-A2F7-4262-A6BA-987959F65074}" type="slidenum">
              <a:rPr lang="en-GB" smtClean="0"/>
              <a:t>7</a:t>
            </a:fld>
            <a:endParaRPr lang="en-GB"/>
          </a:p>
        </p:txBody>
      </p:sp>
    </p:spTree>
    <p:extLst>
      <p:ext uri="{BB962C8B-B14F-4D97-AF65-F5344CB8AC3E}">
        <p14:creationId xmlns:p14="http://schemas.microsoft.com/office/powerpoint/2010/main" val="219423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latin typeface="Lato Light" panose="020F0402020204030203" pitchFamily="34" charset="0"/>
                <a:cs typeface="Lato Light" panose="020F0402020204030203" pitchFamily="34" charset="0"/>
              </a:defRPr>
            </a:lvl1pPr>
            <a:lvl2pPr>
              <a:defRPr sz="1800" b="0" i="0">
                <a:latin typeface="Lato Light" panose="020F0402020204030203" pitchFamily="34" charset="0"/>
                <a:cs typeface="Lato Light" panose="020F0402020204030203" pitchFamily="34" charset="0"/>
              </a:defRPr>
            </a:lvl2pPr>
            <a:lvl3pPr>
              <a:defRPr sz="1800" b="0" i="0">
                <a:latin typeface="Lato Light" panose="020F0402020204030203" pitchFamily="34" charset="0"/>
                <a:cs typeface="Lato Light" panose="020F0402020204030203" pitchFamily="34" charset="0"/>
              </a:defRPr>
            </a:lvl3pPr>
            <a:lvl4pPr>
              <a:defRPr sz="1600" b="0" i="0">
                <a:latin typeface="Lato Light" panose="020F0402020204030203" pitchFamily="34" charset="0"/>
                <a:cs typeface="Lato Light" panose="020F0402020204030203" pitchFamily="34" charset="0"/>
              </a:defRPr>
            </a:lvl4pPr>
            <a:lvl5pPr>
              <a:defRPr sz="1400"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11/27/2023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27223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259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7702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11/27/2023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3163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0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idgewater 2 Co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71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idgewater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5105400" cy="1505239"/>
          </a:xfrm>
          <a:prstGeom prst="rect">
            <a:avLst/>
          </a:prstGeom>
        </p:spPr>
        <p:txBody>
          <a:bodyPr anchor="b"/>
          <a:lstStyle>
            <a:lvl1pPr algn="l">
              <a:defRPr sz="5400" b="1" i="0">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5105400" cy="365125"/>
          </a:xfrm>
          <a:prstGeom prst="rect">
            <a:avLst/>
          </a:prstGeom>
        </p:spPr>
        <p:txBody>
          <a:bodyPr/>
          <a:lstStyle>
            <a:lvl1pPr marL="0" indent="0" algn="l">
              <a:buNone/>
              <a:defRPr sz="2400" b="1" i="0">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2269325"/>
            <a:ext cx="5003800" cy="3826675"/>
          </a:xfrm>
          <a:prstGeom prst="rect">
            <a:avLst/>
          </a:prstGeom>
        </p:spPr>
        <p:txBody>
          <a:bodyPr/>
          <a:lstStyle>
            <a:lvl1pPr>
              <a:defRPr sz="2300" b="0" i="0">
                <a:latin typeface="Lato Light" panose="020F0402020204030203" pitchFamily="34" charset="0"/>
                <a:cs typeface="Lato Light" panose="020F0402020204030203" pitchFamily="34" charset="0"/>
              </a:defRPr>
            </a:lvl1pPr>
            <a:lvl2pPr>
              <a:defRPr sz="2200" b="0" i="0">
                <a:latin typeface="Lato Light" panose="020F0402020204030203" pitchFamily="34" charset="0"/>
                <a:cs typeface="Lato Light" panose="020F0402020204030203" pitchFamily="34" charset="0"/>
              </a:defRPr>
            </a:lvl2pPr>
            <a:lvl3pPr>
              <a:defRPr b="0" i="0">
                <a:latin typeface="Lato Light" panose="020F0402020204030203" pitchFamily="34" charset="0"/>
                <a:cs typeface="Lato Light" panose="020F0402020204030203" pitchFamily="34" charset="0"/>
              </a:defRPr>
            </a:lvl3pPr>
            <a:lvl4pPr>
              <a:defRPr b="0" i="0">
                <a:latin typeface="Lato Light" panose="020F0402020204030203" pitchFamily="34" charset="0"/>
                <a:cs typeface="Lato Light" panose="020F0402020204030203" pitchFamily="34" charset="0"/>
              </a:defRPr>
            </a:lvl4pPr>
            <a:lvl5pPr>
              <a:defRPr b="0" i="0">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124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0BF-1654-0E35-E562-624B52F6073D}"/>
              </a:ext>
            </a:extLst>
          </p:cNvPr>
          <p:cNvSpPr>
            <a:spLocks noGrp="1"/>
          </p:cNvSpPr>
          <p:nvPr>
            <p:ph type="ctrTitle"/>
          </p:nvPr>
        </p:nvSpPr>
        <p:spPr>
          <a:xfrm>
            <a:off x="838200" y="2269325"/>
            <a:ext cx="91440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9D2124A-9BBD-48A6-37DD-57ED4E82B352}"/>
              </a:ext>
            </a:extLst>
          </p:cNvPr>
          <p:cNvSpPr>
            <a:spLocks noGrp="1"/>
          </p:cNvSpPr>
          <p:nvPr>
            <p:ph type="subTitle" idx="1"/>
          </p:nvPr>
        </p:nvSpPr>
        <p:spPr>
          <a:xfrm>
            <a:off x="838200" y="4017164"/>
            <a:ext cx="91440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0CE9A32-5967-71F5-9FA2-49E23D00480D}"/>
              </a:ext>
            </a:extLst>
          </p:cNvPr>
          <p:cNvSpPr>
            <a:spLocks noGrp="1"/>
          </p:cNvSpPr>
          <p:nvPr>
            <p:ph type="dt" sz="half" idx="10"/>
          </p:nvPr>
        </p:nvSpPr>
        <p:spPr/>
        <p:txBody>
          <a:bodyPr/>
          <a:lstStyle/>
          <a:p>
            <a:fld id="{1CC333C0-7274-C84B-83D3-EBF0A553BC67}" type="datetimeFigureOut">
              <a:rPr lang="en-US" smtClean="0"/>
              <a:t>11/27/2023</a:t>
            </a:fld>
            <a:endParaRPr lang="en-US"/>
          </a:p>
        </p:txBody>
      </p:sp>
      <p:sp>
        <p:nvSpPr>
          <p:cNvPr id="5" name="Footer Placeholder 4">
            <a:extLst>
              <a:ext uri="{FF2B5EF4-FFF2-40B4-BE49-F238E27FC236}">
                <a16:creationId xmlns:a16="http://schemas.microsoft.com/office/drawing/2014/main" id="{A4985178-4790-238F-9691-FDBB18E0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3E66-51DE-07AA-54D3-8942DACC21A1}"/>
              </a:ext>
            </a:extLst>
          </p:cNvPr>
          <p:cNvSpPr>
            <a:spLocks noGrp="1"/>
          </p:cNvSpPr>
          <p:nvPr>
            <p:ph type="sldNum" sz="quarter" idx="12"/>
          </p:nvPr>
        </p:nvSpPr>
        <p:spPr/>
        <p:txBody>
          <a:bodyPr/>
          <a:lstStyle/>
          <a:p>
            <a:fld id="{EC9A8EFC-93DA-7B44-B2DA-D5CD98C8985E}" type="slidenum">
              <a:rPr lang="en-US" smtClean="0"/>
              <a:t>‹#›</a:t>
            </a:fld>
            <a:endParaRPr lang="en-US"/>
          </a:p>
        </p:txBody>
      </p:sp>
    </p:spTree>
    <p:extLst>
      <p:ext uri="{BB962C8B-B14F-4D97-AF65-F5344CB8AC3E}">
        <p14:creationId xmlns:p14="http://schemas.microsoft.com/office/powerpoint/2010/main" val="21310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idge Water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859ED4-9017-1D12-4C76-5EF2A0D85249}"/>
              </a:ext>
            </a:extLst>
          </p:cNvPr>
          <p:cNvSpPr>
            <a:spLocks noGrp="1"/>
          </p:cNvSpPr>
          <p:nvPr>
            <p:ph type="body" idx="1"/>
          </p:nvPr>
        </p:nvSpPr>
        <p:spPr>
          <a:xfrm>
            <a:off x="839788" y="1681163"/>
            <a:ext cx="5157787"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D65A14D1-3E56-3A87-7452-DD27227369D3}"/>
              </a:ext>
            </a:extLst>
          </p:cNvPr>
          <p:cNvSpPr>
            <a:spLocks noGrp="1"/>
          </p:cNvSpPr>
          <p:nvPr>
            <p:ph sz="half" idx="2"/>
          </p:nvPr>
        </p:nvSpPr>
        <p:spPr>
          <a:xfrm>
            <a:off x="839788" y="2505075"/>
            <a:ext cx="5157787"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005F2F99-7D39-3841-6F40-42B77406F90A}"/>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1B172F"/>
                </a:solidFill>
                <a:latin typeface="Cormorant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CE6A3EE4-BFA2-DED1-CD3E-AC8BB61D5425}"/>
              </a:ext>
            </a:extLst>
          </p:cNvPr>
          <p:cNvSpPr>
            <a:spLocks noGrp="1"/>
          </p:cNvSpPr>
          <p:nvPr>
            <p:ph sz="quarter" idx="4"/>
          </p:nvPr>
        </p:nvSpPr>
        <p:spPr>
          <a:xfrm>
            <a:off x="6172200" y="2505075"/>
            <a:ext cx="5183188" cy="3684588"/>
          </a:xfrm>
        </p:spPr>
        <p:txBody>
          <a:bodyPr/>
          <a:lstStyle>
            <a:lvl1pPr>
              <a:defRPr sz="2000" b="0" i="0">
                <a:solidFill>
                  <a:srgbClr val="1B172F"/>
                </a:solidFill>
                <a:latin typeface="Lato Light" panose="020F0402020204030203" pitchFamily="34" charset="0"/>
                <a:cs typeface="Lato Light" panose="020F0402020204030203" pitchFamily="34" charset="0"/>
              </a:defRPr>
            </a:lvl1pPr>
            <a:lvl2pPr>
              <a:defRPr sz="1800" b="0" i="0">
                <a:solidFill>
                  <a:srgbClr val="1B172F"/>
                </a:solidFill>
                <a:latin typeface="Lato Light" panose="020F0402020204030203" pitchFamily="34" charset="0"/>
                <a:cs typeface="Lato Light" panose="020F0402020204030203" pitchFamily="34" charset="0"/>
              </a:defRPr>
            </a:lvl2pPr>
            <a:lvl3pPr>
              <a:defRPr sz="1800" b="0" i="0">
                <a:solidFill>
                  <a:srgbClr val="1B172F"/>
                </a:solidFill>
                <a:latin typeface="Lato Light" panose="020F0402020204030203" pitchFamily="34" charset="0"/>
                <a:cs typeface="Lato Light" panose="020F0402020204030203" pitchFamily="34" charset="0"/>
              </a:defRPr>
            </a:lvl3pPr>
            <a:lvl4pPr>
              <a:defRPr sz="1600" b="0" i="0">
                <a:solidFill>
                  <a:srgbClr val="1B172F"/>
                </a:solidFill>
                <a:latin typeface="Lato Light" panose="020F0402020204030203" pitchFamily="34" charset="0"/>
                <a:cs typeface="Lato Light" panose="020F0402020204030203" pitchFamily="34" charset="0"/>
              </a:defRPr>
            </a:lvl4pPr>
            <a:lvl5pPr>
              <a:defRPr sz="1400"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a:extLst>
              <a:ext uri="{FF2B5EF4-FFF2-40B4-BE49-F238E27FC236}">
                <a16:creationId xmlns:a16="http://schemas.microsoft.com/office/drawing/2014/main" id="{5F758FAC-378D-33E8-8CC4-9D3CCC762598}"/>
              </a:ext>
            </a:extLst>
          </p:cNvPr>
          <p:cNvSpPr>
            <a:spLocks noGrp="1"/>
          </p:cNvSpPr>
          <p:nvPr>
            <p:ph type="dt" sz="half" idx="10"/>
          </p:nvPr>
        </p:nvSpPr>
        <p:spPr/>
        <p:txBody>
          <a:bodyPr/>
          <a:lstStyle/>
          <a:p>
            <a:fld id="{1DF7E8DC-A968-B940-B6FC-2E4B04EECD91}" type="datetimeFigureOut">
              <a:rPr lang="en-US" smtClean="0"/>
              <a:t>11/27/2023</a:t>
            </a:fld>
            <a:endParaRPr lang="en-US"/>
          </a:p>
        </p:txBody>
      </p:sp>
      <p:sp>
        <p:nvSpPr>
          <p:cNvPr id="8" name="Footer Placeholder 7">
            <a:extLst>
              <a:ext uri="{FF2B5EF4-FFF2-40B4-BE49-F238E27FC236}">
                <a16:creationId xmlns:a16="http://schemas.microsoft.com/office/drawing/2014/main" id="{481503A6-F3D6-5787-5E2E-6B36977B3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5FF2F-48E5-4E88-2014-B5B7D0E33EA4}"/>
              </a:ext>
            </a:extLst>
          </p:cNvPr>
          <p:cNvSpPr>
            <a:spLocks noGrp="1"/>
          </p:cNvSpPr>
          <p:nvPr>
            <p:ph type="sldNum" sz="quarter" idx="12"/>
          </p:nvPr>
        </p:nvSpPr>
        <p:spPr/>
        <p:txBody>
          <a:bodyPr/>
          <a:lstStyle/>
          <a:p>
            <a:fld id="{79E6DBB4-C685-4D48-A4C3-ECDCB1B56FEC}" type="slidenum">
              <a:rPr lang="en-US" smtClean="0"/>
              <a:t>‹#›</a:t>
            </a:fld>
            <a:endParaRPr lang="en-US"/>
          </a:p>
        </p:txBody>
      </p:sp>
    </p:spTree>
    <p:extLst>
      <p:ext uri="{BB962C8B-B14F-4D97-AF65-F5344CB8AC3E}">
        <p14:creationId xmlns:p14="http://schemas.microsoft.com/office/powerpoint/2010/main" val="340974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dge Water Full Imag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AC0BCF-4C8B-C1CF-DF48-FB6131D868B9}"/>
              </a:ext>
            </a:extLst>
          </p:cNvPr>
          <p:cNvSpPr>
            <a:spLocks noGrp="1"/>
          </p:cNvSpPr>
          <p:nvPr>
            <p:ph type="dt" sz="half" idx="10"/>
          </p:nvPr>
        </p:nvSpPr>
        <p:spPr/>
        <p:txBody>
          <a:bodyPr/>
          <a:lstStyle/>
          <a:p>
            <a:fld id="{49D921FB-3C95-BC46-B418-84E714A3DB55}" type="datetimeFigureOut">
              <a:rPr lang="en-US" smtClean="0"/>
              <a:t>11/27/2023</a:t>
            </a:fld>
            <a:endParaRPr lang="en-US"/>
          </a:p>
        </p:txBody>
      </p:sp>
      <p:sp>
        <p:nvSpPr>
          <p:cNvPr id="4" name="Footer Placeholder 3">
            <a:extLst>
              <a:ext uri="{FF2B5EF4-FFF2-40B4-BE49-F238E27FC236}">
                <a16:creationId xmlns:a16="http://schemas.microsoft.com/office/drawing/2014/main" id="{27E1F320-F454-896A-8C27-2AB42B0E0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31600-D025-E5F9-F912-A089950A5015}"/>
              </a:ext>
            </a:extLst>
          </p:cNvPr>
          <p:cNvSpPr>
            <a:spLocks noGrp="1"/>
          </p:cNvSpPr>
          <p:nvPr>
            <p:ph type="sldNum" sz="quarter" idx="12"/>
          </p:nvPr>
        </p:nvSpPr>
        <p:spPr/>
        <p:txBody>
          <a:bodyPr/>
          <a:lstStyle/>
          <a:p>
            <a:fld id="{B613F28D-9240-2249-AA01-322B5242819E}" type="slidenum">
              <a:rPr lang="en-US" smtClean="0"/>
              <a:t>‹#›</a:t>
            </a:fld>
            <a:endParaRPr lang="en-US"/>
          </a:p>
        </p:txBody>
      </p:sp>
      <p:pic>
        <p:nvPicPr>
          <p:cNvPr id="7" name="Picture 6" descr="A picture containing text, person, indoor, ceiling&#10;&#10;Description automatically generated">
            <a:extLst>
              <a:ext uri="{FF2B5EF4-FFF2-40B4-BE49-F238E27FC236}">
                <a16:creationId xmlns:a16="http://schemas.microsoft.com/office/drawing/2014/main" id="{7B5E2438-31ED-851B-C24A-3552DAE67755}"/>
              </a:ext>
            </a:extLst>
          </p:cNvPr>
          <p:cNvPicPr>
            <a:picLocks noChangeAspect="1"/>
          </p:cNvPicPr>
          <p:nvPr userDrawn="1"/>
        </p:nvPicPr>
        <p:blipFill>
          <a:blip r:embed="rId2"/>
          <a:stretch>
            <a:fillRect/>
          </a:stretch>
        </p:blipFill>
        <p:spPr>
          <a:xfrm>
            <a:off x="3785260" y="-1124051"/>
            <a:ext cx="13680962" cy="9120642"/>
          </a:xfrm>
          <a:prstGeom prst="rect">
            <a:avLst/>
          </a:prstGeom>
          <a:effectLst>
            <a:softEdge rad="1270000"/>
          </a:effectLst>
        </p:spPr>
      </p:pic>
      <p:sp>
        <p:nvSpPr>
          <p:cNvPr id="8" name="Title 1">
            <a:extLst>
              <a:ext uri="{FF2B5EF4-FFF2-40B4-BE49-F238E27FC236}">
                <a16:creationId xmlns:a16="http://schemas.microsoft.com/office/drawing/2014/main" id="{1C473D93-BD1D-DC58-048F-5DD0A4D8C50C}"/>
              </a:ext>
            </a:extLst>
          </p:cNvPr>
          <p:cNvSpPr>
            <a:spLocks noGrp="1"/>
          </p:cNvSpPr>
          <p:nvPr>
            <p:ph type="ctrTitle"/>
          </p:nvPr>
        </p:nvSpPr>
        <p:spPr>
          <a:xfrm>
            <a:off x="838200" y="2269325"/>
            <a:ext cx="47879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8C96FD5B-E6FA-C181-A705-CC4623A2135F}"/>
              </a:ext>
            </a:extLst>
          </p:cNvPr>
          <p:cNvSpPr>
            <a:spLocks noGrp="1"/>
          </p:cNvSpPr>
          <p:nvPr>
            <p:ph type="subTitle" idx="1"/>
          </p:nvPr>
        </p:nvSpPr>
        <p:spPr>
          <a:xfrm>
            <a:off x="838200" y="4017164"/>
            <a:ext cx="4787900" cy="1505238"/>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1762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idgewater 2 Col Faded Image">
    <p:spTree>
      <p:nvGrpSpPr>
        <p:cNvPr id="1" name=""/>
        <p:cNvGrpSpPr/>
        <p:nvPr/>
      </p:nvGrpSpPr>
      <p:grpSpPr>
        <a:xfrm>
          <a:off x="0" y="0"/>
          <a:ext cx="0" cy="0"/>
          <a:chOff x="0" y="0"/>
          <a:chExt cx="0" cy="0"/>
        </a:xfrm>
      </p:grpSpPr>
      <p:pic>
        <p:nvPicPr>
          <p:cNvPr id="11" name="Picture 10" descr="A picture containing text, person, indoor, ceiling&#10;&#10;Description automatically generated">
            <a:extLst>
              <a:ext uri="{FF2B5EF4-FFF2-40B4-BE49-F238E27FC236}">
                <a16:creationId xmlns:a16="http://schemas.microsoft.com/office/drawing/2014/main" id="{45AAA90F-95AE-637F-FDE6-DB9DD4A897A6}"/>
              </a:ext>
            </a:extLst>
          </p:cNvPr>
          <p:cNvPicPr>
            <a:picLocks noChangeAspect="1"/>
          </p:cNvPicPr>
          <p:nvPr userDrawn="1"/>
        </p:nvPicPr>
        <p:blipFill>
          <a:blip r:embed="rId2">
            <a:alphaModFix amt="35000"/>
          </a:blip>
          <a:stretch>
            <a:fillRect/>
          </a:stretch>
        </p:blipFill>
        <p:spPr>
          <a:xfrm>
            <a:off x="3785260" y="-1124051"/>
            <a:ext cx="13680962" cy="9120642"/>
          </a:xfrm>
          <a:prstGeom prst="rect">
            <a:avLst/>
          </a:prstGeom>
          <a:effectLst>
            <a:softEdge rad="1270000"/>
          </a:effectLst>
        </p:spPr>
      </p:pic>
      <p:sp>
        <p:nvSpPr>
          <p:cNvPr id="3" name="Date Placeholder 2">
            <a:extLst>
              <a:ext uri="{FF2B5EF4-FFF2-40B4-BE49-F238E27FC236}">
                <a16:creationId xmlns:a16="http://schemas.microsoft.com/office/drawing/2014/main" id="{465F55F1-BBD0-1245-77E5-469F82C013BF}"/>
              </a:ext>
            </a:extLst>
          </p:cNvPr>
          <p:cNvSpPr>
            <a:spLocks noGrp="1"/>
          </p:cNvSpPr>
          <p:nvPr>
            <p:ph type="dt" sz="half" idx="10"/>
          </p:nvPr>
        </p:nvSpPr>
        <p:spPr/>
        <p:txBody>
          <a:bodyPr/>
          <a:lstStyle/>
          <a:p>
            <a:fld id="{B9A632BC-2DCE-7843-8812-B11CBAE13721}" type="datetimeFigureOut">
              <a:rPr lang="en-US" smtClean="0"/>
              <a:pPr/>
              <a:t>11/27/2023</a:t>
            </a:fld>
            <a:endParaRPr lang="en-US" dirty="0"/>
          </a:p>
        </p:txBody>
      </p:sp>
      <p:sp>
        <p:nvSpPr>
          <p:cNvPr id="4" name="Footer Placeholder 3">
            <a:extLst>
              <a:ext uri="{FF2B5EF4-FFF2-40B4-BE49-F238E27FC236}">
                <a16:creationId xmlns:a16="http://schemas.microsoft.com/office/drawing/2014/main" id="{5E01A7FF-2CCE-DD95-4B70-2206107C7843}"/>
              </a:ext>
            </a:extLst>
          </p:cNvPr>
          <p:cNvSpPr>
            <a:spLocks noGrp="1"/>
          </p:cNvSpPr>
          <p:nvPr>
            <p:ph type="ftr" sz="quarter" idx="11"/>
          </p:nvPr>
        </p:nvSpPr>
        <p:spPr/>
        <p:txBody>
          <a:bodyPr/>
          <a:lstStyle/>
          <a:p>
            <a:r>
              <a:rPr lang="en-US"/>
              <a:t>LEARNING WITH PRIDE AND JOY</a:t>
            </a:r>
            <a:endParaRPr lang="en-US" dirty="0"/>
          </a:p>
        </p:txBody>
      </p:sp>
      <p:sp>
        <p:nvSpPr>
          <p:cNvPr id="5" name="Slide Number Placeholder 4">
            <a:extLst>
              <a:ext uri="{FF2B5EF4-FFF2-40B4-BE49-F238E27FC236}">
                <a16:creationId xmlns:a16="http://schemas.microsoft.com/office/drawing/2014/main" id="{F20D2917-77C8-9AAC-3BCB-533A32380FA9}"/>
              </a:ext>
            </a:extLst>
          </p:cNvPr>
          <p:cNvSpPr>
            <a:spLocks noGrp="1"/>
          </p:cNvSpPr>
          <p:nvPr>
            <p:ph type="sldNum" sz="quarter" idx="12"/>
          </p:nvPr>
        </p:nvSpPr>
        <p:spPr/>
        <p:txBody>
          <a:bodyPr/>
          <a:lstStyle/>
          <a:p>
            <a:fld id="{010606C2-AAEF-424B-A253-A735EFA16CFA}" type="slidenum">
              <a:rPr lang="en-US" smtClean="0"/>
              <a:pPr/>
              <a:t>‹#›</a:t>
            </a:fld>
            <a:endParaRPr lang="en-US" dirty="0"/>
          </a:p>
        </p:txBody>
      </p:sp>
      <p:sp>
        <p:nvSpPr>
          <p:cNvPr id="6" name="Title 1">
            <a:extLst>
              <a:ext uri="{FF2B5EF4-FFF2-40B4-BE49-F238E27FC236}">
                <a16:creationId xmlns:a16="http://schemas.microsoft.com/office/drawing/2014/main" id="{C25A2DD7-8632-C919-3464-40B45687E328}"/>
              </a:ext>
            </a:extLst>
          </p:cNvPr>
          <p:cNvSpPr>
            <a:spLocks noGrp="1"/>
          </p:cNvSpPr>
          <p:nvPr>
            <p:ph type="ctrTitle"/>
          </p:nvPr>
        </p:nvSpPr>
        <p:spPr>
          <a:xfrm>
            <a:off x="838200" y="2269325"/>
            <a:ext cx="10515600" cy="1505239"/>
          </a:xfrm>
          <a:prstGeom prst="rect">
            <a:avLst/>
          </a:prstGeom>
        </p:spPr>
        <p:txBody>
          <a:bodyPr anchor="b"/>
          <a:lstStyle>
            <a:lvl1pPr algn="l">
              <a:defRPr sz="5400" b="1" i="0">
                <a:solidFill>
                  <a:srgbClr val="1B172F"/>
                </a:solidFill>
                <a:latin typeface="Cormorant SemiBold" pitchFamily="2" charset="77"/>
              </a:defRPr>
            </a:lvl1pPr>
          </a:lstStyle>
          <a:p>
            <a:r>
              <a:rPr lang="en-GB" dirty="0"/>
              <a:t>Click to edit Master title style</a:t>
            </a:r>
            <a:endParaRPr lang="en-US" dirty="0"/>
          </a:p>
        </p:txBody>
      </p:sp>
      <p:sp>
        <p:nvSpPr>
          <p:cNvPr id="7" name="Subtitle 2">
            <a:extLst>
              <a:ext uri="{FF2B5EF4-FFF2-40B4-BE49-F238E27FC236}">
                <a16:creationId xmlns:a16="http://schemas.microsoft.com/office/drawing/2014/main" id="{A40A0AEF-C590-52D4-4E16-4DCEF80BA4F1}"/>
              </a:ext>
            </a:extLst>
          </p:cNvPr>
          <p:cNvSpPr>
            <a:spLocks noGrp="1"/>
          </p:cNvSpPr>
          <p:nvPr>
            <p:ph type="subTitle" idx="1"/>
          </p:nvPr>
        </p:nvSpPr>
        <p:spPr>
          <a:xfrm>
            <a:off x="838200" y="4017164"/>
            <a:ext cx="10515600" cy="365125"/>
          </a:xfrm>
          <a:prstGeom prst="rect">
            <a:avLst/>
          </a:prstGeom>
        </p:spPr>
        <p:txBody>
          <a:bodyPr/>
          <a:lstStyle>
            <a:lvl1pPr marL="0" indent="0" algn="l">
              <a:buNone/>
              <a:defRPr sz="2400" b="1" i="0">
                <a:solidFill>
                  <a:srgbClr val="1B172F"/>
                </a:solidFill>
                <a:latin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8">
            <a:extLst>
              <a:ext uri="{FF2B5EF4-FFF2-40B4-BE49-F238E27FC236}">
                <a16:creationId xmlns:a16="http://schemas.microsoft.com/office/drawing/2014/main" id="{CBE113E3-470B-DFD2-8B65-60C3B11A77EC}"/>
              </a:ext>
            </a:extLst>
          </p:cNvPr>
          <p:cNvSpPr>
            <a:spLocks noGrp="1"/>
          </p:cNvSpPr>
          <p:nvPr>
            <p:ph type="body" sz="quarter" idx="13"/>
          </p:nvPr>
        </p:nvSpPr>
        <p:spPr>
          <a:xfrm>
            <a:off x="838200" y="4633614"/>
            <a:ext cx="51054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8">
            <a:extLst>
              <a:ext uri="{FF2B5EF4-FFF2-40B4-BE49-F238E27FC236}">
                <a16:creationId xmlns:a16="http://schemas.microsoft.com/office/drawing/2014/main" id="{7A2F34F8-9709-ABA0-31C2-4E1CCC9BD5EB}"/>
              </a:ext>
            </a:extLst>
          </p:cNvPr>
          <p:cNvSpPr>
            <a:spLocks noGrp="1"/>
          </p:cNvSpPr>
          <p:nvPr>
            <p:ph type="body" sz="quarter" idx="14"/>
          </p:nvPr>
        </p:nvSpPr>
        <p:spPr>
          <a:xfrm>
            <a:off x="6350000" y="4633614"/>
            <a:ext cx="5003800" cy="1462386"/>
          </a:xfrm>
          <a:prstGeom prst="rect">
            <a:avLst/>
          </a:prstGeom>
        </p:spPr>
        <p:txBody>
          <a:bodyPr/>
          <a:lstStyle>
            <a:lvl1pPr>
              <a:defRPr sz="2300" b="0" i="0">
                <a:solidFill>
                  <a:srgbClr val="1B172F"/>
                </a:solidFill>
                <a:latin typeface="Lato Light" panose="020F0402020204030203" pitchFamily="34" charset="0"/>
                <a:cs typeface="Lato Light" panose="020F0402020204030203" pitchFamily="34" charset="0"/>
              </a:defRPr>
            </a:lvl1pPr>
            <a:lvl2pPr>
              <a:defRPr sz="2200" b="0" i="0">
                <a:solidFill>
                  <a:srgbClr val="1B172F"/>
                </a:solidFill>
                <a:latin typeface="Lato Light" panose="020F0402020204030203" pitchFamily="34" charset="0"/>
                <a:cs typeface="Lato Light" panose="020F0402020204030203" pitchFamily="34" charset="0"/>
              </a:defRPr>
            </a:lvl2pPr>
            <a:lvl3pPr>
              <a:defRPr b="0" i="0">
                <a:solidFill>
                  <a:srgbClr val="1B172F"/>
                </a:solidFill>
                <a:latin typeface="Lato Light" panose="020F0402020204030203" pitchFamily="34" charset="0"/>
                <a:cs typeface="Lato Light" panose="020F0402020204030203" pitchFamily="34" charset="0"/>
              </a:defRPr>
            </a:lvl3pPr>
            <a:lvl4pPr>
              <a:defRPr b="0" i="0">
                <a:solidFill>
                  <a:srgbClr val="1B172F"/>
                </a:solidFill>
                <a:latin typeface="Lato Light" panose="020F0402020204030203" pitchFamily="34" charset="0"/>
                <a:cs typeface="Lato Light" panose="020F0402020204030203" pitchFamily="34" charset="0"/>
              </a:defRPr>
            </a:lvl4pPr>
            <a:lvl5pPr>
              <a:defRPr b="0" i="0">
                <a:solidFill>
                  <a:srgbClr val="1B172F"/>
                </a:solidFill>
                <a:latin typeface="Lato Light" panose="020F0402020204030203" pitchFamily="34" charset="0"/>
                <a:cs typeface="Lato Light" panose="020F040202020403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41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B172F"/>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11/27/2023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7"/>
          <a:stretch>
            <a:fillRect/>
          </a:stretch>
        </p:blipFill>
        <p:spPr>
          <a:xfrm>
            <a:off x="598167" y="244861"/>
            <a:ext cx="1936101" cy="1519237"/>
          </a:xfrm>
          <a:prstGeom prst="rect">
            <a:avLst/>
          </a:prstGeom>
        </p:spPr>
      </p:pic>
    </p:spTree>
    <p:extLst>
      <p:ext uri="{BB962C8B-B14F-4D97-AF65-F5344CB8AC3E}">
        <p14:creationId xmlns:p14="http://schemas.microsoft.com/office/powerpoint/2010/main" val="816285907"/>
      </p:ext>
    </p:extLst>
  </p:cSld>
  <p:clrMap bg1="dk1" tx1="lt1" bg2="dk2" tx2="lt2" accent1="accent1" accent2="accent2" accent3="accent3" accent4="accent4" accent5="accent5" accent6="accent6" hlink="hlink" folHlink="folHlink"/>
  <p:sldLayoutIdLst>
    <p:sldLayoutId id="2147483667" r:id="rId1"/>
    <p:sldLayoutId id="2147483674" r:id="rId2"/>
    <p:sldLayoutId id="2147483680" r:id="rId3"/>
    <p:sldLayoutId id="2147483682" r:id="rId4"/>
    <p:sldLayoutId id="214748368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FCEBFE-B475-9021-FC79-2CCC8A503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Lato" panose="020F0502020204030203" pitchFamily="34" charset="0"/>
                <a:cs typeface="Lato" panose="020F0502020204030203" pitchFamily="34" charset="0"/>
              </a:defRPr>
            </a:lvl1pPr>
          </a:lstStyle>
          <a:p>
            <a:fld id="{B9A632BC-2DCE-7843-8812-B11CBAE13721}" type="datetimeFigureOut">
              <a:rPr lang="en-US" smtClean="0"/>
              <a:pPr/>
              <a:t>11/27/2023</a:t>
            </a:fld>
            <a:endParaRPr lang="en-US" dirty="0"/>
          </a:p>
        </p:txBody>
      </p:sp>
      <p:sp>
        <p:nvSpPr>
          <p:cNvPr id="5" name="Footer Placeholder 4">
            <a:extLst>
              <a:ext uri="{FF2B5EF4-FFF2-40B4-BE49-F238E27FC236}">
                <a16:creationId xmlns:a16="http://schemas.microsoft.com/office/drawing/2014/main" id="{FFEA9FC4-8CB4-03D4-B599-7C6A3C8D9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Lato" panose="020F0502020204030203" pitchFamily="34" charset="0"/>
                <a:cs typeface="Lato" panose="020F0502020204030203" pitchFamily="34" charset="0"/>
              </a:defRPr>
            </a:lvl1pPr>
          </a:lstStyle>
          <a:p>
            <a:r>
              <a:rPr lang="en-US" dirty="0"/>
              <a:t>LEARNING WITH PRIDE AND JOY</a:t>
            </a:r>
          </a:p>
        </p:txBody>
      </p:sp>
      <p:sp>
        <p:nvSpPr>
          <p:cNvPr id="6" name="Slide Number Placeholder 5">
            <a:extLst>
              <a:ext uri="{FF2B5EF4-FFF2-40B4-BE49-F238E27FC236}">
                <a16:creationId xmlns:a16="http://schemas.microsoft.com/office/drawing/2014/main" id="{73BAEFA2-5A3F-0C07-D7F1-A681FBDAB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Lato" panose="020F0502020204030203" pitchFamily="34" charset="0"/>
                <a:cs typeface="Lato" panose="020F0502020204030203" pitchFamily="34" charset="0"/>
              </a:defRPr>
            </a:lvl1pPr>
          </a:lstStyle>
          <a:p>
            <a:fld id="{010606C2-AAEF-424B-A253-A735EFA16CFA}" type="slidenum">
              <a:rPr lang="en-US" smtClean="0"/>
              <a:pPr/>
              <a:t>‹#›</a:t>
            </a:fld>
            <a:endParaRPr lang="en-US" dirty="0"/>
          </a:p>
        </p:txBody>
      </p:sp>
      <p:pic>
        <p:nvPicPr>
          <p:cNvPr id="7" name="Picture 6">
            <a:extLst>
              <a:ext uri="{FF2B5EF4-FFF2-40B4-BE49-F238E27FC236}">
                <a16:creationId xmlns:a16="http://schemas.microsoft.com/office/drawing/2014/main" id="{65E562F1-B73F-F336-D72F-9471DF1CC9C6}"/>
              </a:ext>
            </a:extLst>
          </p:cNvPr>
          <p:cNvPicPr>
            <a:picLocks noChangeAspect="1"/>
          </p:cNvPicPr>
          <p:nvPr userDrawn="1"/>
        </p:nvPicPr>
        <p:blipFill>
          <a:blip r:embed="rId8"/>
          <a:srcRect/>
          <a:stretch/>
        </p:blipFill>
        <p:spPr>
          <a:xfrm>
            <a:off x="598167" y="244861"/>
            <a:ext cx="1936100" cy="1519237"/>
          </a:xfrm>
          <a:prstGeom prst="rect">
            <a:avLst/>
          </a:prstGeom>
        </p:spPr>
      </p:pic>
    </p:spTree>
    <p:extLst>
      <p:ext uri="{BB962C8B-B14F-4D97-AF65-F5344CB8AC3E}">
        <p14:creationId xmlns:p14="http://schemas.microsoft.com/office/powerpoint/2010/main" val="33151858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oxMsPCs_z0" TargetMode="External"/><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7A07-6534-EF5D-C3DA-BD863544331C}"/>
              </a:ext>
            </a:extLst>
          </p:cNvPr>
          <p:cNvSpPr>
            <a:spLocks noGrp="1"/>
          </p:cNvSpPr>
          <p:nvPr>
            <p:ph type="ctrTitle"/>
          </p:nvPr>
        </p:nvSpPr>
        <p:spPr>
          <a:xfrm>
            <a:off x="3374363" y="846899"/>
            <a:ext cx="6515361" cy="794297"/>
          </a:xfrm>
        </p:spPr>
        <p:txBody>
          <a:bodyPr/>
          <a:lstStyle/>
          <a:p>
            <a:r>
              <a:rPr lang="en-US" dirty="0"/>
              <a:t>Decision Making</a:t>
            </a:r>
          </a:p>
        </p:txBody>
      </p:sp>
      <p:sp>
        <p:nvSpPr>
          <p:cNvPr id="3" name="Subtitle 2">
            <a:extLst>
              <a:ext uri="{FF2B5EF4-FFF2-40B4-BE49-F238E27FC236}">
                <a16:creationId xmlns:a16="http://schemas.microsoft.com/office/drawing/2014/main" id="{161A6FCA-F2BA-1475-770A-330F7388E545}"/>
              </a:ext>
            </a:extLst>
          </p:cNvPr>
          <p:cNvSpPr>
            <a:spLocks noGrp="1"/>
          </p:cNvSpPr>
          <p:nvPr>
            <p:ph type="subTitle" idx="1"/>
          </p:nvPr>
        </p:nvSpPr>
        <p:spPr>
          <a:xfrm>
            <a:off x="894599" y="2018593"/>
            <a:ext cx="4662268" cy="1505238"/>
          </a:xfrm>
        </p:spPr>
        <p:txBody>
          <a:bodyPr/>
          <a:lstStyle/>
          <a:p>
            <a:r>
              <a:rPr lang="en-US" dirty="0"/>
              <a:t>Preparing to be successful in making good decisions</a:t>
            </a:r>
          </a:p>
        </p:txBody>
      </p:sp>
      <p:sp>
        <p:nvSpPr>
          <p:cNvPr id="4" name="TextBox 3">
            <a:extLst>
              <a:ext uri="{FF2B5EF4-FFF2-40B4-BE49-F238E27FC236}">
                <a16:creationId xmlns:a16="http://schemas.microsoft.com/office/drawing/2014/main" id="{D81A9486-0C2B-4F6E-AB9F-F4951E402E49}"/>
              </a:ext>
            </a:extLst>
          </p:cNvPr>
          <p:cNvSpPr txBox="1"/>
          <p:nvPr/>
        </p:nvSpPr>
        <p:spPr>
          <a:xfrm>
            <a:off x="8451273" y="1260944"/>
            <a:ext cx="3413349" cy="646331"/>
          </a:xfrm>
          <a:prstGeom prst="rect">
            <a:avLst/>
          </a:prstGeom>
          <a:noFill/>
        </p:spPr>
        <p:txBody>
          <a:bodyPr wrap="square" rtlCol="0">
            <a:spAutoFit/>
          </a:bodyPr>
          <a:lstStyle/>
          <a:p>
            <a:pPr algn="r"/>
            <a:r>
              <a:rPr lang="en-GB" dirty="0"/>
              <a:t>Preparing to make your GCSE/BTEC choices</a:t>
            </a:r>
          </a:p>
        </p:txBody>
      </p:sp>
      <p:pic>
        <p:nvPicPr>
          <p:cNvPr id="5" name="Picture 4">
            <a:extLst>
              <a:ext uri="{FF2B5EF4-FFF2-40B4-BE49-F238E27FC236}">
                <a16:creationId xmlns:a16="http://schemas.microsoft.com/office/drawing/2014/main" id="{4047EDB7-70EB-BF03-FCF7-3072F4E81559}"/>
              </a:ext>
            </a:extLst>
          </p:cNvPr>
          <p:cNvPicPr>
            <a:picLocks noChangeAspect="1"/>
          </p:cNvPicPr>
          <p:nvPr/>
        </p:nvPicPr>
        <p:blipFill>
          <a:blip r:embed="rId2"/>
          <a:stretch>
            <a:fillRect/>
          </a:stretch>
        </p:blipFill>
        <p:spPr>
          <a:xfrm>
            <a:off x="9606606" y="333564"/>
            <a:ext cx="2258016" cy="805968"/>
          </a:xfrm>
          <a:prstGeom prst="rect">
            <a:avLst/>
          </a:prstGeom>
        </p:spPr>
      </p:pic>
      <p:sp>
        <p:nvSpPr>
          <p:cNvPr id="6" name="TextBox 5">
            <a:extLst>
              <a:ext uri="{FF2B5EF4-FFF2-40B4-BE49-F238E27FC236}">
                <a16:creationId xmlns:a16="http://schemas.microsoft.com/office/drawing/2014/main" id="{02403AC6-F2EC-D5EC-70D5-E9073432FC44}"/>
              </a:ext>
            </a:extLst>
          </p:cNvPr>
          <p:cNvSpPr txBox="1"/>
          <p:nvPr/>
        </p:nvSpPr>
        <p:spPr>
          <a:xfrm>
            <a:off x="1206410" y="2870485"/>
            <a:ext cx="4038646" cy="646331"/>
          </a:xfrm>
          <a:prstGeom prst="rect">
            <a:avLst/>
          </a:prstGeom>
          <a:noFill/>
        </p:spPr>
        <p:txBody>
          <a:bodyPr wrap="square" rtlCol="0">
            <a:spAutoFit/>
          </a:bodyPr>
          <a:lstStyle/>
          <a:p>
            <a:r>
              <a:rPr lang="en-GB" sz="3600" b="1" dirty="0">
                <a:solidFill>
                  <a:srgbClr val="FF0000"/>
                </a:solidFill>
              </a:rPr>
              <a:t>SWOT Analysis </a:t>
            </a:r>
          </a:p>
        </p:txBody>
      </p:sp>
      <p:sp>
        <p:nvSpPr>
          <p:cNvPr id="7" name="TextBox 6">
            <a:extLst>
              <a:ext uri="{FF2B5EF4-FFF2-40B4-BE49-F238E27FC236}">
                <a16:creationId xmlns:a16="http://schemas.microsoft.com/office/drawing/2014/main" id="{212407CA-2BEE-910C-6ED0-9244C527577D}"/>
              </a:ext>
            </a:extLst>
          </p:cNvPr>
          <p:cNvSpPr txBox="1"/>
          <p:nvPr/>
        </p:nvSpPr>
        <p:spPr>
          <a:xfrm>
            <a:off x="2738253" y="5693177"/>
            <a:ext cx="7000087" cy="461665"/>
          </a:xfrm>
          <a:prstGeom prst="rect">
            <a:avLst/>
          </a:prstGeom>
          <a:noFill/>
        </p:spPr>
        <p:txBody>
          <a:bodyPr wrap="square" rtlCol="0">
            <a:spAutoFit/>
          </a:bodyPr>
          <a:lstStyle/>
          <a:p>
            <a:r>
              <a:rPr lang="en-GB" sz="2400" b="1" dirty="0">
                <a:solidFill>
                  <a:srgbClr val="FF0000"/>
                </a:solidFill>
              </a:rPr>
              <a:t>Discuss – </a:t>
            </a:r>
            <a:r>
              <a:rPr lang="en-GB" sz="2400" dirty="0">
                <a:solidFill>
                  <a:srgbClr val="FF0000"/>
                </a:solidFill>
              </a:rPr>
              <a:t>Have you ever heard of SWOT Analysis?</a:t>
            </a:r>
          </a:p>
        </p:txBody>
      </p:sp>
      <p:pic>
        <p:nvPicPr>
          <p:cNvPr id="8" name="Picture 2" descr="Decision-Making Models: Five Agile Methods to Help You">
            <a:extLst>
              <a:ext uri="{FF2B5EF4-FFF2-40B4-BE49-F238E27FC236}">
                <a16:creationId xmlns:a16="http://schemas.microsoft.com/office/drawing/2014/main" id="{FB0E8C5A-796F-BBF3-FE61-4F0783A8F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60759"/>
            <a:ext cx="5201401" cy="2694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2DAD66A-FA1B-C4B7-EB87-9BC754A546A6}"/>
              </a:ext>
            </a:extLst>
          </p:cNvPr>
          <p:cNvPicPr>
            <a:picLocks noChangeAspect="1"/>
          </p:cNvPicPr>
          <p:nvPr/>
        </p:nvPicPr>
        <p:blipFill>
          <a:blip r:embed="rId4"/>
          <a:stretch>
            <a:fillRect/>
          </a:stretch>
        </p:blipFill>
        <p:spPr>
          <a:xfrm>
            <a:off x="1076141" y="3566236"/>
            <a:ext cx="3324225" cy="1905000"/>
          </a:xfrm>
          <a:prstGeom prst="rect">
            <a:avLst/>
          </a:prstGeom>
        </p:spPr>
      </p:pic>
    </p:spTree>
    <p:extLst>
      <p:ext uri="{BB962C8B-B14F-4D97-AF65-F5344CB8AC3E}">
        <p14:creationId xmlns:p14="http://schemas.microsoft.com/office/powerpoint/2010/main" val="320783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89956" y="193082"/>
            <a:ext cx="7063283" cy="1505239"/>
          </a:xfrm>
        </p:spPr>
        <p:txBody>
          <a:bodyPr/>
          <a:lstStyle/>
          <a:p>
            <a:r>
              <a:rPr lang="en-GB" dirty="0"/>
              <a:t>Make Sure you can access START</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562580" y="2002865"/>
            <a:ext cx="9544529" cy="3826675"/>
          </a:xfrm>
        </p:spPr>
        <p:txBody>
          <a:bodyPr/>
          <a:lstStyle/>
          <a:p>
            <a:pPr marL="0" indent="0">
              <a:buNone/>
            </a:pPr>
            <a:r>
              <a:rPr lang="en-GB" b="1" dirty="0"/>
              <a:t>START</a:t>
            </a:r>
            <a:r>
              <a:rPr lang="en-GB" dirty="0"/>
              <a:t> is the careers online software package that the school provides for you.</a:t>
            </a:r>
          </a:p>
          <a:p>
            <a:pPr marL="0" indent="0">
              <a:buNone/>
            </a:pPr>
            <a:r>
              <a:rPr lang="en-GB" b="1" dirty="0"/>
              <a:t>Make sure you can access it </a:t>
            </a:r>
            <a:r>
              <a:rPr lang="en-GB" dirty="0"/>
              <a:t>– you do not be want to be wasting time in your sessions logging on</a:t>
            </a:r>
          </a:p>
          <a:p>
            <a:pPr marL="0" indent="0">
              <a:buNone/>
            </a:pPr>
            <a:r>
              <a:rPr lang="en-GB" dirty="0"/>
              <a:t>Remember - Through your </a:t>
            </a:r>
            <a:r>
              <a:rPr lang="en-GB" b="1" dirty="0"/>
              <a:t>Profile</a:t>
            </a:r>
            <a:r>
              <a:rPr lang="en-GB" dirty="0"/>
              <a:t> and </a:t>
            </a:r>
            <a:r>
              <a:rPr lang="en-GB" b="1" dirty="0"/>
              <a:t>Locker</a:t>
            </a:r>
            <a:r>
              <a:rPr lang="en-GB" dirty="0"/>
              <a:t> you should be recording your experiences, skills and events. You will be able to access this long after you have left school, so keep this all up to date to help you produce quality CV’s and Personal Statements.</a:t>
            </a:r>
          </a:p>
          <a:p>
            <a:pPr marL="0" indent="0">
              <a:buNone/>
            </a:pPr>
            <a:r>
              <a:rPr lang="en-GB" dirty="0"/>
              <a:t>Remember the </a:t>
            </a:r>
            <a:r>
              <a:rPr lang="en-GB" b="1" dirty="0"/>
              <a:t>START</a:t>
            </a:r>
            <a:r>
              <a:rPr lang="en-GB" dirty="0"/>
              <a:t> site has a massive range of information and activities to help you on your career pathway</a:t>
            </a:r>
          </a:p>
          <a:p>
            <a:pPr marL="0" indent="0">
              <a:buNone/>
            </a:pPr>
            <a:endParaRPr lang="en-GB" dirty="0"/>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6CFBFD36-AEC1-AE63-81B8-1F38651B6022}"/>
              </a:ext>
            </a:extLst>
          </p:cNvPr>
          <p:cNvPicPr>
            <a:picLocks noChangeAspect="1"/>
          </p:cNvPicPr>
          <p:nvPr/>
        </p:nvPicPr>
        <p:blipFill>
          <a:blip r:embed="rId3"/>
          <a:stretch>
            <a:fillRect/>
          </a:stretch>
        </p:blipFill>
        <p:spPr>
          <a:xfrm>
            <a:off x="9644002" y="4632086"/>
            <a:ext cx="2121870" cy="1501998"/>
          </a:xfrm>
          <a:prstGeom prst="rect">
            <a:avLst/>
          </a:prstGeom>
        </p:spPr>
      </p:pic>
      <p:sp>
        <p:nvSpPr>
          <p:cNvPr id="9" name="TextBox 8">
            <a:extLst>
              <a:ext uri="{FF2B5EF4-FFF2-40B4-BE49-F238E27FC236}">
                <a16:creationId xmlns:a16="http://schemas.microsoft.com/office/drawing/2014/main" id="{215927A4-4B9C-4C9D-E088-C10F8B28809C}"/>
              </a:ext>
            </a:extLst>
          </p:cNvPr>
          <p:cNvSpPr txBox="1"/>
          <p:nvPr/>
        </p:nvSpPr>
        <p:spPr>
          <a:xfrm>
            <a:off x="426128" y="5817547"/>
            <a:ext cx="9527111" cy="830997"/>
          </a:xfrm>
          <a:prstGeom prst="rect">
            <a:avLst/>
          </a:prstGeom>
          <a:noFill/>
        </p:spPr>
        <p:txBody>
          <a:bodyPr wrap="square" rtlCol="0">
            <a:spAutoFit/>
          </a:bodyPr>
          <a:lstStyle/>
          <a:p>
            <a:r>
              <a:rPr lang="en-GB" sz="2400" b="1" dirty="0">
                <a:solidFill>
                  <a:srgbClr val="FF0000"/>
                </a:solidFill>
              </a:rPr>
              <a:t>Can you access START? </a:t>
            </a:r>
          </a:p>
          <a:p>
            <a:r>
              <a:rPr lang="en-GB" sz="2400" b="1" dirty="0">
                <a:solidFill>
                  <a:srgbClr val="FF0000"/>
                </a:solidFill>
              </a:rPr>
              <a:t>Remember to log your SWOT activity on Decision Making in your profile.</a:t>
            </a:r>
          </a:p>
        </p:txBody>
      </p:sp>
    </p:spTree>
    <p:extLst>
      <p:ext uri="{BB962C8B-B14F-4D97-AF65-F5344CB8AC3E}">
        <p14:creationId xmlns:p14="http://schemas.microsoft.com/office/powerpoint/2010/main" val="426189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246052" y="249873"/>
            <a:ext cx="7227794" cy="805968"/>
          </a:xfrm>
        </p:spPr>
        <p:txBody>
          <a:bodyPr/>
          <a:lstStyle/>
          <a:p>
            <a:r>
              <a:rPr lang="en-GB" sz="4400" dirty="0"/>
              <a:t>Developing SWOT for yourself</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513352" y="1694733"/>
            <a:ext cx="3815805" cy="365125"/>
          </a:xfrm>
        </p:spPr>
        <p:txBody>
          <a:bodyPr/>
          <a:lstStyle/>
          <a:p>
            <a:r>
              <a:rPr lang="en-GB" dirty="0">
                <a:solidFill>
                  <a:srgbClr val="FF0000"/>
                </a:solidFill>
              </a:rPr>
              <a:t>Spend the remaining time trying to …..</a:t>
            </a:r>
          </a:p>
          <a:p>
            <a:pPr marL="457200" indent="-457200">
              <a:buFont typeface="+mj-lt"/>
              <a:buAutoNum type="arabicPeriod"/>
            </a:pPr>
            <a:r>
              <a:rPr lang="en-GB" dirty="0">
                <a:solidFill>
                  <a:srgbClr val="FF0000"/>
                </a:solidFill>
              </a:rPr>
              <a:t>Identify your key strengths and weaknesses </a:t>
            </a:r>
          </a:p>
          <a:p>
            <a:pPr lvl="1"/>
            <a:r>
              <a:rPr lang="en-GB" dirty="0">
                <a:solidFill>
                  <a:srgbClr val="FF0000"/>
                </a:solidFill>
              </a:rPr>
              <a:t>(both Hard and Soft Skills)</a:t>
            </a:r>
          </a:p>
          <a:p>
            <a:pPr marL="457200" indent="-457200">
              <a:buFont typeface="+mj-lt"/>
              <a:buAutoNum type="arabicPeriod"/>
            </a:pPr>
            <a:r>
              <a:rPr lang="en-GB" dirty="0">
                <a:solidFill>
                  <a:srgbClr val="FF0000"/>
                </a:solidFill>
              </a:rPr>
              <a:t>Identify any goals you might have (what opportunities and threats might be involved?)</a:t>
            </a:r>
          </a:p>
          <a:p>
            <a:endParaRPr lang="en-GB" dirty="0">
              <a:solidFill>
                <a:srgbClr val="FF0000"/>
              </a:solidFill>
            </a:endParaRP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096000" y="1055841"/>
            <a:ext cx="1905000" cy="1905000"/>
          </a:xfrm>
          <a:prstGeom prst="rect">
            <a:avLst/>
          </a:prstGeom>
        </p:spPr>
      </p:pic>
      <p:pic>
        <p:nvPicPr>
          <p:cNvPr id="4" name="Picture 3">
            <a:extLst>
              <a:ext uri="{FF2B5EF4-FFF2-40B4-BE49-F238E27FC236}">
                <a16:creationId xmlns:a16="http://schemas.microsoft.com/office/drawing/2014/main" id="{C7B84DE8-79C3-C73D-7F48-E2A2E04C4DF0}"/>
              </a:ext>
            </a:extLst>
          </p:cNvPr>
          <p:cNvPicPr>
            <a:picLocks noChangeAspect="1"/>
          </p:cNvPicPr>
          <p:nvPr/>
        </p:nvPicPr>
        <p:blipFill>
          <a:blip r:embed="rId4"/>
          <a:stretch>
            <a:fillRect/>
          </a:stretch>
        </p:blipFill>
        <p:spPr>
          <a:xfrm>
            <a:off x="8367503" y="1470434"/>
            <a:ext cx="3322608" cy="1908213"/>
          </a:xfrm>
          <a:prstGeom prst="rect">
            <a:avLst/>
          </a:prstGeom>
        </p:spPr>
      </p:pic>
      <p:pic>
        <p:nvPicPr>
          <p:cNvPr id="5" name="Picture 4">
            <a:extLst>
              <a:ext uri="{FF2B5EF4-FFF2-40B4-BE49-F238E27FC236}">
                <a16:creationId xmlns:a16="http://schemas.microsoft.com/office/drawing/2014/main" id="{35D0BE56-ADD5-0470-C5E8-91260E2527CB}"/>
              </a:ext>
            </a:extLst>
          </p:cNvPr>
          <p:cNvPicPr>
            <a:picLocks noChangeAspect="1"/>
          </p:cNvPicPr>
          <p:nvPr/>
        </p:nvPicPr>
        <p:blipFill>
          <a:blip r:embed="rId5"/>
          <a:stretch>
            <a:fillRect/>
          </a:stretch>
        </p:blipFill>
        <p:spPr>
          <a:xfrm>
            <a:off x="4520937" y="3429000"/>
            <a:ext cx="7343685" cy="3193078"/>
          </a:xfrm>
          <a:prstGeom prst="rect">
            <a:avLst/>
          </a:prstGeom>
        </p:spPr>
      </p:pic>
    </p:spTree>
    <p:extLst>
      <p:ext uri="{BB962C8B-B14F-4D97-AF65-F5344CB8AC3E}">
        <p14:creationId xmlns:p14="http://schemas.microsoft.com/office/powerpoint/2010/main" val="3062008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394180" y="193082"/>
            <a:ext cx="6559059" cy="1505239"/>
          </a:xfrm>
        </p:spPr>
        <p:txBody>
          <a:bodyPr/>
          <a:lstStyle/>
          <a:p>
            <a:r>
              <a:rPr lang="en-GB" dirty="0"/>
              <a:t>Today’s Session</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662313" y="2508232"/>
            <a:ext cx="9544529" cy="3826675"/>
          </a:xfrm>
        </p:spPr>
        <p:txBody>
          <a:bodyPr/>
          <a:lstStyle/>
          <a:p>
            <a:pPr marL="0" indent="0">
              <a:buNone/>
            </a:pPr>
            <a:r>
              <a:rPr lang="en-GB" dirty="0"/>
              <a:t>This is what we are covering today</a:t>
            </a:r>
          </a:p>
          <a:p>
            <a:r>
              <a:rPr lang="en-GB" dirty="0"/>
              <a:t>Why do we need to look at decision making?</a:t>
            </a:r>
          </a:p>
          <a:p>
            <a:r>
              <a:rPr lang="en-GB" dirty="0"/>
              <a:t>What is SWOT Analysis</a:t>
            </a:r>
          </a:p>
          <a:p>
            <a:r>
              <a:rPr lang="en-GB" dirty="0"/>
              <a:t>How will it help with the 7 effective steps of decision making</a:t>
            </a:r>
          </a:p>
          <a:p>
            <a:r>
              <a:rPr lang="en-GB" dirty="0"/>
              <a:t>How to conduct SWOT analysis</a:t>
            </a:r>
          </a:p>
          <a:p>
            <a:r>
              <a:rPr lang="en-GB" dirty="0"/>
              <a:t>SWOT a simple start</a:t>
            </a:r>
          </a:p>
          <a:p>
            <a:r>
              <a:rPr lang="en-GB" dirty="0"/>
              <a:t>Case study</a:t>
            </a:r>
          </a:p>
          <a:p>
            <a:r>
              <a:rPr lang="en-GB" dirty="0"/>
              <a:t>How to use SWOT in GCSE/BTEC Options</a:t>
            </a: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spTree>
    <p:extLst>
      <p:ext uri="{BB962C8B-B14F-4D97-AF65-F5344CB8AC3E}">
        <p14:creationId xmlns:p14="http://schemas.microsoft.com/office/powerpoint/2010/main" val="778362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394180" y="193082"/>
            <a:ext cx="6559059" cy="1505239"/>
          </a:xfrm>
        </p:spPr>
        <p:txBody>
          <a:bodyPr/>
          <a:lstStyle/>
          <a:p>
            <a:r>
              <a:rPr lang="en-GB" dirty="0"/>
              <a:t>Today’s Session</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10094622" y="3573702"/>
            <a:ext cx="1905000" cy="1905000"/>
          </a:xfrm>
          <a:prstGeom prst="rect">
            <a:avLst/>
          </a:prstGeom>
        </p:spPr>
      </p:pic>
      <p:pic>
        <p:nvPicPr>
          <p:cNvPr id="5" name="Picture 4">
            <a:extLst>
              <a:ext uri="{FF2B5EF4-FFF2-40B4-BE49-F238E27FC236}">
                <a16:creationId xmlns:a16="http://schemas.microsoft.com/office/drawing/2014/main" id="{DB108711-862E-CC6A-9B2E-1A8C9925F64F}"/>
              </a:ext>
            </a:extLst>
          </p:cNvPr>
          <p:cNvPicPr>
            <a:picLocks noChangeAspect="1"/>
          </p:cNvPicPr>
          <p:nvPr/>
        </p:nvPicPr>
        <p:blipFill>
          <a:blip r:embed="rId4"/>
          <a:stretch>
            <a:fillRect/>
          </a:stretch>
        </p:blipFill>
        <p:spPr>
          <a:xfrm>
            <a:off x="275309" y="1829541"/>
            <a:ext cx="9753600" cy="4829175"/>
          </a:xfrm>
          <a:prstGeom prst="rect">
            <a:avLst/>
          </a:prstGeom>
        </p:spPr>
      </p:pic>
      <p:sp>
        <p:nvSpPr>
          <p:cNvPr id="10" name="Text Placeholder 9">
            <a:extLst>
              <a:ext uri="{FF2B5EF4-FFF2-40B4-BE49-F238E27FC236}">
                <a16:creationId xmlns:a16="http://schemas.microsoft.com/office/drawing/2014/main" id="{EC3C717F-7EA4-4749-8610-26BD75217FB6}"/>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752363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662314" y="193082"/>
            <a:ext cx="7290926" cy="1505239"/>
          </a:xfrm>
        </p:spPr>
        <p:txBody>
          <a:bodyPr/>
          <a:lstStyle/>
          <a:p>
            <a:r>
              <a:rPr lang="en-GB" sz="4400" dirty="0"/>
              <a:t>Why do we need to look at decision making?</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2751089" y="1993327"/>
            <a:ext cx="8381509" cy="3826675"/>
          </a:xfrm>
        </p:spPr>
        <p:txBody>
          <a:bodyPr/>
          <a:lstStyle/>
          <a:p>
            <a:pPr marL="0" indent="0">
              <a:buNone/>
            </a:pPr>
            <a:r>
              <a:rPr lang="en-GB" dirty="0"/>
              <a:t>Making decisions can be scary and stressful, as you know they might have life long consequences and you want to make the RIGHT CHOICE</a:t>
            </a:r>
          </a:p>
          <a:p>
            <a:pPr marL="0" indent="0">
              <a:buNone/>
            </a:pPr>
            <a:endParaRPr lang="en-GB" dirty="0"/>
          </a:p>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654628" y="1740191"/>
            <a:ext cx="1905000" cy="1905000"/>
          </a:xfrm>
          <a:prstGeom prst="rect">
            <a:avLst/>
          </a:prstGeom>
        </p:spPr>
      </p:pic>
      <p:pic>
        <p:nvPicPr>
          <p:cNvPr id="4" name="Picture 3">
            <a:extLst>
              <a:ext uri="{FF2B5EF4-FFF2-40B4-BE49-F238E27FC236}">
                <a16:creationId xmlns:a16="http://schemas.microsoft.com/office/drawing/2014/main" id="{7BA8042F-9A95-55DD-64CF-7D7CC6D57D45}"/>
              </a:ext>
            </a:extLst>
          </p:cNvPr>
          <p:cNvPicPr>
            <a:picLocks noChangeAspect="1"/>
          </p:cNvPicPr>
          <p:nvPr/>
        </p:nvPicPr>
        <p:blipFill>
          <a:blip r:embed="rId4"/>
          <a:stretch>
            <a:fillRect/>
          </a:stretch>
        </p:blipFill>
        <p:spPr>
          <a:xfrm>
            <a:off x="7056440" y="3761476"/>
            <a:ext cx="5153632" cy="2234879"/>
          </a:xfrm>
          <a:prstGeom prst="rect">
            <a:avLst/>
          </a:prstGeom>
        </p:spPr>
      </p:pic>
      <p:sp>
        <p:nvSpPr>
          <p:cNvPr id="5" name="TextBox 4">
            <a:extLst>
              <a:ext uri="{FF2B5EF4-FFF2-40B4-BE49-F238E27FC236}">
                <a16:creationId xmlns:a16="http://schemas.microsoft.com/office/drawing/2014/main" id="{1CC775EF-265E-617E-3F64-CB0063C49323}"/>
              </a:ext>
            </a:extLst>
          </p:cNvPr>
          <p:cNvSpPr txBox="1"/>
          <p:nvPr/>
        </p:nvSpPr>
        <p:spPr>
          <a:xfrm>
            <a:off x="5537428" y="2896066"/>
            <a:ext cx="2577483" cy="646331"/>
          </a:xfrm>
          <a:prstGeom prst="rect">
            <a:avLst/>
          </a:prstGeom>
          <a:noFill/>
        </p:spPr>
        <p:txBody>
          <a:bodyPr wrap="square" rtlCol="0">
            <a:spAutoFit/>
          </a:bodyPr>
          <a:lstStyle/>
          <a:p>
            <a:r>
              <a:rPr lang="en-GB" b="1" dirty="0">
                <a:solidFill>
                  <a:srgbClr val="FF0000"/>
                </a:solidFill>
              </a:rPr>
              <a:t>Is there such a thing as the RIGHT CHOICE?</a:t>
            </a:r>
          </a:p>
        </p:txBody>
      </p:sp>
      <p:sp>
        <p:nvSpPr>
          <p:cNvPr id="9" name="TextBox 8">
            <a:extLst>
              <a:ext uri="{FF2B5EF4-FFF2-40B4-BE49-F238E27FC236}">
                <a16:creationId xmlns:a16="http://schemas.microsoft.com/office/drawing/2014/main" id="{37A231B3-9717-E70B-654D-CE336432854C}"/>
              </a:ext>
            </a:extLst>
          </p:cNvPr>
          <p:cNvSpPr txBox="1"/>
          <p:nvPr/>
        </p:nvSpPr>
        <p:spPr>
          <a:xfrm>
            <a:off x="896644" y="3906664"/>
            <a:ext cx="6074251" cy="923330"/>
          </a:xfrm>
          <a:prstGeom prst="rect">
            <a:avLst/>
          </a:prstGeom>
          <a:noFill/>
        </p:spPr>
        <p:txBody>
          <a:bodyPr wrap="square" rtlCol="0">
            <a:spAutoFit/>
          </a:bodyPr>
          <a:lstStyle/>
          <a:p>
            <a:r>
              <a:rPr lang="en-GB" b="1" dirty="0">
                <a:solidFill>
                  <a:srgbClr val="FF0000"/>
                </a:solidFill>
              </a:rPr>
              <a:t>There isn’t such a thing as the RIGHT CHOICE – there are good choices and bad choices, there are better and worse choices</a:t>
            </a:r>
          </a:p>
          <a:p>
            <a:r>
              <a:rPr lang="en-GB" b="1" dirty="0">
                <a:solidFill>
                  <a:srgbClr val="FF0000"/>
                </a:solidFill>
              </a:rPr>
              <a:t>You need to learn how to make GOOD CHOICES</a:t>
            </a:r>
            <a:endParaRPr lang="en-GB" dirty="0"/>
          </a:p>
        </p:txBody>
      </p:sp>
      <p:sp>
        <p:nvSpPr>
          <p:cNvPr id="10" name="TextBox 9">
            <a:extLst>
              <a:ext uri="{FF2B5EF4-FFF2-40B4-BE49-F238E27FC236}">
                <a16:creationId xmlns:a16="http://schemas.microsoft.com/office/drawing/2014/main" id="{70790EF2-29B4-4494-AB13-5497AAB81D9A}"/>
              </a:ext>
            </a:extLst>
          </p:cNvPr>
          <p:cNvSpPr txBox="1"/>
          <p:nvPr/>
        </p:nvSpPr>
        <p:spPr>
          <a:xfrm>
            <a:off x="332441" y="5091467"/>
            <a:ext cx="7190912" cy="1200329"/>
          </a:xfrm>
          <a:prstGeom prst="rect">
            <a:avLst/>
          </a:prstGeom>
          <a:noFill/>
        </p:spPr>
        <p:txBody>
          <a:bodyPr wrap="square" rtlCol="0">
            <a:spAutoFit/>
          </a:bodyPr>
          <a:lstStyle/>
          <a:p>
            <a:r>
              <a:rPr lang="en-GB" dirty="0"/>
              <a:t>By looking at how you can make decisions you can </a:t>
            </a:r>
            <a:r>
              <a:rPr lang="en-GB" b="1" dirty="0"/>
              <a:t>empower yourself </a:t>
            </a:r>
            <a:r>
              <a:rPr lang="en-GB" dirty="0"/>
              <a:t>to make better decisions which in turn should give you a </a:t>
            </a:r>
            <a:r>
              <a:rPr lang="en-GB" b="1" dirty="0"/>
              <a:t>better quality of life</a:t>
            </a:r>
            <a:r>
              <a:rPr lang="en-GB" dirty="0"/>
              <a:t>. </a:t>
            </a:r>
          </a:p>
          <a:p>
            <a:r>
              <a:rPr lang="en-GB" dirty="0"/>
              <a:t>This should also take a lot of the </a:t>
            </a:r>
            <a:r>
              <a:rPr lang="en-GB" b="1" dirty="0"/>
              <a:t>stress out of making a decision </a:t>
            </a:r>
            <a:r>
              <a:rPr lang="en-GB" dirty="0"/>
              <a:t>as you now have the understanding of how to </a:t>
            </a:r>
            <a:r>
              <a:rPr lang="en-GB" b="1" dirty="0"/>
              <a:t>make better decisions</a:t>
            </a:r>
            <a:r>
              <a:rPr lang="en-GB" dirty="0"/>
              <a:t>.</a:t>
            </a:r>
          </a:p>
        </p:txBody>
      </p:sp>
    </p:spTree>
    <p:extLst>
      <p:ext uri="{BB962C8B-B14F-4D97-AF65-F5344CB8AC3E}">
        <p14:creationId xmlns:p14="http://schemas.microsoft.com/office/powerpoint/2010/main" val="2348181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5D74C-1B95-611A-21E1-3E082748E2D4}"/>
              </a:ext>
            </a:extLst>
          </p:cNvPr>
          <p:cNvPicPr>
            <a:picLocks noChangeAspect="1"/>
          </p:cNvPicPr>
          <p:nvPr/>
        </p:nvPicPr>
        <p:blipFill>
          <a:blip r:embed="rId2"/>
          <a:stretch>
            <a:fillRect/>
          </a:stretch>
        </p:blipFill>
        <p:spPr>
          <a:xfrm>
            <a:off x="4487817" y="2772279"/>
            <a:ext cx="5715000" cy="3838575"/>
          </a:xfrm>
          <a:prstGeom prst="rect">
            <a:avLst/>
          </a:prstGeom>
        </p:spPr>
      </p:pic>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834240" y="674081"/>
            <a:ext cx="7883370" cy="1505239"/>
          </a:xfrm>
        </p:spPr>
        <p:txBody>
          <a:bodyPr/>
          <a:lstStyle/>
          <a:p>
            <a:r>
              <a:rPr lang="en-GB" dirty="0"/>
              <a:t>7 Effective Decision Making Steps</a:t>
            </a:r>
          </a:p>
        </p:txBody>
      </p:sp>
      <p:sp>
        <p:nvSpPr>
          <p:cNvPr id="8" name="Text Placeholder 7">
            <a:extLst>
              <a:ext uri="{FF2B5EF4-FFF2-40B4-BE49-F238E27FC236}">
                <a16:creationId xmlns:a16="http://schemas.microsoft.com/office/drawing/2014/main" id="{72A55F24-116D-44F9-9783-B5AE68BD8FB6}"/>
              </a:ext>
            </a:extLst>
          </p:cNvPr>
          <p:cNvSpPr>
            <a:spLocks noGrp="1"/>
          </p:cNvSpPr>
          <p:nvPr>
            <p:ph type="body" sz="quarter" idx="14"/>
          </p:nvPr>
        </p:nvSpPr>
        <p:spPr>
          <a:xfrm>
            <a:off x="648040" y="2221544"/>
            <a:ext cx="8443034" cy="3826675"/>
          </a:xfrm>
        </p:spPr>
        <p:txBody>
          <a:bodyPr/>
          <a:lstStyle/>
          <a:p>
            <a:pPr marL="0" indent="0">
              <a:buNone/>
            </a:pPr>
            <a:r>
              <a:rPr lang="en-GB" dirty="0"/>
              <a:t>Look at the diagram – Most of us make decisions by only following steps 1, 3 and 5/6 </a:t>
            </a:r>
          </a:p>
          <a:p>
            <a:pPr marL="0" indent="0">
              <a:buNone/>
            </a:pPr>
            <a:r>
              <a:rPr lang="en-GB" dirty="0"/>
              <a:t>Most of us don’t</a:t>
            </a:r>
          </a:p>
          <a:p>
            <a:r>
              <a:rPr lang="en-GB" dirty="0"/>
              <a:t>Gather enough information</a:t>
            </a:r>
          </a:p>
          <a:p>
            <a:r>
              <a:rPr lang="en-GB" dirty="0"/>
              <a:t>Weigh up the evidence</a:t>
            </a:r>
          </a:p>
          <a:p>
            <a:r>
              <a:rPr lang="en-GB" dirty="0"/>
              <a:t>Review the decision</a:t>
            </a:r>
          </a:p>
          <a:p>
            <a:pPr marL="0" indent="0">
              <a:buNone/>
            </a:pPr>
            <a:r>
              <a:rPr lang="en-GB" dirty="0"/>
              <a:t>You need to learn the </a:t>
            </a:r>
          </a:p>
          <a:p>
            <a:pPr marL="0" indent="0">
              <a:buNone/>
            </a:pPr>
            <a:r>
              <a:rPr lang="en-GB" dirty="0"/>
              <a:t>importance of these 3 steps </a:t>
            </a:r>
          </a:p>
          <a:p>
            <a:pPr marL="0" indent="0">
              <a:buNone/>
            </a:pPr>
            <a:r>
              <a:rPr lang="en-GB" dirty="0"/>
              <a:t>and how to do them</a:t>
            </a:r>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3"/>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2AE284FB-5383-0CA8-C33B-EF2BF1EFB7D8}"/>
              </a:ext>
            </a:extLst>
          </p:cNvPr>
          <p:cNvPicPr>
            <a:picLocks noChangeAspect="1"/>
          </p:cNvPicPr>
          <p:nvPr/>
        </p:nvPicPr>
        <p:blipFill>
          <a:blip r:embed="rId4"/>
          <a:stretch>
            <a:fillRect/>
          </a:stretch>
        </p:blipFill>
        <p:spPr>
          <a:xfrm>
            <a:off x="10283787" y="2021504"/>
            <a:ext cx="1908213" cy="1908213"/>
          </a:xfrm>
          <a:prstGeom prst="rect">
            <a:avLst/>
          </a:prstGeom>
        </p:spPr>
      </p:pic>
      <p:sp>
        <p:nvSpPr>
          <p:cNvPr id="9" name="TextBox 8">
            <a:extLst>
              <a:ext uri="{FF2B5EF4-FFF2-40B4-BE49-F238E27FC236}">
                <a16:creationId xmlns:a16="http://schemas.microsoft.com/office/drawing/2014/main" id="{BF6BC5F4-D066-D324-0FCA-2976F8102A2A}"/>
              </a:ext>
            </a:extLst>
          </p:cNvPr>
          <p:cNvSpPr txBox="1"/>
          <p:nvPr/>
        </p:nvSpPr>
        <p:spPr>
          <a:xfrm>
            <a:off x="7567354" y="5353688"/>
            <a:ext cx="4240154" cy="646331"/>
          </a:xfrm>
          <a:prstGeom prst="rect">
            <a:avLst/>
          </a:prstGeom>
          <a:noFill/>
        </p:spPr>
        <p:txBody>
          <a:bodyPr wrap="square" rtlCol="0">
            <a:spAutoFit/>
          </a:bodyPr>
          <a:lstStyle/>
          <a:p>
            <a:r>
              <a:rPr lang="en-GB" dirty="0">
                <a:solidFill>
                  <a:srgbClr val="FF0000"/>
                </a:solidFill>
              </a:rPr>
              <a:t>Look at the diagram – Most of us make decisions by only following steps 1, 3 and 5 </a:t>
            </a:r>
          </a:p>
        </p:txBody>
      </p:sp>
      <p:sp>
        <p:nvSpPr>
          <p:cNvPr id="4" name="TextBox 3">
            <a:extLst>
              <a:ext uri="{FF2B5EF4-FFF2-40B4-BE49-F238E27FC236}">
                <a16:creationId xmlns:a16="http://schemas.microsoft.com/office/drawing/2014/main" id="{C7A36683-E93B-60C6-85FE-29A72554F2AD}"/>
              </a:ext>
            </a:extLst>
          </p:cNvPr>
          <p:cNvSpPr txBox="1"/>
          <p:nvPr/>
        </p:nvSpPr>
        <p:spPr>
          <a:xfrm>
            <a:off x="6755907" y="6048219"/>
            <a:ext cx="5108715" cy="369332"/>
          </a:xfrm>
          <a:prstGeom prst="rect">
            <a:avLst/>
          </a:prstGeom>
          <a:noFill/>
        </p:spPr>
        <p:txBody>
          <a:bodyPr wrap="square" rtlCol="0">
            <a:spAutoFit/>
          </a:bodyPr>
          <a:lstStyle/>
          <a:p>
            <a:r>
              <a:rPr lang="en-GB" b="1" dirty="0">
                <a:solidFill>
                  <a:srgbClr val="FF0000"/>
                </a:solidFill>
              </a:rPr>
              <a:t>SWOT Analysis is a way to consider steps 3, 4, and 7</a:t>
            </a:r>
          </a:p>
        </p:txBody>
      </p:sp>
    </p:spTree>
    <p:extLst>
      <p:ext uri="{BB962C8B-B14F-4D97-AF65-F5344CB8AC3E}">
        <p14:creationId xmlns:p14="http://schemas.microsoft.com/office/powerpoint/2010/main" val="39282939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sp>
        <p:nvSpPr>
          <p:cNvPr id="4" name="Text Placeholder 3">
            <a:extLst>
              <a:ext uri="{FF2B5EF4-FFF2-40B4-BE49-F238E27FC236}">
                <a16:creationId xmlns:a16="http://schemas.microsoft.com/office/drawing/2014/main" id="{DFE8B695-4653-0E69-B7F0-16DDF34BBA78}"/>
              </a:ext>
            </a:extLst>
          </p:cNvPr>
          <p:cNvSpPr>
            <a:spLocks noGrp="1"/>
          </p:cNvSpPr>
          <p:nvPr>
            <p:ph type="body" sz="quarter" idx="14"/>
          </p:nvPr>
        </p:nvSpPr>
        <p:spPr>
          <a:xfrm>
            <a:off x="3402188" y="6028267"/>
            <a:ext cx="6505291" cy="349697"/>
          </a:xfrm>
        </p:spPr>
        <p:txBody>
          <a:bodyPr/>
          <a:lstStyle/>
          <a:p>
            <a:pPr marL="0" indent="0">
              <a:buNone/>
            </a:pPr>
            <a:r>
              <a:rPr lang="en-GB" dirty="0">
                <a:hlinkClick r:id="rId3"/>
              </a:rPr>
              <a:t>How to conduct SWOT analysis </a:t>
            </a:r>
            <a:r>
              <a:rPr lang="en-GB" dirty="0"/>
              <a:t>– 2.14 mins</a:t>
            </a:r>
          </a:p>
        </p:txBody>
      </p:sp>
      <p:sp>
        <p:nvSpPr>
          <p:cNvPr id="13" name="TextBox 12">
            <a:extLst>
              <a:ext uri="{FF2B5EF4-FFF2-40B4-BE49-F238E27FC236}">
                <a16:creationId xmlns:a16="http://schemas.microsoft.com/office/drawing/2014/main" id="{15F59C79-1F5A-158D-4C63-17B1AC898991}"/>
              </a:ext>
            </a:extLst>
          </p:cNvPr>
          <p:cNvSpPr txBox="1"/>
          <p:nvPr/>
        </p:nvSpPr>
        <p:spPr>
          <a:xfrm>
            <a:off x="677935" y="3814255"/>
            <a:ext cx="1760465" cy="369332"/>
          </a:xfrm>
          <a:prstGeom prst="rect">
            <a:avLst/>
          </a:prstGeom>
          <a:noFill/>
        </p:spPr>
        <p:txBody>
          <a:bodyPr wrap="square" rtlCol="0">
            <a:spAutoFit/>
          </a:bodyPr>
          <a:lstStyle/>
          <a:p>
            <a:r>
              <a:rPr lang="en-GB" dirty="0"/>
              <a:t>Watch the video</a:t>
            </a:r>
          </a:p>
        </p:txBody>
      </p:sp>
      <p:sp>
        <p:nvSpPr>
          <p:cNvPr id="14" name="TextBox 13">
            <a:extLst>
              <a:ext uri="{FF2B5EF4-FFF2-40B4-BE49-F238E27FC236}">
                <a16:creationId xmlns:a16="http://schemas.microsoft.com/office/drawing/2014/main" id="{6BA422F7-EC03-483B-368C-5ACBD9060C29}"/>
              </a:ext>
            </a:extLst>
          </p:cNvPr>
          <p:cNvSpPr txBox="1"/>
          <p:nvPr/>
        </p:nvSpPr>
        <p:spPr>
          <a:xfrm>
            <a:off x="238146" y="4334978"/>
            <a:ext cx="2200254" cy="923330"/>
          </a:xfrm>
          <a:prstGeom prst="rect">
            <a:avLst/>
          </a:prstGeom>
          <a:noFill/>
        </p:spPr>
        <p:txBody>
          <a:bodyPr wrap="square" rtlCol="0">
            <a:spAutoFit/>
          </a:bodyPr>
          <a:lstStyle/>
          <a:p>
            <a:r>
              <a:rPr lang="en-GB" b="1" dirty="0">
                <a:solidFill>
                  <a:srgbClr val="FF0000"/>
                </a:solidFill>
              </a:rPr>
              <a:t>Discuss – what are the 4 parts of the SWOT Analysis?</a:t>
            </a:r>
          </a:p>
        </p:txBody>
      </p:sp>
      <p:pic>
        <p:nvPicPr>
          <p:cNvPr id="2" name="Picture 1">
            <a:extLst>
              <a:ext uri="{FF2B5EF4-FFF2-40B4-BE49-F238E27FC236}">
                <a16:creationId xmlns:a16="http://schemas.microsoft.com/office/drawing/2014/main" id="{178D3F61-3490-1EE6-376A-FCCBDC313CC7}"/>
              </a:ext>
            </a:extLst>
          </p:cNvPr>
          <p:cNvPicPr>
            <a:picLocks noChangeAspect="1"/>
          </p:cNvPicPr>
          <p:nvPr/>
        </p:nvPicPr>
        <p:blipFill>
          <a:blip r:embed="rId4"/>
          <a:stretch>
            <a:fillRect/>
          </a:stretch>
        </p:blipFill>
        <p:spPr>
          <a:xfrm>
            <a:off x="409461" y="1757865"/>
            <a:ext cx="1905000" cy="1905000"/>
          </a:xfrm>
          <a:prstGeom prst="rect">
            <a:avLst/>
          </a:prstGeom>
        </p:spPr>
      </p:pic>
      <p:pic>
        <p:nvPicPr>
          <p:cNvPr id="6" name="Picture 5">
            <a:hlinkClick r:id="rId3"/>
            <a:extLst>
              <a:ext uri="{FF2B5EF4-FFF2-40B4-BE49-F238E27FC236}">
                <a16:creationId xmlns:a16="http://schemas.microsoft.com/office/drawing/2014/main" id="{B1D4EE4C-4209-0BDF-C878-4786961AA973}"/>
              </a:ext>
            </a:extLst>
          </p:cNvPr>
          <p:cNvPicPr>
            <a:picLocks noChangeAspect="1"/>
          </p:cNvPicPr>
          <p:nvPr/>
        </p:nvPicPr>
        <p:blipFill rotWithShape="1">
          <a:blip r:embed="rId5"/>
          <a:srcRect l="4224" t="10486" r="27111" b="8682"/>
          <a:stretch/>
        </p:blipFill>
        <p:spPr>
          <a:xfrm>
            <a:off x="2982897" y="1676772"/>
            <a:ext cx="5760222" cy="3814255"/>
          </a:xfrm>
          <a:prstGeom prst="rect">
            <a:avLst/>
          </a:prstGeom>
        </p:spPr>
      </p:pic>
    </p:spTree>
    <p:extLst>
      <p:ext uri="{BB962C8B-B14F-4D97-AF65-F5344CB8AC3E}">
        <p14:creationId xmlns:p14="http://schemas.microsoft.com/office/powerpoint/2010/main" val="892660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3394180" y="193082"/>
            <a:ext cx="6559059" cy="1505239"/>
          </a:xfrm>
        </p:spPr>
        <p:txBody>
          <a:bodyPr/>
          <a:lstStyle/>
          <a:p>
            <a:r>
              <a:rPr lang="en-GB" dirty="0"/>
              <a:t>SWOT – simple start</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3"/>
          <a:stretch>
            <a:fillRect/>
          </a:stretch>
        </p:blipFill>
        <p:spPr>
          <a:xfrm>
            <a:off x="9606606" y="333564"/>
            <a:ext cx="2258016" cy="805968"/>
          </a:xfrm>
          <a:prstGeom prst="rect">
            <a:avLst/>
          </a:prstGeom>
        </p:spPr>
      </p:pic>
      <p:pic>
        <p:nvPicPr>
          <p:cNvPr id="5" name="Picture 4">
            <a:extLst>
              <a:ext uri="{FF2B5EF4-FFF2-40B4-BE49-F238E27FC236}">
                <a16:creationId xmlns:a16="http://schemas.microsoft.com/office/drawing/2014/main" id="{2A64F5F8-C00F-91BC-F7EE-72C4A64A5AA0}"/>
              </a:ext>
            </a:extLst>
          </p:cNvPr>
          <p:cNvPicPr>
            <a:picLocks noChangeAspect="1"/>
          </p:cNvPicPr>
          <p:nvPr/>
        </p:nvPicPr>
        <p:blipFill rotWithShape="1">
          <a:blip r:embed="rId4"/>
          <a:srcRect l="12161" t="20971" r="63265" b="34239"/>
          <a:stretch/>
        </p:blipFill>
        <p:spPr>
          <a:xfrm>
            <a:off x="3045652" y="1829541"/>
            <a:ext cx="5105400" cy="4920063"/>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5"/>
          <a:stretch>
            <a:fillRect/>
          </a:stretch>
        </p:blipFill>
        <p:spPr>
          <a:xfrm>
            <a:off x="2512134" y="315250"/>
            <a:ext cx="1141506" cy="1141506"/>
          </a:xfrm>
          <a:prstGeom prst="rect">
            <a:avLst/>
          </a:prstGeom>
        </p:spPr>
      </p:pic>
      <p:sp>
        <p:nvSpPr>
          <p:cNvPr id="12" name="TextBox 11">
            <a:extLst>
              <a:ext uri="{FF2B5EF4-FFF2-40B4-BE49-F238E27FC236}">
                <a16:creationId xmlns:a16="http://schemas.microsoft.com/office/drawing/2014/main" id="{5A1A87A6-D088-3CCE-2C18-41D4700BAF4D}"/>
              </a:ext>
            </a:extLst>
          </p:cNvPr>
          <p:cNvSpPr txBox="1"/>
          <p:nvPr/>
        </p:nvSpPr>
        <p:spPr>
          <a:xfrm>
            <a:off x="3653640" y="2824398"/>
            <a:ext cx="1917576" cy="1200329"/>
          </a:xfrm>
          <a:prstGeom prst="rect">
            <a:avLst/>
          </a:prstGeom>
          <a:noFill/>
        </p:spPr>
        <p:txBody>
          <a:bodyPr wrap="square" rtlCol="0">
            <a:spAutoFit/>
          </a:bodyPr>
          <a:lstStyle/>
          <a:p>
            <a:r>
              <a:rPr lang="en-GB" dirty="0"/>
              <a:t>Identify your greatest strength</a:t>
            </a:r>
          </a:p>
          <a:p>
            <a:pPr marL="285750" indent="-285750">
              <a:buFontTx/>
              <a:buChar char="-"/>
            </a:pPr>
            <a:r>
              <a:rPr lang="en-GB" dirty="0"/>
              <a:t>Talent</a:t>
            </a:r>
          </a:p>
          <a:p>
            <a:pPr marL="285750" indent="-285750">
              <a:buFontTx/>
              <a:buChar char="-"/>
            </a:pPr>
            <a:r>
              <a:rPr lang="en-GB" dirty="0"/>
              <a:t>Attitude </a:t>
            </a:r>
          </a:p>
        </p:txBody>
      </p:sp>
      <p:sp>
        <p:nvSpPr>
          <p:cNvPr id="14" name="TextBox 13">
            <a:extLst>
              <a:ext uri="{FF2B5EF4-FFF2-40B4-BE49-F238E27FC236}">
                <a16:creationId xmlns:a16="http://schemas.microsoft.com/office/drawing/2014/main" id="{9A6EBB6C-B3C0-5EE8-6488-D55CA143F9FA}"/>
              </a:ext>
            </a:extLst>
          </p:cNvPr>
          <p:cNvSpPr txBox="1"/>
          <p:nvPr/>
        </p:nvSpPr>
        <p:spPr>
          <a:xfrm>
            <a:off x="5661998" y="2829052"/>
            <a:ext cx="1917576" cy="1200329"/>
          </a:xfrm>
          <a:prstGeom prst="rect">
            <a:avLst/>
          </a:prstGeom>
          <a:noFill/>
        </p:spPr>
        <p:txBody>
          <a:bodyPr wrap="square" rtlCol="0">
            <a:spAutoFit/>
          </a:bodyPr>
          <a:lstStyle/>
          <a:p>
            <a:r>
              <a:rPr lang="en-GB" dirty="0"/>
              <a:t>Identify your worst weakness</a:t>
            </a:r>
          </a:p>
          <a:p>
            <a:pPr marL="285750" indent="-285750">
              <a:buFontTx/>
              <a:buChar char="-"/>
            </a:pPr>
            <a:r>
              <a:rPr lang="en-GB" dirty="0"/>
              <a:t>Skills</a:t>
            </a:r>
          </a:p>
          <a:p>
            <a:pPr marL="285750" indent="-285750">
              <a:buFontTx/>
              <a:buChar char="-"/>
            </a:pPr>
            <a:r>
              <a:rPr lang="en-GB" dirty="0"/>
              <a:t>Attitude </a:t>
            </a:r>
          </a:p>
        </p:txBody>
      </p:sp>
      <p:sp>
        <p:nvSpPr>
          <p:cNvPr id="4" name="TextBox 3">
            <a:extLst>
              <a:ext uri="{FF2B5EF4-FFF2-40B4-BE49-F238E27FC236}">
                <a16:creationId xmlns:a16="http://schemas.microsoft.com/office/drawing/2014/main" id="{85FCB74F-BF5B-C085-0C77-CBDEFC208BAA}"/>
              </a:ext>
            </a:extLst>
          </p:cNvPr>
          <p:cNvSpPr txBox="1"/>
          <p:nvPr/>
        </p:nvSpPr>
        <p:spPr>
          <a:xfrm>
            <a:off x="3534531" y="4683103"/>
            <a:ext cx="2036685" cy="1323439"/>
          </a:xfrm>
          <a:prstGeom prst="rect">
            <a:avLst/>
          </a:prstGeom>
          <a:noFill/>
        </p:spPr>
        <p:txBody>
          <a:bodyPr wrap="square" rtlCol="0">
            <a:spAutoFit/>
          </a:bodyPr>
          <a:lstStyle/>
          <a:p>
            <a:r>
              <a:rPr lang="en-GB" sz="1600" dirty="0"/>
              <a:t>Identify opportunities</a:t>
            </a:r>
          </a:p>
          <a:p>
            <a:r>
              <a:rPr lang="en-GB" sz="1600" dirty="0"/>
              <a:t>Coming up</a:t>
            </a:r>
          </a:p>
          <a:p>
            <a:pPr marL="285750" indent="-285750">
              <a:buFontTx/>
              <a:buChar char="-"/>
            </a:pPr>
            <a:r>
              <a:rPr lang="en-GB" sz="1600" dirty="0"/>
              <a:t>School </a:t>
            </a:r>
          </a:p>
          <a:p>
            <a:pPr marL="285750" indent="-285750">
              <a:buFontTx/>
              <a:buChar char="-"/>
            </a:pPr>
            <a:r>
              <a:rPr lang="en-GB" sz="1600" dirty="0"/>
              <a:t>Outside school</a:t>
            </a:r>
          </a:p>
          <a:p>
            <a:endParaRPr lang="en-GB" sz="1600" dirty="0"/>
          </a:p>
        </p:txBody>
      </p:sp>
      <p:sp>
        <p:nvSpPr>
          <p:cNvPr id="8" name="TextBox 7">
            <a:extLst>
              <a:ext uri="{FF2B5EF4-FFF2-40B4-BE49-F238E27FC236}">
                <a16:creationId xmlns:a16="http://schemas.microsoft.com/office/drawing/2014/main" id="{E43ED467-9A70-AF9A-E5E7-79A5C5B88F3B}"/>
              </a:ext>
            </a:extLst>
          </p:cNvPr>
          <p:cNvSpPr txBox="1"/>
          <p:nvPr/>
        </p:nvSpPr>
        <p:spPr>
          <a:xfrm>
            <a:off x="5697615" y="4708427"/>
            <a:ext cx="2036685" cy="1077218"/>
          </a:xfrm>
          <a:prstGeom prst="rect">
            <a:avLst/>
          </a:prstGeom>
          <a:noFill/>
        </p:spPr>
        <p:txBody>
          <a:bodyPr wrap="square" rtlCol="0">
            <a:spAutoFit/>
          </a:bodyPr>
          <a:lstStyle/>
          <a:p>
            <a:r>
              <a:rPr lang="en-GB" sz="1600" dirty="0"/>
              <a:t>Identify threats</a:t>
            </a:r>
          </a:p>
          <a:p>
            <a:pPr marL="285750" indent="-285750">
              <a:buFontTx/>
              <a:buChar char="-"/>
            </a:pPr>
            <a:r>
              <a:rPr lang="en-GB" sz="1600" dirty="0"/>
              <a:t>School </a:t>
            </a:r>
          </a:p>
          <a:p>
            <a:pPr marL="285750" indent="-285750">
              <a:buFontTx/>
              <a:buChar char="-"/>
            </a:pPr>
            <a:r>
              <a:rPr lang="en-GB" sz="1600" dirty="0"/>
              <a:t>Outside school</a:t>
            </a:r>
          </a:p>
          <a:p>
            <a:endParaRPr lang="en-GB" sz="1600" dirty="0"/>
          </a:p>
        </p:txBody>
      </p:sp>
      <p:sp>
        <p:nvSpPr>
          <p:cNvPr id="9" name="TextBox 8">
            <a:extLst>
              <a:ext uri="{FF2B5EF4-FFF2-40B4-BE49-F238E27FC236}">
                <a16:creationId xmlns:a16="http://schemas.microsoft.com/office/drawing/2014/main" id="{0D5761A3-91DD-3301-F3B8-485EE22B9BFF}"/>
              </a:ext>
            </a:extLst>
          </p:cNvPr>
          <p:cNvSpPr txBox="1"/>
          <p:nvPr/>
        </p:nvSpPr>
        <p:spPr>
          <a:xfrm>
            <a:off x="465816" y="2339381"/>
            <a:ext cx="2552700" cy="1477328"/>
          </a:xfrm>
          <a:prstGeom prst="rect">
            <a:avLst/>
          </a:prstGeom>
          <a:noFill/>
        </p:spPr>
        <p:txBody>
          <a:bodyPr wrap="square" rtlCol="0">
            <a:spAutoFit/>
          </a:bodyPr>
          <a:lstStyle/>
          <a:p>
            <a:pPr marL="285750" indent="-285750">
              <a:buFontTx/>
              <a:buChar char="-"/>
            </a:pPr>
            <a:r>
              <a:rPr lang="en-GB" dirty="0"/>
              <a:t>football, art, music, chatting with others, maths, languages</a:t>
            </a:r>
          </a:p>
          <a:p>
            <a:pPr marL="285750" indent="-285750">
              <a:buFontTx/>
              <a:buChar char="-"/>
            </a:pPr>
            <a:r>
              <a:rPr lang="en-GB" dirty="0"/>
              <a:t>Positive, team player, leader, good listener</a:t>
            </a:r>
          </a:p>
        </p:txBody>
      </p:sp>
      <p:sp>
        <p:nvSpPr>
          <p:cNvPr id="10" name="TextBox 9">
            <a:extLst>
              <a:ext uri="{FF2B5EF4-FFF2-40B4-BE49-F238E27FC236}">
                <a16:creationId xmlns:a16="http://schemas.microsoft.com/office/drawing/2014/main" id="{9FF2E591-8BF1-605E-095C-A8C0E15A8F36}"/>
              </a:ext>
            </a:extLst>
          </p:cNvPr>
          <p:cNvSpPr txBox="1"/>
          <p:nvPr/>
        </p:nvSpPr>
        <p:spPr>
          <a:xfrm>
            <a:off x="8471611" y="2283832"/>
            <a:ext cx="2767889" cy="1754326"/>
          </a:xfrm>
          <a:prstGeom prst="rect">
            <a:avLst/>
          </a:prstGeom>
          <a:noFill/>
        </p:spPr>
        <p:txBody>
          <a:bodyPr wrap="square" rtlCol="0">
            <a:spAutoFit/>
          </a:bodyPr>
          <a:lstStyle/>
          <a:p>
            <a:pPr marL="285750" indent="-285750">
              <a:buFontTx/>
              <a:buChar char="-"/>
            </a:pPr>
            <a:r>
              <a:rPr lang="en-GB" dirty="0"/>
              <a:t>football, art, music, too chatty/ don’t listen , maths, languages</a:t>
            </a:r>
          </a:p>
          <a:p>
            <a:pPr marL="285750" indent="-285750">
              <a:buFontTx/>
              <a:buChar char="-"/>
            </a:pPr>
            <a:r>
              <a:rPr lang="en-GB" dirty="0"/>
              <a:t>Lazy, can’t get up in the morning, get angry, give up, shy</a:t>
            </a:r>
          </a:p>
        </p:txBody>
      </p:sp>
      <p:sp>
        <p:nvSpPr>
          <p:cNvPr id="13" name="TextBox 12">
            <a:extLst>
              <a:ext uri="{FF2B5EF4-FFF2-40B4-BE49-F238E27FC236}">
                <a16:creationId xmlns:a16="http://schemas.microsoft.com/office/drawing/2014/main" id="{018DC9FE-3C63-0DD9-63A4-5442FAC900B4}"/>
              </a:ext>
            </a:extLst>
          </p:cNvPr>
          <p:cNvSpPr txBox="1"/>
          <p:nvPr/>
        </p:nvSpPr>
        <p:spPr>
          <a:xfrm>
            <a:off x="596629" y="4143986"/>
            <a:ext cx="2552700" cy="1754326"/>
          </a:xfrm>
          <a:prstGeom prst="rect">
            <a:avLst/>
          </a:prstGeom>
          <a:noFill/>
        </p:spPr>
        <p:txBody>
          <a:bodyPr wrap="square" rtlCol="0">
            <a:spAutoFit/>
          </a:bodyPr>
          <a:lstStyle/>
          <a:p>
            <a:pPr marL="285750" indent="-285750">
              <a:buFontTx/>
              <a:buChar char="-"/>
            </a:pPr>
            <a:r>
              <a:rPr lang="en-GB" dirty="0"/>
              <a:t>GCSEs choices, playing for school teams, drama, </a:t>
            </a:r>
          </a:p>
          <a:p>
            <a:pPr marL="285750" indent="-285750">
              <a:buFontTx/>
              <a:buChar char="-"/>
            </a:pPr>
            <a:r>
              <a:rPr lang="en-GB" dirty="0"/>
              <a:t>Get a part-time job, join a club, spend time with friends </a:t>
            </a:r>
          </a:p>
        </p:txBody>
      </p:sp>
      <p:sp>
        <p:nvSpPr>
          <p:cNvPr id="15" name="TextBox 14">
            <a:extLst>
              <a:ext uri="{FF2B5EF4-FFF2-40B4-BE49-F238E27FC236}">
                <a16:creationId xmlns:a16="http://schemas.microsoft.com/office/drawing/2014/main" id="{23279AD5-F9EF-8FC4-BBC9-F3FB70F23B5A}"/>
              </a:ext>
            </a:extLst>
          </p:cNvPr>
          <p:cNvSpPr txBox="1"/>
          <p:nvPr/>
        </p:nvSpPr>
        <p:spPr>
          <a:xfrm>
            <a:off x="8298100" y="4204886"/>
            <a:ext cx="3114910" cy="2308324"/>
          </a:xfrm>
          <a:prstGeom prst="rect">
            <a:avLst/>
          </a:prstGeom>
          <a:noFill/>
        </p:spPr>
        <p:txBody>
          <a:bodyPr wrap="square" rtlCol="0">
            <a:spAutoFit/>
          </a:bodyPr>
          <a:lstStyle/>
          <a:p>
            <a:pPr marL="285750" indent="-285750">
              <a:buFontTx/>
              <a:buChar char="-"/>
            </a:pPr>
            <a:r>
              <a:rPr lang="en-GB" dirty="0"/>
              <a:t>Not enough GCSEs choices, too few places in school teams and drama productions</a:t>
            </a:r>
          </a:p>
          <a:p>
            <a:pPr marL="285750" indent="-285750">
              <a:buFontTx/>
              <a:buChar char="-"/>
            </a:pPr>
            <a:r>
              <a:rPr lang="en-GB" dirty="0"/>
              <a:t>No part-time job, join clubs meet at times you cannot get to, friends meet at time you cannot get to</a:t>
            </a:r>
          </a:p>
        </p:txBody>
      </p:sp>
    </p:spTree>
    <p:extLst>
      <p:ext uri="{BB962C8B-B14F-4D97-AF65-F5344CB8AC3E}">
        <p14:creationId xmlns:p14="http://schemas.microsoft.com/office/powerpoint/2010/main" val="1657246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 grpId="0"/>
      <p:bldP spid="8" grpId="0"/>
      <p:bldP spid="9"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662313" y="179094"/>
            <a:ext cx="6559059" cy="1505239"/>
          </a:xfrm>
        </p:spPr>
        <p:txBody>
          <a:bodyPr/>
          <a:lstStyle/>
          <a:p>
            <a:r>
              <a:rPr lang="en-GB" dirty="0"/>
              <a:t>Setting Goals – </a:t>
            </a:r>
            <a:br>
              <a:rPr lang="en-GB" dirty="0"/>
            </a:br>
            <a:r>
              <a:rPr lang="en-GB" sz="2800" dirty="0"/>
              <a:t>imagine you want to get a part time job</a:t>
            </a:r>
            <a:endParaRPr lang="en-GB" dirty="0"/>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5" name="Picture 4">
            <a:extLst>
              <a:ext uri="{FF2B5EF4-FFF2-40B4-BE49-F238E27FC236}">
                <a16:creationId xmlns:a16="http://schemas.microsoft.com/office/drawing/2014/main" id="{2A64F5F8-C00F-91BC-F7EE-72C4A64A5AA0}"/>
              </a:ext>
            </a:extLst>
          </p:cNvPr>
          <p:cNvPicPr>
            <a:picLocks noChangeAspect="1"/>
          </p:cNvPicPr>
          <p:nvPr/>
        </p:nvPicPr>
        <p:blipFill rotWithShape="1">
          <a:blip r:embed="rId3"/>
          <a:srcRect l="12161" t="20971" r="33374" b="34239"/>
          <a:stretch/>
        </p:blipFill>
        <p:spPr>
          <a:xfrm>
            <a:off x="549426" y="1758843"/>
            <a:ext cx="11315196" cy="4920063"/>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4"/>
          <a:stretch>
            <a:fillRect/>
          </a:stretch>
        </p:blipFill>
        <p:spPr>
          <a:xfrm>
            <a:off x="10561088" y="5065755"/>
            <a:ext cx="1296645" cy="1296645"/>
          </a:xfrm>
          <a:prstGeom prst="rect">
            <a:avLst/>
          </a:prstGeom>
        </p:spPr>
      </p:pic>
      <p:sp>
        <p:nvSpPr>
          <p:cNvPr id="12" name="TextBox 11">
            <a:extLst>
              <a:ext uri="{FF2B5EF4-FFF2-40B4-BE49-F238E27FC236}">
                <a16:creationId xmlns:a16="http://schemas.microsoft.com/office/drawing/2014/main" id="{5A1A87A6-D088-3CCE-2C18-41D4700BAF4D}"/>
              </a:ext>
            </a:extLst>
          </p:cNvPr>
          <p:cNvSpPr txBox="1"/>
          <p:nvPr/>
        </p:nvSpPr>
        <p:spPr>
          <a:xfrm>
            <a:off x="1136342" y="2778709"/>
            <a:ext cx="1917576" cy="1200329"/>
          </a:xfrm>
          <a:prstGeom prst="rect">
            <a:avLst/>
          </a:prstGeom>
          <a:noFill/>
        </p:spPr>
        <p:txBody>
          <a:bodyPr wrap="square" rtlCol="0">
            <a:spAutoFit/>
          </a:bodyPr>
          <a:lstStyle/>
          <a:p>
            <a:r>
              <a:rPr lang="en-GB" dirty="0"/>
              <a:t>Like cooking</a:t>
            </a:r>
          </a:p>
          <a:p>
            <a:r>
              <a:rPr lang="en-GB" dirty="0"/>
              <a:t>Like trying out new food</a:t>
            </a:r>
          </a:p>
          <a:p>
            <a:r>
              <a:rPr lang="en-GB" dirty="0"/>
              <a:t>Can work hard</a:t>
            </a:r>
          </a:p>
        </p:txBody>
      </p:sp>
      <p:sp>
        <p:nvSpPr>
          <p:cNvPr id="14" name="TextBox 13">
            <a:extLst>
              <a:ext uri="{FF2B5EF4-FFF2-40B4-BE49-F238E27FC236}">
                <a16:creationId xmlns:a16="http://schemas.microsoft.com/office/drawing/2014/main" id="{9A6EBB6C-B3C0-5EE8-6488-D55CA143F9FA}"/>
              </a:ext>
            </a:extLst>
          </p:cNvPr>
          <p:cNvSpPr txBox="1"/>
          <p:nvPr/>
        </p:nvSpPr>
        <p:spPr>
          <a:xfrm>
            <a:off x="3303589" y="2778710"/>
            <a:ext cx="1917576" cy="1446550"/>
          </a:xfrm>
          <a:prstGeom prst="rect">
            <a:avLst/>
          </a:prstGeom>
          <a:noFill/>
        </p:spPr>
        <p:txBody>
          <a:bodyPr wrap="square" rtlCol="0">
            <a:spAutoFit/>
          </a:bodyPr>
          <a:lstStyle/>
          <a:p>
            <a:r>
              <a:rPr lang="en-GB" sz="1400" b="1" dirty="0"/>
              <a:t>Struggle to get up early in the morning</a:t>
            </a:r>
          </a:p>
          <a:p>
            <a:r>
              <a:rPr lang="en-GB" sz="1400" b="1" dirty="0"/>
              <a:t>Easily distracted</a:t>
            </a:r>
          </a:p>
          <a:p>
            <a:r>
              <a:rPr lang="en-GB" sz="1400" b="1" dirty="0"/>
              <a:t>Like going out with my mates on a Friday night</a:t>
            </a:r>
          </a:p>
          <a:p>
            <a:endParaRPr lang="en-GB" dirty="0"/>
          </a:p>
        </p:txBody>
      </p:sp>
      <p:sp>
        <p:nvSpPr>
          <p:cNvPr id="15" name="TextBox 14">
            <a:extLst>
              <a:ext uri="{FF2B5EF4-FFF2-40B4-BE49-F238E27FC236}">
                <a16:creationId xmlns:a16="http://schemas.microsoft.com/office/drawing/2014/main" id="{3FE8E19F-B505-DE1E-E728-0B430E016A8F}"/>
              </a:ext>
            </a:extLst>
          </p:cNvPr>
          <p:cNvSpPr txBox="1"/>
          <p:nvPr/>
        </p:nvSpPr>
        <p:spPr>
          <a:xfrm>
            <a:off x="1069184" y="4649450"/>
            <a:ext cx="1917576" cy="1384995"/>
          </a:xfrm>
          <a:prstGeom prst="rect">
            <a:avLst/>
          </a:prstGeom>
          <a:noFill/>
        </p:spPr>
        <p:txBody>
          <a:bodyPr wrap="square" rtlCol="0">
            <a:spAutoFit/>
          </a:bodyPr>
          <a:lstStyle/>
          <a:p>
            <a:r>
              <a:rPr lang="en-GB" sz="1400" b="1" dirty="0"/>
              <a:t>BTEC in Food technology</a:t>
            </a:r>
          </a:p>
          <a:p>
            <a:r>
              <a:rPr lang="en-GB" sz="1400" b="1" dirty="0"/>
              <a:t>Apprenticeship in Catering post 16</a:t>
            </a:r>
          </a:p>
          <a:p>
            <a:r>
              <a:rPr lang="en-GB" sz="1400" b="1" dirty="0"/>
              <a:t>Job in local restaurant on a Friday night</a:t>
            </a:r>
            <a:endParaRPr lang="en-GB" dirty="0"/>
          </a:p>
        </p:txBody>
      </p:sp>
      <p:sp>
        <p:nvSpPr>
          <p:cNvPr id="16" name="TextBox 15">
            <a:extLst>
              <a:ext uri="{FF2B5EF4-FFF2-40B4-BE49-F238E27FC236}">
                <a16:creationId xmlns:a16="http://schemas.microsoft.com/office/drawing/2014/main" id="{376D5B38-1FDB-7DA9-4A67-014CCC3799A9}"/>
              </a:ext>
            </a:extLst>
          </p:cNvPr>
          <p:cNvSpPr txBox="1"/>
          <p:nvPr/>
        </p:nvSpPr>
        <p:spPr>
          <a:xfrm>
            <a:off x="3341592" y="4692528"/>
            <a:ext cx="1879573" cy="1169551"/>
          </a:xfrm>
          <a:prstGeom prst="rect">
            <a:avLst/>
          </a:prstGeom>
          <a:noFill/>
        </p:spPr>
        <p:txBody>
          <a:bodyPr wrap="square" rtlCol="0">
            <a:spAutoFit/>
          </a:bodyPr>
          <a:lstStyle/>
          <a:p>
            <a:r>
              <a:rPr lang="en-GB" sz="1400" b="1" dirty="0"/>
              <a:t>Parents think a chef is a bad career</a:t>
            </a:r>
          </a:p>
          <a:p>
            <a:r>
              <a:rPr lang="en-GB" sz="1400" b="1" dirty="0"/>
              <a:t>Training takes 2 years</a:t>
            </a:r>
          </a:p>
          <a:p>
            <a:r>
              <a:rPr lang="en-GB" sz="1400" b="1" dirty="0"/>
              <a:t>Wages are too low to live on independently </a:t>
            </a:r>
            <a:endParaRPr lang="en-GB" dirty="0"/>
          </a:p>
        </p:txBody>
      </p:sp>
      <p:sp>
        <p:nvSpPr>
          <p:cNvPr id="17" name="TextBox 16">
            <a:extLst>
              <a:ext uri="{FF2B5EF4-FFF2-40B4-BE49-F238E27FC236}">
                <a16:creationId xmlns:a16="http://schemas.microsoft.com/office/drawing/2014/main" id="{597DC614-F68A-85A7-9B1E-8E96FBBA917E}"/>
              </a:ext>
            </a:extLst>
          </p:cNvPr>
          <p:cNvSpPr txBox="1"/>
          <p:nvPr/>
        </p:nvSpPr>
        <p:spPr>
          <a:xfrm>
            <a:off x="5530155" y="2198154"/>
            <a:ext cx="2885876" cy="2308324"/>
          </a:xfrm>
          <a:prstGeom prst="rect">
            <a:avLst/>
          </a:prstGeom>
          <a:noFill/>
        </p:spPr>
        <p:txBody>
          <a:bodyPr wrap="square" rtlCol="0">
            <a:spAutoFit/>
          </a:bodyPr>
          <a:lstStyle/>
          <a:p>
            <a:r>
              <a:rPr lang="en-GB" b="1" dirty="0">
                <a:solidFill>
                  <a:srgbClr val="FF0000"/>
                </a:solidFill>
              </a:rPr>
              <a:t>Discuss in groups</a:t>
            </a:r>
          </a:p>
          <a:p>
            <a:r>
              <a:rPr lang="en-GB" b="1" dirty="0">
                <a:solidFill>
                  <a:srgbClr val="FF0000"/>
                </a:solidFill>
              </a:rPr>
              <a:t>Imagine this is your friend  - </a:t>
            </a:r>
          </a:p>
          <a:p>
            <a:r>
              <a:rPr lang="en-GB" b="1" dirty="0">
                <a:solidFill>
                  <a:srgbClr val="FF0000"/>
                </a:solidFill>
              </a:rPr>
              <a:t>Why might a Friday night job not work out?</a:t>
            </a:r>
          </a:p>
          <a:p>
            <a:r>
              <a:rPr lang="en-GB" b="1" dirty="0">
                <a:solidFill>
                  <a:srgbClr val="FF0000"/>
                </a:solidFill>
              </a:rPr>
              <a:t>Why might an apprenticeship be hard?</a:t>
            </a:r>
          </a:p>
          <a:p>
            <a:r>
              <a:rPr lang="en-GB" b="1" dirty="0">
                <a:solidFill>
                  <a:srgbClr val="FF0000"/>
                </a:solidFill>
              </a:rPr>
              <a:t>What do you think they should do?</a:t>
            </a:r>
          </a:p>
        </p:txBody>
      </p:sp>
      <p:sp>
        <p:nvSpPr>
          <p:cNvPr id="18" name="TextBox 17">
            <a:extLst>
              <a:ext uri="{FF2B5EF4-FFF2-40B4-BE49-F238E27FC236}">
                <a16:creationId xmlns:a16="http://schemas.microsoft.com/office/drawing/2014/main" id="{31D7B575-5C30-D995-7587-2E614135A146}"/>
              </a:ext>
            </a:extLst>
          </p:cNvPr>
          <p:cNvSpPr txBox="1"/>
          <p:nvPr/>
        </p:nvSpPr>
        <p:spPr>
          <a:xfrm>
            <a:off x="5530155" y="5793625"/>
            <a:ext cx="4545999" cy="646331"/>
          </a:xfrm>
          <a:prstGeom prst="rect">
            <a:avLst/>
          </a:prstGeom>
          <a:noFill/>
        </p:spPr>
        <p:txBody>
          <a:bodyPr wrap="square" rtlCol="0">
            <a:spAutoFit/>
          </a:bodyPr>
          <a:lstStyle/>
          <a:p>
            <a:r>
              <a:rPr lang="en-GB" dirty="0"/>
              <a:t>REMEMBER there is not a right or wrong choice but making good choices with reasons</a:t>
            </a:r>
          </a:p>
        </p:txBody>
      </p:sp>
      <p:sp>
        <p:nvSpPr>
          <p:cNvPr id="19" name="TextBox 18">
            <a:extLst>
              <a:ext uri="{FF2B5EF4-FFF2-40B4-BE49-F238E27FC236}">
                <a16:creationId xmlns:a16="http://schemas.microsoft.com/office/drawing/2014/main" id="{B25DCE69-74B3-805B-6167-5B0995175495}"/>
              </a:ext>
            </a:extLst>
          </p:cNvPr>
          <p:cNvSpPr txBox="1"/>
          <p:nvPr/>
        </p:nvSpPr>
        <p:spPr>
          <a:xfrm>
            <a:off x="5726097" y="4758431"/>
            <a:ext cx="2521258" cy="923330"/>
          </a:xfrm>
          <a:prstGeom prst="rect">
            <a:avLst/>
          </a:prstGeom>
          <a:noFill/>
        </p:spPr>
        <p:txBody>
          <a:bodyPr wrap="square" rtlCol="0">
            <a:spAutoFit/>
          </a:bodyPr>
          <a:lstStyle/>
          <a:p>
            <a:r>
              <a:rPr lang="en-GB" b="1" dirty="0">
                <a:solidFill>
                  <a:srgbClr val="FF0000"/>
                </a:solidFill>
              </a:rPr>
              <a:t>As a class decide/vote if going for the job is a good choice? </a:t>
            </a:r>
          </a:p>
        </p:txBody>
      </p:sp>
    </p:spTree>
    <p:extLst>
      <p:ext uri="{BB962C8B-B14F-4D97-AF65-F5344CB8AC3E}">
        <p14:creationId xmlns:p14="http://schemas.microsoft.com/office/powerpoint/2010/main" val="2446903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93CE9E-61DB-4697-8F22-4969A2BD4824}"/>
              </a:ext>
            </a:extLst>
          </p:cNvPr>
          <p:cNvSpPr>
            <a:spLocks noGrp="1"/>
          </p:cNvSpPr>
          <p:nvPr>
            <p:ph type="ctrTitle"/>
          </p:nvPr>
        </p:nvSpPr>
        <p:spPr>
          <a:xfrm>
            <a:off x="2441359" y="184326"/>
            <a:ext cx="7707189" cy="1505239"/>
          </a:xfrm>
        </p:spPr>
        <p:txBody>
          <a:bodyPr/>
          <a:lstStyle/>
          <a:p>
            <a:r>
              <a:rPr lang="en-GB" sz="4000" dirty="0"/>
              <a:t>How can you use SWOT when it comes to GCSE/BTEC options?</a:t>
            </a:r>
          </a:p>
        </p:txBody>
      </p:sp>
      <p:sp>
        <p:nvSpPr>
          <p:cNvPr id="7" name="Subtitle 6">
            <a:extLst>
              <a:ext uri="{FF2B5EF4-FFF2-40B4-BE49-F238E27FC236}">
                <a16:creationId xmlns:a16="http://schemas.microsoft.com/office/drawing/2014/main" id="{1176E3F4-0829-4E46-B65E-D7CB49A73095}"/>
              </a:ext>
            </a:extLst>
          </p:cNvPr>
          <p:cNvSpPr>
            <a:spLocks noGrp="1"/>
          </p:cNvSpPr>
          <p:nvPr>
            <p:ph type="subTitle" idx="1"/>
          </p:nvPr>
        </p:nvSpPr>
        <p:spPr>
          <a:xfrm>
            <a:off x="2662313" y="1646979"/>
            <a:ext cx="5105400" cy="365125"/>
          </a:xfrm>
        </p:spPr>
        <p:txBody>
          <a:bodyPr/>
          <a:lstStyle/>
          <a:p>
            <a:endParaRPr lang="en-GB" dirty="0"/>
          </a:p>
        </p:txBody>
      </p:sp>
      <p:pic>
        <p:nvPicPr>
          <p:cNvPr id="3" name="Picture 2">
            <a:extLst>
              <a:ext uri="{FF2B5EF4-FFF2-40B4-BE49-F238E27FC236}">
                <a16:creationId xmlns:a16="http://schemas.microsoft.com/office/drawing/2014/main" id="{9249BAB2-11A2-CA3A-85C0-84F07A6B4B0D}"/>
              </a:ext>
            </a:extLst>
          </p:cNvPr>
          <p:cNvPicPr>
            <a:picLocks noChangeAspect="1"/>
          </p:cNvPicPr>
          <p:nvPr/>
        </p:nvPicPr>
        <p:blipFill>
          <a:blip r:embed="rId2"/>
          <a:stretch>
            <a:fillRect/>
          </a:stretch>
        </p:blipFill>
        <p:spPr>
          <a:xfrm>
            <a:off x="9606606" y="333564"/>
            <a:ext cx="2258016" cy="805968"/>
          </a:xfrm>
          <a:prstGeom prst="rect">
            <a:avLst/>
          </a:prstGeom>
        </p:spPr>
      </p:pic>
      <p:pic>
        <p:nvPicPr>
          <p:cNvPr id="2" name="Picture 1">
            <a:extLst>
              <a:ext uri="{FF2B5EF4-FFF2-40B4-BE49-F238E27FC236}">
                <a16:creationId xmlns:a16="http://schemas.microsoft.com/office/drawing/2014/main" id="{44810B5A-4470-9DCC-019F-160D48EA2E21}"/>
              </a:ext>
            </a:extLst>
          </p:cNvPr>
          <p:cNvPicPr>
            <a:picLocks noChangeAspect="1"/>
          </p:cNvPicPr>
          <p:nvPr/>
        </p:nvPicPr>
        <p:blipFill>
          <a:blip r:embed="rId3"/>
          <a:stretch>
            <a:fillRect/>
          </a:stretch>
        </p:blipFill>
        <p:spPr>
          <a:xfrm>
            <a:off x="10083909" y="4690457"/>
            <a:ext cx="1905000" cy="1905000"/>
          </a:xfrm>
          <a:prstGeom prst="rect">
            <a:avLst/>
          </a:prstGeom>
        </p:spPr>
      </p:pic>
      <p:pic>
        <p:nvPicPr>
          <p:cNvPr id="9" name="Picture 8">
            <a:extLst>
              <a:ext uri="{FF2B5EF4-FFF2-40B4-BE49-F238E27FC236}">
                <a16:creationId xmlns:a16="http://schemas.microsoft.com/office/drawing/2014/main" id="{4B6A18CA-FE4F-D6B8-705D-8B0EB8D3FFA7}"/>
              </a:ext>
            </a:extLst>
          </p:cNvPr>
          <p:cNvPicPr>
            <a:picLocks noChangeAspect="1"/>
          </p:cNvPicPr>
          <p:nvPr/>
        </p:nvPicPr>
        <p:blipFill rotWithShape="1">
          <a:blip r:embed="rId4"/>
          <a:srcRect l="4588" t="13851" r="36883" b="14433"/>
          <a:stretch/>
        </p:blipFill>
        <p:spPr>
          <a:xfrm>
            <a:off x="281478" y="1829541"/>
            <a:ext cx="7135930" cy="4918230"/>
          </a:xfrm>
          <a:prstGeom prst="rect">
            <a:avLst/>
          </a:prstGeom>
        </p:spPr>
      </p:pic>
      <p:sp>
        <p:nvSpPr>
          <p:cNvPr id="11" name="Text Placeholder 10">
            <a:extLst>
              <a:ext uri="{FF2B5EF4-FFF2-40B4-BE49-F238E27FC236}">
                <a16:creationId xmlns:a16="http://schemas.microsoft.com/office/drawing/2014/main" id="{E66CA364-8834-B9E7-E132-812FCFFEE8C1}"/>
              </a:ext>
            </a:extLst>
          </p:cNvPr>
          <p:cNvSpPr>
            <a:spLocks noGrp="1"/>
          </p:cNvSpPr>
          <p:nvPr>
            <p:ph type="body" sz="quarter" idx="14"/>
          </p:nvPr>
        </p:nvSpPr>
        <p:spPr>
          <a:xfrm>
            <a:off x="7483875" y="2269325"/>
            <a:ext cx="4216893" cy="3826675"/>
          </a:xfrm>
        </p:spPr>
        <p:txBody>
          <a:bodyPr/>
          <a:lstStyle/>
          <a:p>
            <a:pPr marL="0" indent="0">
              <a:buNone/>
            </a:pPr>
            <a:r>
              <a:rPr lang="en-GB" dirty="0"/>
              <a:t>Remember from the video clip that you can use multiple SWOT analysis boxes to compare different choices. </a:t>
            </a:r>
          </a:p>
          <a:p>
            <a:pPr marL="0" indent="0">
              <a:buNone/>
            </a:pPr>
            <a:r>
              <a:rPr lang="en-GB" dirty="0"/>
              <a:t>So if you get down to 6 options you can complete a SWOT analysis on each and compare to choose the best 4</a:t>
            </a:r>
          </a:p>
        </p:txBody>
      </p:sp>
      <p:sp>
        <p:nvSpPr>
          <p:cNvPr id="12" name="TextBox 11">
            <a:extLst>
              <a:ext uri="{FF2B5EF4-FFF2-40B4-BE49-F238E27FC236}">
                <a16:creationId xmlns:a16="http://schemas.microsoft.com/office/drawing/2014/main" id="{B628B1DB-41AF-8741-1BEA-2009E2C746CF}"/>
              </a:ext>
            </a:extLst>
          </p:cNvPr>
          <p:cNvSpPr txBox="1"/>
          <p:nvPr/>
        </p:nvSpPr>
        <p:spPr>
          <a:xfrm>
            <a:off x="7625918" y="5211021"/>
            <a:ext cx="2522630" cy="1200329"/>
          </a:xfrm>
          <a:prstGeom prst="rect">
            <a:avLst/>
          </a:prstGeom>
          <a:noFill/>
        </p:spPr>
        <p:txBody>
          <a:bodyPr wrap="square" rtlCol="0">
            <a:spAutoFit/>
          </a:bodyPr>
          <a:lstStyle/>
          <a:p>
            <a:r>
              <a:rPr lang="en-GB" b="1" dirty="0">
                <a:solidFill>
                  <a:srgbClr val="FF0000"/>
                </a:solidFill>
              </a:rPr>
              <a:t>Discuss what you think the strengths and weaknesses of doing this might be</a:t>
            </a:r>
          </a:p>
        </p:txBody>
      </p:sp>
    </p:spTree>
    <p:extLst>
      <p:ext uri="{BB962C8B-B14F-4D97-AF65-F5344CB8AC3E}">
        <p14:creationId xmlns:p14="http://schemas.microsoft.com/office/powerpoint/2010/main" val="1883963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dgewater Blu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dgewater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AED9759BF59743839A389AB3D4AB53" ma:contentTypeVersion="13" ma:contentTypeDescription="Create a new document." ma:contentTypeScope="" ma:versionID="e718415365c4ff640053237499db315a">
  <xsd:schema xmlns:xsd="http://www.w3.org/2001/XMLSchema" xmlns:xs="http://www.w3.org/2001/XMLSchema" xmlns:p="http://schemas.microsoft.com/office/2006/metadata/properties" xmlns:ns3="5f3d6311-85f8-4d96-bc40-d3fa8cce61d5" xmlns:ns4="f4d4e1ee-4e40-46d8-ba06-6d59fdb78b7b" targetNamespace="http://schemas.microsoft.com/office/2006/metadata/properties" ma:root="true" ma:fieldsID="60f5ad244b1cdef23bdb8ebca35a0f30" ns3:_="" ns4:_="">
    <xsd:import namespace="5f3d6311-85f8-4d96-bc40-d3fa8cce61d5"/>
    <xsd:import namespace="f4d4e1ee-4e40-46d8-ba06-6d59fdb78b7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d6311-85f8-4d96-bc40-d3fa8cce6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4e1ee-4e40-46d8-ba06-6d59fdb78b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f3d6311-85f8-4d96-bc40-d3fa8cce61d5" xsi:nil="true"/>
  </documentManagement>
</p:properties>
</file>

<file path=customXml/itemProps1.xml><?xml version="1.0" encoding="utf-8"?>
<ds:datastoreItem xmlns:ds="http://schemas.openxmlformats.org/officeDocument/2006/customXml" ds:itemID="{92929F0F-5690-49FA-AAB4-8661251D8B63}">
  <ds:schemaRefs>
    <ds:schemaRef ds:uri="http://schemas.microsoft.com/sharepoint/v3/contenttype/forms"/>
  </ds:schemaRefs>
</ds:datastoreItem>
</file>

<file path=customXml/itemProps2.xml><?xml version="1.0" encoding="utf-8"?>
<ds:datastoreItem xmlns:ds="http://schemas.openxmlformats.org/officeDocument/2006/customXml" ds:itemID="{9BAE20FB-51B8-45F4-A8FD-CEDEDAE16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d6311-85f8-4d96-bc40-d3fa8cce61d5"/>
    <ds:schemaRef ds:uri="f4d4e1ee-4e40-46d8-ba06-6d59fdb78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CA9BF-A69B-471C-971A-346E1DEE03D3}">
  <ds:schemaRefs>
    <ds:schemaRef ds:uri="5f3d6311-85f8-4d96-bc40-d3fa8cce61d5"/>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4d4e1ee-4e40-46d8-ba06-6d59fdb78b7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672</TotalTime>
  <Words>849</Words>
  <Application>Microsoft Office PowerPoint</Application>
  <PresentationFormat>Widescreen</PresentationFormat>
  <Paragraphs>96</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Cormorant SemiBold</vt:lpstr>
      <vt:lpstr>Lato</vt:lpstr>
      <vt:lpstr>Lato Light</vt:lpstr>
      <vt:lpstr>Bridgewater Blue </vt:lpstr>
      <vt:lpstr>Bridgewater White</vt:lpstr>
      <vt:lpstr>Decision Making</vt:lpstr>
      <vt:lpstr>Today’s Session</vt:lpstr>
      <vt:lpstr>Today’s Session</vt:lpstr>
      <vt:lpstr>Why do we need to look at decision making?</vt:lpstr>
      <vt:lpstr>7 Effective Decision Making Steps</vt:lpstr>
      <vt:lpstr>PowerPoint Presentation</vt:lpstr>
      <vt:lpstr>SWOT – simple start</vt:lpstr>
      <vt:lpstr>Setting Goals –  imagine you want to get a part time job</vt:lpstr>
      <vt:lpstr>How can you use SWOT when it comes to GCSE/BTEC options?</vt:lpstr>
      <vt:lpstr>Make Sure you can access START</vt:lpstr>
      <vt:lpstr>Developing SWOT for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Shorrock</dc:creator>
  <cp:lastModifiedBy>Mr. M. Knight</cp:lastModifiedBy>
  <cp:revision>27</cp:revision>
  <dcterms:created xsi:type="dcterms:W3CDTF">2022-11-29T09:30:02Z</dcterms:created>
  <dcterms:modified xsi:type="dcterms:W3CDTF">2023-11-27T18:21:46Z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0x01010058AED9759BF59743839A389AB3D4AB53</vt:lpwstr>
  </property>
</Properties>
</file>