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18"/>
  </p:notesMasterIdLst>
  <p:sldIdLst>
    <p:sldId id="270" r:id="rId6"/>
    <p:sldId id="287" r:id="rId7"/>
    <p:sldId id="295" r:id="rId8"/>
    <p:sldId id="292" r:id="rId9"/>
    <p:sldId id="290" r:id="rId10"/>
    <p:sldId id="293" r:id="rId11"/>
    <p:sldId id="296" r:id="rId12"/>
    <p:sldId id="300" r:id="rId13"/>
    <p:sldId id="299" r:id="rId14"/>
    <p:sldId id="297" r:id="rId15"/>
    <p:sldId id="288"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1"/>
    <p:restoredTop sz="94701"/>
  </p:normalViewPr>
  <p:slideViewPr>
    <p:cSldViewPr snapToGrid="0">
      <p:cViewPr varScale="1">
        <p:scale>
          <a:sx n="108" d="100"/>
          <a:sy n="108"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AD6A0-1901-404D-9F25-6226062C1A22}"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CD35F-A2F7-4262-A6BA-987959F65074}" type="slidenum">
              <a:rPr lang="en-GB" smtClean="0"/>
              <a:t>‹#›</a:t>
            </a:fld>
            <a:endParaRPr lang="en-GB"/>
          </a:p>
        </p:txBody>
      </p:sp>
    </p:spTree>
    <p:extLst>
      <p:ext uri="{BB962C8B-B14F-4D97-AF65-F5344CB8AC3E}">
        <p14:creationId xmlns:p14="http://schemas.microsoft.com/office/powerpoint/2010/main" val="274365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CD35F-A2F7-4262-A6BA-987959F65074}" type="slidenum">
              <a:rPr lang="en-GB" smtClean="0"/>
              <a:t>7</a:t>
            </a:fld>
            <a:endParaRPr lang="en-GB"/>
          </a:p>
        </p:txBody>
      </p:sp>
    </p:spTree>
    <p:extLst>
      <p:ext uri="{BB962C8B-B14F-4D97-AF65-F5344CB8AC3E}">
        <p14:creationId xmlns:p14="http://schemas.microsoft.com/office/powerpoint/2010/main" val="219423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CD35F-A2F7-4262-A6BA-987959F65074}" type="slidenum">
              <a:rPr lang="en-GB" smtClean="0"/>
              <a:t>8</a:t>
            </a:fld>
            <a:endParaRPr lang="en-GB"/>
          </a:p>
        </p:txBody>
      </p:sp>
    </p:spTree>
    <p:extLst>
      <p:ext uri="{BB962C8B-B14F-4D97-AF65-F5344CB8AC3E}">
        <p14:creationId xmlns:p14="http://schemas.microsoft.com/office/powerpoint/2010/main" val="104216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CD35F-A2F7-4262-A6BA-987959F65074}" type="slidenum">
              <a:rPr lang="en-GB" smtClean="0"/>
              <a:t>9</a:t>
            </a:fld>
            <a:endParaRPr lang="en-GB"/>
          </a:p>
        </p:txBody>
      </p:sp>
    </p:spTree>
    <p:extLst>
      <p:ext uri="{BB962C8B-B14F-4D97-AF65-F5344CB8AC3E}">
        <p14:creationId xmlns:p14="http://schemas.microsoft.com/office/powerpoint/2010/main" val="352022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11/30/2023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11/30/2023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11/30/2023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11/30/2023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11/30/2023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11/30/2023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11/30/2023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11/30/2023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Z8vF8HRWE4" TargetMode="External"/><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3374363" y="846899"/>
            <a:ext cx="6515361" cy="794297"/>
          </a:xfrm>
        </p:spPr>
        <p:txBody>
          <a:bodyPr/>
          <a:lstStyle/>
          <a:p>
            <a:r>
              <a:rPr lang="en-US" dirty="0"/>
              <a:t>Decision Making</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894599" y="2018593"/>
            <a:ext cx="4662268" cy="1505238"/>
          </a:xfrm>
        </p:spPr>
        <p:txBody>
          <a:bodyPr/>
          <a:lstStyle/>
          <a:p>
            <a:r>
              <a:rPr lang="en-US" dirty="0"/>
              <a:t>Preparing to be successful in making good decisions</a:t>
            </a:r>
          </a:p>
        </p:txBody>
      </p:sp>
      <p:sp>
        <p:nvSpPr>
          <p:cNvPr id="4" name="TextBox 3">
            <a:extLst>
              <a:ext uri="{FF2B5EF4-FFF2-40B4-BE49-F238E27FC236}">
                <a16:creationId xmlns:a16="http://schemas.microsoft.com/office/drawing/2014/main" id="{D81A9486-0C2B-4F6E-AB9F-F4951E402E49}"/>
              </a:ext>
            </a:extLst>
          </p:cNvPr>
          <p:cNvSpPr txBox="1"/>
          <p:nvPr/>
        </p:nvSpPr>
        <p:spPr>
          <a:xfrm>
            <a:off x="8451273" y="1260944"/>
            <a:ext cx="3413349" cy="646331"/>
          </a:xfrm>
          <a:prstGeom prst="rect">
            <a:avLst/>
          </a:prstGeom>
          <a:noFill/>
        </p:spPr>
        <p:txBody>
          <a:bodyPr wrap="square" rtlCol="0">
            <a:spAutoFit/>
          </a:bodyPr>
          <a:lstStyle/>
          <a:p>
            <a:pPr algn="r"/>
            <a:r>
              <a:rPr lang="en-GB" dirty="0"/>
              <a:t>Preparing to make your GCSE/BTEC choices</a:t>
            </a:r>
          </a:p>
        </p:txBody>
      </p:sp>
      <p:pic>
        <p:nvPicPr>
          <p:cNvPr id="5" name="Picture 4">
            <a:extLst>
              <a:ext uri="{FF2B5EF4-FFF2-40B4-BE49-F238E27FC236}">
                <a16:creationId xmlns:a16="http://schemas.microsoft.com/office/drawing/2014/main" id="{4047EDB7-70EB-BF03-FCF7-3072F4E81559}"/>
              </a:ext>
            </a:extLst>
          </p:cNvPr>
          <p:cNvPicPr>
            <a:picLocks noChangeAspect="1"/>
          </p:cNvPicPr>
          <p:nvPr/>
        </p:nvPicPr>
        <p:blipFill>
          <a:blip r:embed="rId2"/>
          <a:stretch>
            <a:fillRect/>
          </a:stretch>
        </p:blipFill>
        <p:spPr>
          <a:xfrm>
            <a:off x="9606606" y="333564"/>
            <a:ext cx="2258016" cy="805968"/>
          </a:xfrm>
          <a:prstGeom prst="rect">
            <a:avLst/>
          </a:prstGeom>
        </p:spPr>
      </p:pic>
      <p:sp>
        <p:nvSpPr>
          <p:cNvPr id="6" name="TextBox 5">
            <a:extLst>
              <a:ext uri="{FF2B5EF4-FFF2-40B4-BE49-F238E27FC236}">
                <a16:creationId xmlns:a16="http://schemas.microsoft.com/office/drawing/2014/main" id="{02403AC6-F2EC-D5EC-70D5-E9073432FC44}"/>
              </a:ext>
            </a:extLst>
          </p:cNvPr>
          <p:cNvSpPr txBox="1"/>
          <p:nvPr/>
        </p:nvSpPr>
        <p:spPr>
          <a:xfrm>
            <a:off x="894599" y="2941219"/>
            <a:ext cx="4038646" cy="646331"/>
          </a:xfrm>
          <a:prstGeom prst="rect">
            <a:avLst/>
          </a:prstGeom>
          <a:noFill/>
        </p:spPr>
        <p:txBody>
          <a:bodyPr wrap="square" rtlCol="0">
            <a:spAutoFit/>
          </a:bodyPr>
          <a:lstStyle/>
          <a:p>
            <a:r>
              <a:rPr lang="en-GB" sz="3600" b="1" dirty="0">
                <a:solidFill>
                  <a:srgbClr val="FF0000"/>
                </a:solidFill>
              </a:rPr>
              <a:t>Thinking Hats </a:t>
            </a:r>
          </a:p>
        </p:txBody>
      </p:sp>
      <p:sp>
        <p:nvSpPr>
          <p:cNvPr id="7" name="TextBox 6">
            <a:extLst>
              <a:ext uri="{FF2B5EF4-FFF2-40B4-BE49-F238E27FC236}">
                <a16:creationId xmlns:a16="http://schemas.microsoft.com/office/drawing/2014/main" id="{212407CA-2BEE-910C-6ED0-9244C527577D}"/>
              </a:ext>
            </a:extLst>
          </p:cNvPr>
          <p:cNvSpPr txBox="1"/>
          <p:nvPr/>
        </p:nvSpPr>
        <p:spPr>
          <a:xfrm>
            <a:off x="1186621" y="3769976"/>
            <a:ext cx="4375484" cy="830997"/>
          </a:xfrm>
          <a:prstGeom prst="rect">
            <a:avLst/>
          </a:prstGeom>
          <a:noFill/>
        </p:spPr>
        <p:txBody>
          <a:bodyPr wrap="square" rtlCol="0">
            <a:spAutoFit/>
          </a:bodyPr>
          <a:lstStyle/>
          <a:p>
            <a:r>
              <a:rPr lang="en-GB" sz="2400" b="1" dirty="0">
                <a:solidFill>
                  <a:srgbClr val="FF0000"/>
                </a:solidFill>
              </a:rPr>
              <a:t>Discuss – </a:t>
            </a:r>
            <a:r>
              <a:rPr lang="en-GB" sz="2400" dirty="0">
                <a:solidFill>
                  <a:srgbClr val="FF0000"/>
                </a:solidFill>
              </a:rPr>
              <a:t>Have you ever heard of Thinking Hats?</a:t>
            </a:r>
          </a:p>
        </p:txBody>
      </p:sp>
      <p:pic>
        <p:nvPicPr>
          <p:cNvPr id="8" name="Picture 2" descr="Decision-Making Models: Five Agile Methods to Help You">
            <a:extLst>
              <a:ext uri="{FF2B5EF4-FFF2-40B4-BE49-F238E27FC236}">
                <a16:creationId xmlns:a16="http://schemas.microsoft.com/office/drawing/2014/main" id="{FB0E8C5A-796F-BBF3-FE61-4F0783A8F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06044"/>
            <a:ext cx="5201401" cy="26944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CDD4442-5226-836B-E7BB-22E5AA82BD4C}"/>
              </a:ext>
            </a:extLst>
          </p:cNvPr>
          <p:cNvPicPr>
            <a:picLocks noChangeAspect="1"/>
          </p:cNvPicPr>
          <p:nvPr/>
        </p:nvPicPr>
        <p:blipFill>
          <a:blip r:embed="rId4"/>
          <a:stretch>
            <a:fillRect/>
          </a:stretch>
        </p:blipFill>
        <p:spPr>
          <a:xfrm>
            <a:off x="1399893" y="5046609"/>
            <a:ext cx="9392214" cy="1745497"/>
          </a:xfrm>
          <a:prstGeom prst="rect">
            <a:avLst/>
          </a:prstGeom>
        </p:spPr>
      </p:pic>
    </p:spTree>
    <p:extLst>
      <p:ext uri="{BB962C8B-B14F-4D97-AF65-F5344CB8AC3E}">
        <p14:creationId xmlns:p14="http://schemas.microsoft.com/office/powerpoint/2010/main" val="32078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441359" y="-117144"/>
            <a:ext cx="7707189" cy="1505239"/>
          </a:xfrm>
        </p:spPr>
        <p:txBody>
          <a:bodyPr/>
          <a:lstStyle/>
          <a:p>
            <a:r>
              <a:rPr lang="en-GB" sz="3200" dirty="0"/>
              <a:t>How can you use Thinking Hats </a:t>
            </a:r>
            <a:br>
              <a:rPr lang="en-GB" sz="3200" dirty="0"/>
            </a:br>
            <a:r>
              <a:rPr lang="en-GB" sz="3200" dirty="0"/>
              <a:t>when it comes to GCSE/BTEC options?</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10590982" y="5243935"/>
            <a:ext cx="1189686" cy="1189686"/>
          </a:xfrm>
          <a:prstGeom prst="rect">
            <a:avLst/>
          </a:prstGeom>
        </p:spPr>
      </p:pic>
      <p:sp>
        <p:nvSpPr>
          <p:cNvPr id="11" name="Text Placeholder 10">
            <a:extLst>
              <a:ext uri="{FF2B5EF4-FFF2-40B4-BE49-F238E27FC236}">
                <a16:creationId xmlns:a16="http://schemas.microsoft.com/office/drawing/2014/main" id="{E66CA364-8834-B9E7-E132-812FCFFEE8C1}"/>
              </a:ext>
            </a:extLst>
          </p:cNvPr>
          <p:cNvSpPr>
            <a:spLocks noGrp="1"/>
          </p:cNvSpPr>
          <p:nvPr>
            <p:ph type="body" sz="quarter" idx="14"/>
          </p:nvPr>
        </p:nvSpPr>
        <p:spPr>
          <a:xfrm>
            <a:off x="7421240" y="1829541"/>
            <a:ext cx="4216893" cy="3826675"/>
          </a:xfrm>
        </p:spPr>
        <p:txBody>
          <a:bodyPr/>
          <a:lstStyle/>
          <a:p>
            <a:pPr marL="0" indent="0">
              <a:buNone/>
            </a:pPr>
            <a:r>
              <a:rPr lang="en-GB" sz="1800" b="1" dirty="0"/>
              <a:t>White Hat – Which subject will I be most successful at?</a:t>
            </a:r>
          </a:p>
          <a:p>
            <a:pPr marL="0" indent="0">
              <a:buNone/>
            </a:pPr>
            <a:r>
              <a:rPr lang="en-GB" sz="1800" b="1" dirty="0">
                <a:solidFill>
                  <a:schemeClr val="tx1"/>
                </a:solidFill>
                <a:highlight>
                  <a:srgbClr val="FF0000"/>
                </a:highlight>
              </a:rPr>
              <a:t>Red Hat </a:t>
            </a:r>
            <a:r>
              <a:rPr lang="en-GB" sz="1800" b="1" dirty="0"/>
              <a:t>– Which subject will I enjoy the most?</a:t>
            </a:r>
          </a:p>
          <a:p>
            <a:pPr marL="0" indent="0">
              <a:buNone/>
            </a:pPr>
            <a:r>
              <a:rPr lang="en-GB" sz="1800" b="1" dirty="0">
                <a:solidFill>
                  <a:schemeClr val="bg1"/>
                </a:solidFill>
                <a:highlight>
                  <a:srgbClr val="1B172F"/>
                </a:highlight>
              </a:rPr>
              <a:t>Black Hat </a:t>
            </a:r>
            <a:r>
              <a:rPr lang="en-GB" sz="1800" b="1" dirty="0"/>
              <a:t>– Which subject do I find too hard to do?</a:t>
            </a:r>
          </a:p>
          <a:p>
            <a:pPr marL="0" indent="0">
              <a:buNone/>
            </a:pPr>
            <a:r>
              <a:rPr lang="en-GB" sz="1800" b="1" dirty="0">
                <a:highlight>
                  <a:srgbClr val="FFFF00"/>
                </a:highlight>
              </a:rPr>
              <a:t>Yellow Hat </a:t>
            </a:r>
            <a:r>
              <a:rPr lang="en-GB" sz="1800" b="1" dirty="0"/>
              <a:t>– Which subject will develop my values?</a:t>
            </a:r>
          </a:p>
          <a:p>
            <a:pPr marL="0" indent="0">
              <a:buNone/>
            </a:pPr>
            <a:r>
              <a:rPr lang="en-GB" sz="1800" b="1" dirty="0">
                <a:highlight>
                  <a:srgbClr val="00FFFF"/>
                </a:highlight>
              </a:rPr>
              <a:t>Blue hat </a:t>
            </a:r>
            <a:r>
              <a:rPr lang="en-GB" sz="1800" b="1" dirty="0"/>
              <a:t>– Which subject do I need for my Career Plan?</a:t>
            </a:r>
          </a:p>
          <a:p>
            <a:pPr marL="0" indent="0">
              <a:buNone/>
            </a:pPr>
            <a:r>
              <a:rPr lang="en-GB" sz="1800" b="1" dirty="0">
                <a:highlight>
                  <a:srgbClr val="00FF00"/>
                </a:highlight>
              </a:rPr>
              <a:t>Green Hat </a:t>
            </a:r>
            <a:r>
              <a:rPr lang="en-GB" sz="1800" b="1" dirty="0"/>
              <a:t>– Which subject will develop my creativity?</a:t>
            </a:r>
          </a:p>
        </p:txBody>
      </p:sp>
      <p:sp>
        <p:nvSpPr>
          <p:cNvPr id="12" name="TextBox 11">
            <a:extLst>
              <a:ext uri="{FF2B5EF4-FFF2-40B4-BE49-F238E27FC236}">
                <a16:creationId xmlns:a16="http://schemas.microsoft.com/office/drawing/2014/main" id="{B628B1DB-41AF-8741-1BEA-2009E2C746CF}"/>
              </a:ext>
            </a:extLst>
          </p:cNvPr>
          <p:cNvSpPr txBox="1"/>
          <p:nvPr/>
        </p:nvSpPr>
        <p:spPr>
          <a:xfrm>
            <a:off x="7589345" y="5656216"/>
            <a:ext cx="2859102" cy="923330"/>
          </a:xfrm>
          <a:prstGeom prst="rect">
            <a:avLst/>
          </a:prstGeom>
          <a:noFill/>
        </p:spPr>
        <p:txBody>
          <a:bodyPr wrap="square" rtlCol="0">
            <a:spAutoFit/>
          </a:bodyPr>
          <a:lstStyle/>
          <a:p>
            <a:r>
              <a:rPr lang="en-GB" b="1" dirty="0">
                <a:solidFill>
                  <a:srgbClr val="FF0000"/>
                </a:solidFill>
              </a:rPr>
              <a:t>Discuss what you think the strengths and weaknesses of doing this might be</a:t>
            </a:r>
          </a:p>
        </p:txBody>
      </p:sp>
      <p:pic>
        <p:nvPicPr>
          <p:cNvPr id="4" name="Picture 2" descr="Book Summary - Six Thinking Hats® by Edward de Bono">
            <a:extLst>
              <a:ext uri="{FF2B5EF4-FFF2-40B4-BE49-F238E27FC236}">
                <a16:creationId xmlns:a16="http://schemas.microsoft.com/office/drawing/2014/main" id="{05030520-3B68-4B2A-D7EC-7AF01423D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01" y="1601387"/>
            <a:ext cx="646747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963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89956" y="193082"/>
            <a:ext cx="7063283" cy="1505239"/>
          </a:xfrm>
        </p:spPr>
        <p:txBody>
          <a:bodyPr/>
          <a:lstStyle/>
          <a:p>
            <a:r>
              <a:rPr lang="en-GB" dirty="0"/>
              <a:t>Make Sure you can access START</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562580" y="2002865"/>
            <a:ext cx="9544529" cy="3826675"/>
          </a:xfrm>
        </p:spPr>
        <p:txBody>
          <a:bodyPr/>
          <a:lstStyle/>
          <a:p>
            <a:pPr marL="0" indent="0">
              <a:buNone/>
            </a:pPr>
            <a:r>
              <a:rPr lang="en-GB" b="1" dirty="0"/>
              <a:t>START</a:t>
            </a:r>
            <a:r>
              <a:rPr lang="en-GB" dirty="0"/>
              <a:t> is the careers online software package that the school provides for you.</a:t>
            </a:r>
          </a:p>
          <a:p>
            <a:pPr marL="0" indent="0">
              <a:buNone/>
            </a:pPr>
            <a:r>
              <a:rPr lang="en-GB" b="1" dirty="0"/>
              <a:t>Make sure you can access it </a:t>
            </a:r>
            <a:r>
              <a:rPr lang="en-GB" dirty="0"/>
              <a:t>– you do not be want to be wasting time in your sessions logging on</a:t>
            </a:r>
          </a:p>
          <a:p>
            <a:pPr marL="0" indent="0">
              <a:buNone/>
            </a:pPr>
            <a:r>
              <a:rPr lang="en-GB" dirty="0"/>
              <a:t>Remember - Through your </a:t>
            </a:r>
            <a:r>
              <a:rPr lang="en-GB" b="1" dirty="0"/>
              <a:t>Profile</a:t>
            </a:r>
            <a:r>
              <a:rPr lang="en-GB" dirty="0"/>
              <a:t> and </a:t>
            </a:r>
            <a:r>
              <a:rPr lang="en-GB" b="1" dirty="0"/>
              <a:t>Locker</a:t>
            </a:r>
            <a:r>
              <a:rPr lang="en-GB" dirty="0"/>
              <a:t> you should be recording your experiences, skills and events. You will be able to access this long after you have left school, so keep this all up to date to help you produce quality CV’s and Personal Statements.</a:t>
            </a:r>
          </a:p>
          <a:p>
            <a:pPr marL="0" indent="0">
              <a:buNone/>
            </a:pPr>
            <a:r>
              <a:rPr lang="en-GB" dirty="0"/>
              <a:t>Remember the </a:t>
            </a:r>
            <a:r>
              <a:rPr lang="en-GB" b="1" dirty="0"/>
              <a:t>START</a:t>
            </a:r>
            <a:r>
              <a:rPr lang="en-GB" dirty="0"/>
              <a:t> site has a massive range of information and activities to help you on your career pathway</a:t>
            </a:r>
          </a:p>
          <a:p>
            <a:pPr marL="0" indent="0">
              <a:buNone/>
            </a:pPr>
            <a:endParaRPr lang="en-GB" dirty="0"/>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6CFBFD36-AEC1-AE63-81B8-1F38651B6022}"/>
              </a:ext>
            </a:extLst>
          </p:cNvPr>
          <p:cNvPicPr>
            <a:picLocks noChangeAspect="1"/>
          </p:cNvPicPr>
          <p:nvPr/>
        </p:nvPicPr>
        <p:blipFill>
          <a:blip r:embed="rId3"/>
          <a:stretch>
            <a:fillRect/>
          </a:stretch>
        </p:blipFill>
        <p:spPr>
          <a:xfrm>
            <a:off x="9644002" y="4632086"/>
            <a:ext cx="2121870" cy="1501998"/>
          </a:xfrm>
          <a:prstGeom prst="rect">
            <a:avLst/>
          </a:prstGeom>
        </p:spPr>
      </p:pic>
      <p:sp>
        <p:nvSpPr>
          <p:cNvPr id="9" name="TextBox 8">
            <a:extLst>
              <a:ext uri="{FF2B5EF4-FFF2-40B4-BE49-F238E27FC236}">
                <a16:creationId xmlns:a16="http://schemas.microsoft.com/office/drawing/2014/main" id="{215927A4-4B9C-4C9D-E088-C10F8B28809C}"/>
              </a:ext>
            </a:extLst>
          </p:cNvPr>
          <p:cNvSpPr txBox="1"/>
          <p:nvPr/>
        </p:nvSpPr>
        <p:spPr>
          <a:xfrm>
            <a:off x="426128" y="5817547"/>
            <a:ext cx="11438494" cy="830997"/>
          </a:xfrm>
          <a:prstGeom prst="rect">
            <a:avLst/>
          </a:prstGeom>
          <a:noFill/>
        </p:spPr>
        <p:txBody>
          <a:bodyPr wrap="square" rtlCol="0">
            <a:spAutoFit/>
          </a:bodyPr>
          <a:lstStyle/>
          <a:p>
            <a:r>
              <a:rPr lang="en-GB" sz="2400" b="1" dirty="0">
                <a:solidFill>
                  <a:srgbClr val="FF0000"/>
                </a:solidFill>
              </a:rPr>
              <a:t>Can you access START? </a:t>
            </a:r>
          </a:p>
          <a:p>
            <a:r>
              <a:rPr lang="en-GB" sz="2400" b="1" dirty="0">
                <a:solidFill>
                  <a:srgbClr val="FF0000"/>
                </a:solidFill>
              </a:rPr>
              <a:t>Remember to log your THINKING HATS activity on Decision Making in your profile.</a:t>
            </a:r>
          </a:p>
        </p:txBody>
      </p:sp>
    </p:spTree>
    <p:extLst>
      <p:ext uri="{BB962C8B-B14F-4D97-AF65-F5344CB8AC3E}">
        <p14:creationId xmlns:p14="http://schemas.microsoft.com/office/powerpoint/2010/main" val="426189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246052" y="249873"/>
            <a:ext cx="7227794" cy="805968"/>
          </a:xfrm>
        </p:spPr>
        <p:txBody>
          <a:bodyPr/>
          <a:lstStyle/>
          <a:p>
            <a:r>
              <a:rPr lang="en-GB" sz="3200" dirty="0"/>
              <a:t>Developing Thinking Hats for yourself</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1028256" y="1730243"/>
            <a:ext cx="5754283" cy="365125"/>
          </a:xfrm>
        </p:spPr>
        <p:txBody>
          <a:bodyPr/>
          <a:lstStyle/>
          <a:p>
            <a:r>
              <a:rPr lang="en-GB" sz="1600" dirty="0">
                <a:solidFill>
                  <a:srgbClr val="FF0000"/>
                </a:solidFill>
              </a:rPr>
              <a:t>Spend the remaining time trying to …..</a:t>
            </a:r>
          </a:p>
          <a:p>
            <a:pPr marL="457200" indent="-457200">
              <a:buFont typeface="+mj-lt"/>
              <a:buAutoNum type="arabicPeriod"/>
            </a:pPr>
            <a:r>
              <a:rPr lang="en-GB" sz="1600" dirty="0">
                <a:solidFill>
                  <a:srgbClr val="FF0000"/>
                </a:solidFill>
              </a:rPr>
              <a:t>Answer the subject questions for each hat </a:t>
            </a:r>
            <a:endParaRPr lang="en-GB" sz="1400" dirty="0">
              <a:solidFill>
                <a:srgbClr val="FF0000"/>
              </a:solidFill>
            </a:endParaRPr>
          </a:p>
          <a:p>
            <a:pPr marL="342900" indent="-342900">
              <a:buFont typeface="+mj-lt"/>
              <a:buAutoNum type="arabicPeriod"/>
            </a:pPr>
            <a:r>
              <a:rPr lang="en-GB" sz="1600" dirty="0">
                <a:solidFill>
                  <a:srgbClr val="FF0000"/>
                </a:solidFill>
              </a:rPr>
              <a:t>Work out which hat you use to decide ….</a:t>
            </a:r>
          </a:p>
          <a:p>
            <a:pPr marL="342900" indent="-342900">
              <a:buFont typeface="Arial" panose="020B0604020202020204" pitchFamily="34" charset="0"/>
              <a:buChar char="•"/>
            </a:pPr>
            <a:r>
              <a:rPr lang="en-GB" sz="1600" dirty="0">
                <a:solidFill>
                  <a:srgbClr val="FF0000"/>
                </a:solidFill>
              </a:rPr>
              <a:t>Who you go out with?</a:t>
            </a:r>
          </a:p>
          <a:p>
            <a:pPr marL="342900" indent="-342900">
              <a:buFont typeface="Arial" panose="020B0604020202020204" pitchFamily="34" charset="0"/>
              <a:buChar char="•"/>
            </a:pPr>
            <a:r>
              <a:rPr lang="en-GB" sz="1600" dirty="0">
                <a:solidFill>
                  <a:srgbClr val="FF0000"/>
                </a:solidFill>
              </a:rPr>
              <a:t>What job you want to do?</a:t>
            </a:r>
          </a:p>
          <a:p>
            <a:pPr marL="342900" indent="-342900">
              <a:buFont typeface="Arial" panose="020B0604020202020204" pitchFamily="34" charset="0"/>
              <a:buChar char="•"/>
            </a:pPr>
            <a:r>
              <a:rPr lang="en-GB" sz="1600" dirty="0">
                <a:solidFill>
                  <a:srgbClr val="FF0000"/>
                </a:solidFill>
              </a:rPr>
              <a:t>Which sport you play?</a:t>
            </a:r>
          </a:p>
          <a:p>
            <a:pPr marL="342900" indent="-342900">
              <a:buFont typeface="Arial" panose="020B0604020202020204" pitchFamily="34" charset="0"/>
              <a:buChar char="•"/>
            </a:pPr>
            <a:r>
              <a:rPr lang="en-GB" sz="1600" dirty="0">
                <a:solidFill>
                  <a:srgbClr val="FF0000"/>
                </a:solidFill>
              </a:rPr>
              <a:t>Which charity you will support?</a:t>
            </a:r>
          </a:p>
          <a:p>
            <a:pPr marL="342900" indent="-342900">
              <a:buFont typeface="Arial" panose="020B0604020202020204" pitchFamily="34" charset="0"/>
              <a:buChar char="•"/>
            </a:pPr>
            <a:r>
              <a:rPr lang="en-GB" sz="1600" dirty="0">
                <a:solidFill>
                  <a:srgbClr val="FF0000"/>
                </a:solidFill>
              </a:rPr>
              <a:t>What colour you will paint your room?</a:t>
            </a:r>
          </a:p>
          <a:p>
            <a:pPr marL="342900" indent="-342900">
              <a:buFont typeface="Arial" panose="020B0604020202020204" pitchFamily="34" charset="0"/>
              <a:buChar char="•"/>
            </a:pPr>
            <a:r>
              <a:rPr lang="en-GB" sz="1600" dirty="0">
                <a:solidFill>
                  <a:srgbClr val="FF0000"/>
                </a:solidFill>
              </a:rPr>
              <a:t>Won’t try something new because I will look stupid!</a:t>
            </a:r>
          </a:p>
          <a:p>
            <a:pPr marL="342900" indent="-342900">
              <a:buFont typeface="Arial" panose="020B0604020202020204" pitchFamily="34" charset="0"/>
              <a:buChar char="•"/>
            </a:pPr>
            <a:endParaRPr lang="en-GB" dirty="0">
              <a:solidFill>
                <a:srgbClr val="FF0000"/>
              </a:solidFill>
            </a:endParaRP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485493" y="5064004"/>
            <a:ext cx="1342748" cy="1342748"/>
          </a:xfrm>
          <a:prstGeom prst="rect">
            <a:avLst/>
          </a:prstGeom>
        </p:spPr>
      </p:pic>
      <p:pic>
        <p:nvPicPr>
          <p:cNvPr id="8" name="Picture 7">
            <a:extLst>
              <a:ext uri="{FF2B5EF4-FFF2-40B4-BE49-F238E27FC236}">
                <a16:creationId xmlns:a16="http://schemas.microsoft.com/office/drawing/2014/main" id="{C0CD6272-68BE-3FB8-7815-A693DFD92DBC}"/>
              </a:ext>
            </a:extLst>
          </p:cNvPr>
          <p:cNvPicPr>
            <a:picLocks noChangeAspect="1"/>
          </p:cNvPicPr>
          <p:nvPr/>
        </p:nvPicPr>
        <p:blipFill>
          <a:blip r:embed="rId4"/>
          <a:stretch>
            <a:fillRect/>
          </a:stretch>
        </p:blipFill>
        <p:spPr>
          <a:xfrm>
            <a:off x="2314293" y="4862630"/>
            <a:ext cx="9392214" cy="1745497"/>
          </a:xfrm>
          <a:prstGeom prst="rect">
            <a:avLst/>
          </a:prstGeom>
        </p:spPr>
      </p:pic>
      <p:sp>
        <p:nvSpPr>
          <p:cNvPr id="10" name="Text Placeholder 10">
            <a:extLst>
              <a:ext uri="{FF2B5EF4-FFF2-40B4-BE49-F238E27FC236}">
                <a16:creationId xmlns:a16="http://schemas.microsoft.com/office/drawing/2014/main" id="{3FB2463A-5343-C455-F601-955B1E4D8F3E}"/>
              </a:ext>
            </a:extLst>
          </p:cNvPr>
          <p:cNvSpPr>
            <a:spLocks noGrp="1"/>
          </p:cNvSpPr>
          <p:nvPr>
            <p:ph type="body" sz="quarter" idx="14"/>
          </p:nvPr>
        </p:nvSpPr>
        <p:spPr>
          <a:xfrm>
            <a:off x="7489614" y="1139532"/>
            <a:ext cx="4216893" cy="3826675"/>
          </a:xfrm>
        </p:spPr>
        <p:txBody>
          <a:bodyPr/>
          <a:lstStyle/>
          <a:p>
            <a:pPr marL="0" indent="0">
              <a:buNone/>
            </a:pPr>
            <a:r>
              <a:rPr lang="en-GB" sz="1800" b="1" dirty="0"/>
              <a:t>White Hat – Which subject will I be most successful at?</a:t>
            </a:r>
          </a:p>
          <a:p>
            <a:pPr marL="0" indent="0">
              <a:buNone/>
            </a:pPr>
            <a:r>
              <a:rPr lang="en-GB" sz="1800" b="1" dirty="0">
                <a:solidFill>
                  <a:schemeClr val="tx1"/>
                </a:solidFill>
                <a:highlight>
                  <a:srgbClr val="FF0000"/>
                </a:highlight>
              </a:rPr>
              <a:t>Red Hat </a:t>
            </a:r>
            <a:r>
              <a:rPr lang="en-GB" sz="1800" b="1" dirty="0"/>
              <a:t>– Which subject will I enjoy the most?</a:t>
            </a:r>
          </a:p>
          <a:p>
            <a:pPr marL="0" indent="0">
              <a:buNone/>
            </a:pPr>
            <a:r>
              <a:rPr lang="en-GB" sz="1800" b="1" dirty="0">
                <a:solidFill>
                  <a:schemeClr val="bg1"/>
                </a:solidFill>
                <a:highlight>
                  <a:srgbClr val="1B172F"/>
                </a:highlight>
              </a:rPr>
              <a:t>Black Hat </a:t>
            </a:r>
            <a:r>
              <a:rPr lang="en-GB" sz="1800" b="1" dirty="0"/>
              <a:t>– Which subject do I find too hard to do?</a:t>
            </a:r>
          </a:p>
          <a:p>
            <a:pPr marL="0" indent="0">
              <a:buNone/>
            </a:pPr>
            <a:r>
              <a:rPr lang="en-GB" sz="1800" b="1" dirty="0">
                <a:highlight>
                  <a:srgbClr val="FFFF00"/>
                </a:highlight>
              </a:rPr>
              <a:t>Yellow Hat </a:t>
            </a:r>
            <a:r>
              <a:rPr lang="en-GB" sz="1800" b="1" dirty="0"/>
              <a:t>– Which subject will develop my values?</a:t>
            </a:r>
          </a:p>
          <a:p>
            <a:pPr marL="0" indent="0">
              <a:buNone/>
            </a:pPr>
            <a:r>
              <a:rPr lang="en-GB" sz="1800" b="1" dirty="0">
                <a:highlight>
                  <a:srgbClr val="00FFFF"/>
                </a:highlight>
              </a:rPr>
              <a:t>Blue hat </a:t>
            </a:r>
            <a:r>
              <a:rPr lang="en-GB" sz="1800" b="1" dirty="0"/>
              <a:t>– Which subject do I need for my Career Plan?</a:t>
            </a:r>
          </a:p>
          <a:p>
            <a:pPr marL="0" indent="0">
              <a:buNone/>
            </a:pPr>
            <a:r>
              <a:rPr lang="en-GB" sz="1800" b="1" dirty="0">
                <a:highlight>
                  <a:srgbClr val="00FF00"/>
                </a:highlight>
              </a:rPr>
              <a:t>Green Hat </a:t>
            </a:r>
            <a:r>
              <a:rPr lang="en-GB" sz="1800" b="1" dirty="0"/>
              <a:t>– Which subject will develop my creativity?</a:t>
            </a:r>
          </a:p>
        </p:txBody>
      </p:sp>
    </p:spTree>
    <p:extLst>
      <p:ext uri="{BB962C8B-B14F-4D97-AF65-F5344CB8AC3E}">
        <p14:creationId xmlns:p14="http://schemas.microsoft.com/office/powerpoint/2010/main" val="3062008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394180" y="193082"/>
            <a:ext cx="6559059" cy="1505239"/>
          </a:xfrm>
        </p:spPr>
        <p:txBody>
          <a:bodyPr/>
          <a:lstStyle/>
          <a:p>
            <a:r>
              <a:rPr lang="en-GB" dirty="0"/>
              <a:t>Today’s Session</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662313" y="2508232"/>
            <a:ext cx="9544529" cy="3826675"/>
          </a:xfrm>
        </p:spPr>
        <p:txBody>
          <a:bodyPr/>
          <a:lstStyle/>
          <a:p>
            <a:pPr marL="0" indent="0">
              <a:buNone/>
            </a:pPr>
            <a:r>
              <a:rPr lang="en-GB" dirty="0"/>
              <a:t>This is what we are covering today</a:t>
            </a:r>
          </a:p>
          <a:p>
            <a:r>
              <a:rPr lang="en-GB" dirty="0"/>
              <a:t>Why do we need to look at decision making?</a:t>
            </a:r>
          </a:p>
          <a:p>
            <a:r>
              <a:rPr lang="en-GB" dirty="0"/>
              <a:t>What is Thinking Hats?</a:t>
            </a:r>
          </a:p>
          <a:p>
            <a:r>
              <a:rPr lang="en-GB" dirty="0"/>
              <a:t>How will it help with the 7 effective steps of decision making</a:t>
            </a:r>
          </a:p>
          <a:p>
            <a:r>
              <a:rPr lang="en-GB" dirty="0"/>
              <a:t>How to use Thinking Hats</a:t>
            </a:r>
          </a:p>
          <a:p>
            <a:r>
              <a:rPr lang="en-GB" dirty="0"/>
              <a:t>Thinking Hats -  a simple start</a:t>
            </a:r>
          </a:p>
          <a:p>
            <a:r>
              <a:rPr lang="en-GB" dirty="0"/>
              <a:t>Case study</a:t>
            </a:r>
          </a:p>
          <a:p>
            <a:r>
              <a:rPr lang="en-GB" dirty="0"/>
              <a:t>How to use Thinking Hats in GCSE/BTEC Options</a:t>
            </a: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spTree>
    <p:extLst>
      <p:ext uri="{BB962C8B-B14F-4D97-AF65-F5344CB8AC3E}">
        <p14:creationId xmlns:p14="http://schemas.microsoft.com/office/powerpoint/2010/main" val="77836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438053" y="4492417"/>
            <a:ext cx="1905000" cy="1905000"/>
          </a:xfrm>
          <a:prstGeom prst="rect">
            <a:avLst/>
          </a:prstGeom>
        </p:spPr>
      </p:pic>
      <p:sp>
        <p:nvSpPr>
          <p:cNvPr id="10" name="Text Placeholder 9">
            <a:extLst>
              <a:ext uri="{FF2B5EF4-FFF2-40B4-BE49-F238E27FC236}">
                <a16:creationId xmlns:a16="http://schemas.microsoft.com/office/drawing/2014/main" id="{EC3C717F-7EA4-4749-8610-26BD75217FB6}"/>
              </a:ext>
            </a:extLst>
          </p:cNvPr>
          <p:cNvSpPr>
            <a:spLocks noGrp="1"/>
          </p:cNvSpPr>
          <p:nvPr>
            <p:ph type="body" sz="quarter" idx="14"/>
          </p:nvPr>
        </p:nvSpPr>
        <p:spPr/>
        <p:txBody>
          <a:bodyPr/>
          <a:lstStyle/>
          <a:p>
            <a:endParaRPr lang="en-GB" dirty="0"/>
          </a:p>
        </p:txBody>
      </p:sp>
      <p:pic>
        <p:nvPicPr>
          <p:cNvPr id="4" name="Picture 3">
            <a:extLst>
              <a:ext uri="{FF2B5EF4-FFF2-40B4-BE49-F238E27FC236}">
                <a16:creationId xmlns:a16="http://schemas.microsoft.com/office/drawing/2014/main" id="{0714BA35-F0BD-2B3D-C577-08C54C4F2E78}"/>
              </a:ext>
            </a:extLst>
          </p:cNvPr>
          <p:cNvPicPr>
            <a:picLocks noChangeAspect="1"/>
          </p:cNvPicPr>
          <p:nvPr/>
        </p:nvPicPr>
        <p:blipFill rotWithShape="1">
          <a:blip r:embed="rId4"/>
          <a:srcRect l="6998" t="8524" r="6294"/>
          <a:stretch/>
        </p:blipFill>
        <p:spPr>
          <a:xfrm>
            <a:off x="2546253" y="1379298"/>
            <a:ext cx="8088923" cy="6273395"/>
          </a:xfrm>
          <a:prstGeom prst="rect">
            <a:avLst/>
          </a:prstGeom>
        </p:spPr>
      </p:pic>
      <p:sp>
        <p:nvSpPr>
          <p:cNvPr id="9" name="Title 8">
            <a:extLst>
              <a:ext uri="{FF2B5EF4-FFF2-40B4-BE49-F238E27FC236}">
                <a16:creationId xmlns:a16="http://schemas.microsoft.com/office/drawing/2014/main" id="{16EB4007-3035-031F-79A2-34CC644246FA}"/>
              </a:ext>
            </a:extLst>
          </p:cNvPr>
          <p:cNvSpPr>
            <a:spLocks noGrp="1"/>
          </p:cNvSpPr>
          <p:nvPr>
            <p:ph type="ctrTitle"/>
          </p:nvPr>
        </p:nvSpPr>
        <p:spPr/>
        <p:txBody>
          <a:bodyPr/>
          <a:lstStyle/>
          <a:p>
            <a:endParaRPr lang="en-GB" dirty="0"/>
          </a:p>
        </p:txBody>
      </p:sp>
    </p:spTree>
    <p:extLst>
      <p:ext uri="{BB962C8B-B14F-4D97-AF65-F5344CB8AC3E}">
        <p14:creationId xmlns:p14="http://schemas.microsoft.com/office/powerpoint/2010/main" val="752363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662314" y="193082"/>
            <a:ext cx="7290926" cy="1505239"/>
          </a:xfrm>
        </p:spPr>
        <p:txBody>
          <a:bodyPr/>
          <a:lstStyle/>
          <a:p>
            <a:r>
              <a:rPr lang="en-GB" sz="4400" dirty="0"/>
              <a:t>Why do we need to look at decision making?</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751089" y="1993327"/>
            <a:ext cx="8381509" cy="3826675"/>
          </a:xfrm>
        </p:spPr>
        <p:txBody>
          <a:bodyPr/>
          <a:lstStyle/>
          <a:p>
            <a:pPr marL="0" indent="0">
              <a:buNone/>
            </a:pPr>
            <a:r>
              <a:rPr lang="en-GB" dirty="0"/>
              <a:t>Making decisions can be scary and stressful, as you know they might have life long consequences and you want to make the RIGHT CHOICE</a:t>
            </a:r>
          </a:p>
          <a:p>
            <a:pPr marL="0" indent="0">
              <a:buNone/>
            </a:pPr>
            <a:endParaRPr lang="en-GB" dirty="0"/>
          </a:p>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pic>
        <p:nvPicPr>
          <p:cNvPr id="4" name="Picture 3">
            <a:extLst>
              <a:ext uri="{FF2B5EF4-FFF2-40B4-BE49-F238E27FC236}">
                <a16:creationId xmlns:a16="http://schemas.microsoft.com/office/drawing/2014/main" id="{7BA8042F-9A95-55DD-64CF-7D7CC6D57D45}"/>
              </a:ext>
            </a:extLst>
          </p:cNvPr>
          <p:cNvPicPr>
            <a:picLocks noChangeAspect="1"/>
          </p:cNvPicPr>
          <p:nvPr/>
        </p:nvPicPr>
        <p:blipFill>
          <a:blip r:embed="rId4"/>
          <a:stretch>
            <a:fillRect/>
          </a:stretch>
        </p:blipFill>
        <p:spPr>
          <a:xfrm>
            <a:off x="7056440" y="3761476"/>
            <a:ext cx="5153632" cy="2234879"/>
          </a:xfrm>
          <a:prstGeom prst="rect">
            <a:avLst/>
          </a:prstGeom>
        </p:spPr>
      </p:pic>
      <p:sp>
        <p:nvSpPr>
          <p:cNvPr id="5" name="TextBox 4">
            <a:extLst>
              <a:ext uri="{FF2B5EF4-FFF2-40B4-BE49-F238E27FC236}">
                <a16:creationId xmlns:a16="http://schemas.microsoft.com/office/drawing/2014/main" id="{1CC775EF-265E-617E-3F64-CB0063C49323}"/>
              </a:ext>
            </a:extLst>
          </p:cNvPr>
          <p:cNvSpPr txBox="1"/>
          <p:nvPr/>
        </p:nvSpPr>
        <p:spPr>
          <a:xfrm>
            <a:off x="5537428" y="2896066"/>
            <a:ext cx="2577483" cy="646331"/>
          </a:xfrm>
          <a:prstGeom prst="rect">
            <a:avLst/>
          </a:prstGeom>
          <a:noFill/>
        </p:spPr>
        <p:txBody>
          <a:bodyPr wrap="square" rtlCol="0">
            <a:spAutoFit/>
          </a:bodyPr>
          <a:lstStyle/>
          <a:p>
            <a:r>
              <a:rPr lang="en-GB" b="1" dirty="0">
                <a:solidFill>
                  <a:srgbClr val="FF0000"/>
                </a:solidFill>
              </a:rPr>
              <a:t>Is there such a thing as the RIGHT CHOICE?</a:t>
            </a:r>
          </a:p>
        </p:txBody>
      </p:sp>
      <p:sp>
        <p:nvSpPr>
          <p:cNvPr id="9" name="TextBox 8">
            <a:extLst>
              <a:ext uri="{FF2B5EF4-FFF2-40B4-BE49-F238E27FC236}">
                <a16:creationId xmlns:a16="http://schemas.microsoft.com/office/drawing/2014/main" id="{37A231B3-9717-E70B-654D-CE336432854C}"/>
              </a:ext>
            </a:extLst>
          </p:cNvPr>
          <p:cNvSpPr txBox="1"/>
          <p:nvPr/>
        </p:nvSpPr>
        <p:spPr>
          <a:xfrm>
            <a:off x="896644" y="3906664"/>
            <a:ext cx="6074251" cy="923330"/>
          </a:xfrm>
          <a:prstGeom prst="rect">
            <a:avLst/>
          </a:prstGeom>
          <a:noFill/>
        </p:spPr>
        <p:txBody>
          <a:bodyPr wrap="square" rtlCol="0">
            <a:spAutoFit/>
          </a:bodyPr>
          <a:lstStyle/>
          <a:p>
            <a:r>
              <a:rPr lang="en-GB" b="1" dirty="0">
                <a:solidFill>
                  <a:srgbClr val="FF0000"/>
                </a:solidFill>
              </a:rPr>
              <a:t>There isn’t such a thing as the RIGHT CHOICE – there are good choices and bad choices, there are better and worse choices</a:t>
            </a:r>
          </a:p>
          <a:p>
            <a:r>
              <a:rPr lang="en-GB" b="1" dirty="0">
                <a:solidFill>
                  <a:srgbClr val="FF0000"/>
                </a:solidFill>
              </a:rPr>
              <a:t>You need to learn how to make GOOD CHOICES</a:t>
            </a:r>
            <a:endParaRPr lang="en-GB" dirty="0"/>
          </a:p>
        </p:txBody>
      </p:sp>
      <p:sp>
        <p:nvSpPr>
          <p:cNvPr id="10" name="TextBox 9">
            <a:extLst>
              <a:ext uri="{FF2B5EF4-FFF2-40B4-BE49-F238E27FC236}">
                <a16:creationId xmlns:a16="http://schemas.microsoft.com/office/drawing/2014/main" id="{70790EF2-29B4-4494-AB13-5497AAB81D9A}"/>
              </a:ext>
            </a:extLst>
          </p:cNvPr>
          <p:cNvSpPr txBox="1"/>
          <p:nvPr/>
        </p:nvSpPr>
        <p:spPr>
          <a:xfrm>
            <a:off x="332441" y="5091467"/>
            <a:ext cx="7190912" cy="1200329"/>
          </a:xfrm>
          <a:prstGeom prst="rect">
            <a:avLst/>
          </a:prstGeom>
          <a:noFill/>
        </p:spPr>
        <p:txBody>
          <a:bodyPr wrap="square" rtlCol="0">
            <a:spAutoFit/>
          </a:bodyPr>
          <a:lstStyle/>
          <a:p>
            <a:r>
              <a:rPr lang="en-GB" dirty="0"/>
              <a:t>By looking at how you can make decisions you can </a:t>
            </a:r>
            <a:r>
              <a:rPr lang="en-GB" b="1" dirty="0"/>
              <a:t>empower yourself </a:t>
            </a:r>
            <a:r>
              <a:rPr lang="en-GB" dirty="0"/>
              <a:t>to make better decisions which in turn should give you a </a:t>
            </a:r>
            <a:r>
              <a:rPr lang="en-GB" b="1" dirty="0"/>
              <a:t>better quality of life</a:t>
            </a:r>
            <a:r>
              <a:rPr lang="en-GB" dirty="0"/>
              <a:t>. </a:t>
            </a:r>
          </a:p>
          <a:p>
            <a:r>
              <a:rPr lang="en-GB" dirty="0"/>
              <a:t>This should also take a lot of the </a:t>
            </a:r>
            <a:r>
              <a:rPr lang="en-GB" b="1" dirty="0"/>
              <a:t>stress out of making a decision </a:t>
            </a:r>
            <a:r>
              <a:rPr lang="en-GB" dirty="0"/>
              <a:t>as you now have the understanding of how to </a:t>
            </a:r>
            <a:r>
              <a:rPr lang="en-GB" b="1" dirty="0"/>
              <a:t>make better decisions</a:t>
            </a:r>
            <a:r>
              <a:rPr lang="en-GB" dirty="0"/>
              <a:t>.</a:t>
            </a:r>
          </a:p>
        </p:txBody>
      </p:sp>
    </p:spTree>
    <p:extLst>
      <p:ext uri="{BB962C8B-B14F-4D97-AF65-F5344CB8AC3E}">
        <p14:creationId xmlns:p14="http://schemas.microsoft.com/office/powerpoint/2010/main" val="2348181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5D74C-1B95-611A-21E1-3E082748E2D4}"/>
              </a:ext>
            </a:extLst>
          </p:cNvPr>
          <p:cNvPicPr>
            <a:picLocks noChangeAspect="1"/>
          </p:cNvPicPr>
          <p:nvPr/>
        </p:nvPicPr>
        <p:blipFill>
          <a:blip r:embed="rId2"/>
          <a:stretch>
            <a:fillRect/>
          </a:stretch>
        </p:blipFill>
        <p:spPr>
          <a:xfrm>
            <a:off x="4487817" y="2772279"/>
            <a:ext cx="5715000" cy="3838575"/>
          </a:xfrm>
          <a:prstGeom prst="rect">
            <a:avLst/>
          </a:prstGeom>
        </p:spPr>
      </p:pic>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34240" y="674081"/>
            <a:ext cx="7883370" cy="1505239"/>
          </a:xfrm>
        </p:spPr>
        <p:txBody>
          <a:bodyPr/>
          <a:lstStyle/>
          <a:p>
            <a:r>
              <a:rPr lang="en-GB" dirty="0"/>
              <a:t>7 Effective Decision Making Steps</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648040" y="2221544"/>
            <a:ext cx="8443034" cy="3826675"/>
          </a:xfrm>
        </p:spPr>
        <p:txBody>
          <a:bodyPr/>
          <a:lstStyle/>
          <a:p>
            <a:pPr marL="0" indent="0">
              <a:buNone/>
            </a:pPr>
            <a:r>
              <a:rPr lang="en-GB" dirty="0"/>
              <a:t>Look at the diagram – Most of us make decisions by only following steps 1, 3 and 5/6 </a:t>
            </a:r>
          </a:p>
          <a:p>
            <a:pPr marL="0" indent="0">
              <a:buNone/>
            </a:pPr>
            <a:r>
              <a:rPr lang="en-GB" dirty="0"/>
              <a:t>Most of us don’t</a:t>
            </a:r>
          </a:p>
          <a:p>
            <a:r>
              <a:rPr lang="en-GB" dirty="0"/>
              <a:t>Gather enough information</a:t>
            </a:r>
          </a:p>
          <a:p>
            <a:r>
              <a:rPr lang="en-GB" dirty="0"/>
              <a:t>Weigh up the evidence</a:t>
            </a:r>
          </a:p>
          <a:p>
            <a:r>
              <a:rPr lang="en-GB" dirty="0"/>
              <a:t>Review the decision</a:t>
            </a:r>
          </a:p>
          <a:p>
            <a:pPr marL="0" indent="0">
              <a:buNone/>
            </a:pPr>
            <a:r>
              <a:rPr lang="en-GB" dirty="0"/>
              <a:t>You need to learn the </a:t>
            </a:r>
          </a:p>
          <a:p>
            <a:pPr marL="0" indent="0">
              <a:buNone/>
            </a:pPr>
            <a:r>
              <a:rPr lang="en-GB" dirty="0"/>
              <a:t>importance of these 3 steps </a:t>
            </a:r>
          </a:p>
          <a:p>
            <a:pPr marL="0" indent="0">
              <a:buNone/>
            </a:pPr>
            <a:r>
              <a:rPr lang="en-GB" dirty="0"/>
              <a:t>and how to do them</a:t>
            </a: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3"/>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2AE284FB-5383-0CA8-C33B-EF2BF1EFB7D8}"/>
              </a:ext>
            </a:extLst>
          </p:cNvPr>
          <p:cNvPicPr>
            <a:picLocks noChangeAspect="1"/>
          </p:cNvPicPr>
          <p:nvPr/>
        </p:nvPicPr>
        <p:blipFill>
          <a:blip r:embed="rId4"/>
          <a:stretch>
            <a:fillRect/>
          </a:stretch>
        </p:blipFill>
        <p:spPr>
          <a:xfrm>
            <a:off x="10283787" y="2021504"/>
            <a:ext cx="1908213" cy="1908213"/>
          </a:xfrm>
          <a:prstGeom prst="rect">
            <a:avLst/>
          </a:prstGeom>
        </p:spPr>
      </p:pic>
      <p:sp>
        <p:nvSpPr>
          <p:cNvPr id="9" name="TextBox 8">
            <a:extLst>
              <a:ext uri="{FF2B5EF4-FFF2-40B4-BE49-F238E27FC236}">
                <a16:creationId xmlns:a16="http://schemas.microsoft.com/office/drawing/2014/main" id="{BF6BC5F4-D066-D324-0FCA-2976F8102A2A}"/>
              </a:ext>
            </a:extLst>
          </p:cNvPr>
          <p:cNvSpPr txBox="1"/>
          <p:nvPr/>
        </p:nvSpPr>
        <p:spPr>
          <a:xfrm>
            <a:off x="7567354" y="5353688"/>
            <a:ext cx="4240154" cy="646331"/>
          </a:xfrm>
          <a:prstGeom prst="rect">
            <a:avLst/>
          </a:prstGeom>
          <a:noFill/>
        </p:spPr>
        <p:txBody>
          <a:bodyPr wrap="square" rtlCol="0">
            <a:spAutoFit/>
          </a:bodyPr>
          <a:lstStyle/>
          <a:p>
            <a:r>
              <a:rPr lang="en-GB" dirty="0">
                <a:solidFill>
                  <a:srgbClr val="FF0000"/>
                </a:solidFill>
              </a:rPr>
              <a:t>Look at the diagram – Most of us make decisions by only following steps 1, 3 and 5 </a:t>
            </a:r>
          </a:p>
        </p:txBody>
      </p:sp>
      <p:sp>
        <p:nvSpPr>
          <p:cNvPr id="4" name="TextBox 3">
            <a:extLst>
              <a:ext uri="{FF2B5EF4-FFF2-40B4-BE49-F238E27FC236}">
                <a16:creationId xmlns:a16="http://schemas.microsoft.com/office/drawing/2014/main" id="{C7A36683-E93B-60C6-85FE-29A72554F2AD}"/>
              </a:ext>
            </a:extLst>
          </p:cNvPr>
          <p:cNvSpPr txBox="1"/>
          <p:nvPr/>
        </p:nvSpPr>
        <p:spPr>
          <a:xfrm>
            <a:off x="5908431" y="6241522"/>
            <a:ext cx="6110937" cy="369332"/>
          </a:xfrm>
          <a:prstGeom prst="rect">
            <a:avLst/>
          </a:prstGeom>
          <a:noFill/>
        </p:spPr>
        <p:txBody>
          <a:bodyPr wrap="square" rtlCol="0">
            <a:spAutoFit/>
          </a:bodyPr>
          <a:lstStyle/>
          <a:p>
            <a:r>
              <a:rPr lang="en-GB" b="1" dirty="0">
                <a:solidFill>
                  <a:srgbClr val="FF0000"/>
                </a:solidFill>
              </a:rPr>
              <a:t>THINKING HATS is another way to consider steps 3, 4, and 7</a:t>
            </a:r>
          </a:p>
        </p:txBody>
      </p:sp>
    </p:spTree>
    <p:extLst>
      <p:ext uri="{BB962C8B-B14F-4D97-AF65-F5344CB8AC3E}">
        <p14:creationId xmlns:p14="http://schemas.microsoft.com/office/powerpoint/2010/main" val="392829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sp>
        <p:nvSpPr>
          <p:cNvPr id="4" name="Text Placeholder 3">
            <a:extLst>
              <a:ext uri="{FF2B5EF4-FFF2-40B4-BE49-F238E27FC236}">
                <a16:creationId xmlns:a16="http://schemas.microsoft.com/office/drawing/2014/main" id="{DFE8B695-4653-0E69-B7F0-16DDF34BBA78}"/>
              </a:ext>
            </a:extLst>
          </p:cNvPr>
          <p:cNvSpPr>
            <a:spLocks noGrp="1"/>
          </p:cNvSpPr>
          <p:nvPr>
            <p:ph type="body" sz="quarter" idx="14"/>
          </p:nvPr>
        </p:nvSpPr>
        <p:spPr>
          <a:xfrm>
            <a:off x="3402188" y="6028267"/>
            <a:ext cx="6505291" cy="349697"/>
          </a:xfrm>
        </p:spPr>
        <p:txBody>
          <a:bodyPr/>
          <a:lstStyle/>
          <a:p>
            <a:pPr marL="0" indent="0">
              <a:buNone/>
            </a:pPr>
            <a:r>
              <a:rPr lang="en-GB" dirty="0">
                <a:hlinkClick r:id="rId3"/>
              </a:rPr>
              <a:t>What is Six Thinking Hats? – 1.58 mins</a:t>
            </a:r>
            <a:endParaRPr lang="en-GB" dirty="0"/>
          </a:p>
        </p:txBody>
      </p:sp>
      <p:sp>
        <p:nvSpPr>
          <p:cNvPr id="13" name="TextBox 12">
            <a:extLst>
              <a:ext uri="{FF2B5EF4-FFF2-40B4-BE49-F238E27FC236}">
                <a16:creationId xmlns:a16="http://schemas.microsoft.com/office/drawing/2014/main" id="{15F59C79-1F5A-158D-4C63-17B1AC898991}"/>
              </a:ext>
            </a:extLst>
          </p:cNvPr>
          <p:cNvSpPr txBox="1"/>
          <p:nvPr/>
        </p:nvSpPr>
        <p:spPr>
          <a:xfrm>
            <a:off x="677935" y="3814255"/>
            <a:ext cx="1760465" cy="369332"/>
          </a:xfrm>
          <a:prstGeom prst="rect">
            <a:avLst/>
          </a:prstGeom>
          <a:noFill/>
        </p:spPr>
        <p:txBody>
          <a:bodyPr wrap="square" rtlCol="0">
            <a:spAutoFit/>
          </a:bodyPr>
          <a:lstStyle/>
          <a:p>
            <a:r>
              <a:rPr lang="en-GB" dirty="0"/>
              <a:t>Watch the video</a:t>
            </a:r>
          </a:p>
        </p:txBody>
      </p:sp>
      <p:sp>
        <p:nvSpPr>
          <p:cNvPr id="14" name="TextBox 13">
            <a:extLst>
              <a:ext uri="{FF2B5EF4-FFF2-40B4-BE49-F238E27FC236}">
                <a16:creationId xmlns:a16="http://schemas.microsoft.com/office/drawing/2014/main" id="{6BA422F7-EC03-483B-368C-5ACBD9060C29}"/>
              </a:ext>
            </a:extLst>
          </p:cNvPr>
          <p:cNvSpPr txBox="1"/>
          <p:nvPr/>
        </p:nvSpPr>
        <p:spPr>
          <a:xfrm>
            <a:off x="238146" y="4334978"/>
            <a:ext cx="2200254" cy="923330"/>
          </a:xfrm>
          <a:prstGeom prst="rect">
            <a:avLst/>
          </a:prstGeom>
          <a:noFill/>
        </p:spPr>
        <p:txBody>
          <a:bodyPr wrap="square" rtlCol="0">
            <a:spAutoFit/>
          </a:bodyPr>
          <a:lstStyle/>
          <a:p>
            <a:r>
              <a:rPr lang="en-GB" b="1" dirty="0">
                <a:solidFill>
                  <a:srgbClr val="FF0000"/>
                </a:solidFill>
              </a:rPr>
              <a:t>Discuss – what is the point of the different colours?</a:t>
            </a:r>
          </a:p>
        </p:txBody>
      </p:sp>
      <p:pic>
        <p:nvPicPr>
          <p:cNvPr id="2" name="Picture 1">
            <a:extLst>
              <a:ext uri="{FF2B5EF4-FFF2-40B4-BE49-F238E27FC236}">
                <a16:creationId xmlns:a16="http://schemas.microsoft.com/office/drawing/2014/main" id="{178D3F61-3490-1EE6-376A-FCCBDC313CC7}"/>
              </a:ext>
            </a:extLst>
          </p:cNvPr>
          <p:cNvPicPr>
            <a:picLocks noChangeAspect="1"/>
          </p:cNvPicPr>
          <p:nvPr/>
        </p:nvPicPr>
        <p:blipFill>
          <a:blip r:embed="rId4"/>
          <a:stretch>
            <a:fillRect/>
          </a:stretch>
        </p:blipFill>
        <p:spPr>
          <a:xfrm>
            <a:off x="409461" y="1757865"/>
            <a:ext cx="1905000" cy="1905000"/>
          </a:xfrm>
          <a:prstGeom prst="rect">
            <a:avLst/>
          </a:prstGeom>
        </p:spPr>
      </p:pic>
      <p:pic>
        <p:nvPicPr>
          <p:cNvPr id="7" name="Picture 6">
            <a:hlinkClick r:id="rId3"/>
            <a:extLst>
              <a:ext uri="{FF2B5EF4-FFF2-40B4-BE49-F238E27FC236}">
                <a16:creationId xmlns:a16="http://schemas.microsoft.com/office/drawing/2014/main" id="{B741326F-66A3-CCE6-FCC7-AD210D7B1973}"/>
              </a:ext>
            </a:extLst>
          </p:cNvPr>
          <p:cNvPicPr>
            <a:picLocks noChangeAspect="1"/>
          </p:cNvPicPr>
          <p:nvPr/>
        </p:nvPicPr>
        <p:blipFill rotWithShape="1">
          <a:blip r:embed="rId5"/>
          <a:srcRect l="2103" t="18872" r="34667" b="18975"/>
          <a:stretch/>
        </p:blipFill>
        <p:spPr>
          <a:xfrm>
            <a:off x="3010484" y="1139531"/>
            <a:ext cx="6400801" cy="4718837"/>
          </a:xfrm>
          <a:prstGeom prst="rect">
            <a:avLst/>
          </a:prstGeom>
        </p:spPr>
      </p:pic>
    </p:spTree>
    <p:extLst>
      <p:ext uri="{BB962C8B-B14F-4D97-AF65-F5344CB8AC3E}">
        <p14:creationId xmlns:p14="http://schemas.microsoft.com/office/powerpoint/2010/main" val="892660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6A68FE-8217-5F2C-0FAD-F6CA11B5B4B7}"/>
              </a:ext>
            </a:extLst>
          </p:cNvPr>
          <p:cNvSpPr/>
          <p:nvPr/>
        </p:nvSpPr>
        <p:spPr>
          <a:xfrm>
            <a:off x="3653640" y="2589007"/>
            <a:ext cx="585926" cy="2574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4853951" y="141740"/>
            <a:ext cx="6559059" cy="1505239"/>
          </a:xfrm>
        </p:spPr>
        <p:txBody>
          <a:bodyPr/>
          <a:lstStyle/>
          <a:p>
            <a:r>
              <a:rPr lang="en-GB" sz="4400" dirty="0"/>
              <a:t>Thinking Hats </a:t>
            </a:r>
            <a:br>
              <a:rPr lang="en-GB" sz="4400" dirty="0"/>
            </a:br>
            <a:r>
              <a:rPr lang="en-GB" sz="4400" dirty="0"/>
              <a:t>– simple start</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3"/>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4"/>
          <a:stretch>
            <a:fillRect/>
          </a:stretch>
        </p:blipFill>
        <p:spPr>
          <a:xfrm>
            <a:off x="2512134" y="315250"/>
            <a:ext cx="1141506" cy="1141506"/>
          </a:xfrm>
          <a:prstGeom prst="rect">
            <a:avLst/>
          </a:prstGeom>
        </p:spPr>
      </p:pic>
      <p:sp>
        <p:nvSpPr>
          <p:cNvPr id="11" name="TextBox 10">
            <a:extLst>
              <a:ext uri="{FF2B5EF4-FFF2-40B4-BE49-F238E27FC236}">
                <a16:creationId xmlns:a16="http://schemas.microsoft.com/office/drawing/2014/main" id="{D2ACED64-9048-97C8-2A12-209BC3AD48C2}"/>
              </a:ext>
            </a:extLst>
          </p:cNvPr>
          <p:cNvSpPr txBox="1"/>
          <p:nvPr/>
        </p:nvSpPr>
        <p:spPr>
          <a:xfrm>
            <a:off x="379091" y="1794404"/>
            <a:ext cx="1837678" cy="923330"/>
          </a:xfrm>
          <a:prstGeom prst="rect">
            <a:avLst/>
          </a:prstGeom>
          <a:noFill/>
        </p:spPr>
        <p:txBody>
          <a:bodyPr wrap="square" rtlCol="0">
            <a:spAutoFit/>
          </a:bodyPr>
          <a:lstStyle/>
          <a:p>
            <a:r>
              <a:rPr lang="en-GB" b="1" dirty="0">
                <a:solidFill>
                  <a:srgbClr val="FF0000"/>
                </a:solidFill>
              </a:rPr>
              <a:t>Discuss – Which the key word for each colour hat?</a:t>
            </a:r>
          </a:p>
        </p:txBody>
      </p:sp>
      <p:sp>
        <p:nvSpPr>
          <p:cNvPr id="17" name="Rectangle 16">
            <a:extLst>
              <a:ext uri="{FF2B5EF4-FFF2-40B4-BE49-F238E27FC236}">
                <a16:creationId xmlns:a16="http://schemas.microsoft.com/office/drawing/2014/main" id="{E2C30F15-A395-1B87-13FA-E563CFAA0136}"/>
              </a:ext>
            </a:extLst>
          </p:cNvPr>
          <p:cNvSpPr/>
          <p:nvPr/>
        </p:nvSpPr>
        <p:spPr>
          <a:xfrm>
            <a:off x="6356350" y="2589007"/>
            <a:ext cx="749300" cy="2574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6A1AEF6-FDBE-F2FD-6B14-DB0F9F70B6BD}"/>
              </a:ext>
            </a:extLst>
          </p:cNvPr>
          <p:cNvSpPr/>
          <p:nvPr/>
        </p:nvSpPr>
        <p:spPr>
          <a:xfrm>
            <a:off x="4749800" y="4368800"/>
            <a:ext cx="927100" cy="266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2FD81F-A7F7-4D64-0C9F-A73981138EF9}"/>
              </a:ext>
            </a:extLst>
          </p:cNvPr>
          <p:cNvSpPr/>
          <p:nvPr/>
        </p:nvSpPr>
        <p:spPr>
          <a:xfrm>
            <a:off x="6356350" y="4318000"/>
            <a:ext cx="749300" cy="2574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9B3970-4E03-0EF1-F45D-9615B12EBA96}"/>
              </a:ext>
            </a:extLst>
          </p:cNvPr>
          <p:cNvSpPr/>
          <p:nvPr/>
        </p:nvSpPr>
        <p:spPr>
          <a:xfrm>
            <a:off x="4502150" y="6102350"/>
            <a:ext cx="1009650" cy="2667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C1EA38C-CC39-6CD8-9DFA-11705913FF0B}"/>
              </a:ext>
            </a:extLst>
          </p:cNvPr>
          <p:cNvSpPr/>
          <p:nvPr/>
        </p:nvSpPr>
        <p:spPr>
          <a:xfrm>
            <a:off x="6604000" y="6102350"/>
            <a:ext cx="927100" cy="2574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026" name="Picture 2" descr="Book Summary - Six Thinking Hats® by Edward de Bono">
            <a:extLst>
              <a:ext uri="{FF2B5EF4-FFF2-40B4-BE49-F238E27FC236}">
                <a16:creationId xmlns:a16="http://schemas.microsoft.com/office/drawing/2014/main" id="{64F1B16E-F996-3753-A9D7-7191939C5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313" y="1695450"/>
            <a:ext cx="6467475" cy="51625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8B4126C-60A3-DE0E-6792-3E8265E859E5}"/>
              </a:ext>
            </a:extLst>
          </p:cNvPr>
          <p:cNvSpPr txBox="1"/>
          <p:nvPr/>
        </p:nvSpPr>
        <p:spPr>
          <a:xfrm>
            <a:off x="470517" y="2846460"/>
            <a:ext cx="1746252" cy="646331"/>
          </a:xfrm>
          <a:prstGeom prst="rect">
            <a:avLst/>
          </a:prstGeom>
          <a:noFill/>
        </p:spPr>
        <p:txBody>
          <a:bodyPr wrap="square" rtlCol="0">
            <a:spAutoFit/>
          </a:bodyPr>
          <a:lstStyle/>
          <a:p>
            <a:r>
              <a:rPr lang="en-GB" dirty="0"/>
              <a:t>Make a decision based on </a:t>
            </a:r>
            <a:r>
              <a:rPr lang="en-GB" b="1" dirty="0"/>
              <a:t>FACTS</a:t>
            </a:r>
          </a:p>
        </p:txBody>
      </p:sp>
      <p:sp>
        <p:nvSpPr>
          <p:cNvPr id="23" name="TextBox 22">
            <a:extLst>
              <a:ext uri="{FF2B5EF4-FFF2-40B4-BE49-F238E27FC236}">
                <a16:creationId xmlns:a16="http://schemas.microsoft.com/office/drawing/2014/main" id="{78E675E4-2CE9-275E-1572-B16A21AED5F6}"/>
              </a:ext>
            </a:extLst>
          </p:cNvPr>
          <p:cNvSpPr txBox="1"/>
          <p:nvPr/>
        </p:nvSpPr>
        <p:spPr>
          <a:xfrm>
            <a:off x="379091" y="5318686"/>
            <a:ext cx="2136104" cy="923330"/>
          </a:xfrm>
          <a:prstGeom prst="rect">
            <a:avLst/>
          </a:prstGeom>
          <a:noFill/>
        </p:spPr>
        <p:txBody>
          <a:bodyPr wrap="square" rtlCol="0">
            <a:spAutoFit/>
          </a:bodyPr>
          <a:lstStyle/>
          <a:p>
            <a:r>
              <a:rPr lang="en-GB" dirty="0"/>
              <a:t>Make a decision based on </a:t>
            </a:r>
            <a:r>
              <a:rPr lang="en-GB" b="1" dirty="0"/>
              <a:t>where you are trying to get to</a:t>
            </a:r>
          </a:p>
        </p:txBody>
      </p:sp>
      <p:sp>
        <p:nvSpPr>
          <p:cNvPr id="24" name="TextBox 23">
            <a:extLst>
              <a:ext uri="{FF2B5EF4-FFF2-40B4-BE49-F238E27FC236}">
                <a16:creationId xmlns:a16="http://schemas.microsoft.com/office/drawing/2014/main" id="{3A4C6A79-1BBF-ACEA-EB61-384DF5B2DBDB}"/>
              </a:ext>
            </a:extLst>
          </p:cNvPr>
          <p:cNvSpPr txBox="1"/>
          <p:nvPr/>
        </p:nvSpPr>
        <p:spPr>
          <a:xfrm>
            <a:off x="275208" y="3986586"/>
            <a:ext cx="1997253" cy="646331"/>
          </a:xfrm>
          <a:prstGeom prst="rect">
            <a:avLst/>
          </a:prstGeom>
          <a:noFill/>
        </p:spPr>
        <p:txBody>
          <a:bodyPr wrap="square" rtlCol="0">
            <a:spAutoFit/>
          </a:bodyPr>
          <a:lstStyle/>
          <a:p>
            <a:r>
              <a:rPr lang="en-GB" dirty="0"/>
              <a:t>Make a decision based on </a:t>
            </a:r>
            <a:r>
              <a:rPr lang="en-GB" b="1" dirty="0"/>
              <a:t>Problems</a:t>
            </a:r>
          </a:p>
        </p:txBody>
      </p:sp>
      <p:sp>
        <p:nvSpPr>
          <p:cNvPr id="25" name="TextBox 24">
            <a:extLst>
              <a:ext uri="{FF2B5EF4-FFF2-40B4-BE49-F238E27FC236}">
                <a16:creationId xmlns:a16="http://schemas.microsoft.com/office/drawing/2014/main" id="{75B9FB68-3EE9-C569-9905-DCA6DF9A5145}"/>
              </a:ext>
            </a:extLst>
          </p:cNvPr>
          <p:cNvSpPr txBox="1"/>
          <p:nvPr/>
        </p:nvSpPr>
        <p:spPr>
          <a:xfrm>
            <a:off x="9482608" y="5318686"/>
            <a:ext cx="2293269" cy="646331"/>
          </a:xfrm>
          <a:prstGeom prst="rect">
            <a:avLst/>
          </a:prstGeom>
          <a:noFill/>
        </p:spPr>
        <p:txBody>
          <a:bodyPr wrap="square" rtlCol="0">
            <a:spAutoFit/>
          </a:bodyPr>
          <a:lstStyle/>
          <a:p>
            <a:r>
              <a:rPr lang="en-GB" dirty="0"/>
              <a:t>Make a decision based on </a:t>
            </a:r>
            <a:r>
              <a:rPr lang="en-GB" b="1" dirty="0"/>
              <a:t>CREATIVITY</a:t>
            </a:r>
          </a:p>
        </p:txBody>
      </p:sp>
      <p:sp>
        <p:nvSpPr>
          <p:cNvPr id="26" name="TextBox 25">
            <a:extLst>
              <a:ext uri="{FF2B5EF4-FFF2-40B4-BE49-F238E27FC236}">
                <a16:creationId xmlns:a16="http://schemas.microsoft.com/office/drawing/2014/main" id="{703CD0C8-3DD1-F3CC-115C-9B8010D2AE3D}"/>
              </a:ext>
            </a:extLst>
          </p:cNvPr>
          <p:cNvSpPr txBox="1"/>
          <p:nvPr/>
        </p:nvSpPr>
        <p:spPr>
          <a:xfrm>
            <a:off x="9482608" y="3790933"/>
            <a:ext cx="1930402" cy="646331"/>
          </a:xfrm>
          <a:prstGeom prst="rect">
            <a:avLst/>
          </a:prstGeom>
          <a:noFill/>
        </p:spPr>
        <p:txBody>
          <a:bodyPr wrap="square" rtlCol="0">
            <a:spAutoFit/>
          </a:bodyPr>
          <a:lstStyle/>
          <a:p>
            <a:r>
              <a:rPr lang="en-GB" dirty="0"/>
              <a:t>Make a decision based on </a:t>
            </a:r>
            <a:r>
              <a:rPr lang="en-GB" b="1" dirty="0"/>
              <a:t>VALUES</a:t>
            </a:r>
          </a:p>
        </p:txBody>
      </p:sp>
      <p:sp>
        <p:nvSpPr>
          <p:cNvPr id="27" name="TextBox 26">
            <a:extLst>
              <a:ext uri="{FF2B5EF4-FFF2-40B4-BE49-F238E27FC236}">
                <a16:creationId xmlns:a16="http://schemas.microsoft.com/office/drawing/2014/main" id="{D2EEB275-AD4C-4BEB-019F-E7057445177F}"/>
              </a:ext>
            </a:extLst>
          </p:cNvPr>
          <p:cNvSpPr txBox="1"/>
          <p:nvPr/>
        </p:nvSpPr>
        <p:spPr>
          <a:xfrm>
            <a:off x="9422932" y="1932903"/>
            <a:ext cx="1990078" cy="646331"/>
          </a:xfrm>
          <a:prstGeom prst="rect">
            <a:avLst/>
          </a:prstGeom>
          <a:noFill/>
        </p:spPr>
        <p:txBody>
          <a:bodyPr wrap="square" rtlCol="0">
            <a:spAutoFit/>
          </a:bodyPr>
          <a:lstStyle/>
          <a:p>
            <a:r>
              <a:rPr lang="en-GB" dirty="0"/>
              <a:t>Make a decision based on </a:t>
            </a:r>
            <a:r>
              <a:rPr lang="en-GB" b="1" dirty="0"/>
              <a:t>FEELINGS</a:t>
            </a:r>
          </a:p>
        </p:txBody>
      </p:sp>
    </p:spTree>
    <p:extLst>
      <p:ext uri="{BB962C8B-B14F-4D97-AF65-F5344CB8AC3E}">
        <p14:creationId xmlns:p14="http://schemas.microsoft.com/office/powerpoint/2010/main" val="1657246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Summary - Six Thinking Hats® by Edward de Bono">
            <a:extLst>
              <a:ext uri="{FF2B5EF4-FFF2-40B4-BE49-F238E27FC236}">
                <a16:creationId xmlns:a16="http://schemas.microsoft.com/office/drawing/2014/main" id="{64F1B16E-F996-3753-A9D7-7191939C5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062" y="1695450"/>
            <a:ext cx="6467475"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959441" y="141740"/>
            <a:ext cx="7453569" cy="1505239"/>
          </a:xfrm>
        </p:spPr>
        <p:txBody>
          <a:bodyPr/>
          <a:lstStyle/>
          <a:p>
            <a:r>
              <a:rPr lang="en-GB" sz="4400" dirty="0"/>
              <a:t>Thinking Hats </a:t>
            </a:r>
            <a:br>
              <a:rPr lang="en-GB" sz="4400" dirty="0"/>
            </a:br>
            <a:r>
              <a:rPr lang="en-GB" sz="4400" dirty="0"/>
              <a:t>– interesting point</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4"/>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5"/>
          <a:stretch>
            <a:fillRect/>
          </a:stretch>
        </p:blipFill>
        <p:spPr>
          <a:xfrm>
            <a:off x="2512134" y="315250"/>
            <a:ext cx="1141506" cy="1141506"/>
          </a:xfrm>
          <a:prstGeom prst="rect">
            <a:avLst/>
          </a:prstGeom>
        </p:spPr>
      </p:pic>
      <p:sp>
        <p:nvSpPr>
          <p:cNvPr id="11" name="TextBox 10">
            <a:extLst>
              <a:ext uri="{FF2B5EF4-FFF2-40B4-BE49-F238E27FC236}">
                <a16:creationId xmlns:a16="http://schemas.microsoft.com/office/drawing/2014/main" id="{D2ACED64-9048-97C8-2A12-209BC3AD48C2}"/>
              </a:ext>
            </a:extLst>
          </p:cNvPr>
          <p:cNvSpPr txBox="1"/>
          <p:nvPr/>
        </p:nvSpPr>
        <p:spPr>
          <a:xfrm>
            <a:off x="379091" y="1794404"/>
            <a:ext cx="1627262" cy="1754326"/>
          </a:xfrm>
          <a:prstGeom prst="rect">
            <a:avLst/>
          </a:prstGeom>
          <a:noFill/>
        </p:spPr>
        <p:txBody>
          <a:bodyPr wrap="square" rtlCol="0">
            <a:spAutoFit/>
          </a:bodyPr>
          <a:lstStyle/>
          <a:p>
            <a:r>
              <a:rPr lang="en-GB" b="1" dirty="0">
                <a:solidFill>
                  <a:srgbClr val="FF0000"/>
                </a:solidFill>
              </a:rPr>
              <a:t>Discuss – Which Hat do you think most people use to make a decision?</a:t>
            </a:r>
          </a:p>
        </p:txBody>
      </p:sp>
      <p:sp>
        <p:nvSpPr>
          <p:cNvPr id="23" name="TextBox 22">
            <a:extLst>
              <a:ext uri="{FF2B5EF4-FFF2-40B4-BE49-F238E27FC236}">
                <a16:creationId xmlns:a16="http://schemas.microsoft.com/office/drawing/2014/main" id="{78E675E4-2CE9-275E-1572-B16A21AED5F6}"/>
              </a:ext>
            </a:extLst>
          </p:cNvPr>
          <p:cNvSpPr txBox="1"/>
          <p:nvPr/>
        </p:nvSpPr>
        <p:spPr>
          <a:xfrm>
            <a:off x="141958" y="4014465"/>
            <a:ext cx="2136104" cy="1815882"/>
          </a:xfrm>
          <a:prstGeom prst="rect">
            <a:avLst/>
          </a:prstGeom>
          <a:noFill/>
        </p:spPr>
        <p:txBody>
          <a:bodyPr wrap="square" rtlCol="0">
            <a:spAutoFit/>
          </a:bodyPr>
          <a:lstStyle/>
          <a:p>
            <a:pPr algn="ctr"/>
            <a:r>
              <a:rPr lang="en-GB" sz="2800" dirty="0"/>
              <a:t>Most people make a decision with a </a:t>
            </a:r>
            <a:r>
              <a:rPr lang="en-GB" sz="2800" b="1" dirty="0"/>
              <a:t>Black Hat</a:t>
            </a:r>
          </a:p>
        </p:txBody>
      </p:sp>
      <p:sp>
        <p:nvSpPr>
          <p:cNvPr id="24" name="TextBox 23">
            <a:extLst>
              <a:ext uri="{FF2B5EF4-FFF2-40B4-BE49-F238E27FC236}">
                <a16:creationId xmlns:a16="http://schemas.microsoft.com/office/drawing/2014/main" id="{3A4C6A79-1BBF-ACEA-EB61-384DF5B2DBDB}"/>
              </a:ext>
            </a:extLst>
          </p:cNvPr>
          <p:cNvSpPr txBox="1"/>
          <p:nvPr/>
        </p:nvSpPr>
        <p:spPr>
          <a:xfrm>
            <a:off x="9104112" y="1489168"/>
            <a:ext cx="2708797" cy="1754326"/>
          </a:xfrm>
          <a:prstGeom prst="rect">
            <a:avLst/>
          </a:prstGeom>
          <a:noFill/>
        </p:spPr>
        <p:txBody>
          <a:bodyPr wrap="square" rtlCol="0">
            <a:spAutoFit/>
          </a:bodyPr>
          <a:lstStyle/>
          <a:p>
            <a:r>
              <a:rPr lang="en-GB" dirty="0"/>
              <a:t>We naturally </a:t>
            </a:r>
            <a:r>
              <a:rPr lang="en-GB" b="1" dirty="0"/>
              <a:t>urge ourselves to be cautious </a:t>
            </a:r>
            <a:r>
              <a:rPr lang="en-GB" dirty="0"/>
              <a:t>and so often put more importance on the negative points than the positive. </a:t>
            </a:r>
            <a:endParaRPr lang="en-GB" b="1" dirty="0"/>
          </a:p>
        </p:txBody>
      </p:sp>
      <p:sp>
        <p:nvSpPr>
          <p:cNvPr id="26" name="TextBox 25">
            <a:extLst>
              <a:ext uri="{FF2B5EF4-FFF2-40B4-BE49-F238E27FC236}">
                <a16:creationId xmlns:a16="http://schemas.microsoft.com/office/drawing/2014/main" id="{703CD0C8-3DD1-F3CC-115C-9B8010D2AE3D}"/>
              </a:ext>
            </a:extLst>
          </p:cNvPr>
          <p:cNvSpPr txBox="1"/>
          <p:nvPr/>
        </p:nvSpPr>
        <p:spPr>
          <a:xfrm>
            <a:off x="9010014" y="3421291"/>
            <a:ext cx="2802895" cy="1754326"/>
          </a:xfrm>
          <a:prstGeom prst="rect">
            <a:avLst/>
          </a:prstGeom>
          <a:noFill/>
        </p:spPr>
        <p:txBody>
          <a:bodyPr wrap="square" rtlCol="0">
            <a:spAutoFit/>
          </a:bodyPr>
          <a:lstStyle/>
          <a:p>
            <a:r>
              <a:rPr lang="en-GB" dirty="0"/>
              <a:t>This means we can </a:t>
            </a:r>
            <a:r>
              <a:rPr lang="en-GB" b="1" dirty="0"/>
              <a:t>miss out </a:t>
            </a:r>
            <a:r>
              <a:rPr lang="en-GB" dirty="0"/>
              <a:t>on opportunities which is why you need to </a:t>
            </a:r>
            <a:r>
              <a:rPr lang="en-GB" b="1" dirty="0"/>
              <a:t>reflect on the other ways of looking </a:t>
            </a:r>
            <a:r>
              <a:rPr lang="en-GB" dirty="0"/>
              <a:t>at a decision to make sure you do not miss out</a:t>
            </a:r>
            <a:endParaRPr lang="en-GB" b="1" dirty="0"/>
          </a:p>
        </p:txBody>
      </p:sp>
      <p:sp>
        <p:nvSpPr>
          <p:cNvPr id="4" name="TextBox 3">
            <a:extLst>
              <a:ext uri="{FF2B5EF4-FFF2-40B4-BE49-F238E27FC236}">
                <a16:creationId xmlns:a16="http://schemas.microsoft.com/office/drawing/2014/main" id="{3060DE9F-BB8F-4B38-DEB7-F42871C3DB15}"/>
              </a:ext>
            </a:extLst>
          </p:cNvPr>
          <p:cNvSpPr txBox="1"/>
          <p:nvPr/>
        </p:nvSpPr>
        <p:spPr>
          <a:xfrm>
            <a:off x="9010014" y="5299969"/>
            <a:ext cx="2802895" cy="923330"/>
          </a:xfrm>
          <a:prstGeom prst="rect">
            <a:avLst/>
          </a:prstGeom>
          <a:noFill/>
        </p:spPr>
        <p:txBody>
          <a:bodyPr wrap="square" rtlCol="0">
            <a:spAutoFit/>
          </a:bodyPr>
          <a:lstStyle/>
          <a:p>
            <a:r>
              <a:rPr lang="en-GB" b="1" dirty="0">
                <a:solidFill>
                  <a:srgbClr val="FF0000"/>
                </a:solidFill>
              </a:rPr>
              <a:t>Discuss – Why can using the six hats help you make a better decision?</a:t>
            </a:r>
          </a:p>
        </p:txBody>
      </p:sp>
    </p:spTree>
    <p:extLst>
      <p:ext uri="{BB962C8B-B14F-4D97-AF65-F5344CB8AC3E}">
        <p14:creationId xmlns:p14="http://schemas.microsoft.com/office/powerpoint/2010/main" val="3144291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Summary - Six Thinking Hats® by Edward de Bono">
            <a:extLst>
              <a:ext uri="{FF2B5EF4-FFF2-40B4-BE49-F238E27FC236}">
                <a16:creationId xmlns:a16="http://schemas.microsoft.com/office/drawing/2014/main" id="{64F1B16E-F996-3753-A9D7-7191939C5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637" y="1547109"/>
            <a:ext cx="6467475"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4853951" y="65966"/>
            <a:ext cx="6559059" cy="1505239"/>
          </a:xfrm>
        </p:spPr>
        <p:txBody>
          <a:bodyPr/>
          <a:lstStyle/>
          <a:p>
            <a:r>
              <a:rPr lang="en-GB" sz="4400" dirty="0"/>
              <a:t>Thinking Hats </a:t>
            </a:r>
            <a:br>
              <a:rPr lang="en-GB" sz="4400" dirty="0"/>
            </a:br>
            <a:r>
              <a:rPr lang="en-GB" sz="4400" dirty="0"/>
              <a:t>– simple start</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4"/>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5"/>
          <a:stretch>
            <a:fillRect/>
          </a:stretch>
        </p:blipFill>
        <p:spPr>
          <a:xfrm>
            <a:off x="2512134" y="315250"/>
            <a:ext cx="1141506" cy="1141506"/>
          </a:xfrm>
          <a:prstGeom prst="rect">
            <a:avLst/>
          </a:prstGeom>
        </p:spPr>
      </p:pic>
      <p:sp>
        <p:nvSpPr>
          <p:cNvPr id="11" name="TextBox 10">
            <a:extLst>
              <a:ext uri="{FF2B5EF4-FFF2-40B4-BE49-F238E27FC236}">
                <a16:creationId xmlns:a16="http://schemas.microsoft.com/office/drawing/2014/main" id="{D2ACED64-9048-97C8-2A12-209BC3AD48C2}"/>
              </a:ext>
            </a:extLst>
          </p:cNvPr>
          <p:cNvSpPr txBox="1"/>
          <p:nvPr/>
        </p:nvSpPr>
        <p:spPr>
          <a:xfrm>
            <a:off x="232518" y="1695450"/>
            <a:ext cx="2283223" cy="1477328"/>
          </a:xfrm>
          <a:prstGeom prst="rect">
            <a:avLst/>
          </a:prstGeom>
          <a:noFill/>
        </p:spPr>
        <p:txBody>
          <a:bodyPr wrap="square" rtlCol="0">
            <a:spAutoFit/>
          </a:bodyPr>
          <a:lstStyle/>
          <a:p>
            <a:r>
              <a:rPr lang="en-GB" b="1" dirty="0">
                <a:solidFill>
                  <a:srgbClr val="FF0000"/>
                </a:solidFill>
              </a:rPr>
              <a:t>Discuss – Look at the 6 decisions About buying a house, which were made using which hat?</a:t>
            </a:r>
          </a:p>
        </p:txBody>
      </p:sp>
      <p:sp>
        <p:nvSpPr>
          <p:cNvPr id="22" name="TextBox 21">
            <a:extLst>
              <a:ext uri="{FF2B5EF4-FFF2-40B4-BE49-F238E27FC236}">
                <a16:creationId xmlns:a16="http://schemas.microsoft.com/office/drawing/2014/main" id="{E8B4126C-60A3-DE0E-6792-3E8265E859E5}"/>
              </a:ext>
            </a:extLst>
          </p:cNvPr>
          <p:cNvSpPr txBox="1"/>
          <p:nvPr/>
        </p:nvSpPr>
        <p:spPr>
          <a:xfrm>
            <a:off x="9551041" y="4670356"/>
            <a:ext cx="2127633" cy="923330"/>
          </a:xfrm>
          <a:prstGeom prst="rect">
            <a:avLst/>
          </a:prstGeom>
          <a:noFill/>
        </p:spPr>
        <p:txBody>
          <a:bodyPr wrap="square" rtlCol="0">
            <a:spAutoFit/>
          </a:bodyPr>
          <a:lstStyle/>
          <a:p>
            <a:r>
              <a:rPr lang="en-GB" b="1" dirty="0"/>
              <a:t>Choosing a house because it is value for money </a:t>
            </a:r>
          </a:p>
        </p:txBody>
      </p:sp>
      <p:sp>
        <p:nvSpPr>
          <p:cNvPr id="23" name="TextBox 22">
            <a:extLst>
              <a:ext uri="{FF2B5EF4-FFF2-40B4-BE49-F238E27FC236}">
                <a16:creationId xmlns:a16="http://schemas.microsoft.com/office/drawing/2014/main" id="{78E675E4-2CE9-275E-1572-B16A21AED5F6}"/>
              </a:ext>
            </a:extLst>
          </p:cNvPr>
          <p:cNvSpPr txBox="1"/>
          <p:nvPr/>
        </p:nvSpPr>
        <p:spPr>
          <a:xfrm>
            <a:off x="9480302" y="3429000"/>
            <a:ext cx="2136104" cy="1200329"/>
          </a:xfrm>
          <a:prstGeom prst="rect">
            <a:avLst/>
          </a:prstGeom>
          <a:noFill/>
        </p:spPr>
        <p:txBody>
          <a:bodyPr wrap="square" rtlCol="0">
            <a:spAutoFit/>
          </a:bodyPr>
          <a:lstStyle/>
          <a:p>
            <a:r>
              <a:rPr lang="en-GB" b="1" dirty="0"/>
              <a:t>Buying a small house because you want to buy a bigger one later</a:t>
            </a:r>
          </a:p>
        </p:txBody>
      </p:sp>
      <p:sp>
        <p:nvSpPr>
          <p:cNvPr id="24" name="TextBox 23">
            <a:extLst>
              <a:ext uri="{FF2B5EF4-FFF2-40B4-BE49-F238E27FC236}">
                <a16:creationId xmlns:a16="http://schemas.microsoft.com/office/drawing/2014/main" id="{3A4C6A79-1BBF-ACEA-EB61-384DF5B2DBDB}"/>
              </a:ext>
            </a:extLst>
          </p:cNvPr>
          <p:cNvSpPr txBox="1"/>
          <p:nvPr/>
        </p:nvSpPr>
        <p:spPr>
          <a:xfrm>
            <a:off x="375502" y="5375614"/>
            <a:ext cx="1997253" cy="923330"/>
          </a:xfrm>
          <a:prstGeom prst="rect">
            <a:avLst/>
          </a:prstGeom>
          <a:noFill/>
        </p:spPr>
        <p:txBody>
          <a:bodyPr wrap="square" rtlCol="0">
            <a:spAutoFit/>
          </a:bodyPr>
          <a:lstStyle/>
          <a:p>
            <a:r>
              <a:rPr lang="en-GB" b="1" dirty="0"/>
              <a:t>Not buying a house because you will lose money</a:t>
            </a:r>
          </a:p>
        </p:txBody>
      </p:sp>
      <p:sp>
        <p:nvSpPr>
          <p:cNvPr id="25" name="TextBox 24">
            <a:extLst>
              <a:ext uri="{FF2B5EF4-FFF2-40B4-BE49-F238E27FC236}">
                <a16:creationId xmlns:a16="http://schemas.microsoft.com/office/drawing/2014/main" id="{75B9FB68-3EE9-C569-9905-DCA6DF9A5145}"/>
              </a:ext>
            </a:extLst>
          </p:cNvPr>
          <p:cNvSpPr txBox="1"/>
          <p:nvPr/>
        </p:nvSpPr>
        <p:spPr>
          <a:xfrm>
            <a:off x="232518" y="3659592"/>
            <a:ext cx="2293269" cy="1477328"/>
          </a:xfrm>
          <a:prstGeom prst="rect">
            <a:avLst/>
          </a:prstGeom>
          <a:noFill/>
        </p:spPr>
        <p:txBody>
          <a:bodyPr wrap="square" rtlCol="0">
            <a:spAutoFit/>
          </a:bodyPr>
          <a:lstStyle/>
          <a:p>
            <a:r>
              <a:rPr lang="en-GB" b="1" dirty="0"/>
              <a:t>Buying a house because you can see how you can redesign it and create your own space</a:t>
            </a:r>
          </a:p>
        </p:txBody>
      </p:sp>
      <p:sp>
        <p:nvSpPr>
          <p:cNvPr id="26" name="TextBox 25">
            <a:extLst>
              <a:ext uri="{FF2B5EF4-FFF2-40B4-BE49-F238E27FC236}">
                <a16:creationId xmlns:a16="http://schemas.microsoft.com/office/drawing/2014/main" id="{703CD0C8-3DD1-F3CC-115C-9B8010D2AE3D}"/>
              </a:ext>
            </a:extLst>
          </p:cNvPr>
          <p:cNvSpPr txBox="1"/>
          <p:nvPr/>
        </p:nvSpPr>
        <p:spPr>
          <a:xfrm>
            <a:off x="9419346" y="1793880"/>
            <a:ext cx="2258016" cy="1477328"/>
          </a:xfrm>
          <a:prstGeom prst="rect">
            <a:avLst/>
          </a:prstGeom>
          <a:noFill/>
        </p:spPr>
        <p:txBody>
          <a:bodyPr wrap="square" rtlCol="0">
            <a:spAutoFit/>
          </a:bodyPr>
          <a:lstStyle/>
          <a:p>
            <a:r>
              <a:rPr lang="en-GB" b="1" dirty="0"/>
              <a:t>Buying a house because it needs to big enough for your ill grandparents to live with you.</a:t>
            </a:r>
          </a:p>
        </p:txBody>
      </p:sp>
      <p:sp>
        <p:nvSpPr>
          <p:cNvPr id="27" name="TextBox 26">
            <a:extLst>
              <a:ext uri="{FF2B5EF4-FFF2-40B4-BE49-F238E27FC236}">
                <a16:creationId xmlns:a16="http://schemas.microsoft.com/office/drawing/2014/main" id="{D2EEB275-AD4C-4BEB-019F-E7057445177F}"/>
              </a:ext>
            </a:extLst>
          </p:cNvPr>
          <p:cNvSpPr txBox="1"/>
          <p:nvPr/>
        </p:nvSpPr>
        <p:spPr>
          <a:xfrm>
            <a:off x="9529687" y="5683200"/>
            <a:ext cx="1990078" cy="923330"/>
          </a:xfrm>
          <a:prstGeom prst="rect">
            <a:avLst/>
          </a:prstGeom>
          <a:noFill/>
        </p:spPr>
        <p:txBody>
          <a:bodyPr wrap="square" rtlCol="0">
            <a:spAutoFit/>
          </a:bodyPr>
          <a:lstStyle/>
          <a:p>
            <a:r>
              <a:rPr lang="en-GB" b="1" dirty="0"/>
              <a:t>Buying a house because it suits you</a:t>
            </a:r>
          </a:p>
        </p:txBody>
      </p:sp>
      <p:cxnSp>
        <p:nvCxnSpPr>
          <p:cNvPr id="5" name="Straight Arrow Connector 4">
            <a:extLst>
              <a:ext uri="{FF2B5EF4-FFF2-40B4-BE49-F238E27FC236}">
                <a16:creationId xmlns:a16="http://schemas.microsoft.com/office/drawing/2014/main" id="{48C1BA06-A46D-B5FC-0CA8-DE24F0304EFF}"/>
              </a:ext>
            </a:extLst>
          </p:cNvPr>
          <p:cNvCxnSpPr/>
          <p:nvPr/>
        </p:nvCxnSpPr>
        <p:spPr>
          <a:xfrm>
            <a:off x="2210540" y="4838330"/>
            <a:ext cx="4048217" cy="69245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C28C2F-B1F6-7E11-F85B-3AEB0EB4417A}"/>
              </a:ext>
            </a:extLst>
          </p:cNvPr>
          <p:cNvCxnSpPr>
            <a:cxnSpLocks/>
          </p:cNvCxnSpPr>
          <p:nvPr/>
        </p:nvCxnSpPr>
        <p:spPr>
          <a:xfrm flipH="1">
            <a:off x="3803535" y="4564886"/>
            <a:ext cx="5736173" cy="8704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454631F-41C8-FD49-F700-43D8A3435D41}"/>
              </a:ext>
            </a:extLst>
          </p:cNvPr>
          <p:cNvCxnSpPr>
            <a:cxnSpLocks/>
          </p:cNvCxnSpPr>
          <p:nvPr/>
        </p:nvCxnSpPr>
        <p:spPr>
          <a:xfrm flipH="1" flipV="1">
            <a:off x="5410498" y="2103680"/>
            <a:ext cx="4119189" cy="2742217"/>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214173A-3530-F22F-04E7-695DE141FBC5}"/>
              </a:ext>
            </a:extLst>
          </p:cNvPr>
          <p:cNvCxnSpPr>
            <a:cxnSpLocks/>
          </p:cNvCxnSpPr>
          <p:nvPr/>
        </p:nvCxnSpPr>
        <p:spPr>
          <a:xfrm flipH="1" flipV="1">
            <a:off x="7079226" y="1750233"/>
            <a:ext cx="2534083" cy="39858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DD5FF8-0B14-0EAA-E399-909107ED6EC3}"/>
              </a:ext>
            </a:extLst>
          </p:cNvPr>
          <p:cNvCxnSpPr>
            <a:cxnSpLocks/>
          </p:cNvCxnSpPr>
          <p:nvPr/>
        </p:nvCxnSpPr>
        <p:spPr>
          <a:xfrm flipH="1">
            <a:off x="6990796" y="2656110"/>
            <a:ext cx="2244272" cy="98376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72B71F-FCA0-6F62-1CC3-0582B77BF422}"/>
              </a:ext>
            </a:extLst>
          </p:cNvPr>
          <p:cNvCxnSpPr>
            <a:cxnSpLocks/>
          </p:cNvCxnSpPr>
          <p:nvPr/>
        </p:nvCxnSpPr>
        <p:spPr>
          <a:xfrm flipV="1">
            <a:off x="1909013" y="3745736"/>
            <a:ext cx="1127832" cy="1858716"/>
          </a:xfrm>
          <a:prstGeom prst="straightConnector1">
            <a:avLst/>
          </a:prstGeom>
          <a:ln w="76200">
            <a:solidFill>
              <a:srgbClr val="1B17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18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AED9759BF59743839A389AB3D4AB53" ma:contentTypeVersion="13" ma:contentTypeDescription="Create a new document." ma:contentTypeScope="" ma:versionID="e718415365c4ff640053237499db315a">
  <xsd:schema xmlns:xsd="http://www.w3.org/2001/XMLSchema" xmlns:xs="http://www.w3.org/2001/XMLSchema" xmlns:p="http://schemas.microsoft.com/office/2006/metadata/properties" xmlns:ns3="5f3d6311-85f8-4d96-bc40-d3fa8cce61d5" xmlns:ns4="f4d4e1ee-4e40-46d8-ba06-6d59fdb78b7b" targetNamespace="http://schemas.microsoft.com/office/2006/metadata/properties" ma:root="true" ma:fieldsID="60f5ad244b1cdef23bdb8ebca35a0f30" ns3:_="" ns4:_="">
    <xsd:import namespace="5f3d6311-85f8-4d96-bc40-d3fa8cce61d5"/>
    <xsd:import namespace="f4d4e1ee-4e40-46d8-ba06-6d59fdb78b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6311-85f8-4d96-bc40-d3fa8cce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4e1ee-4e40-46d8-ba06-6d59fdb78b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f3d6311-85f8-4d96-bc40-d3fa8cce61d5" xsi:nil="true"/>
  </documentManagement>
</p:properties>
</file>

<file path=customXml/itemProps1.xml><?xml version="1.0" encoding="utf-8"?>
<ds:datastoreItem xmlns:ds="http://schemas.openxmlformats.org/officeDocument/2006/customXml" ds:itemID="{92929F0F-5690-49FA-AAB4-8661251D8B63}">
  <ds:schemaRefs>
    <ds:schemaRef ds:uri="http://schemas.microsoft.com/sharepoint/v3/contenttype/forms"/>
  </ds:schemaRefs>
</ds:datastoreItem>
</file>

<file path=customXml/itemProps2.xml><?xml version="1.0" encoding="utf-8"?>
<ds:datastoreItem xmlns:ds="http://schemas.openxmlformats.org/officeDocument/2006/customXml" ds:itemID="{9BAE20FB-51B8-45F4-A8FD-CEDEDAE16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6311-85f8-4d96-bc40-d3fa8cce61d5"/>
    <ds:schemaRef ds:uri="f4d4e1ee-4e40-46d8-ba06-6d59fdb78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CA9BF-A69B-471C-971A-346E1DEE03D3}">
  <ds:schemaRefs>
    <ds:schemaRef ds:uri="5f3d6311-85f8-4d96-bc40-d3fa8cce61d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4d4e1ee-4e40-46d8-ba06-6d59fdb78b7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754</TotalTime>
  <Words>954</Words>
  <Application>Microsoft Office PowerPoint</Application>
  <PresentationFormat>Widescreen</PresentationFormat>
  <Paragraphs>92</Paragraphs>
  <Slides>12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Cormorant SemiBold</vt:lpstr>
      <vt:lpstr>Lato</vt:lpstr>
      <vt:lpstr>Lato Light</vt:lpstr>
      <vt:lpstr>Bridgewater Blue </vt:lpstr>
      <vt:lpstr>Bridgewater White</vt:lpstr>
      <vt:lpstr>Decision Making</vt:lpstr>
      <vt:lpstr>Today’s Session</vt:lpstr>
      <vt:lpstr>PowerPoint Presentation</vt:lpstr>
      <vt:lpstr>Why do we need to look at decision making?</vt:lpstr>
      <vt:lpstr>7 Effective Decision Making Steps</vt:lpstr>
      <vt:lpstr>PowerPoint Presentation</vt:lpstr>
      <vt:lpstr>Thinking Hats  – simple start</vt:lpstr>
      <vt:lpstr>Thinking Hats  – interesting point</vt:lpstr>
      <vt:lpstr>Thinking Hats  – simple start</vt:lpstr>
      <vt:lpstr>How can you use Thinking Hats  when it comes to GCSE/BTEC options?</vt:lpstr>
      <vt:lpstr>Make Sure you can access START</vt:lpstr>
      <vt:lpstr>Developing Thinking Hats for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Shorrock</dc:creator>
  <cp:lastModifiedBy>Mr. M. Knight</cp:lastModifiedBy>
  <cp:revision>31</cp:revision>
  <dcterms:created xsi:type="dcterms:W3CDTF">2022-11-29T09:30:02Z</dcterms:created>
  <dcterms:modified xsi:type="dcterms:W3CDTF">2023-11-30T12:37:06Z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0x01010058AED9759BF59743839A389AB3D4AB53</vt:lpwstr>
  </property>
</Properties>
</file>