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3" r:id="rId5"/>
  </p:sldMasterIdLst>
  <p:notesMasterIdLst>
    <p:notesMasterId r:id="rId21"/>
  </p:notesMasterIdLst>
  <p:sldIdLst>
    <p:sldId id="270" r:id="rId6"/>
    <p:sldId id="334" r:id="rId7"/>
    <p:sldId id="287" r:id="rId8"/>
    <p:sldId id="292" r:id="rId9"/>
    <p:sldId id="302" r:id="rId10"/>
    <p:sldId id="290" r:id="rId11"/>
    <p:sldId id="335" r:id="rId12"/>
    <p:sldId id="304" r:id="rId13"/>
    <p:sldId id="336" r:id="rId14"/>
    <p:sldId id="338" r:id="rId15"/>
    <p:sldId id="332" r:id="rId16"/>
    <p:sldId id="339" r:id="rId17"/>
    <p:sldId id="305" r:id="rId18"/>
    <p:sldId id="288" r:id="rId19"/>
    <p:sldId id="33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17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81"/>
    <p:restoredTop sz="94701"/>
  </p:normalViewPr>
  <p:slideViewPr>
    <p:cSldViewPr snapToGrid="0">
      <p:cViewPr varScale="1">
        <p:scale>
          <a:sx n="65" d="100"/>
          <a:sy n="65" d="100"/>
        </p:scale>
        <p:origin x="21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EAD6A0-1901-404D-9F25-6226062C1A22}" type="datetimeFigureOut">
              <a:rPr lang="en-GB" smtClean="0"/>
              <a:t>13/12/2023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5CD35F-A2F7-4262-A6BA-987959F65074}" type="slidenum">
              <a:rPr lang="en-GB" smtClean="0"/>
              <a:t>‹#›</a:t>
            </a:fld>
            <a:endParaRPr lang="en-GB"/>
          </a:p>
        </p:txBody>
      </p:sp>
    </p:spTree>
    <p:extLst>
      <p:ext uri="{BB962C8B-B14F-4D97-AF65-F5344CB8AC3E}">
        <p14:creationId xmlns:p14="http://schemas.microsoft.com/office/powerpoint/2010/main" val="2743659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idge Water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859ED4-9017-1D12-4C76-5EF2A0D85249}"/>
              </a:ext>
            </a:extLst>
          </p:cNvPr>
          <p:cNvSpPr>
            <a:spLocks noGrp="1"/>
          </p:cNvSpPr>
          <p:nvPr>
            <p:ph type="body" idx="1"/>
          </p:nvPr>
        </p:nvSpPr>
        <p:spPr>
          <a:xfrm>
            <a:off x="839788" y="1681163"/>
            <a:ext cx="5157787" cy="823912"/>
          </a:xfrm>
        </p:spPr>
        <p:txBody>
          <a:bodyPr anchor="b"/>
          <a:lstStyle>
            <a:lvl1pPr marL="0" indent="0">
              <a:buNone/>
              <a:defRPr sz="2400" b="1" i="0">
                <a:latin typeface="Cormorant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D65A14D1-3E56-3A87-7452-DD27227369D3}"/>
              </a:ext>
            </a:extLst>
          </p:cNvPr>
          <p:cNvSpPr>
            <a:spLocks noGrp="1"/>
          </p:cNvSpPr>
          <p:nvPr>
            <p:ph sz="half" idx="2"/>
          </p:nvPr>
        </p:nvSpPr>
        <p:spPr>
          <a:xfrm>
            <a:off x="839788" y="2505075"/>
            <a:ext cx="5157787" cy="3684588"/>
          </a:xfrm>
        </p:spPr>
        <p:txBody>
          <a:bodyPr/>
          <a:lstStyle>
            <a:lvl1pPr>
              <a:defRPr sz="2000" b="0" i="0">
                <a:latin typeface="Lato Light" panose="020F0402020204030203" pitchFamily="34" charset="0"/>
                <a:cs typeface="Lato Light" panose="020F0402020204030203" pitchFamily="34" charset="0"/>
              </a:defRPr>
            </a:lvl1pPr>
            <a:lvl2pPr>
              <a:defRPr sz="1800" b="0" i="0">
                <a:latin typeface="Lato Light" panose="020F0402020204030203" pitchFamily="34" charset="0"/>
                <a:cs typeface="Lato Light" panose="020F0402020204030203" pitchFamily="34" charset="0"/>
              </a:defRPr>
            </a:lvl2pPr>
            <a:lvl3pPr>
              <a:defRPr sz="1800" b="0" i="0">
                <a:latin typeface="Lato Light" panose="020F0402020204030203" pitchFamily="34" charset="0"/>
                <a:cs typeface="Lato Light" panose="020F0402020204030203" pitchFamily="34" charset="0"/>
              </a:defRPr>
            </a:lvl3pPr>
            <a:lvl4pPr>
              <a:defRPr sz="1600" b="0" i="0">
                <a:latin typeface="Lato Light" panose="020F0402020204030203" pitchFamily="34" charset="0"/>
                <a:cs typeface="Lato Light" panose="020F0402020204030203" pitchFamily="34" charset="0"/>
              </a:defRPr>
            </a:lvl4pPr>
            <a:lvl5pPr>
              <a:defRPr sz="1400" b="0" i="0">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005F2F99-7D39-3841-6F40-42B77406F90A}"/>
              </a:ext>
            </a:extLst>
          </p:cNvPr>
          <p:cNvSpPr>
            <a:spLocks noGrp="1"/>
          </p:cNvSpPr>
          <p:nvPr>
            <p:ph type="body" sz="quarter" idx="3"/>
          </p:nvPr>
        </p:nvSpPr>
        <p:spPr>
          <a:xfrm>
            <a:off x="6172200" y="1681163"/>
            <a:ext cx="5183188" cy="823912"/>
          </a:xfrm>
        </p:spPr>
        <p:txBody>
          <a:bodyPr anchor="b"/>
          <a:lstStyle>
            <a:lvl1pPr marL="0" indent="0">
              <a:buNone/>
              <a:defRPr sz="2400" b="1" i="0">
                <a:latin typeface="Cormorant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CE6A3EE4-BFA2-DED1-CD3E-AC8BB61D5425}"/>
              </a:ext>
            </a:extLst>
          </p:cNvPr>
          <p:cNvSpPr>
            <a:spLocks noGrp="1"/>
          </p:cNvSpPr>
          <p:nvPr>
            <p:ph sz="quarter" idx="4"/>
          </p:nvPr>
        </p:nvSpPr>
        <p:spPr>
          <a:xfrm>
            <a:off x="6172200" y="2505075"/>
            <a:ext cx="5183188" cy="3684588"/>
          </a:xfrm>
        </p:spPr>
        <p:txBody>
          <a:bodyPr/>
          <a:lstStyle>
            <a:lvl1pPr>
              <a:defRPr sz="2000" b="0" i="0">
                <a:latin typeface="Lato Light" panose="020F0402020204030203" pitchFamily="34" charset="0"/>
                <a:cs typeface="Lato Light" panose="020F0402020204030203" pitchFamily="34" charset="0"/>
              </a:defRPr>
            </a:lvl1pPr>
            <a:lvl2pPr>
              <a:defRPr sz="1800" b="0" i="0">
                <a:latin typeface="Lato Light" panose="020F0402020204030203" pitchFamily="34" charset="0"/>
                <a:cs typeface="Lato Light" panose="020F0402020204030203" pitchFamily="34" charset="0"/>
              </a:defRPr>
            </a:lvl2pPr>
            <a:lvl3pPr>
              <a:defRPr sz="1800" b="0" i="0">
                <a:latin typeface="Lato Light" panose="020F0402020204030203" pitchFamily="34" charset="0"/>
                <a:cs typeface="Lato Light" panose="020F0402020204030203" pitchFamily="34" charset="0"/>
              </a:defRPr>
            </a:lvl3pPr>
            <a:lvl4pPr>
              <a:defRPr sz="1600" b="0" i="0">
                <a:latin typeface="Lato Light" panose="020F0402020204030203" pitchFamily="34" charset="0"/>
                <a:cs typeface="Lato Light" panose="020F0402020204030203" pitchFamily="34" charset="0"/>
              </a:defRPr>
            </a:lvl4pPr>
            <a:lvl5pPr>
              <a:defRPr sz="1400" b="0" i="0">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5F758FAC-378D-33E8-8CC4-9D3CCC762598}"/>
              </a:ext>
            </a:extLst>
          </p:cNvPr>
          <p:cNvSpPr>
            <a:spLocks noGrp="1"/>
          </p:cNvSpPr>
          <p:nvPr>
            <p:ph type="dt" sz="half" idx="10"/>
          </p:nvPr>
        </p:nvSpPr>
        <p:spPr/>
        <p:txBody>
          <a:bodyPr/>
          <a:lstStyle/>
          <a:p>
            <a:fld id="{1DF7E8DC-A968-B940-B6FC-2E4B04EECD91}" type="datetimeFigureOut">
              <a:rPr lang="en-US" smtClean="0"/>
              <a:t>12/13/2023</a:t>
            </a:fld>
            <a:endParaRPr lang="en-US"/>
          </a:p>
        </p:txBody>
      </p:sp>
      <p:sp>
        <p:nvSpPr>
          <p:cNvPr id="8" name="Footer Placeholder 7">
            <a:extLst>
              <a:ext uri="{FF2B5EF4-FFF2-40B4-BE49-F238E27FC236}">
                <a16:creationId xmlns:a16="http://schemas.microsoft.com/office/drawing/2014/main" id="{481503A6-F3D6-5787-5E2E-6B36977B3A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5FF2F-48E5-4E88-2014-B5B7D0E33EA4}"/>
              </a:ext>
            </a:extLst>
          </p:cNvPr>
          <p:cNvSpPr>
            <a:spLocks noGrp="1"/>
          </p:cNvSpPr>
          <p:nvPr>
            <p:ph type="sldNum" sz="quarter" idx="12"/>
          </p:nvPr>
        </p:nvSpPr>
        <p:spPr/>
        <p:txBody>
          <a:bodyPr/>
          <a:lstStyle/>
          <a:p>
            <a:fld id="{79E6DBB4-C685-4D48-A4C3-ECDCB1B56FEC}" type="slidenum">
              <a:rPr lang="en-US" smtClean="0"/>
              <a:t>‹#›</a:t>
            </a:fld>
            <a:endParaRPr lang="en-US"/>
          </a:p>
        </p:txBody>
      </p:sp>
    </p:spTree>
    <p:extLst>
      <p:ext uri="{BB962C8B-B14F-4D97-AF65-F5344CB8AC3E}">
        <p14:creationId xmlns:p14="http://schemas.microsoft.com/office/powerpoint/2010/main" val="327223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ridgewater 2 Co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12/13/2023</a:t>
            </a:fld>
            <a:endParaRPr lang="en-US" dirty="0"/>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endParaRPr lang="en-US" dirty="0"/>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dirty="0"/>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838200" y="2269325"/>
            <a:ext cx="10515600" cy="1505239"/>
          </a:xfrm>
          <a:prstGeom prst="rect">
            <a:avLst/>
          </a:prstGeom>
        </p:spPr>
        <p:txBody>
          <a:bodyPr anchor="b"/>
          <a:lstStyle>
            <a:lvl1pPr algn="l">
              <a:defRPr sz="5400" b="1" i="0">
                <a:solidFill>
                  <a:srgbClr val="1B172F"/>
                </a:solidFill>
                <a:latin typeface="Cormorant SemiBold" pitchFamily="2" charset="77"/>
              </a:defRPr>
            </a:lvl1pPr>
          </a:lstStyle>
          <a:p>
            <a:r>
              <a:rPr lang="en-GB" dirty="0"/>
              <a:t>Click to edit Master title style</a:t>
            </a:r>
            <a:endParaRPr lang="en-US" dirty="0"/>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838200" y="4017164"/>
            <a:ext cx="10515600" cy="365125"/>
          </a:xfrm>
          <a:prstGeom prst="rect">
            <a:avLst/>
          </a:prstGeom>
        </p:spPr>
        <p:txBody>
          <a:bodyPr/>
          <a:lstStyle>
            <a:lvl1pPr marL="0" indent="0" algn="l">
              <a:buNone/>
              <a:defRPr sz="2400" b="1" i="0">
                <a:solidFill>
                  <a:srgbClr val="1B172F"/>
                </a:solidFill>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9" name="Text Placeholder 8">
            <a:extLst>
              <a:ext uri="{FF2B5EF4-FFF2-40B4-BE49-F238E27FC236}">
                <a16:creationId xmlns:a16="http://schemas.microsoft.com/office/drawing/2014/main" id="{CBE113E3-470B-DFD2-8B65-60C3B11A77EC}"/>
              </a:ext>
            </a:extLst>
          </p:cNvPr>
          <p:cNvSpPr>
            <a:spLocks noGrp="1"/>
          </p:cNvSpPr>
          <p:nvPr>
            <p:ph type="body" sz="quarter" idx="13"/>
          </p:nvPr>
        </p:nvSpPr>
        <p:spPr>
          <a:xfrm>
            <a:off x="838200" y="4633614"/>
            <a:ext cx="5105400" cy="1462386"/>
          </a:xfrm>
          <a:prstGeom prst="rect">
            <a:avLst/>
          </a:prstGeom>
        </p:spPr>
        <p:txBody>
          <a:bodyPr/>
          <a:lstStyle>
            <a:lvl1pPr>
              <a:defRPr sz="2300" b="0" i="0">
                <a:solidFill>
                  <a:srgbClr val="1B172F"/>
                </a:solidFill>
                <a:latin typeface="Lato Light" panose="020F0402020204030203" pitchFamily="34" charset="0"/>
                <a:cs typeface="Lato Light" panose="020F0402020204030203" pitchFamily="34" charset="0"/>
              </a:defRPr>
            </a:lvl1pPr>
            <a:lvl2pPr>
              <a:defRPr sz="2200" b="0" i="0">
                <a:solidFill>
                  <a:srgbClr val="1B172F"/>
                </a:solidFill>
                <a:latin typeface="Lato Light" panose="020F0402020204030203" pitchFamily="34" charset="0"/>
                <a:cs typeface="Lato Light" panose="020F0402020204030203" pitchFamily="34" charset="0"/>
              </a:defRPr>
            </a:lvl2pPr>
            <a:lvl3pPr>
              <a:defRPr b="0" i="0">
                <a:solidFill>
                  <a:srgbClr val="1B172F"/>
                </a:solidFill>
                <a:latin typeface="Lato Light" panose="020F0402020204030203" pitchFamily="34" charset="0"/>
                <a:cs typeface="Lato Light" panose="020F0402020204030203" pitchFamily="34" charset="0"/>
              </a:defRPr>
            </a:lvl3pPr>
            <a:lvl4pPr>
              <a:defRPr b="0" i="0">
                <a:solidFill>
                  <a:srgbClr val="1B172F"/>
                </a:solidFill>
                <a:latin typeface="Lato Light" panose="020F0402020204030203" pitchFamily="34" charset="0"/>
                <a:cs typeface="Lato Light" panose="020F0402020204030203" pitchFamily="34" charset="0"/>
              </a:defRPr>
            </a:lvl4pPr>
            <a:lvl5pPr>
              <a:defRPr b="0" i="0">
                <a:solidFill>
                  <a:srgbClr val="1B172F"/>
                </a:solidFill>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6350000" y="4633614"/>
            <a:ext cx="5003800" cy="1462386"/>
          </a:xfrm>
          <a:prstGeom prst="rect">
            <a:avLst/>
          </a:prstGeom>
        </p:spPr>
        <p:txBody>
          <a:bodyPr/>
          <a:lstStyle>
            <a:lvl1pPr>
              <a:defRPr sz="2300" b="0" i="0">
                <a:solidFill>
                  <a:srgbClr val="1B172F"/>
                </a:solidFill>
                <a:latin typeface="Lato Light" panose="020F0402020204030203" pitchFamily="34" charset="0"/>
                <a:cs typeface="Lato Light" panose="020F0402020204030203" pitchFamily="34" charset="0"/>
              </a:defRPr>
            </a:lvl1pPr>
            <a:lvl2pPr>
              <a:defRPr sz="2200" b="0" i="0">
                <a:solidFill>
                  <a:srgbClr val="1B172F"/>
                </a:solidFill>
                <a:latin typeface="Lato Light" panose="020F0402020204030203" pitchFamily="34" charset="0"/>
                <a:cs typeface="Lato Light" panose="020F0402020204030203" pitchFamily="34" charset="0"/>
              </a:defRPr>
            </a:lvl2pPr>
            <a:lvl3pPr>
              <a:defRPr b="0" i="0">
                <a:solidFill>
                  <a:srgbClr val="1B172F"/>
                </a:solidFill>
                <a:latin typeface="Lato Light" panose="020F0402020204030203" pitchFamily="34" charset="0"/>
                <a:cs typeface="Lato Light" panose="020F0402020204030203" pitchFamily="34" charset="0"/>
              </a:defRPr>
            </a:lvl3pPr>
            <a:lvl4pPr>
              <a:defRPr b="0" i="0">
                <a:solidFill>
                  <a:srgbClr val="1B172F"/>
                </a:solidFill>
                <a:latin typeface="Lato Light" panose="020F0402020204030203" pitchFamily="34" charset="0"/>
                <a:cs typeface="Lato Light" panose="020F0402020204030203" pitchFamily="34" charset="0"/>
              </a:defRPr>
            </a:lvl4pPr>
            <a:lvl5pPr>
              <a:defRPr b="0" i="0">
                <a:solidFill>
                  <a:srgbClr val="1B172F"/>
                </a:solidFill>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2593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ridgewater Mai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12/13/2023</a:t>
            </a:fld>
            <a:endParaRPr lang="en-US" dirty="0"/>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endParaRPr lang="en-US" dirty="0"/>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dirty="0"/>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838200" y="2269325"/>
            <a:ext cx="5105400" cy="1505239"/>
          </a:xfrm>
          <a:prstGeom prst="rect">
            <a:avLst/>
          </a:prstGeom>
        </p:spPr>
        <p:txBody>
          <a:bodyPr anchor="b"/>
          <a:lstStyle>
            <a:lvl1pPr algn="l">
              <a:defRPr sz="5400" b="1" i="0">
                <a:solidFill>
                  <a:srgbClr val="1B172F"/>
                </a:solidFill>
                <a:latin typeface="Cormorant SemiBold" pitchFamily="2" charset="77"/>
              </a:defRPr>
            </a:lvl1pPr>
          </a:lstStyle>
          <a:p>
            <a:r>
              <a:rPr lang="en-GB" dirty="0"/>
              <a:t>Click to edit Master title style</a:t>
            </a:r>
            <a:endParaRPr lang="en-US" dirty="0"/>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838200" y="4017164"/>
            <a:ext cx="5105400" cy="365125"/>
          </a:xfrm>
          <a:prstGeom prst="rect">
            <a:avLst/>
          </a:prstGeom>
        </p:spPr>
        <p:txBody>
          <a:bodyPr/>
          <a:lstStyle>
            <a:lvl1pPr marL="0" indent="0" algn="l">
              <a:buNone/>
              <a:defRPr sz="2400" b="1" i="0">
                <a:solidFill>
                  <a:srgbClr val="1B172F"/>
                </a:solidFill>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6350000" y="2269325"/>
            <a:ext cx="5003800" cy="3826675"/>
          </a:xfrm>
          <a:prstGeom prst="rect">
            <a:avLst/>
          </a:prstGeom>
        </p:spPr>
        <p:txBody>
          <a:bodyPr/>
          <a:lstStyle>
            <a:lvl1pPr>
              <a:defRPr sz="2300" b="0" i="0">
                <a:solidFill>
                  <a:srgbClr val="1B172F"/>
                </a:solidFill>
                <a:latin typeface="Lato Light" panose="020F0402020204030203" pitchFamily="34" charset="0"/>
                <a:cs typeface="Lato Light" panose="020F0402020204030203" pitchFamily="34" charset="0"/>
              </a:defRPr>
            </a:lvl1pPr>
            <a:lvl2pPr>
              <a:defRPr sz="2200" b="0" i="0">
                <a:solidFill>
                  <a:srgbClr val="1B172F"/>
                </a:solidFill>
                <a:latin typeface="Lato Light" panose="020F0402020204030203" pitchFamily="34" charset="0"/>
                <a:cs typeface="Lato Light" panose="020F0402020204030203" pitchFamily="34" charset="0"/>
              </a:defRPr>
            </a:lvl2pPr>
            <a:lvl3pPr>
              <a:defRPr b="0" i="0">
                <a:solidFill>
                  <a:srgbClr val="1B172F"/>
                </a:solidFill>
                <a:latin typeface="Lato Light" panose="020F0402020204030203" pitchFamily="34" charset="0"/>
                <a:cs typeface="Lato Light" panose="020F0402020204030203" pitchFamily="34" charset="0"/>
              </a:defRPr>
            </a:lvl3pPr>
            <a:lvl4pPr>
              <a:defRPr b="0" i="0">
                <a:solidFill>
                  <a:srgbClr val="1B172F"/>
                </a:solidFill>
                <a:latin typeface="Lato Light" panose="020F0402020204030203" pitchFamily="34" charset="0"/>
                <a:cs typeface="Lato Light" panose="020F0402020204030203" pitchFamily="34" charset="0"/>
              </a:defRPr>
            </a:lvl4pPr>
            <a:lvl5pPr>
              <a:defRPr b="0" i="0">
                <a:solidFill>
                  <a:srgbClr val="1B172F"/>
                </a:solidFill>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7702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585F8EA-7D0B-1801-39ED-6B6127D6C10C}"/>
              </a:ext>
            </a:extLst>
          </p:cNvPr>
          <p:cNvCxnSpPr/>
          <p:nvPr/>
        </p:nvCxnSpPr>
        <p:spPr>
          <a:xfrm>
            <a:off x="1924051" y="1847850"/>
            <a:ext cx="876300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3">
            <a:extLst>
              <a:ext uri="{FF2B5EF4-FFF2-40B4-BE49-F238E27FC236}">
                <a16:creationId xmlns:a16="http://schemas.microsoft.com/office/drawing/2014/main" id="{A56680B3-AB3F-43E5-7A14-A2F720804453}"/>
              </a:ext>
            </a:extLst>
          </p:cNvPr>
          <p:cNvSpPr>
            <a:spLocks noGrp="1"/>
          </p:cNvSpPr>
          <p:nvPr>
            <p:ph type="dt" sz="half" idx="10"/>
          </p:nvPr>
        </p:nvSpPr>
        <p:spPr/>
        <p:txBody>
          <a:bodyPr/>
          <a:lstStyle>
            <a:lvl1pPr>
              <a:defRPr/>
            </a:lvl1pPr>
          </a:lstStyle>
          <a:p>
            <a:pPr>
              <a:defRPr/>
            </a:pPr>
            <a:endParaRPr lang="en-GB" altLang="en-US"/>
          </a:p>
        </p:txBody>
      </p:sp>
      <p:sp>
        <p:nvSpPr>
          <p:cNvPr id="6" name="Footer Placeholder 4">
            <a:extLst>
              <a:ext uri="{FF2B5EF4-FFF2-40B4-BE49-F238E27FC236}">
                <a16:creationId xmlns:a16="http://schemas.microsoft.com/office/drawing/2014/main" id="{8A9757BA-C205-4940-E497-BA0D64D01D54}"/>
              </a:ext>
            </a:extLst>
          </p:cNvPr>
          <p:cNvSpPr>
            <a:spLocks noGrp="1"/>
          </p:cNvSpPr>
          <p:nvPr>
            <p:ph type="ftr" sz="quarter" idx="11"/>
          </p:nvPr>
        </p:nvSpPr>
        <p:spPr/>
        <p:txBody>
          <a:bodyPr/>
          <a:lstStyle>
            <a:lvl1pPr>
              <a:defRPr/>
            </a:lvl1pPr>
          </a:lstStyle>
          <a:p>
            <a:pPr>
              <a:defRPr/>
            </a:pPr>
            <a:endParaRPr lang="en-GB" altLang="en-US"/>
          </a:p>
        </p:txBody>
      </p:sp>
      <p:sp>
        <p:nvSpPr>
          <p:cNvPr id="7" name="Slide Number Placeholder 5">
            <a:extLst>
              <a:ext uri="{FF2B5EF4-FFF2-40B4-BE49-F238E27FC236}">
                <a16:creationId xmlns:a16="http://schemas.microsoft.com/office/drawing/2014/main" id="{5BD8A58F-E4FD-339C-6345-7F678A8DF3F6}"/>
              </a:ext>
            </a:extLst>
          </p:cNvPr>
          <p:cNvSpPr>
            <a:spLocks noGrp="1"/>
          </p:cNvSpPr>
          <p:nvPr>
            <p:ph type="sldNum" sz="quarter" idx="12"/>
          </p:nvPr>
        </p:nvSpPr>
        <p:spPr/>
        <p:txBody>
          <a:bodyPr/>
          <a:lstStyle>
            <a:lvl1pPr>
              <a:defRPr/>
            </a:lvl1pPr>
          </a:lstStyle>
          <a:p>
            <a:pPr>
              <a:defRPr/>
            </a:pPr>
            <a:fld id="{6A1E4B2C-9C21-4000-ADF9-BF81FEB12340}" type="slidenum">
              <a:rPr lang="en-GB" altLang="en-US"/>
              <a:pPr>
                <a:defRPr/>
              </a:pPr>
              <a:t>‹#›</a:t>
            </a:fld>
            <a:endParaRPr lang="en-GB" altLang="en-US"/>
          </a:p>
        </p:txBody>
      </p:sp>
    </p:spTree>
    <p:extLst>
      <p:ext uri="{BB962C8B-B14F-4D97-AF65-F5344CB8AC3E}">
        <p14:creationId xmlns:p14="http://schemas.microsoft.com/office/powerpoint/2010/main" val="792275074"/>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idge Water Full Image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AAC0BCF-4C8B-C1CF-DF48-FB6131D868B9}"/>
              </a:ext>
            </a:extLst>
          </p:cNvPr>
          <p:cNvSpPr>
            <a:spLocks noGrp="1"/>
          </p:cNvSpPr>
          <p:nvPr>
            <p:ph type="dt" sz="half" idx="10"/>
          </p:nvPr>
        </p:nvSpPr>
        <p:spPr/>
        <p:txBody>
          <a:bodyPr/>
          <a:lstStyle/>
          <a:p>
            <a:fld id="{49D921FB-3C95-BC46-B418-84E714A3DB55}" type="datetimeFigureOut">
              <a:rPr lang="en-US" smtClean="0"/>
              <a:t>12/13/2023</a:t>
            </a:fld>
            <a:endParaRPr lang="en-US"/>
          </a:p>
        </p:txBody>
      </p:sp>
      <p:sp>
        <p:nvSpPr>
          <p:cNvPr id="4" name="Footer Placeholder 3">
            <a:extLst>
              <a:ext uri="{FF2B5EF4-FFF2-40B4-BE49-F238E27FC236}">
                <a16:creationId xmlns:a16="http://schemas.microsoft.com/office/drawing/2014/main" id="{27E1F320-F454-896A-8C27-2AB42B0E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031600-D025-E5F9-F912-A089950A5015}"/>
              </a:ext>
            </a:extLst>
          </p:cNvPr>
          <p:cNvSpPr>
            <a:spLocks noGrp="1"/>
          </p:cNvSpPr>
          <p:nvPr>
            <p:ph type="sldNum" sz="quarter" idx="12"/>
          </p:nvPr>
        </p:nvSpPr>
        <p:spPr/>
        <p:txBody>
          <a:bodyPr/>
          <a:lstStyle/>
          <a:p>
            <a:fld id="{B613F28D-9240-2249-AA01-322B5242819E}" type="slidenum">
              <a:rPr lang="en-US" smtClean="0"/>
              <a:t>‹#›</a:t>
            </a:fld>
            <a:endParaRPr lang="en-US"/>
          </a:p>
        </p:txBody>
      </p:sp>
      <p:pic>
        <p:nvPicPr>
          <p:cNvPr id="7" name="Picture 6" descr="A picture containing text, person, indoor, ceiling&#10;&#10;Description automatically generated">
            <a:extLst>
              <a:ext uri="{FF2B5EF4-FFF2-40B4-BE49-F238E27FC236}">
                <a16:creationId xmlns:a16="http://schemas.microsoft.com/office/drawing/2014/main" id="{7B5E2438-31ED-851B-C24A-3552DAE67755}"/>
              </a:ext>
            </a:extLst>
          </p:cNvPr>
          <p:cNvPicPr>
            <a:picLocks noChangeAspect="1"/>
          </p:cNvPicPr>
          <p:nvPr userDrawn="1"/>
        </p:nvPicPr>
        <p:blipFill>
          <a:blip r:embed="rId2"/>
          <a:stretch>
            <a:fillRect/>
          </a:stretch>
        </p:blipFill>
        <p:spPr>
          <a:xfrm>
            <a:off x="3785260" y="-1124051"/>
            <a:ext cx="13680962" cy="9120642"/>
          </a:xfrm>
          <a:prstGeom prst="rect">
            <a:avLst/>
          </a:prstGeom>
          <a:effectLst>
            <a:softEdge rad="1270000"/>
          </a:effectLst>
        </p:spPr>
      </p:pic>
      <p:sp>
        <p:nvSpPr>
          <p:cNvPr id="8" name="Title 1">
            <a:extLst>
              <a:ext uri="{FF2B5EF4-FFF2-40B4-BE49-F238E27FC236}">
                <a16:creationId xmlns:a16="http://schemas.microsoft.com/office/drawing/2014/main" id="{1C473D93-BD1D-DC58-048F-5DD0A4D8C50C}"/>
              </a:ext>
            </a:extLst>
          </p:cNvPr>
          <p:cNvSpPr>
            <a:spLocks noGrp="1"/>
          </p:cNvSpPr>
          <p:nvPr>
            <p:ph type="ctrTitle"/>
          </p:nvPr>
        </p:nvSpPr>
        <p:spPr>
          <a:xfrm>
            <a:off x="838200" y="2269325"/>
            <a:ext cx="4787900" cy="1505239"/>
          </a:xfrm>
          <a:prstGeom prst="rect">
            <a:avLst/>
          </a:prstGeom>
        </p:spPr>
        <p:txBody>
          <a:bodyPr anchor="b"/>
          <a:lstStyle>
            <a:lvl1pPr algn="l">
              <a:defRPr sz="5400" b="1" i="0">
                <a:latin typeface="Cormorant SemiBold" pitchFamily="2" charset="77"/>
              </a:defRPr>
            </a:lvl1pPr>
          </a:lstStyle>
          <a:p>
            <a:r>
              <a:rPr lang="en-GB" dirty="0"/>
              <a:t>Click to edit Master title style</a:t>
            </a:r>
            <a:endParaRPr lang="en-US" dirty="0"/>
          </a:p>
        </p:txBody>
      </p:sp>
      <p:sp>
        <p:nvSpPr>
          <p:cNvPr id="9" name="Subtitle 2">
            <a:extLst>
              <a:ext uri="{FF2B5EF4-FFF2-40B4-BE49-F238E27FC236}">
                <a16:creationId xmlns:a16="http://schemas.microsoft.com/office/drawing/2014/main" id="{8C96FD5B-E6FA-C181-A705-CC4623A2135F}"/>
              </a:ext>
            </a:extLst>
          </p:cNvPr>
          <p:cNvSpPr>
            <a:spLocks noGrp="1"/>
          </p:cNvSpPr>
          <p:nvPr>
            <p:ph type="subTitle" idx="1"/>
          </p:nvPr>
        </p:nvSpPr>
        <p:spPr>
          <a:xfrm>
            <a:off x="838200" y="4017164"/>
            <a:ext cx="4787900" cy="1505238"/>
          </a:xfrm>
          <a:prstGeom prst="rect">
            <a:avLst/>
          </a:prstGeom>
        </p:spPr>
        <p:txBody>
          <a:bodyPr/>
          <a:lstStyle>
            <a:lvl1pPr marL="0" indent="0" algn="l">
              <a:buNone/>
              <a:defRPr sz="2400" b="1" i="0">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83163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idgewater 2 Col Faded Image">
    <p:spTree>
      <p:nvGrpSpPr>
        <p:cNvPr id="1" name=""/>
        <p:cNvGrpSpPr/>
        <p:nvPr/>
      </p:nvGrpSpPr>
      <p:grpSpPr>
        <a:xfrm>
          <a:off x="0" y="0"/>
          <a:ext cx="0" cy="0"/>
          <a:chOff x="0" y="0"/>
          <a:chExt cx="0" cy="0"/>
        </a:xfrm>
      </p:grpSpPr>
      <p:pic>
        <p:nvPicPr>
          <p:cNvPr id="11" name="Picture 10" descr="A picture containing text, person, indoor, ceiling&#10;&#10;Description automatically generated">
            <a:extLst>
              <a:ext uri="{FF2B5EF4-FFF2-40B4-BE49-F238E27FC236}">
                <a16:creationId xmlns:a16="http://schemas.microsoft.com/office/drawing/2014/main" id="{45AAA90F-95AE-637F-FDE6-DB9DD4A897A6}"/>
              </a:ext>
            </a:extLst>
          </p:cNvPr>
          <p:cNvPicPr>
            <a:picLocks noChangeAspect="1"/>
          </p:cNvPicPr>
          <p:nvPr userDrawn="1"/>
        </p:nvPicPr>
        <p:blipFill>
          <a:blip r:embed="rId2">
            <a:alphaModFix amt="35000"/>
          </a:blip>
          <a:stretch>
            <a:fillRect/>
          </a:stretch>
        </p:blipFill>
        <p:spPr>
          <a:xfrm>
            <a:off x="3785260" y="-1124051"/>
            <a:ext cx="13680962" cy="9120642"/>
          </a:xfrm>
          <a:prstGeom prst="rect">
            <a:avLst/>
          </a:prstGeom>
          <a:effectLst>
            <a:softEdge rad="1270000"/>
          </a:effectLst>
        </p:spPr>
      </p:pic>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12/13/2023</a:t>
            </a:fld>
            <a:endParaRPr lang="en-US" dirty="0"/>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endParaRPr lang="en-US" dirty="0"/>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dirty="0"/>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838200" y="2269325"/>
            <a:ext cx="10515600" cy="1505239"/>
          </a:xfrm>
          <a:prstGeom prst="rect">
            <a:avLst/>
          </a:prstGeom>
        </p:spPr>
        <p:txBody>
          <a:bodyPr anchor="b"/>
          <a:lstStyle>
            <a:lvl1pPr algn="l">
              <a:defRPr sz="5400" b="1" i="0">
                <a:latin typeface="Cormorant SemiBold" pitchFamily="2" charset="77"/>
              </a:defRPr>
            </a:lvl1pPr>
          </a:lstStyle>
          <a:p>
            <a:r>
              <a:rPr lang="en-GB" dirty="0"/>
              <a:t>Click to edit Master title style</a:t>
            </a:r>
            <a:endParaRPr lang="en-US" dirty="0"/>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838200" y="4017164"/>
            <a:ext cx="10515600" cy="365125"/>
          </a:xfrm>
          <a:prstGeom prst="rect">
            <a:avLst/>
          </a:prstGeom>
        </p:spPr>
        <p:txBody>
          <a:bodyPr/>
          <a:lstStyle>
            <a:lvl1pPr marL="0" indent="0" algn="l">
              <a:buNone/>
              <a:defRPr sz="2400" b="1" i="0">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9" name="Text Placeholder 8">
            <a:extLst>
              <a:ext uri="{FF2B5EF4-FFF2-40B4-BE49-F238E27FC236}">
                <a16:creationId xmlns:a16="http://schemas.microsoft.com/office/drawing/2014/main" id="{CBE113E3-470B-DFD2-8B65-60C3B11A77EC}"/>
              </a:ext>
            </a:extLst>
          </p:cNvPr>
          <p:cNvSpPr>
            <a:spLocks noGrp="1"/>
          </p:cNvSpPr>
          <p:nvPr>
            <p:ph type="body" sz="quarter" idx="13"/>
          </p:nvPr>
        </p:nvSpPr>
        <p:spPr>
          <a:xfrm>
            <a:off x="838200" y="4633614"/>
            <a:ext cx="5105400" cy="1462386"/>
          </a:xfrm>
          <a:prstGeom prst="rect">
            <a:avLst/>
          </a:prstGeom>
        </p:spPr>
        <p:txBody>
          <a:bodyPr/>
          <a:lstStyle>
            <a:lvl1pPr>
              <a:defRPr sz="2300" b="0" i="0">
                <a:latin typeface="Lato Light" panose="020F0402020204030203" pitchFamily="34" charset="0"/>
                <a:cs typeface="Lato Light" panose="020F0402020204030203" pitchFamily="34" charset="0"/>
              </a:defRPr>
            </a:lvl1pPr>
            <a:lvl2pPr>
              <a:defRPr sz="2200" b="0" i="0">
                <a:latin typeface="Lato Light" panose="020F0402020204030203" pitchFamily="34" charset="0"/>
                <a:cs typeface="Lato Light" panose="020F0402020204030203" pitchFamily="34" charset="0"/>
              </a:defRPr>
            </a:lvl2pPr>
            <a:lvl3pPr>
              <a:defRPr b="0" i="0">
                <a:latin typeface="Lato Light" panose="020F0402020204030203" pitchFamily="34" charset="0"/>
                <a:cs typeface="Lato Light" panose="020F0402020204030203" pitchFamily="34" charset="0"/>
              </a:defRPr>
            </a:lvl3pPr>
            <a:lvl4pPr>
              <a:defRPr b="0" i="0">
                <a:latin typeface="Lato Light" panose="020F0402020204030203" pitchFamily="34" charset="0"/>
                <a:cs typeface="Lato Light" panose="020F0402020204030203" pitchFamily="34" charset="0"/>
              </a:defRPr>
            </a:lvl4pPr>
            <a:lvl5pPr>
              <a:defRPr b="0" i="0">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6350000" y="4633614"/>
            <a:ext cx="5003800" cy="1462386"/>
          </a:xfrm>
          <a:prstGeom prst="rect">
            <a:avLst/>
          </a:prstGeom>
        </p:spPr>
        <p:txBody>
          <a:bodyPr/>
          <a:lstStyle>
            <a:lvl1pPr>
              <a:defRPr sz="2300" b="0" i="0">
                <a:latin typeface="Lato Light" panose="020F0402020204030203" pitchFamily="34" charset="0"/>
                <a:cs typeface="Lato Light" panose="020F0402020204030203" pitchFamily="34" charset="0"/>
              </a:defRPr>
            </a:lvl1pPr>
            <a:lvl2pPr>
              <a:defRPr sz="2200" b="0" i="0">
                <a:latin typeface="Lato Light" panose="020F0402020204030203" pitchFamily="34" charset="0"/>
                <a:cs typeface="Lato Light" panose="020F0402020204030203" pitchFamily="34" charset="0"/>
              </a:defRPr>
            </a:lvl2pPr>
            <a:lvl3pPr>
              <a:defRPr b="0" i="0">
                <a:latin typeface="Lato Light" panose="020F0402020204030203" pitchFamily="34" charset="0"/>
                <a:cs typeface="Lato Light" panose="020F0402020204030203" pitchFamily="34" charset="0"/>
              </a:defRPr>
            </a:lvl3pPr>
            <a:lvl4pPr>
              <a:defRPr b="0" i="0">
                <a:latin typeface="Lato Light" panose="020F0402020204030203" pitchFamily="34" charset="0"/>
                <a:cs typeface="Lato Light" panose="020F0402020204030203" pitchFamily="34" charset="0"/>
              </a:defRPr>
            </a:lvl4pPr>
            <a:lvl5pPr>
              <a:defRPr b="0" i="0">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200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ridgewater 2 Co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12/13/2023</a:t>
            </a:fld>
            <a:endParaRPr lang="en-US" dirty="0"/>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endParaRPr lang="en-US" dirty="0"/>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dirty="0"/>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838200" y="2269325"/>
            <a:ext cx="10515600" cy="1505239"/>
          </a:xfrm>
          <a:prstGeom prst="rect">
            <a:avLst/>
          </a:prstGeom>
        </p:spPr>
        <p:txBody>
          <a:bodyPr anchor="b"/>
          <a:lstStyle>
            <a:lvl1pPr algn="l">
              <a:defRPr sz="5400" b="1" i="0">
                <a:latin typeface="Cormorant SemiBold" pitchFamily="2" charset="77"/>
              </a:defRPr>
            </a:lvl1pPr>
          </a:lstStyle>
          <a:p>
            <a:r>
              <a:rPr lang="en-GB" dirty="0"/>
              <a:t>Click to edit Master title style</a:t>
            </a:r>
            <a:endParaRPr lang="en-US" dirty="0"/>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838200" y="4017164"/>
            <a:ext cx="10515600" cy="365125"/>
          </a:xfrm>
          <a:prstGeom prst="rect">
            <a:avLst/>
          </a:prstGeom>
        </p:spPr>
        <p:txBody>
          <a:bodyPr/>
          <a:lstStyle>
            <a:lvl1pPr marL="0" indent="0" algn="l">
              <a:buNone/>
              <a:defRPr sz="2400" b="1" i="0">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9" name="Text Placeholder 8">
            <a:extLst>
              <a:ext uri="{FF2B5EF4-FFF2-40B4-BE49-F238E27FC236}">
                <a16:creationId xmlns:a16="http://schemas.microsoft.com/office/drawing/2014/main" id="{CBE113E3-470B-DFD2-8B65-60C3B11A77EC}"/>
              </a:ext>
            </a:extLst>
          </p:cNvPr>
          <p:cNvSpPr>
            <a:spLocks noGrp="1"/>
          </p:cNvSpPr>
          <p:nvPr>
            <p:ph type="body" sz="quarter" idx="13"/>
          </p:nvPr>
        </p:nvSpPr>
        <p:spPr>
          <a:xfrm>
            <a:off x="838200" y="4633614"/>
            <a:ext cx="5105400" cy="1462386"/>
          </a:xfrm>
          <a:prstGeom prst="rect">
            <a:avLst/>
          </a:prstGeom>
        </p:spPr>
        <p:txBody>
          <a:bodyPr/>
          <a:lstStyle>
            <a:lvl1pPr>
              <a:defRPr sz="2300" b="0" i="0">
                <a:latin typeface="Lato Light" panose="020F0402020204030203" pitchFamily="34" charset="0"/>
                <a:cs typeface="Lato Light" panose="020F0402020204030203" pitchFamily="34" charset="0"/>
              </a:defRPr>
            </a:lvl1pPr>
            <a:lvl2pPr>
              <a:defRPr sz="2200" b="0" i="0">
                <a:latin typeface="Lato Light" panose="020F0402020204030203" pitchFamily="34" charset="0"/>
                <a:cs typeface="Lato Light" panose="020F0402020204030203" pitchFamily="34" charset="0"/>
              </a:defRPr>
            </a:lvl2pPr>
            <a:lvl3pPr>
              <a:defRPr b="0" i="0">
                <a:latin typeface="Lato Light" panose="020F0402020204030203" pitchFamily="34" charset="0"/>
                <a:cs typeface="Lato Light" panose="020F0402020204030203" pitchFamily="34" charset="0"/>
              </a:defRPr>
            </a:lvl3pPr>
            <a:lvl4pPr>
              <a:defRPr b="0" i="0">
                <a:latin typeface="Lato Light" panose="020F0402020204030203" pitchFamily="34" charset="0"/>
                <a:cs typeface="Lato Light" panose="020F0402020204030203" pitchFamily="34" charset="0"/>
              </a:defRPr>
            </a:lvl4pPr>
            <a:lvl5pPr>
              <a:defRPr b="0" i="0">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6350000" y="4633614"/>
            <a:ext cx="5003800" cy="1462386"/>
          </a:xfrm>
          <a:prstGeom prst="rect">
            <a:avLst/>
          </a:prstGeom>
        </p:spPr>
        <p:txBody>
          <a:bodyPr/>
          <a:lstStyle>
            <a:lvl1pPr>
              <a:defRPr sz="2300" b="0" i="0">
                <a:latin typeface="Lato Light" panose="020F0402020204030203" pitchFamily="34" charset="0"/>
                <a:cs typeface="Lato Light" panose="020F0402020204030203" pitchFamily="34" charset="0"/>
              </a:defRPr>
            </a:lvl1pPr>
            <a:lvl2pPr>
              <a:defRPr sz="2200" b="0" i="0">
                <a:latin typeface="Lato Light" panose="020F0402020204030203" pitchFamily="34" charset="0"/>
                <a:cs typeface="Lato Light" panose="020F0402020204030203" pitchFamily="34" charset="0"/>
              </a:defRPr>
            </a:lvl2pPr>
            <a:lvl3pPr>
              <a:defRPr b="0" i="0">
                <a:latin typeface="Lato Light" panose="020F0402020204030203" pitchFamily="34" charset="0"/>
                <a:cs typeface="Lato Light" panose="020F0402020204030203" pitchFamily="34" charset="0"/>
              </a:defRPr>
            </a:lvl3pPr>
            <a:lvl4pPr>
              <a:defRPr b="0" i="0">
                <a:latin typeface="Lato Light" panose="020F0402020204030203" pitchFamily="34" charset="0"/>
                <a:cs typeface="Lato Light" panose="020F0402020204030203" pitchFamily="34" charset="0"/>
              </a:defRPr>
            </a:lvl4pPr>
            <a:lvl5pPr>
              <a:defRPr b="0" i="0">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5713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idgewater Mai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12/13/2023</a:t>
            </a:fld>
            <a:endParaRPr lang="en-US" dirty="0"/>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endParaRPr lang="en-US" dirty="0"/>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dirty="0"/>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838200" y="2269325"/>
            <a:ext cx="5105400" cy="1505239"/>
          </a:xfrm>
          <a:prstGeom prst="rect">
            <a:avLst/>
          </a:prstGeom>
        </p:spPr>
        <p:txBody>
          <a:bodyPr anchor="b"/>
          <a:lstStyle>
            <a:lvl1pPr algn="l">
              <a:defRPr sz="5400" b="1" i="0">
                <a:latin typeface="Cormorant SemiBold" pitchFamily="2" charset="77"/>
              </a:defRPr>
            </a:lvl1pPr>
          </a:lstStyle>
          <a:p>
            <a:r>
              <a:rPr lang="en-GB" dirty="0"/>
              <a:t>Click to edit Master title style</a:t>
            </a:r>
            <a:endParaRPr lang="en-US" dirty="0"/>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838200" y="4017164"/>
            <a:ext cx="5105400" cy="365125"/>
          </a:xfrm>
          <a:prstGeom prst="rect">
            <a:avLst/>
          </a:prstGeom>
        </p:spPr>
        <p:txBody>
          <a:bodyPr/>
          <a:lstStyle>
            <a:lvl1pPr marL="0" indent="0" algn="l">
              <a:buNone/>
              <a:defRPr sz="2400" b="1" i="0">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6350000" y="2269325"/>
            <a:ext cx="5003800" cy="3826675"/>
          </a:xfrm>
          <a:prstGeom prst="rect">
            <a:avLst/>
          </a:prstGeom>
        </p:spPr>
        <p:txBody>
          <a:bodyPr/>
          <a:lstStyle>
            <a:lvl1pPr>
              <a:defRPr sz="2300" b="0" i="0">
                <a:latin typeface="Lato Light" panose="020F0402020204030203" pitchFamily="34" charset="0"/>
                <a:cs typeface="Lato Light" panose="020F0402020204030203" pitchFamily="34" charset="0"/>
              </a:defRPr>
            </a:lvl1pPr>
            <a:lvl2pPr>
              <a:defRPr sz="2200" b="0" i="0">
                <a:latin typeface="Lato Light" panose="020F0402020204030203" pitchFamily="34" charset="0"/>
                <a:cs typeface="Lato Light" panose="020F0402020204030203" pitchFamily="34" charset="0"/>
              </a:defRPr>
            </a:lvl2pPr>
            <a:lvl3pPr>
              <a:defRPr b="0" i="0">
                <a:latin typeface="Lato Light" panose="020F0402020204030203" pitchFamily="34" charset="0"/>
                <a:cs typeface="Lato Light" panose="020F0402020204030203" pitchFamily="34" charset="0"/>
              </a:defRPr>
            </a:lvl3pPr>
            <a:lvl4pPr>
              <a:defRPr b="0" i="0">
                <a:latin typeface="Lato Light" panose="020F0402020204030203" pitchFamily="34" charset="0"/>
                <a:cs typeface="Lato Light" panose="020F0402020204030203" pitchFamily="34" charset="0"/>
              </a:defRPr>
            </a:lvl4pPr>
            <a:lvl5pPr>
              <a:defRPr b="0" i="0">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1241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B30BF-1654-0E35-E562-624B52F6073D}"/>
              </a:ext>
            </a:extLst>
          </p:cNvPr>
          <p:cNvSpPr>
            <a:spLocks noGrp="1"/>
          </p:cNvSpPr>
          <p:nvPr>
            <p:ph type="ctrTitle"/>
          </p:nvPr>
        </p:nvSpPr>
        <p:spPr>
          <a:xfrm>
            <a:off x="838200" y="2269325"/>
            <a:ext cx="9144000" cy="1505239"/>
          </a:xfrm>
          <a:prstGeom prst="rect">
            <a:avLst/>
          </a:prstGeom>
        </p:spPr>
        <p:txBody>
          <a:bodyPr anchor="b"/>
          <a:lstStyle>
            <a:lvl1pPr algn="l">
              <a:defRPr sz="5400" b="1" i="0">
                <a:solidFill>
                  <a:srgbClr val="1B172F"/>
                </a:solidFill>
                <a:latin typeface="Cormorant SemiBold" pitchFamily="2" charset="77"/>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9D2124A-9BBD-48A6-37DD-57ED4E82B352}"/>
              </a:ext>
            </a:extLst>
          </p:cNvPr>
          <p:cNvSpPr>
            <a:spLocks noGrp="1"/>
          </p:cNvSpPr>
          <p:nvPr>
            <p:ph type="subTitle" idx="1"/>
          </p:nvPr>
        </p:nvSpPr>
        <p:spPr>
          <a:xfrm>
            <a:off x="838200" y="4017164"/>
            <a:ext cx="9144000" cy="1505238"/>
          </a:xfrm>
          <a:prstGeom prst="rect">
            <a:avLst/>
          </a:prstGeom>
        </p:spPr>
        <p:txBody>
          <a:bodyPr/>
          <a:lstStyle>
            <a:lvl1pPr marL="0" indent="0" algn="l">
              <a:buNone/>
              <a:defRPr sz="2400" b="1" i="0">
                <a:solidFill>
                  <a:srgbClr val="1B172F"/>
                </a:solidFill>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60CE9A32-5967-71F5-9FA2-49E23D00480D}"/>
              </a:ext>
            </a:extLst>
          </p:cNvPr>
          <p:cNvSpPr>
            <a:spLocks noGrp="1"/>
          </p:cNvSpPr>
          <p:nvPr>
            <p:ph type="dt" sz="half" idx="10"/>
          </p:nvPr>
        </p:nvSpPr>
        <p:spPr/>
        <p:txBody>
          <a:bodyPr/>
          <a:lstStyle/>
          <a:p>
            <a:fld id="{1CC333C0-7274-C84B-83D3-EBF0A553BC67}" type="datetimeFigureOut">
              <a:rPr lang="en-US" smtClean="0"/>
              <a:t>12/13/2023</a:t>
            </a:fld>
            <a:endParaRPr lang="en-US"/>
          </a:p>
        </p:txBody>
      </p:sp>
      <p:sp>
        <p:nvSpPr>
          <p:cNvPr id="5" name="Footer Placeholder 4">
            <a:extLst>
              <a:ext uri="{FF2B5EF4-FFF2-40B4-BE49-F238E27FC236}">
                <a16:creationId xmlns:a16="http://schemas.microsoft.com/office/drawing/2014/main" id="{A4985178-4790-238F-9691-FDBB18E0A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43E66-51DE-07AA-54D3-8942DACC21A1}"/>
              </a:ext>
            </a:extLst>
          </p:cNvPr>
          <p:cNvSpPr>
            <a:spLocks noGrp="1"/>
          </p:cNvSpPr>
          <p:nvPr>
            <p:ph type="sldNum" sz="quarter" idx="12"/>
          </p:nvPr>
        </p:nvSpPr>
        <p:spPr/>
        <p:txBody>
          <a:bodyPr/>
          <a:lstStyle/>
          <a:p>
            <a:fld id="{EC9A8EFC-93DA-7B44-B2DA-D5CD98C8985E}" type="slidenum">
              <a:rPr lang="en-US" smtClean="0"/>
              <a:t>‹#›</a:t>
            </a:fld>
            <a:endParaRPr lang="en-US"/>
          </a:p>
        </p:txBody>
      </p:sp>
    </p:spTree>
    <p:extLst>
      <p:ext uri="{BB962C8B-B14F-4D97-AF65-F5344CB8AC3E}">
        <p14:creationId xmlns:p14="http://schemas.microsoft.com/office/powerpoint/2010/main" val="213109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idge Water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859ED4-9017-1D12-4C76-5EF2A0D85249}"/>
              </a:ext>
            </a:extLst>
          </p:cNvPr>
          <p:cNvSpPr>
            <a:spLocks noGrp="1"/>
          </p:cNvSpPr>
          <p:nvPr>
            <p:ph type="body" idx="1"/>
          </p:nvPr>
        </p:nvSpPr>
        <p:spPr>
          <a:xfrm>
            <a:off x="839788" y="1681163"/>
            <a:ext cx="5157787" cy="823912"/>
          </a:xfrm>
        </p:spPr>
        <p:txBody>
          <a:bodyPr anchor="b"/>
          <a:lstStyle>
            <a:lvl1pPr marL="0" indent="0">
              <a:buNone/>
              <a:defRPr sz="2400" b="1" i="0">
                <a:solidFill>
                  <a:srgbClr val="1B172F"/>
                </a:solidFill>
                <a:latin typeface="Cormorant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D65A14D1-3E56-3A87-7452-DD27227369D3}"/>
              </a:ext>
            </a:extLst>
          </p:cNvPr>
          <p:cNvSpPr>
            <a:spLocks noGrp="1"/>
          </p:cNvSpPr>
          <p:nvPr>
            <p:ph sz="half" idx="2"/>
          </p:nvPr>
        </p:nvSpPr>
        <p:spPr>
          <a:xfrm>
            <a:off x="839788" y="2505075"/>
            <a:ext cx="5157787" cy="3684588"/>
          </a:xfrm>
        </p:spPr>
        <p:txBody>
          <a:bodyPr/>
          <a:lstStyle>
            <a:lvl1pPr>
              <a:defRPr sz="2000" b="0" i="0">
                <a:solidFill>
                  <a:srgbClr val="1B172F"/>
                </a:solidFill>
                <a:latin typeface="Lato Light" panose="020F0402020204030203" pitchFamily="34" charset="0"/>
                <a:cs typeface="Lato Light" panose="020F0402020204030203" pitchFamily="34" charset="0"/>
              </a:defRPr>
            </a:lvl1pPr>
            <a:lvl2pPr>
              <a:defRPr sz="1800" b="0" i="0">
                <a:solidFill>
                  <a:srgbClr val="1B172F"/>
                </a:solidFill>
                <a:latin typeface="Lato Light" panose="020F0402020204030203" pitchFamily="34" charset="0"/>
                <a:cs typeface="Lato Light" panose="020F0402020204030203" pitchFamily="34" charset="0"/>
              </a:defRPr>
            </a:lvl2pPr>
            <a:lvl3pPr>
              <a:defRPr sz="1800" b="0" i="0">
                <a:solidFill>
                  <a:srgbClr val="1B172F"/>
                </a:solidFill>
                <a:latin typeface="Lato Light" panose="020F0402020204030203" pitchFamily="34" charset="0"/>
                <a:cs typeface="Lato Light" panose="020F0402020204030203" pitchFamily="34" charset="0"/>
              </a:defRPr>
            </a:lvl3pPr>
            <a:lvl4pPr>
              <a:defRPr sz="1600" b="0" i="0">
                <a:solidFill>
                  <a:srgbClr val="1B172F"/>
                </a:solidFill>
                <a:latin typeface="Lato Light" panose="020F0402020204030203" pitchFamily="34" charset="0"/>
                <a:cs typeface="Lato Light" panose="020F0402020204030203" pitchFamily="34" charset="0"/>
              </a:defRPr>
            </a:lvl4pPr>
            <a:lvl5pPr>
              <a:defRPr sz="1400" b="0" i="0">
                <a:solidFill>
                  <a:srgbClr val="1B172F"/>
                </a:solidFill>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005F2F99-7D39-3841-6F40-42B77406F90A}"/>
              </a:ext>
            </a:extLst>
          </p:cNvPr>
          <p:cNvSpPr>
            <a:spLocks noGrp="1"/>
          </p:cNvSpPr>
          <p:nvPr>
            <p:ph type="body" sz="quarter" idx="3"/>
          </p:nvPr>
        </p:nvSpPr>
        <p:spPr>
          <a:xfrm>
            <a:off x="6172200" y="1681163"/>
            <a:ext cx="5183188" cy="823912"/>
          </a:xfrm>
        </p:spPr>
        <p:txBody>
          <a:bodyPr anchor="b"/>
          <a:lstStyle>
            <a:lvl1pPr marL="0" indent="0">
              <a:buNone/>
              <a:defRPr sz="2400" b="1" i="0">
                <a:solidFill>
                  <a:srgbClr val="1B172F"/>
                </a:solidFill>
                <a:latin typeface="Cormorant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CE6A3EE4-BFA2-DED1-CD3E-AC8BB61D5425}"/>
              </a:ext>
            </a:extLst>
          </p:cNvPr>
          <p:cNvSpPr>
            <a:spLocks noGrp="1"/>
          </p:cNvSpPr>
          <p:nvPr>
            <p:ph sz="quarter" idx="4"/>
          </p:nvPr>
        </p:nvSpPr>
        <p:spPr>
          <a:xfrm>
            <a:off x="6172200" y="2505075"/>
            <a:ext cx="5183188" cy="3684588"/>
          </a:xfrm>
        </p:spPr>
        <p:txBody>
          <a:bodyPr/>
          <a:lstStyle>
            <a:lvl1pPr>
              <a:defRPr sz="2000" b="0" i="0">
                <a:solidFill>
                  <a:srgbClr val="1B172F"/>
                </a:solidFill>
                <a:latin typeface="Lato Light" panose="020F0402020204030203" pitchFamily="34" charset="0"/>
                <a:cs typeface="Lato Light" panose="020F0402020204030203" pitchFamily="34" charset="0"/>
              </a:defRPr>
            </a:lvl1pPr>
            <a:lvl2pPr>
              <a:defRPr sz="1800" b="0" i="0">
                <a:solidFill>
                  <a:srgbClr val="1B172F"/>
                </a:solidFill>
                <a:latin typeface="Lato Light" panose="020F0402020204030203" pitchFamily="34" charset="0"/>
                <a:cs typeface="Lato Light" panose="020F0402020204030203" pitchFamily="34" charset="0"/>
              </a:defRPr>
            </a:lvl2pPr>
            <a:lvl3pPr>
              <a:defRPr sz="1800" b="0" i="0">
                <a:solidFill>
                  <a:srgbClr val="1B172F"/>
                </a:solidFill>
                <a:latin typeface="Lato Light" panose="020F0402020204030203" pitchFamily="34" charset="0"/>
                <a:cs typeface="Lato Light" panose="020F0402020204030203" pitchFamily="34" charset="0"/>
              </a:defRPr>
            </a:lvl3pPr>
            <a:lvl4pPr>
              <a:defRPr sz="1600" b="0" i="0">
                <a:solidFill>
                  <a:srgbClr val="1B172F"/>
                </a:solidFill>
                <a:latin typeface="Lato Light" panose="020F0402020204030203" pitchFamily="34" charset="0"/>
                <a:cs typeface="Lato Light" panose="020F0402020204030203" pitchFamily="34" charset="0"/>
              </a:defRPr>
            </a:lvl4pPr>
            <a:lvl5pPr>
              <a:defRPr sz="1400" b="0" i="0">
                <a:solidFill>
                  <a:srgbClr val="1B172F"/>
                </a:solidFill>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5F758FAC-378D-33E8-8CC4-9D3CCC762598}"/>
              </a:ext>
            </a:extLst>
          </p:cNvPr>
          <p:cNvSpPr>
            <a:spLocks noGrp="1"/>
          </p:cNvSpPr>
          <p:nvPr>
            <p:ph type="dt" sz="half" idx="10"/>
          </p:nvPr>
        </p:nvSpPr>
        <p:spPr/>
        <p:txBody>
          <a:bodyPr/>
          <a:lstStyle/>
          <a:p>
            <a:fld id="{1DF7E8DC-A968-B940-B6FC-2E4B04EECD91}" type="datetimeFigureOut">
              <a:rPr lang="en-US" smtClean="0"/>
              <a:t>12/13/2023</a:t>
            </a:fld>
            <a:endParaRPr lang="en-US"/>
          </a:p>
        </p:txBody>
      </p:sp>
      <p:sp>
        <p:nvSpPr>
          <p:cNvPr id="8" name="Footer Placeholder 7">
            <a:extLst>
              <a:ext uri="{FF2B5EF4-FFF2-40B4-BE49-F238E27FC236}">
                <a16:creationId xmlns:a16="http://schemas.microsoft.com/office/drawing/2014/main" id="{481503A6-F3D6-5787-5E2E-6B36977B3A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5FF2F-48E5-4E88-2014-B5B7D0E33EA4}"/>
              </a:ext>
            </a:extLst>
          </p:cNvPr>
          <p:cNvSpPr>
            <a:spLocks noGrp="1"/>
          </p:cNvSpPr>
          <p:nvPr>
            <p:ph type="sldNum" sz="quarter" idx="12"/>
          </p:nvPr>
        </p:nvSpPr>
        <p:spPr/>
        <p:txBody>
          <a:bodyPr/>
          <a:lstStyle/>
          <a:p>
            <a:fld id="{79E6DBB4-C685-4D48-A4C3-ECDCB1B56FEC}" type="slidenum">
              <a:rPr lang="en-US" smtClean="0"/>
              <a:t>‹#›</a:t>
            </a:fld>
            <a:endParaRPr lang="en-US"/>
          </a:p>
        </p:txBody>
      </p:sp>
    </p:spTree>
    <p:extLst>
      <p:ext uri="{BB962C8B-B14F-4D97-AF65-F5344CB8AC3E}">
        <p14:creationId xmlns:p14="http://schemas.microsoft.com/office/powerpoint/2010/main" val="340974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idge Water Full Image Sl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AAC0BCF-4C8B-C1CF-DF48-FB6131D868B9}"/>
              </a:ext>
            </a:extLst>
          </p:cNvPr>
          <p:cNvSpPr>
            <a:spLocks noGrp="1"/>
          </p:cNvSpPr>
          <p:nvPr>
            <p:ph type="dt" sz="half" idx="10"/>
          </p:nvPr>
        </p:nvSpPr>
        <p:spPr/>
        <p:txBody>
          <a:bodyPr/>
          <a:lstStyle/>
          <a:p>
            <a:fld id="{49D921FB-3C95-BC46-B418-84E714A3DB55}" type="datetimeFigureOut">
              <a:rPr lang="en-US" smtClean="0"/>
              <a:t>12/13/2023</a:t>
            </a:fld>
            <a:endParaRPr lang="en-US"/>
          </a:p>
        </p:txBody>
      </p:sp>
      <p:sp>
        <p:nvSpPr>
          <p:cNvPr id="4" name="Footer Placeholder 3">
            <a:extLst>
              <a:ext uri="{FF2B5EF4-FFF2-40B4-BE49-F238E27FC236}">
                <a16:creationId xmlns:a16="http://schemas.microsoft.com/office/drawing/2014/main" id="{27E1F320-F454-896A-8C27-2AB42B0E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031600-D025-E5F9-F912-A089950A5015}"/>
              </a:ext>
            </a:extLst>
          </p:cNvPr>
          <p:cNvSpPr>
            <a:spLocks noGrp="1"/>
          </p:cNvSpPr>
          <p:nvPr>
            <p:ph type="sldNum" sz="quarter" idx="12"/>
          </p:nvPr>
        </p:nvSpPr>
        <p:spPr/>
        <p:txBody>
          <a:bodyPr/>
          <a:lstStyle/>
          <a:p>
            <a:fld id="{B613F28D-9240-2249-AA01-322B5242819E}" type="slidenum">
              <a:rPr lang="en-US" smtClean="0"/>
              <a:t>‹#›</a:t>
            </a:fld>
            <a:endParaRPr lang="en-US"/>
          </a:p>
        </p:txBody>
      </p:sp>
      <p:pic>
        <p:nvPicPr>
          <p:cNvPr id="7" name="Picture 6" descr="A picture containing text, person, indoor, ceiling&#10;&#10;Description automatically generated">
            <a:extLst>
              <a:ext uri="{FF2B5EF4-FFF2-40B4-BE49-F238E27FC236}">
                <a16:creationId xmlns:a16="http://schemas.microsoft.com/office/drawing/2014/main" id="{7B5E2438-31ED-851B-C24A-3552DAE67755}"/>
              </a:ext>
            </a:extLst>
          </p:cNvPr>
          <p:cNvPicPr>
            <a:picLocks noChangeAspect="1"/>
          </p:cNvPicPr>
          <p:nvPr userDrawn="1"/>
        </p:nvPicPr>
        <p:blipFill>
          <a:blip r:embed="rId2"/>
          <a:stretch>
            <a:fillRect/>
          </a:stretch>
        </p:blipFill>
        <p:spPr>
          <a:xfrm>
            <a:off x="3785260" y="-1124051"/>
            <a:ext cx="13680962" cy="9120642"/>
          </a:xfrm>
          <a:prstGeom prst="rect">
            <a:avLst/>
          </a:prstGeom>
          <a:effectLst>
            <a:softEdge rad="1270000"/>
          </a:effectLst>
        </p:spPr>
      </p:pic>
      <p:sp>
        <p:nvSpPr>
          <p:cNvPr id="8" name="Title 1">
            <a:extLst>
              <a:ext uri="{FF2B5EF4-FFF2-40B4-BE49-F238E27FC236}">
                <a16:creationId xmlns:a16="http://schemas.microsoft.com/office/drawing/2014/main" id="{1C473D93-BD1D-DC58-048F-5DD0A4D8C50C}"/>
              </a:ext>
            </a:extLst>
          </p:cNvPr>
          <p:cNvSpPr>
            <a:spLocks noGrp="1"/>
          </p:cNvSpPr>
          <p:nvPr>
            <p:ph type="ctrTitle"/>
          </p:nvPr>
        </p:nvSpPr>
        <p:spPr>
          <a:xfrm>
            <a:off x="838200" y="2269325"/>
            <a:ext cx="4787900" cy="1505239"/>
          </a:xfrm>
          <a:prstGeom prst="rect">
            <a:avLst/>
          </a:prstGeom>
        </p:spPr>
        <p:txBody>
          <a:bodyPr anchor="b"/>
          <a:lstStyle>
            <a:lvl1pPr algn="l">
              <a:defRPr sz="5400" b="1" i="0">
                <a:solidFill>
                  <a:srgbClr val="1B172F"/>
                </a:solidFill>
                <a:latin typeface="Cormorant SemiBold" pitchFamily="2" charset="77"/>
              </a:defRPr>
            </a:lvl1pPr>
          </a:lstStyle>
          <a:p>
            <a:r>
              <a:rPr lang="en-GB" dirty="0"/>
              <a:t>Click to edit Master title style</a:t>
            </a:r>
            <a:endParaRPr lang="en-US" dirty="0"/>
          </a:p>
        </p:txBody>
      </p:sp>
      <p:sp>
        <p:nvSpPr>
          <p:cNvPr id="9" name="Subtitle 2">
            <a:extLst>
              <a:ext uri="{FF2B5EF4-FFF2-40B4-BE49-F238E27FC236}">
                <a16:creationId xmlns:a16="http://schemas.microsoft.com/office/drawing/2014/main" id="{8C96FD5B-E6FA-C181-A705-CC4623A2135F}"/>
              </a:ext>
            </a:extLst>
          </p:cNvPr>
          <p:cNvSpPr>
            <a:spLocks noGrp="1"/>
          </p:cNvSpPr>
          <p:nvPr>
            <p:ph type="subTitle" idx="1"/>
          </p:nvPr>
        </p:nvSpPr>
        <p:spPr>
          <a:xfrm>
            <a:off x="838200" y="4017164"/>
            <a:ext cx="4787900" cy="1505238"/>
          </a:xfrm>
          <a:prstGeom prst="rect">
            <a:avLst/>
          </a:prstGeom>
        </p:spPr>
        <p:txBody>
          <a:bodyPr/>
          <a:lstStyle>
            <a:lvl1pPr marL="0" indent="0" algn="l">
              <a:buNone/>
              <a:defRPr sz="2400" b="1" i="0">
                <a:solidFill>
                  <a:srgbClr val="1B172F"/>
                </a:solidFill>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17625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idgewater 2 Col Faded Image">
    <p:spTree>
      <p:nvGrpSpPr>
        <p:cNvPr id="1" name=""/>
        <p:cNvGrpSpPr/>
        <p:nvPr/>
      </p:nvGrpSpPr>
      <p:grpSpPr>
        <a:xfrm>
          <a:off x="0" y="0"/>
          <a:ext cx="0" cy="0"/>
          <a:chOff x="0" y="0"/>
          <a:chExt cx="0" cy="0"/>
        </a:xfrm>
      </p:grpSpPr>
      <p:pic>
        <p:nvPicPr>
          <p:cNvPr id="11" name="Picture 10" descr="A picture containing text, person, indoor, ceiling&#10;&#10;Description automatically generated">
            <a:extLst>
              <a:ext uri="{FF2B5EF4-FFF2-40B4-BE49-F238E27FC236}">
                <a16:creationId xmlns:a16="http://schemas.microsoft.com/office/drawing/2014/main" id="{45AAA90F-95AE-637F-FDE6-DB9DD4A897A6}"/>
              </a:ext>
            </a:extLst>
          </p:cNvPr>
          <p:cNvPicPr>
            <a:picLocks noChangeAspect="1"/>
          </p:cNvPicPr>
          <p:nvPr userDrawn="1"/>
        </p:nvPicPr>
        <p:blipFill>
          <a:blip r:embed="rId2">
            <a:alphaModFix amt="35000"/>
          </a:blip>
          <a:stretch>
            <a:fillRect/>
          </a:stretch>
        </p:blipFill>
        <p:spPr>
          <a:xfrm>
            <a:off x="3785260" y="-1124051"/>
            <a:ext cx="13680962" cy="9120642"/>
          </a:xfrm>
          <a:prstGeom prst="rect">
            <a:avLst/>
          </a:prstGeom>
          <a:effectLst>
            <a:softEdge rad="1270000"/>
          </a:effectLst>
        </p:spPr>
      </p:pic>
      <p:sp>
        <p:nvSpPr>
          <p:cNvPr id="3" name="Date Placeholder 2">
            <a:extLst>
              <a:ext uri="{FF2B5EF4-FFF2-40B4-BE49-F238E27FC236}">
                <a16:creationId xmlns:a16="http://schemas.microsoft.com/office/drawing/2014/main" id="{465F55F1-BBD0-1245-77E5-469F82C013BF}"/>
              </a:ext>
            </a:extLst>
          </p:cNvPr>
          <p:cNvSpPr>
            <a:spLocks noGrp="1"/>
          </p:cNvSpPr>
          <p:nvPr>
            <p:ph type="dt" sz="half" idx="10"/>
          </p:nvPr>
        </p:nvSpPr>
        <p:spPr/>
        <p:txBody>
          <a:bodyPr/>
          <a:lstStyle/>
          <a:p>
            <a:fld id="{B9A632BC-2DCE-7843-8812-B11CBAE13721}" type="datetimeFigureOut">
              <a:rPr lang="en-US" smtClean="0"/>
              <a:pPr/>
              <a:t>12/13/2023</a:t>
            </a:fld>
            <a:endParaRPr lang="en-US" dirty="0"/>
          </a:p>
        </p:txBody>
      </p:sp>
      <p:sp>
        <p:nvSpPr>
          <p:cNvPr id="4" name="Footer Placeholder 3">
            <a:extLst>
              <a:ext uri="{FF2B5EF4-FFF2-40B4-BE49-F238E27FC236}">
                <a16:creationId xmlns:a16="http://schemas.microsoft.com/office/drawing/2014/main" id="{5E01A7FF-2CCE-DD95-4B70-2206107C7843}"/>
              </a:ext>
            </a:extLst>
          </p:cNvPr>
          <p:cNvSpPr>
            <a:spLocks noGrp="1"/>
          </p:cNvSpPr>
          <p:nvPr>
            <p:ph type="ftr" sz="quarter" idx="11"/>
          </p:nvPr>
        </p:nvSpPr>
        <p:spPr/>
        <p:txBody>
          <a:bodyPr/>
          <a:lstStyle/>
          <a:p>
            <a:r>
              <a:rPr lang="en-US"/>
              <a:t>LEARNING WITH PRIDE AND JOY</a:t>
            </a:r>
            <a:endParaRPr lang="en-US" dirty="0"/>
          </a:p>
        </p:txBody>
      </p:sp>
      <p:sp>
        <p:nvSpPr>
          <p:cNvPr id="5" name="Slide Number Placeholder 4">
            <a:extLst>
              <a:ext uri="{FF2B5EF4-FFF2-40B4-BE49-F238E27FC236}">
                <a16:creationId xmlns:a16="http://schemas.microsoft.com/office/drawing/2014/main" id="{F20D2917-77C8-9AAC-3BCB-533A32380FA9}"/>
              </a:ext>
            </a:extLst>
          </p:cNvPr>
          <p:cNvSpPr>
            <a:spLocks noGrp="1"/>
          </p:cNvSpPr>
          <p:nvPr>
            <p:ph type="sldNum" sz="quarter" idx="12"/>
          </p:nvPr>
        </p:nvSpPr>
        <p:spPr/>
        <p:txBody>
          <a:bodyPr/>
          <a:lstStyle/>
          <a:p>
            <a:fld id="{010606C2-AAEF-424B-A253-A735EFA16CFA}" type="slidenum">
              <a:rPr lang="en-US" smtClean="0"/>
              <a:pPr/>
              <a:t>‹#›</a:t>
            </a:fld>
            <a:endParaRPr lang="en-US" dirty="0"/>
          </a:p>
        </p:txBody>
      </p:sp>
      <p:sp>
        <p:nvSpPr>
          <p:cNvPr id="6" name="Title 1">
            <a:extLst>
              <a:ext uri="{FF2B5EF4-FFF2-40B4-BE49-F238E27FC236}">
                <a16:creationId xmlns:a16="http://schemas.microsoft.com/office/drawing/2014/main" id="{C25A2DD7-8632-C919-3464-40B45687E328}"/>
              </a:ext>
            </a:extLst>
          </p:cNvPr>
          <p:cNvSpPr>
            <a:spLocks noGrp="1"/>
          </p:cNvSpPr>
          <p:nvPr>
            <p:ph type="ctrTitle"/>
          </p:nvPr>
        </p:nvSpPr>
        <p:spPr>
          <a:xfrm>
            <a:off x="838200" y="2269325"/>
            <a:ext cx="10515600" cy="1505239"/>
          </a:xfrm>
          <a:prstGeom prst="rect">
            <a:avLst/>
          </a:prstGeom>
        </p:spPr>
        <p:txBody>
          <a:bodyPr anchor="b"/>
          <a:lstStyle>
            <a:lvl1pPr algn="l">
              <a:defRPr sz="5400" b="1" i="0">
                <a:solidFill>
                  <a:srgbClr val="1B172F"/>
                </a:solidFill>
                <a:latin typeface="Cormorant SemiBold" pitchFamily="2" charset="77"/>
              </a:defRPr>
            </a:lvl1pPr>
          </a:lstStyle>
          <a:p>
            <a:r>
              <a:rPr lang="en-GB" dirty="0"/>
              <a:t>Click to edit Master title style</a:t>
            </a:r>
            <a:endParaRPr lang="en-US" dirty="0"/>
          </a:p>
        </p:txBody>
      </p:sp>
      <p:sp>
        <p:nvSpPr>
          <p:cNvPr id="7" name="Subtitle 2">
            <a:extLst>
              <a:ext uri="{FF2B5EF4-FFF2-40B4-BE49-F238E27FC236}">
                <a16:creationId xmlns:a16="http://schemas.microsoft.com/office/drawing/2014/main" id="{A40A0AEF-C590-52D4-4E16-4DCEF80BA4F1}"/>
              </a:ext>
            </a:extLst>
          </p:cNvPr>
          <p:cNvSpPr>
            <a:spLocks noGrp="1"/>
          </p:cNvSpPr>
          <p:nvPr>
            <p:ph type="subTitle" idx="1"/>
          </p:nvPr>
        </p:nvSpPr>
        <p:spPr>
          <a:xfrm>
            <a:off x="838200" y="4017164"/>
            <a:ext cx="10515600" cy="365125"/>
          </a:xfrm>
          <a:prstGeom prst="rect">
            <a:avLst/>
          </a:prstGeom>
        </p:spPr>
        <p:txBody>
          <a:bodyPr/>
          <a:lstStyle>
            <a:lvl1pPr marL="0" indent="0" algn="l">
              <a:buNone/>
              <a:defRPr sz="2400" b="1" i="0">
                <a:solidFill>
                  <a:srgbClr val="1B172F"/>
                </a:solidFill>
                <a:latin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9" name="Text Placeholder 8">
            <a:extLst>
              <a:ext uri="{FF2B5EF4-FFF2-40B4-BE49-F238E27FC236}">
                <a16:creationId xmlns:a16="http://schemas.microsoft.com/office/drawing/2014/main" id="{CBE113E3-470B-DFD2-8B65-60C3B11A77EC}"/>
              </a:ext>
            </a:extLst>
          </p:cNvPr>
          <p:cNvSpPr>
            <a:spLocks noGrp="1"/>
          </p:cNvSpPr>
          <p:nvPr>
            <p:ph type="body" sz="quarter" idx="13"/>
          </p:nvPr>
        </p:nvSpPr>
        <p:spPr>
          <a:xfrm>
            <a:off x="838200" y="4633614"/>
            <a:ext cx="5105400" cy="1462386"/>
          </a:xfrm>
          <a:prstGeom prst="rect">
            <a:avLst/>
          </a:prstGeom>
        </p:spPr>
        <p:txBody>
          <a:bodyPr/>
          <a:lstStyle>
            <a:lvl1pPr>
              <a:defRPr sz="2300" b="0" i="0">
                <a:solidFill>
                  <a:srgbClr val="1B172F"/>
                </a:solidFill>
                <a:latin typeface="Lato Light" panose="020F0402020204030203" pitchFamily="34" charset="0"/>
                <a:cs typeface="Lato Light" panose="020F0402020204030203" pitchFamily="34" charset="0"/>
              </a:defRPr>
            </a:lvl1pPr>
            <a:lvl2pPr>
              <a:defRPr sz="2200" b="0" i="0">
                <a:solidFill>
                  <a:srgbClr val="1B172F"/>
                </a:solidFill>
                <a:latin typeface="Lato Light" panose="020F0402020204030203" pitchFamily="34" charset="0"/>
                <a:cs typeface="Lato Light" panose="020F0402020204030203" pitchFamily="34" charset="0"/>
              </a:defRPr>
            </a:lvl2pPr>
            <a:lvl3pPr>
              <a:defRPr b="0" i="0">
                <a:solidFill>
                  <a:srgbClr val="1B172F"/>
                </a:solidFill>
                <a:latin typeface="Lato Light" panose="020F0402020204030203" pitchFamily="34" charset="0"/>
                <a:cs typeface="Lato Light" panose="020F0402020204030203" pitchFamily="34" charset="0"/>
              </a:defRPr>
            </a:lvl3pPr>
            <a:lvl4pPr>
              <a:defRPr b="0" i="0">
                <a:solidFill>
                  <a:srgbClr val="1B172F"/>
                </a:solidFill>
                <a:latin typeface="Lato Light" panose="020F0402020204030203" pitchFamily="34" charset="0"/>
                <a:cs typeface="Lato Light" panose="020F0402020204030203" pitchFamily="34" charset="0"/>
              </a:defRPr>
            </a:lvl4pPr>
            <a:lvl5pPr>
              <a:defRPr b="0" i="0">
                <a:solidFill>
                  <a:srgbClr val="1B172F"/>
                </a:solidFill>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8">
            <a:extLst>
              <a:ext uri="{FF2B5EF4-FFF2-40B4-BE49-F238E27FC236}">
                <a16:creationId xmlns:a16="http://schemas.microsoft.com/office/drawing/2014/main" id="{7A2F34F8-9709-ABA0-31C2-4E1CCC9BD5EB}"/>
              </a:ext>
            </a:extLst>
          </p:cNvPr>
          <p:cNvSpPr>
            <a:spLocks noGrp="1"/>
          </p:cNvSpPr>
          <p:nvPr>
            <p:ph type="body" sz="quarter" idx="14"/>
          </p:nvPr>
        </p:nvSpPr>
        <p:spPr>
          <a:xfrm>
            <a:off x="6350000" y="4633614"/>
            <a:ext cx="5003800" cy="1462386"/>
          </a:xfrm>
          <a:prstGeom prst="rect">
            <a:avLst/>
          </a:prstGeom>
        </p:spPr>
        <p:txBody>
          <a:bodyPr/>
          <a:lstStyle>
            <a:lvl1pPr>
              <a:defRPr sz="2300" b="0" i="0">
                <a:solidFill>
                  <a:srgbClr val="1B172F"/>
                </a:solidFill>
                <a:latin typeface="Lato Light" panose="020F0402020204030203" pitchFamily="34" charset="0"/>
                <a:cs typeface="Lato Light" panose="020F0402020204030203" pitchFamily="34" charset="0"/>
              </a:defRPr>
            </a:lvl1pPr>
            <a:lvl2pPr>
              <a:defRPr sz="2200" b="0" i="0">
                <a:solidFill>
                  <a:srgbClr val="1B172F"/>
                </a:solidFill>
                <a:latin typeface="Lato Light" panose="020F0402020204030203" pitchFamily="34" charset="0"/>
                <a:cs typeface="Lato Light" panose="020F0402020204030203" pitchFamily="34" charset="0"/>
              </a:defRPr>
            </a:lvl2pPr>
            <a:lvl3pPr>
              <a:defRPr b="0" i="0">
                <a:solidFill>
                  <a:srgbClr val="1B172F"/>
                </a:solidFill>
                <a:latin typeface="Lato Light" panose="020F0402020204030203" pitchFamily="34" charset="0"/>
                <a:cs typeface="Lato Light" panose="020F0402020204030203" pitchFamily="34" charset="0"/>
              </a:defRPr>
            </a:lvl3pPr>
            <a:lvl4pPr>
              <a:defRPr b="0" i="0">
                <a:solidFill>
                  <a:srgbClr val="1B172F"/>
                </a:solidFill>
                <a:latin typeface="Lato Light" panose="020F0402020204030203" pitchFamily="34" charset="0"/>
                <a:cs typeface="Lato Light" panose="020F0402020204030203" pitchFamily="34" charset="0"/>
              </a:defRPr>
            </a:lvl4pPr>
            <a:lvl5pPr>
              <a:defRPr b="0" i="0">
                <a:solidFill>
                  <a:srgbClr val="1B172F"/>
                </a:solidFill>
                <a:latin typeface="Lato Light" panose="020F0402020204030203" pitchFamily="34" charset="0"/>
                <a:cs typeface="Lato Light" panose="020F040202020403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4103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B172F"/>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EFCEBFE-B475-9021-FC79-2CCC8A5032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i="0">
                <a:solidFill>
                  <a:schemeClr val="tx1">
                    <a:tint val="75000"/>
                  </a:schemeClr>
                </a:solidFill>
                <a:latin typeface="Lato" panose="020F0502020204030203" pitchFamily="34" charset="0"/>
                <a:cs typeface="Lato" panose="020F0502020204030203" pitchFamily="34" charset="0"/>
              </a:defRPr>
            </a:lvl1pPr>
          </a:lstStyle>
          <a:p>
            <a:fld id="{B9A632BC-2DCE-7843-8812-B11CBAE13721}" type="datetimeFigureOut">
              <a:rPr lang="en-US" smtClean="0"/>
              <a:pPr/>
              <a:t>12/13/2023</a:t>
            </a:fld>
            <a:endParaRPr lang="en-US" dirty="0"/>
          </a:p>
        </p:txBody>
      </p:sp>
      <p:sp>
        <p:nvSpPr>
          <p:cNvPr id="5" name="Footer Placeholder 4">
            <a:extLst>
              <a:ext uri="{FF2B5EF4-FFF2-40B4-BE49-F238E27FC236}">
                <a16:creationId xmlns:a16="http://schemas.microsoft.com/office/drawing/2014/main" id="{FFEA9FC4-8CB4-03D4-B599-7C6A3C8D91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i="0">
                <a:solidFill>
                  <a:schemeClr val="tx1">
                    <a:tint val="75000"/>
                  </a:schemeClr>
                </a:solidFill>
                <a:latin typeface="Lato" panose="020F0502020204030203" pitchFamily="34" charset="0"/>
                <a:cs typeface="Lato" panose="020F0502020204030203" pitchFamily="34" charset="0"/>
              </a:defRPr>
            </a:lvl1pPr>
          </a:lstStyle>
          <a:p>
            <a:r>
              <a:rPr lang="en-US" dirty="0"/>
              <a:t>LEARNING WITH PRIDE AND JOY</a:t>
            </a:r>
          </a:p>
        </p:txBody>
      </p:sp>
      <p:sp>
        <p:nvSpPr>
          <p:cNvPr id="6" name="Slide Number Placeholder 5">
            <a:extLst>
              <a:ext uri="{FF2B5EF4-FFF2-40B4-BE49-F238E27FC236}">
                <a16:creationId xmlns:a16="http://schemas.microsoft.com/office/drawing/2014/main" id="{73BAEFA2-5A3F-0C07-D7F1-A681FBDABD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b="0" i="0">
                <a:solidFill>
                  <a:schemeClr val="tx1">
                    <a:tint val="75000"/>
                  </a:schemeClr>
                </a:solidFill>
                <a:latin typeface="Lato" panose="020F0502020204030203" pitchFamily="34" charset="0"/>
                <a:cs typeface="Lato" panose="020F0502020204030203" pitchFamily="34" charset="0"/>
              </a:defRPr>
            </a:lvl1pPr>
          </a:lstStyle>
          <a:p>
            <a:fld id="{010606C2-AAEF-424B-A253-A735EFA16CFA}" type="slidenum">
              <a:rPr lang="en-US" smtClean="0"/>
              <a:pPr/>
              <a:t>‹#›</a:t>
            </a:fld>
            <a:endParaRPr lang="en-US" dirty="0"/>
          </a:p>
        </p:txBody>
      </p:sp>
      <p:pic>
        <p:nvPicPr>
          <p:cNvPr id="7" name="Picture 6">
            <a:extLst>
              <a:ext uri="{FF2B5EF4-FFF2-40B4-BE49-F238E27FC236}">
                <a16:creationId xmlns:a16="http://schemas.microsoft.com/office/drawing/2014/main" id="{65E562F1-B73F-F336-D72F-9471DF1CC9C6}"/>
              </a:ext>
            </a:extLst>
          </p:cNvPr>
          <p:cNvPicPr>
            <a:picLocks noChangeAspect="1"/>
          </p:cNvPicPr>
          <p:nvPr userDrawn="1"/>
        </p:nvPicPr>
        <p:blipFill>
          <a:blip r:embed="rId7"/>
          <a:stretch>
            <a:fillRect/>
          </a:stretch>
        </p:blipFill>
        <p:spPr>
          <a:xfrm>
            <a:off x="598167" y="244861"/>
            <a:ext cx="1936101" cy="1519237"/>
          </a:xfrm>
          <a:prstGeom prst="rect">
            <a:avLst/>
          </a:prstGeom>
        </p:spPr>
      </p:pic>
    </p:spTree>
    <p:extLst>
      <p:ext uri="{BB962C8B-B14F-4D97-AF65-F5344CB8AC3E}">
        <p14:creationId xmlns:p14="http://schemas.microsoft.com/office/powerpoint/2010/main" val="816285907"/>
      </p:ext>
    </p:extLst>
  </p:cSld>
  <p:clrMap bg1="dk1" tx1="lt1" bg2="dk2" tx2="lt2" accent1="accent1" accent2="accent2" accent3="accent3" accent4="accent4" accent5="accent5" accent6="accent6" hlink="hlink" folHlink="folHlink"/>
  <p:sldLayoutIdLst>
    <p:sldLayoutId id="2147483667" r:id="rId1"/>
    <p:sldLayoutId id="2147483674" r:id="rId2"/>
    <p:sldLayoutId id="2147483680" r:id="rId3"/>
    <p:sldLayoutId id="2147483682" r:id="rId4"/>
    <p:sldLayoutId id="214748368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EFCEBFE-B475-9021-FC79-2CCC8A5032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i="0">
                <a:solidFill>
                  <a:schemeClr val="tx1">
                    <a:tint val="75000"/>
                  </a:schemeClr>
                </a:solidFill>
                <a:latin typeface="Lato" panose="020F0502020204030203" pitchFamily="34" charset="0"/>
                <a:cs typeface="Lato" panose="020F0502020204030203" pitchFamily="34" charset="0"/>
              </a:defRPr>
            </a:lvl1pPr>
          </a:lstStyle>
          <a:p>
            <a:fld id="{B9A632BC-2DCE-7843-8812-B11CBAE13721}" type="datetimeFigureOut">
              <a:rPr lang="en-US" smtClean="0"/>
              <a:pPr/>
              <a:t>12/13/2023</a:t>
            </a:fld>
            <a:endParaRPr lang="en-US" dirty="0"/>
          </a:p>
        </p:txBody>
      </p:sp>
      <p:sp>
        <p:nvSpPr>
          <p:cNvPr id="5" name="Footer Placeholder 4">
            <a:extLst>
              <a:ext uri="{FF2B5EF4-FFF2-40B4-BE49-F238E27FC236}">
                <a16:creationId xmlns:a16="http://schemas.microsoft.com/office/drawing/2014/main" id="{FFEA9FC4-8CB4-03D4-B599-7C6A3C8D91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i="0">
                <a:solidFill>
                  <a:schemeClr val="tx1">
                    <a:tint val="75000"/>
                  </a:schemeClr>
                </a:solidFill>
                <a:latin typeface="Lato" panose="020F0502020204030203" pitchFamily="34" charset="0"/>
                <a:cs typeface="Lato" panose="020F0502020204030203" pitchFamily="34" charset="0"/>
              </a:defRPr>
            </a:lvl1pPr>
          </a:lstStyle>
          <a:p>
            <a:r>
              <a:rPr lang="en-US" dirty="0"/>
              <a:t>LEARNING WITH PRIDE AND JOY</a:t>
            </a:r>
          </a:p>
        </p:txBody>
      </p:sp>
      <p:sp>
        <p:nvSpPr>
          <p:cNvPr id="6" name="Slide Number Placeholder 5">
            <a:extLst>
              <a:ext uri="{FF2B5EF4-FFF2-40B4-BE49-F238E27FC236}">
                <a16:creationId xmlns:a16="http://schemas.microsoft.com/office/drawing/2014/main" id="{73BAEFA2-5A3F-0C07-D7F1-A681FBDABD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b="0" i="0">
                <a:solidFill>
                  <a:schemeClr val="tx1">
                    <a:tint val="75000"/>
                  </a:schemeClr>
                </a:solidFill>
                <a:latin typeface="Lato" panose="020F0502020204030203" pitchFamily="34" charset="0"/>
                <a:cs typeface="Lato" panose="020F0502020204030203" pitchFamily="34" charset="0"/>
              </a:defRPr>
            </a:lvl1pPr>
          </a:lstStyle>
          <a:p>
            <a:fld id="{010606C2-AAEF-424B-A253-A735EFA16CFA}" type="slidenum">
              <a:rPr lang="en-US" smtClean="0"/>
              <a:pPr/>
              <a:t>‹#›</a:t>
            </a:fld>
            <a:endParaRPr lang="en-US" dirty="0"/>
          </a:p>
        </p:txBody>
      </p:sp>
      <p:pic>
        <p:nvPicPr>
          <p:cNvPr id="7" name="Picture 6">
            <a:extLst>
              <a:ext uri="{FF2B5EF4-FFF2-40B4-BE49-F238E27FC236}">
                <a16:creationId xmlns:a16="http://schemas.microsoft.com/office/drawing/2014/main" id="{65E562F1-B73F-F336-D72F-9471DF1CC9C6}"/>
              </a:ext>
            </a:extLst>
          </p:cNvPr>
          <p:cNvPicPr>
            <a:picLocks noChangeAspect="1"/>
          </p:cNvPicPr>
          <p:nvPr userDrawn="1"/>
        </p:nvPicPr>
        <p:blipFill>
          <a:blip r:embed="rId9"/>
          <a:srcRect/>
          <a:stretch/>
        </p:blipFill>
        <p:spPr>
          <a:xfrm>
            <a:off x="598167" y="244861"/>
            <a:ext cx="1936100" cy="1519237"/>
          </a:xfrm>
          <a:prstGeom prst="rect">
            <a:avLst/>
          </a:prstGeom>
        </p:spPr>
      </p:pic>
    </p:spTree>
    <p:extLst>
      <p:ext uri="{BB962C8B-B14F-4D97-AF65-F5344CB8AC3E}">
        <p14:creationId xmlns:p14="http://schemas.microsoft.com/office/powerpoint/2010/main" val="331518587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ziJ8TS_V0f8" TargetMode="Externa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1.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0FFLFcB9xfQ" TargetMode="External"/><Relationship Id="rId2" Type="http://schemas.openxmlformats.org/officeDocument/2006/relationships/image" Target="../media/image4.png"/><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9nBgcoZBuiQ" TargetMode="External"/><Relationship Id="rId2" Type="http://schemas.openxmlformats.org/officeDocument/2006/relationships/image" Target="../media/image4.png"/><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97A07-6534-EF5D-C3DA-BD863544331C}"/>
              </a:ext>
            </a:extLst>
          </p:cNvPr>
          <p:cNvSpPr>
            <a:spLocks noGrp="1"/>
          </p:cNvSpPr>
          <p:nvPr>
            <p:ph type="ctrTitle"/>
          </p:nvPr>
        </p:nvSpPr>
        <p:spPr>
          <a:xfrm>
            <a:off x="3374363" y="846899"/>
            <a:ext cx="6515361" cy="794297"/>
          </a:xfrm>
        </p:spPr>
        <p:txBody>
          <a:bodyPr/>
          <a:lstStyle/>
          <a:p>
            <a:r>
              <a:rPr lang="en-US" dirty="0"/>
              <a:t>Decision Making</a:t>
            </a:r>
          </a:p>
        </p:txBody>
      </p:sp>
      <p:sp>
        <p:nvSpPr>
          <p:cNvPr id="3" name="Subtitle 2">
            <a:extLst>
              <a:ext uri="{FF2B5EF4-FFF2-40B4-BE49-F238E27FC236}">
                <a16:creationId xmlns:a16="http://schemas.microsoft.com/office/drawing/2014/main" id="{161A6FCA-F2BA-1475-770A-330F7388E545}"/>
              </a:ext>
            </a:extLst>
          </p:cNvPr>
          <p:cNvSpPr>
            <a:spLocks noGrp="1"/>
          </p:cNvSpPr>
          <p:nvPr>
            <p:ph type="subTitle" idx="1"/>
          </p:nvPr>
        </p:nvSpPr>
        <p:spPr>
          <a:xfrm>
            <a:off x="894599" y="2018593"/>
            <a:ext cx="4662268" cy="1505238"/>
          </a:xfrm>
        </p:spPr>
        <p:txBody>
          <a:bodyPr/>
          <a:lstStyle/>
          <a:p>
            <a:r>
              <a:rPr lang="en-US" dirty="0"/>
              <a:t>Preparing to be successful in making good decisions</a:t>
            </a:r>
          </a:p>
        </p:txBody>
      </p:sp>
      <p:sp>
        <p:nvSpPr>
          <p:cNvPr id="4" name="TextBox 3">
            <a:extLst>
              <a:ext uri="{FF2B5EF4-FFF2-40B4-BE49-F238E27FC236}">
                <a16:creationId xmlns:a16="http://schemas.microsoft.com/office/drawing/2014/main" id="{D81A9486-0C2B-4F6E-AB9F-F4951E402E49}"/>
              </a:ext>
            </a:extLst>
          </p:cNvPr>
          <p:cNvSpPr txBox="1"/>
          <p:nvPr/>
        </p:nvSpPr>
        <p:spPr>
          <a:xfrm>
            <a:off x="8451273" y="1260944"/>
            <a:ext cx="3413349" cy="646331"/>
          </a:xfrm>
          <a:prstGeom prst="rect">
            <a:avLst/>
          </a:prstGeom>
          <a:noFill/>
        </p:spPr>
        <p:txBody>
          <a:bodyPr wrap="square" rtlCol="0">
            <a:spAutoFit/>
          </a:bodyPr>
          <a:lstStyle/>
          <a:p>
            <a:pPr algn="r"/>
            <a:r>
              <a:rPr lang="en-GB" dirty="0"/>
              <a:t>Preparing to make your GCSE/BTEC choices</a:t>
            </a:r>
          </a:p>
        </p:txBody>
      </p:sp>
      <p:pic>
        <p:nvPicPr>
          <p:cNvPr id="5" name="Picture 4">
            <a:extLst>
              <a:ext uri="{FF2B5EF4-FFF2-40B4-BE49-F238E27FC236}">
                <a16:creationId xmlns:a16="http://schemas.microsoft.com/office/drawing/2014/main" id="{4047EDB7-70EB-BF03-FCF7-3072F4E81559}"/>
              </a:ext>
            </a:extLst>
          </p:cNvPr>
          <p:cNvPicPr>
            <a:picLocks noChangeAspect="1"/>
          </p:cNvPicPr>
          <p:nvPr/>
        </p:nvPicPr>
        <p:blipFill>
          <a:blip r:embed="rId2"/>
          <a:stretch>
            <a:fillRect/>
          </a:stretch>
        </p:blipFill>
        <p:spPr>
          <a:xfrm>
            <a:off x="9606606" y="333564"/>
            <a:ext cx="2258016" cy="805968"/>
          </a:xfrm>
          <a:prstGeom prst="rect">
            <a:avLst/>
          </a:prstGeom>
        </p:spPr>
      </p:pic>
      <p:sp>
        <p:nvSpPr>
          <p:cNvPr id="6" name="TextBox 5">
            <a:extLst>
              <a:ext uri="{FF2B5EF4-FFF2-40B4-BE49-F238E27FC236}">
                <a16:creationId xmlns:a16="http://schemas.microsoft.com/office/drawing/2014/main" id="{02403AC6-F2EC-D5EC-70D5-E9073432FC44}"/>
              </a:ext>
            </a:extLst>
          </p:cNvPr>
          <p:cNvSpPr txBox="1"/>
          <p:nvPr/>
        </p:nvSpPr>
        <p:spPr>
          <a:xfrm>
            <a:off x="5856303" y="4999233"/>
            <a:ext cx="6715572" cy="646331"/>
          </a:xfrm>
          <a:prstGeom prst="rect">
            <a:avLst/>
          </a:prstGeom>
          <a:noFill/>
        </p:spPr>
        <p:txBody>
          <a:bodyPr wrap="square" rtlCol="0">
            <a:spAutoFit/>
          </a:bodyPr>
          <a:lstStyle/>
          <a:p>
            <a:r>
              <a:rPr lang="en-GB" sz="3600" b="1" dirty="0">
                <a:solidFill>
                  <a:srgbClr val="FF0000"/>
                </a:solidFill>
              </a:rPr>
              <a:t>Subject Life/Soft Skills </a:t>
            </a:r>
          </a:p>
        </p:txBody>
      </p:sp>
      <p:sp>
        <p:nvSpPr>
          <p:cNvPr id="7" name="TextBox 6">
            <a:extLst>
              <a:ext uri="{FF2B5EF4-FFF2-40B4-BE49-F238E27FC236}">
                <a16:creationId xmlns:a16="http://schemas.microsoft.com/office/drawing/2014/main" id="{212407CA-2BEE-910C-6ED0-9244C527577D}"/>
              </a:ext>
            </a:extLst>
          </p:cNvPr>
          <p:cNvSpPr txBox="1"/>
          <p:nvPr/>
        </p:nvSpPr>
        <p:spPr>
          <a:xfrm>
            <a:off x="4865511" y="5671534"/>
            <a:ext cx="6536320" cy="830997"/>
          </a:xfrm>
          <a:prstGeom prst="rect">
            <a:avLst/>
          </a:prstGeom>
          <a:noFill/>
        </p:spPr>
        <p:txBody>
          <a:bodyPr wrap="square" rtlCol="0">
            <a:spAutoFit/>
          </a:bodyPr>
          <a:lstStyle/>
          <a:p>
            <a:r>
              <a:rPr lang="en-GB" sz="2400" b="1" dirty="0">
                <a:solidFill>
                  <a:srgbClr val="FF0000"/>
                </a:solidFill>
              </a:rPr>
              <a:t>Discuss – </a:t>
            </a:r>
            <a:r>
              <a:rPr lang="en-GB" sz="2400" dirty="0">
                <a:solidFill>
                  <a:srgbClr val="FF0000"/>
                </a:solidFill>
              </a:rPr>
              <a:t>Have you ever considered the different skills that you can develop in each subject?</a:t>
            </a:r>
          </a:p>
        </p:txBody>
      </p:sp>
      <p:pic>
        <p:nvPicPr>
          <p:cNvPr id="8" name="Picture 2" descr="Decision-Making Models: Five Agile Methods to Help You">
            <a:extLst>
              <a:ext uri="{FF2B5EF4-FFF2-40B4-BE49-F238E27FC236}">
                <a16:creationId xmlns:a16="http://schemas.microsoft.com/office/drawing/2014/main" id="{FB0E8C5A-796F-BBF3-FE61-4F0783A8F2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106044"/>
            <a:ext cx="5201401" cy="26944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e best ways to pick up new skills at work">
            <a:extLst>
              <a:ext uri="{FF2B5EF4-FFF2-40B4-BE49-F238E27FC236}">
                <a16:creationId xmlns:a16="http://schemas.microsoft.com/office/drawing/2014/main" id="{8C868B45-DA2A-EA38-E274-9242B939D0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282" y="2980191"/>
            <a:ext cx="4379514" cy="24661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EC29F8E0-E04C-5B68-9CCF-785AA22F97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66" y="5818252"/>
            <a:ext cx="3134651" cy="684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7C55634F-EF99-0528-37B0-D85D497568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1273" y="412800"/>
            <a:ext cx="1027062" cy="70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783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F5891-BD66-E086-C36B-9244BCC254D1}"/>
              </a:ext>
            </a:extLst>
          </p:cNvPr>
          <p:cNvSpPr>
            <a:spLocks noGrp="1"/>
          </p:cNvSpPr>
          <p:nvPr>
            <p:ph type="title"/>
          </p:nvPr>
        </p:nvSpPr>
        <p:spPr>
          <a:xfrm>
            <a:off x="403532" y="2059782"/>
            <a:ext cx="2193618" cy="1049338"/>
          </a:xfrm>
        </p:spPr>
        <p:txBody>
          <a:bodyPr/>
          <a:lstStyle/>
          <a:p>
            <a:pPr algn="ctr">
              <a:defRPr/>
            </a:pPr>
            <a:r>
              <a:rPr lang="en-GB" sz="3600" dirty="0"/>
              <a:t>This video clip introduces the eight key essential skills </a:t>
            </a:r>
          </a:p>
        </p:txBody>
      </p:sp>
      <p:sp>
        <p:nvSpPr>
          <p:cNvPr id="19459" name="Content Placeholder 2">
            <a:extLst>
              <a:ext uri="{FF2B5EF4-FFF2-40B4-BE49-F238E27FC236}">
                <a16:creationId xmlns:a16="http://schemas.microsoft.com/office/drawing/2014/main" id="{10C7CE89-1003-0F37-ED8B-B1746AB20036}"/>
              </a:ext>
            </a:extLst>
          </p:cNvPr>
          <p:cNvSpPr>
            <a:spLocks noGrp="1" noChangeArrowheads="1"/>
          </p:cNvSpPr>
          <p:nvPr>
            <p:ph idx="1"/>
          </p:nvPr>
        </p:nvSpPr>
        <p:spPr/>
        <p:txBody>
          <a:bodyPr/>
          <a:lstStyle/>
          <a:p>
            <a:endParaRPr lang="en-US" altLang="en-US"/>
          </a:p>
        </p:txBody>
      </p:sp>
      <p:pic>
        <p:nvPicPr>
          <p:cNvPr id="19460" name="Picture 4">
            <a:hlinkClick r:id="rId2"/>
            <a:extLst>
              <a:ext uri="{FF2B5EF4-FFF2-40B4-BE49-F238E27FC236}">
                <a16:creationId xmlns:a16="http://schemas.microsoft.com/office/drawing/2014/main" id="{E3E8A69A-EA6F-E92B-03CF-107F391FE4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51" t="6601" r="27162" b="9399"/>
          <a:stretch>
            <a:fillRect/>
          </a:stretch>
        </p:blipFill>
        <p:spPr bwMode="auto">
          <a:xfrm>
            <a:off x="3511550" y="2224358"/>
            <a:ext cx="64071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3F979CE-48EA-4561-DC22-C064071B33EA}"/>
              </a:ext>
            </a:extLst>
          </p:cNvPr>
          <p:cNvSpPr txBox="1"/>
          <p:nvPr/>
        </p:nvSpPr>
        <p:spPr>
          <a:xfrm>
            <a:off x="3957639" y="5454650"/>
            <a:ext cx="5184775" cy="374650"/>
          </a:xfrm>
          <a:prstGeom prst="rect">
            <a:avLst/>
          </a:prstGeom>
          <a:noFill/>
        </p:spPr>
        <p:txBody>
          <a:bodyPr>
            <a:spAutoFit/>
          </a:bodyPr>
          <a:lstStyle/>
          <a:p>
            <a:pPr>
              <a:lnSpc>
                <a:spcPct val="107000"/>
              </a:lnSpc>
              <a:spcAft>
                <a:spcPts val="800"/>
              </a:spcAft>
              <a:defRPr/>
            </a:pPr>
            <a:r>
              <a:rPr lang="en-GB" u="sng" kern="100"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https://www.youtube.com/watch?v=ziJ8TS_V0f8</a:t>
            </a:r>
            <a:endParaRPr lang="en-GB"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9462" name="TextBox 6">
            <a:extLst>
              <a:ext uri="{FF2B5EF4-FFF2-40B4-BE49-F238E27FC236}">
                <a16:creationId xmlns:a16="http://schemas.microsoft.com/office/drawing/2014/main" id="{E6140381-DFB7-93DD-9ECB-2B498E749FA2}"/>
              </a:ext>
            </a:extLst>
          </p:cNvPr>
          <p:cNvSpPr txBox="1">
            <a:spLocks noChangeArrowheads="1"/>
          </p:cNvSpPr>
          <p:nvPr/>
        </p:nvSpPr>
        <p:spPr bwMode="auto">
          <a:xfrm>
            <a:off x="10364789" y="5691187"/>
            <a:ext cx="647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100000"/>
              </a:lnSpc>
              <a:spcBef>
                <a:spcPct val="0"/>
              </a:spcBef>
              <a:buClrTx/>
              <a:buSzTx/>
              <a:buFontTx/>
              <a:buNone/>
            </a:pPr>
            <a:r>
              <a:rPr lang="en-GB" altLang="en-US" sz="1200" dirty="0">
                <a:latin typeface="Arial" panose="020B0604020202020204" pitchFamily="34" charset="0"/>
              </a:rPr>
              <a:t>2 mins</a:t>
            </a:r>
          </a:p>
        </p:txBody>
      </p:sp>
      <p:pic>
        <p:nvPicPr>
          <p:cNvPr id="19463" name="Picture 2">
            <a:extLst>
              <a:ext uri="{FF2B5EF4-FFF2-40B4-BE49-F238E27FC236}">
                <a16:creationId xmlns:a16="http://schemas.microsoft.com/office/drawing/2014/main" id="{5275DD2F-0468-0BA0-542F-7532331805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2425" y="312467"/>
            <a:ext cx="8425988" cy="1255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7855A-7D10-1E0A-A53E-52AA363FD7CA}"/>
              </a:ext>
            </a:extLst>
          </p:cNvPr>
          <p:cNvSpPr>
            <a:spLocks noGrp="1"/>
          </p:cNvSpPr>
          <p:nvPr>
            <p:ph type="title"/>
          </p:nvPr>
        </p:nvSpPr>
        <p:spPr/>
        <p:txBody>
          <a:bodyPr/>
          <a:lstStyle/>
          <a:p>
            <a:pPr>
              <a:defRPr/>
            </a:pPr>
            <a:br>
              <a:rPr lang="en-GB" dirty="0"/>
            </a:br>
            <a:endParaRPr lang="en-GB" dirty="0"/>
          </a:p>
        </p:txBody>
      </p:sp>
      <p:sp>
        <p:nvSpPr>
          <p:cNvPr id="20483" name="Content Placeholder 2">
            <a:extLst>
              <a:ext uri="{FF2B5EF4-FFF2-40B4-BE49-F238E27FC236}">
                <a16:creationId xmlns:a16="http://schemas.microsoft.com/office/drawing/2014/main" id="{E77302D9-89F9-14C8-3950-F8EFE530A3D0}"/>
              </a:ext>
            </a:extLst>
          </p:cNvPr>
          <p:cNvSpPr>
            <a:spLocks noGrp="1" noChangeArrowheads="1"/>
          </p:cNvSpPr>
          <p:nvPr>
            <p:ph idx="1"/>
          </p:nvPr>
        </p:nvSpPr>
        <p:spPr>
          <a:xfrm>
            <a:off x="838763" y="6091084"/>
            <a:ext cx="10868435" cy="870155"/>
          </a:xfrm>
        </p:spPr>
        <p:txBody>
          <a:bodyPr/>
          <a:lstStyle/>
          <a:p>
            <a:pPr marL="0" indent="0">
              <a:buNone/>
            </a:pPr>
            <a:r>
              <a:rPr lang="en-GB" altLang="en-US" b="1" i="1" dirty="0">
                <a:solidFill>
                  <a:srgbClr val="FF0000"/>
                </a:solidFill>
              </a:rPr>
              <a:t>Which do you think you are strongest at and which is your weakest?  </a:t>
            </a:r>
          </a:p>
        </p:txBody>
      </p:sp>
      <p:pic>
        <p:nvPicPr>
          <p:cNvPr id="20484" name="Picture 3">
            <a:extLst>
              <a:ext uri="{FF2B5EF4-FFF2-40B4-BE49-F238E27FC236}">
                <a16:creationId xmlns:a16="http://schemas.microsoft.com/office/drawing/2014/main" id="{1540498C-885F-2682-D7A0-82B733E4CF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76" y="1780661"/>
            <a:ext cx="11732008" cy="392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1A87-ECF4-5AF0-5573-BE1B0E371EAA}"/>
              </a:ext>
            </a:extLst>
          </p:cNvPr>
          <p:cNvSpPr>
            <a:spLocks noGrp="1"/>
          </p:cNvSpPr>
          <p:nvPr>
            <p:ph type="title"/>
          </p:nvPr>
        </p:nvSpPr>
        <p:spPr>
          <a:xfrm>
            <a:off x="3719514" y="446830"/>
            <a:ext cx="7092947" cy="1049338"/>
          </a:xfrm>
        </p:spPr>
        <p:txBody>
          <a:bodyPr>
            <a:normAutofit fontScale="90000"/>
          </a:bodyPr>
          <a:lstStyle/>
          <a:p>
            <a:pPr algn="ctr">
              <a:defRPr/>
            </a:pPr>
            <a:r>
              <a:rPr lang="en-GB" b="1" dirty="0">
                <a:solidFill>
                  <a:srgbClr val="FF0000"/>
                </a:solidFill>
              </a:rPr>
              <a:t>Think which skill might be the most important for each job?</a:t>
            </a:r>
          </a:p>
        </p:txBody>
      </p:sp>
      <p:graphicFrame>
        <p:nvGraphicFramePr>
          <p:cNvPr id="4" name="Table 4">
            <a:extLst>
              <a:ext uri="{FF2B5EF4-FFF2-40B4-BE49-F238E27FC236}">
                <a16:creationId xmlns:a16="http://schemas.microsoft.com/office/drawing/2014/main" id="{15E91FFC-7D40-76F5-4523-64A98D9ECD89}"/>
              </a:ext>
            </a:extLst>
          </p:cNvPr>
          <p:cNvGraphicFramePr>
            <a:graphicFrameLocks noGrp="1"/>
          </p:cNvGraphicFramePr>
          <p:nvPr>
            <p:ph idx="1"/>
            <p:extLst>
              <p:ext uri="{D42A27DB-BD31-4B8C-83A1-F6EECF244321}">
                <p14:modId xmlns:p14="http://schemas.microsoft.com/office/powerpoint/2010/main" val="880888012"/>
              </p:ext>
            </p:extLst>
          </p:nvPr>
        </p:nvGraphicFramePr>
        <p:xfrm>
          <a:off x="117987" y="1949004"/>
          <a:ext cx="11916695" cy="4327973"/>
        </p:xfrm>
        <a:graphic>
          <a:graphicData uri="http://schemas.openxmlformats.org/drawingml/2006/table">
            <a:tbl>
              <a:tblPr firstRow="1" bandRow="1">
                <a:tableStyleId>{5C22544A-7EE6-4342-B048-85BDC9FD1C3A}</a:tableStyleId>
              </a:tblPr>
              <a:tblGrid>
                <a:gridCol w="1472892">
                  <a:extLst>
                    <a:ext uri="{9D8B030D-6E8A-4147-A177-3AD203B41FA5}">
                      <a16:colId xmlns:a16="http://schemas.microsoft.com/office/drawing/2014/main" val="20000"/>
                    </a:ext>
                  </a:extLst>
                </a:gridCol>
                <a:gridCol w="1175263">
                  <a:extLst>
                    <a:ext uri="{9D8B030D-6E8A-4147-A177-3AD203B41FA5}">
                      <a16:colId xmlns:a16="http://schemas.microsoft.com/office/drawing/2014/main" val="20001"/>
                    </a:ext>
                  </a:extLst>
                </a:gridCol>
                <a:gridCol w="1324077">
                  <a:extLst>
                    <a:ext uri="{9D8B030D-6E8A-4147-A177-3AD203B41FA5}">
                      <a16:colId xmlns:a16="http://schemas.microsoft.com/office/drawing/2014/main" val="20002"/>
                    </a:ext>
                  </a:extLst>
                </a:gridCol>
                <a:gridCol w="1324077">
                  <a:extLst>
                    <a:ext uri="{9D8B030D-6E8A-4147-A177-3AD203B41FA5}">
                      <a16:colId xmlns:a16="http://schemas.microsoft.com/office/drawing/2014/main" val="20003"/>
                    </a:ext>
                  </a:extLst>
                </a:gridCol>
                <a:gridCol w="1324077">
                  <a:extLst>
                    <a:ext uri="{9D8B030D-6E8A-4147-A177-3AD203B41FA5}">
                      <a16:colId xmlns:a16="http://schemas.microsoft.com/office/drawing/2014/main" val="20004"/>
                    </a:ext>
                  </a:extLst>
                </a:gridCol>
                <a:gridCol w="1324077">
                  <a:extLst>
                    <a:ext uri="{9D8B030D-6E8A-4147-A177-3AD203B41FA5}">
                      <a16:colId xmlns:a16="http://schemas.microsoft.com/office/drawing/2014/main" val="20005"/>
                    </a:ext>
                  </a:extLst>
                </a:gridCol>
                <a:gridCol w="1290971">
                  <a:extLst>
                    <a:ext uri="{9D8B030D-6E8A-4147-A177-3AD203B41FA5}">
                      <a16:colId xmlns:a16="http://schemas.microsoft.com/office/drawing/2014/main" val="20006"/>
                    </a:ext>
                  </a:extLst>
                </a:gridCol>
                <a:gridCol w="1357184">
                  <a:extLst>
                    <a:ext uri="{9D8B030D-6E8A-4147-A177-3AD203B41FA5}">
                      <a16:colId xmlns:a16="http://schemas.microsoft.com/office/drawing/2014/main" val="20007"/>
                    </a:ext>
                  </a:extLst>
                </a:gridCol>
                <a:gridCol w="1324077">
                  <a:extLst>
                    <a:ext uri="{9D8B030D-6E8A-4147-A177-3AD203B41FA5}">
                      <a16:colId xmlns:a16="http://schemas.microsoft.com/office/drawing/2014/main" val="20008"/>
                    </a:ext>
                  </a:extLst>
                </a:gridCol>
              </a:tblGrid>
              <a:tr h="808533">
                <a:tc>
                  <a:txBody>
                    <a:bodyPr/>
                    <a:lstStyle/>
                    <a:p>
                      <a:endParaRPr lang="en-GB" sz="1800" dirty="0"/>
                    </a:p>
                  </a:txBody>
                  <a:tcPr marL="91438" marR="91438" marT="45719" marB="45719"/>
                </a:tc>
                <a:tc>
                  <a:txBody>
                    <a:bodyPr/>
                    <a:lstStyle/>
                    <a:p>
                      <a:r>
                        <a:rPr lang="en-GB" sz="1800" dirty="0"/>
                        <a:t>Listening </a:t>
                      </a:r>
                    </a:p>
                  </a:txBody>
                  <a:tcPr marL="91438" marR="91438" marT="45719" marB="45719"/>
                </a:tc>
                <a:tc>
                  <a:txBody>
                    <a:bodyPr/>
                    <a:lstStyle/>
                    <a:p>
                      <a:r>
                        <a:rPr lang="en-GB" sz="1800" dirty="0"/>
                        <a:t>Speaking </a:t>
                      </a:r>
                    </a:p>
                  </a:txBody>
                  <a:tcPr marL="91438" marR="91438" marT="45719" marB="45719"/>
                </a:tc>
                <a:tc>
                  <a:txBody>
                    <a:bodyPr/>
                    <a:lstStyle/>
                    <a:p>
                      <a:r>
                        <a:rPr lang="en-GB" sz="1800" dirty="0"/>
                        <a:t>Problem</a:t>
                      </a:r>
                    </a:p>
                    <a:p>
                      <a:r>
                        <a:rPr lang="en-GB" sz="1800" dirty="0"/>
                        <a:t>Solving</a:t>
                      </a:r>
                    </a:p>
                  </a:txBody>
                  <a:tcPr marL="91438" marR="91438" marT="45719" marB="45719"/>
                </a:tc>
                <a:tc>
                  <a:txBody>
                    <a:bodyPr/>
                    <a:lstStyle/>
                    <a:p>
                      <a:r>
                        <a:rPr lang="en-GB" sz="1800" dirty="0"/>
                        <a:t>Creativity</a:t>
                      </a:r>
                    </a:p>
                    <a:p>
                      <a:endParaRPr lang="en-GB" sz="1800" dirty="0"/>
                    </a:p>
                  </a:txBody>
                  <a:tcPr marL="91438" marR="91438" marT="45719" marB="45719"/>
                </a:tc>
                <a:tc>
                  <a:txBody>
                    <a:bodyPr/>
                    <a:lstStyle/>
                    <a:p>
                      <a:r>
                        <a:rPr lang="en-GB" sz="1800" dirty="0"/>
                        <a:t>Staying</a:t>
                      </a:r>
                    </a:p>
                    <a:p>
                      <a:r>
                        <a:rPr lang="en-GB" sz="1800" dirty="0"/>
                        <a:t>Positive</a:t>
                      </a:r>
                    </a:p>
                  </a:txBody>
                  <a:tcPr marL="91438" marR="91438" marT="45719" marB="45719"/>
                </a:tc>
                <a:tc>
                  <a:txBody>
                    <a:bodyPr/>
                    <a:lstStyle/>
                    <a:p>
                      <a:r>
                        <a:rPr lang="en-GB" sz="1800" dirty="0"/>
                        <a:t>Aiming High</a:t>
                      </a:r>
                    </a:p>
                  </a:txBody>
                  <a:tcPr marL="91438" marR="91438" marT="45719" marB="45719"/>
                </a:tc>
                <a:tc>
                  <a:txBody>
                    <a:bodyPr/>
                    <a:lstStyle/>
                    <a:p>
                      <a:r>
                        <a:rPr lang="en-GB" sz="1800" dirty="0"/>
                        <a:t>Leadership</a:t>
                      </a:r>
                    </a:p>
                  </a:txBody>
                  <a:tcPr marL="91438" marR="91438" marT="45719" marB="45719"/>
                </a:tc>
                <a:tc>
                  <a:txBody>
                    <a:bodyPr/>
                    <a:lstStyle/>
                    <a:p>
                      <a:r>
                        <a:rPr lang="en-GB" sz="1800" dirty="0"/>
                        <a:t>Teamwork</a:t>
                      </a:r>
                    </a:p>
                  </a:txBody>
                  <a:tcPr marL="91438" marR="91438" marT="45719" marB="45719"/>
                </a:tc>
                <a:extLst>
                  <a:ext uri="{0D108BD9-81ED-4DB2-BD59-A6C34878D82A}">
                    <a16:rowId xmlns:a16="http://schemas.microsoft.com/office/drawing/2014/main" val="10000"/>
                  </a:ext>
                </a:extLst>
              </a:tr>
              <a:tr h="604638">
                <a:tc>
                  <a:txBody>
                    <a:bodyPr/>
                    <a:lstStyle/>
                    <a:p>
                      <a:r>
                        <a:rPr lang="en-GB" sz="1800" dirty="0"/>
                        <a:t>Teacher</a:t>
                      </a:r>
                    </a:p>
                  </a:txBody>
                  <a:tcPr marL="91438" marR="91438" marT="45719" marB="45719"/>
                </a:tc>
                <a:tc>
                  <a:txBody>
                    <a:bodyPr/>
                    <a:lstStyle/>
                    <a:p>
                      <a:endParaRPr lang="en-GB" sz="1800" dirty="0"/>
                    </a:p>
                  </a:txBody>
                  <a:tcPr marL="91438" marR="91438" marT="45719" marB="45719"/>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1800" dirty="0"/>
                    </a:p>
                  </a:txBody>
                  <a:tcPr marL="91438" marR="91438" marT="45719" marB="45719"/>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1800" dirty="0"/>
                    </a:p>
                  </a:txBody>
                  <a:tcPr marL="91438" marR="91438" marT="45719" marB="45719"/>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1800" dirty="0"/>
                    </a:p>
                  </a:txBody>
                  <a:tcPr marL="91438" marR="91438" marT="45719" marB="45719"/>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1800" dirty="0"/>
                    </a:p>
                  </a:txBody>
                  <a:tcPr marL="91438" marR="91438" marT="45719" marB="45719"/>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1800" dirty="0"/>
                    </a:p>
                  </a:txBody>
                  <a:tcPr marL="91438" marR="91438" marT="45719" marB="45719"/>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1800" dirty="0"/>
                    </a:p>
                  </a:txBody>
                  <a:tcPr marL="91438" marR="91438" marT="45719" marB="45719"/>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1800" dirty="0"/>
                    </a:p>
                  </a:txBody>
                  <a:tcPr marL="91438" marR="91438" marT="45719" marB="45719"/>
                </a:tc>
                <a:extLst>
                  <a:ext uri="{0D108BD9-81ED-4DB2-BD59-A6C34878D82A}">
                    <a16:rowId xmlns:a16="http://schemas.microsoft.com/office/drawing/2014/main" val="10001"/>
                  </a:ext>
                </a:extLst>
              </a:tr>
              <a:tr h="604638">
                <a:tc>
                  <a:txBody>
                    <a:bodyPr/>
                    <a:lstStyle/>
                    <a:p>
                      <a:r>
                        <a:rPr lang="en-GB" sz="1800" dirty="0"/>
                        <a:t>Paramedic</a:t>
                      </a:r>
                    </a:p>
                  </a:txBody>
                  <a:tcPr marL="91438" marR="91438" marT="45719" marB="45719"/>
                </a:tc>
                <a:tc>
                  <a:txBody>
                    <a:bodyPr/>
                    <a:lstStyle/>
                    <a:p>
                      <a:endParaRPr lang="en-GB" sz="1800" dirty="0"/>
                    </a:p>
                  </a:txBody>
                  <a:tcPr marL="91438" marR="91438" marT="45719" marB="45719"/>
                </a:tc>
                <a:tc>
                  <a:txBody>
                    <a:bodyPr/>
                    <a:lstStyle/>
                    <a:p>
                      <a:endParaRPr lang="en-GB" sz="1800" dirty="0"/>
                    </a:p>
                  </a:txBody>
                  <a:tcPr marL="91438" marR="91438" marT="45719" marB="45719"/>
                </a:tc>
                <a:tc>
                  <a:txBody>
                    <a:bodyPr/>
                    <a:lstStyle/>
                    <a:p>
                      <a:endParaRPr lang="en-GB" sz="1800" dirty="0"/>
                    </a:p>
                  </a:txBody>
                  <a:tcPr marL="91438" marR="91438" marT="45719" marB="45719"/>
                </a:tc>
                <a:tc>
                  <a:txBody>
                    <a:bodyPr/>
                    <a:lstStyle/>
                    <a:p>
                      <a:endParaRPr lang="en-GB" sz="1800"/>
                    </a:p>
                  </a:txBody>
                  <a:tcPr marL="91438" marR="91438" marT="45719" marB="45719"/>
                </a:tc>
                <a:tc>
                  <a:txBody>
                    <a:bodyPr/>
                    <a:lstStyle/>
                    <a:p>
                      <a:endParaRPr lang="en-GB" sz="1800"/>
                    </a:p>
                  </a:txBody>
                  <a:tcPr marL="91438" marR="91438" marT="45719" marB="45719"/>
                </a:tc>
                <a:tc>
                  <a:txBody>
                    <a:bodyPr/>
                    <a:lstStyle/>
                    <a:p>
                      <a:endParaRPr lang="en-GB" sz="1800"/>
                    </a:p>
                  </a:txBody>
                  <a:tcPr marL="91438" marR="91438" marT="45719" marB="45719"/>
                </a:tc>
                <a:tc>
                  <a:txBody>
                    <a:bodyPr/>
                    <a:lstStyle/>
                    <a:p>
                      <a:endParaRPr lang="en-GB" sz="1800"/>
                    </a:p>
                  </a:txBody>
                  <a:tcPr marL="91438" marR="91438" marT="45719" marB="45719"/>
                </a:tc>
                <a:tc>
                  <a:txBody>
                    <a:bodyPr/>
                    <a:lstStyle/>
                    <a:p>
                      <a:endParaRPr lang="en-GB" sz="1800"/>
                    </a:p>
                  </a:txBody>
                  <a:tcPr marL="91438" marR="91438" marT="45719" marB="45719"/>
                </a:tc>
                <a:extLst>
                  <a:ext uri="{0D108BD9-81ED-4DB2-BD59-A6C34878D82A}">
                    <a16:rowId xmlns:a16="http://schemas.microsoft.com/office/drawing/2014/main" val="10002"/>
                  </a:ext>
                </a:extLst>
              </a:tr>
              <a:tr h="819990">
                <a:tc>
                  <a:txBody>
                    <a:bodyPr/>
                    <a:lstStyle/>
                    <a:p>
                      <a:r>
                        <a:rPr lang="en-GB" sz="1800" dirty="0"/>
                        <a:t>Mechanical engineer</a:t>
                      </a:r>
                    </a:p>
                  </a:txBody>
                  <a:tcPr marL="91438" marR="91438" marT="45719" marB="45719"/>
                </a:tc>
                <a:tc>
                  <a:txBody>
                    <a:bodyPr/>
                    <a:lstStyle/>
                    <a:p>
                      <a:endParaRPr lang="en-GB" sz="1800"/>
                    </a:p>
                  </a:txBody>
                  <a:tcPr marL="91438" marR="91438" marT="45719" marB="45719"/>
                </a:tc>
                <a:tc>
                  <a:txBody>
                    <a:bodyPr/>
                    <a:lstStyle/>
                    <a:p>
                      <a:endParaRPr lang="en-GB" sz="1800"/>
                    </a:p>
                  </a:txBody>
                  <a:tcPr marL="91438" marR="91438" marT="45719" marB="45719"/>
                </a:tc>
                <a:tc>
                  <a:txBody>
                    <a:bodyPr/>
                    <a:lstStyle/>
                    <a:p>
                      <a:endParaRPr lang="en-GB" sz="1800" dirty="0"/>
                    </a:p>
                  </a:txBody>
                  <a:tcPr marL="91438" marR="91438" marT="45719" marB="45719"/>
                </a:tc>
                <a:tc>
                  <a:txBody>
                    <a:bodyPr/>
                    <a:lstStyle/>
                    <a:p>
                      <a:endParaRPr lang="en-GB" sz="1800" dirty="0"/>
                    </a:p>
                  </a:txBody>
                  <a:tcPr marL="91438" marR="91438" marT="45719" marB="45719"/>
                </a:tc>
                <a:tc>
                  <a:txBody>
                    <a:bodyPr/>
                    <a:lstStyle/>
                    <a:p>
                      <a:endParaRPr lang="en-GB" sz="1800" dirty="0"/>
                    </a:p>
                  </a:txBody>
                  <a:tcPr marL="91438" marR="91438" marT="45719" marB="45719"/>
                </a:tc>
                <a:tc>
                  <a:txBody>
                    <a:bodyPr/>
                    <a:lstStyle/>
                    <a:p>
                      <a:endParaRPr lang="en-GB" sz="1800"/>
                    </a:p>
                  </a:txBody>
                  <a:tcPr marL="91438" marR="91438" marT="45719" marB="45719"/>
                </a:tc>
                <a:tc>
                  <a:txBody>
                    <a:bodyPr/>
                    <a:lstStyle/>
                    <a:p>
                      <a:endParaRPr lang="en-GB" sz="1800"/>
                    </a:p>
                  </a:txBody>
                  <a:tcPr marL="91438" marR="91438" marT="45719" marB="45719"/>
                </a:tc>
                <a:tc>
                  <a:txBody>
                    <a:bodyPr/>
                    <a:lstStyle/>
                    <a:p>
                      <a:endParaRPr lang="en-GB" sz="1800" dirty="0"/>
                    </a:p>
                  </a:txBody>
                  <a:tcPr marL="91438" marR="91438" marT="45719" marB="45719"/>
                </a:tc>
                <a:extLst>
                  <a:ext uri="{0D108BD9-81ED-4DB2-BD59-A6C34878D82A}">
                    <a16:rowId xmlns:a16="http://schemas.microsoft.com/office/drawing/2014/main" val="10003"/>
                  </a:ext>
                </a:extLst>
              </a:tr>
              <a:tr h="604638">
                <a:tc>
                  <a:txBody>
                    <a:bodyPr/>
                    <a:lstStyle/>
                    <a:p>
                      <a:r>
                        <a:rPr lang="en-GB" sz="1800" dirty="0"/>
                        <a:t>Solicitor</a:t>
                      </a:r>
                    </a:p>
                  </a:txBody>
                  <a:tcPr marL="91438" marR="91438" marT="45719" marB="45719"/>
                </a:tc>
                <a:tc>
                  <a:txBody>
                    <a:bodyPr/>
                    <a:lstStyle/>
                    <a:p>
                      <a:endParaRPr lang="en-GB" sz="1800"/>
                    </a:p>
                  </a:txBody>
                  <a:tcPr marL="91438" marR="91438" marT="45719" marB="45719"/>
                </a:tc>
                <a:tc>
                  <a:txBody>
                    <a:bodyPr/>
                    <a:lstStyle/>
                    <a:p>
                      <a:endParaRPr lang="en-GB" sz="1800"/>
                    </a:p>
                  </a:txBody>
                  <a:tcPr marL="91438" marR="91438" marT="45719" marB="45719"/>
                </a:tc>
                <a:tc>
                  <a:txBody>
                    <a:bodyPr/>
                    <a:lstStyle/>
                    <a:p>
                      <a:endParaRPr lang="en-GB" sz="1800"/>
                    </a:p>
                  </a:txBody>
                  <a:tcPr marL="91438" marR="91438" marT="45719" marB="45719"/>
                </a:tc>
                <a:tc>
                  <a:txBody>
                    <a:bodyPr/>
                    <a:lstStyle/>
                    <a:p>
                      <a:endParaRPr lang="en-GB" sz="1800"/>
                    </a:p>
                  </a:txBody>
                  <a:tcPr marL="91438" marR="91438" marT="45719" marB="45719"/>
                </a:tc>
                <a:tc>
                  <a:txBody>
                    <a:bodyPr/>
                    <a:lstStyle/>
                    <a:p>
                      <a:endParaRPr lang="en-GB" sz="1800" dirty="0"/>
                    </a:p>
                  </a:txBody>
                  <a:tcPr marL="91438" marR="91438" marT="45719" marB="45719"/>
                </a:tc>
                <a:tc>
                  <a:txBody>
                    <a:bodyPr/>
                    <a:lstStyle/>
                    <a:p>
                      <a:endParaRPr lang="en-GB" sz="1800" dirty="0"/>
                    </a:p>
                  </a:txBody>
                  <a:tcPr marL="91438" marR="91438" marT="45719" marB="45719"/>
                </a:tc>
                <a:tc>
                  <a:txBody>
                    <a:bodyPr/>
                    <a:lstStyle/>
                    <a:p>
                      <a:endParaRPr lang="en-GB" sz="1800" dirty="0"/>
                    </a:p>
                  </a:txBody>
                  <a:tcPr marL="91438" marR="91438" marT="45719" marB="45719"/>
                </a:tc>
                <a:tc>
                  <a:txBody>
                    <a:bodyPr/>
                    <a:lstStyle/>
                    <a:p>
                      <a:endParaRPr lang="en-GB" sz="1800"/>
                    </a:p>
                  </a:txBody>
                  <a:tcPr marL="91438" marR="91438" marT="45719" marB="45719"/>
                </a:tc>
                <a:extLst>
                  <a:ext uri="{0D108BD9-81ED-4DB2-BD59-A6C34878D82A}">
                    <a16:rowId xmlns:a16="http://schemas.microsoft.com/office/drawing/2014/main" val="10004"/>
                  </a:ext>
                </a:extLst>
              </a:tr>
              <a:tr h="885536">
                <a:tc>
                  <a:txBody>
                    <a:bodyPr/>
                    <a:lstStyle/>
                    <a:p>
                      <a:r>
                        <a:rPr lang="en-GB" sz="1800" b="0" dirty="0"/>
                        <a:t>Programmer</a:t>
                      </a:r>
                    </a:p>
                  </a:txBody>
                  <a:tcPr marL="91438" marR="91438" marT="45719" marB="45719"/>
                </a:tc>
                <a:tc>
                  <a:txBody>
                    <a:bodyPr/>
                    <a:lstStyle/>
                    <a:p>
                      <a:endParaRPr lang="en-GB" sz="1800"/>
                    </a:p>
                  </a:txBody>
                  <a:tcPr marL="91438" marR="91438" marT="45719" marB="45719"/>
                </a:tc>
                <a:tc>
                  <a:txBody>
                    <a:bodyPr/>
                    <a:lstStyle/>
                    <a:p>
                      <a:endParaRPr lang="en-GB" sz="1800"/>
                    </a:p>
                  </a:txBody>
                  <a:tcPr marL="91438" marR="91438" marT="45719" marB="45719"/>
                </a:tc>
                <a:tc>
                  <a:txBody>
                    <a:bodyPr/>
                    <a:lstStyle/>
                    <a:p>
                      <a:endParaRPr lang="en-GB" sz="1800"/>
                    </a:p>
                  </a:txBody>
                  <a:tcPr marL="91438" marR="91438" marT="45719" marB="45719"/>
                </a:tc>
                <a:tc>
                  <a:txBody>
                    <a:bodyPr/>
                    <a:lstStyle/>
                    <a:p>
                      <a:endParaRPr lang="en-GB" sz="1800"/>
                    </a:p>
                  </a:txBody>
                  <a:tcPr marL="91438" marR="91438" marT="45719" marB="45719"/>
                </a:tc>
                <a:tc>
                  <a:txBody>
                    <a:bodyPr/>
                    <a:lstStyle/>
                    <a:p>
                      <a:endParaRPr lang="en-GB" sz="1800"/>
                    </a:p>
                  </a:txBody>
                  <a:tcPr marL="91438" marR="91438" marT="45719" marB="45719"/>
                </a:tc>
                <a:tc>
                  <a:txBody>
                    <a:bodyPr/>
                    <a:lstStyle/>
                    <a:p>
                      <a:endParaRPr lang="en-GB" sz="1800" dirty="0"/>
                    </a:p>
                  </a:txBody>
                  <a:tcPr marL="91438" marR="91438" marT="45719" marB="45719"/>
                </a:tc>
                <a:tc>
                  <a:txBody>
                    <a:bodyPr/>
                    <a:lstStyle/>
                    <a:p>
                      <a:endParaRPr lang="en-GB" sz="1800" dirty="0"/>
                    </a:p>
                  </a:txBody>
                  <a:tcPr marL="91438" marR="91438" marT="45719" marB="45719"/>
                </a:tc>
                <a:tc>
                  <a:txBody>
                    <a:bodyPr/>
                    <a:lstStyle/>
                    <a:p>
                      <a:endParaRPr lang="en-GB" sz="1800" dirty="0"/>
                    </a:p>
                  </a:txBody>
                  <a:tcPr marL="91438" marR="91438" marT="45719" marB="45719"/>
                </a:tc>
                <a:extLst>
                  <a:ext uri="{0D108BD9-81ED-4DB2-BD59-A6C34878D82A}">
                    <a16:rowId xmlns:a16="http://schemas.microsoft.com/office/drawing/2014/main" val="10005"/>
                  </a:ext>
                </a:extLst>
              </a:tr>
            </a:tbl>
          </a:graphicData>
        </a:graphic>
      </p:graphicFrame>
      <p:pic>
        <p:nvPicPr>
          <p:cNvPr id="21579" name="Picture 4">
            <a:extLst>
              <a:ext uri="{FF2B5EF4-FFF2-40B4-BE49-F238E27FC236}">
                <a16:creationId xmlns:a16="http://schemas.microsoft.com/office/drawing/2014/main" id="{5F93F14F-D7F7-E4D5-299D-BE24C9647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5342" y="5743626"/>
            <a:ext cx="10746658"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93CE9E-61DB-4697-8F22-4969A2BD4824}"/>
              </a:ext>
            </a:extLst>
          </p:cNvPr>
          <p:cNvSpPr>
            <a:spLocks noGrp="1"/>
          </p:cNvSpPr>
          <p:nvPr>
            <p:ph type="ctrTitle"/>
          </p:nvPr>
        </p:nvSpPr>
        <p:spPr>
          <a:xfrm>
            <a:off x="2483439" y="736548"/>
            <a:ext cx="7227794" cy="805968"/>
          </a:xfrm>
        </p:spPr>
        <p:txBody>
          <a:bodyPr/>
          <a:lstStyle/>
          <a:p>
            <a:r>
              <a:rPr lang="en-GB" sz="3200" dirty="0"/>
              <a:t>Finding out what Life/Soft skills each subject offers</a:t>
            </a:r>
          </a:p>
        </p:txBody>
      </p:sp>
      <p:pic>
        <p:nvPicPr>
          <p:cNvPr id="3" name="Picture 2">
            <a:extLst>
              <a:ext uri="{FF2B5EF4-FFF2-40B4-BE49-F238E27FC236}">
                <a16:creationId xmlns:a16="http://schemas.microsoft.com/office/drawing/2014/main" id="{9249BAB2-11A2-CA3A-85C0-84F07A6B4B0D}"/>
              </a:ext>
            </a:extLst>
          </p:cNvPr>
          <p:cNvPicPr>
            <a:picLocks noChangeAspect="1"/>
          </p:cNvPicPr>
          <p:nvPr/>
        </p:nvPicPr>
        <p:blipFill>
          <a:blip r:embed="rId2"/>
          <a:stretch>
            <a:fillRect/>
          </a:stretch>
        </p:blipFill>
        <p:spPr>
          <a:xfrm>
            <a:off x="9606606" y="333564"/>
            <a:ext cx="2258016" cy="805968"/>
          </a:xfrm>
          <a:prstGeom prst="rect">
            <a:avLst/>
          </a:prstGeom>
        </p:spPr>
      </p:pic>
      <p:pic>
        <p:nvPicPr>
          <p:cNvPr id="2" name="Picture 1">
            <a:extLst>
              <a:ext uri="{FF2B5EF4-FFF2-40B4-BE49-F238E27FC236}">
                <a16:creationId xmlns:a16="http://schemas.microsoft.com/office/drawing/2014/main" id="{44810B5A-4470-9DCC-019F-160D48EA2E21}"/>
              </a:ext>
            </a:extLst>
          </p:cNvPr>
          <p:cNvPicPr>
            <a:picLocks noChangeAspect="1"/>
          </p:cNvPicPr>
          <p:nvPr/>
        </p:nvPicPr>
        <p:blipFill>
          <a:blip r:embed="rId3"/>
          <a:stretch>
            <a:fillRect/>
          </a:stretch>
        </p:blipFill>
        <p:spPr>
          <a:xfrm>
            <a:off x="1209751" y="1945500"/>
            <a:ext cx="1987947" cy="1987947"/>
          </a:xfrm>
          <a:prstGeom prst="rect">
            <a:avLst/>
          </a:prstGeom>
        </p:spPr>
      </p:pic>
      <p:sp>
        <p:nvSpPr>
          <p:cNvPr id="8" name="Title 5">
            <a:extLst>
              <a:ext uri="{FF2B5EF4-FFF2-40B4-BE49-F238E27FC236}">
                <a16:creationId xmlns:a16="http://schemas.microsoft.com/office/drawing/2014/main" id="{6A7E4226-2556-7ADA-AFAD-A7AE10DAE5A9}"/>
              </a:ext>
            </a:extLst>
          </p:cNvPr>
          <p:cNvSpPr txBox="1">
            <a:spLocks/>
          </p:cNvSpPr>
          <p:nvPr/>
        </p:nvSpPr>
        <p:spPr>
          <a:xfrm>
            <a:off x="4302693" y="5718468"/>
            <a:ext cx="7227794" cy="805968"/>
          </a:xfrm>
          <a:prstGeom prst="rect">
            <a:avLst/>
          </a:prstGeom>
        </p:spPr>
        <p:txBody>
          <a:bodyPr anchor="b"/>
          <a:lstStyle>
            <a:lvl1pPr algn="l" defTabSz="914400" rtl="0" eaLnBrk="1" latinLnBrk="0" hangingPunct="1">
              <a:lnSpc>
                <a:spcPct val="90000"/>
              </a:lnSpc>
              <a:spcBef>
                <a:spcPct val="0"/>
              </a:spcBef>
              <a:buNone/>
              <a:defRPr sz="5400" b="1" i="0" kern="1200">
                <a:solidFill>
                  <a:srgbClr val="1B172F"/>
                </a:solidFill>
                <a:latin typeface="Cormorant SemiBold" pitchFamily="2" charset="77"/>
                <a:ea typeface="+mj-ea"/>
                <a:cs typeface="+mj-cs"/>
              </a:defRPr>
            </a:lvl1pPr>
          </a:lstStyle>
          <a:p>
            <a:pPr marL="514350" indent="-514350">
              <a:buFont typeface="+mj-lt"/>
              <a:buAutoNum type="arabicPeriod"/>
            </a:pPr>
            <a:r>
              <a:rPr lang="en-GB" sz="3200" dirty="0"/>
              <a:t>Ask your teacher</a:t>
            </a:r>
          </a:p>
          <a:p>
            <a:pPr marL="514350" indent="-514350">
              <a:buFont typeface="+mj-lt"/>
              <a:buAutoNum type="arabicPeriod"/>
            </a:pPr>
            <a:r>
              <a:rPr lang="en-GB" sz="3200" dirty="0"/>
              <a:t>Look in the Option booklet – each subject will clearly outline which key skills they develop</a:t>
            </a:r>
          </a:p>
          <a:p>
            <a:pPr marL="514350" indent="-514350">
              <a:buFont typeface="+mj-lt"/>
              <a:buAutoNum type="arabicPeriod"/>
            </a:pPr>
            <a:r>
              <a:rPr lang="en-GB" sz="3200" dirty="0"/>
              <a:t>Option Evening – don’t just ask whether the teachers think you should do the subject, and find out about the course structure and what you need to learn BUT also find out what key skills it can develop in you.</a:t>
            </a:r>
          </a:p>
        </p:txBody>
      </p:sp>
      <p:pic>
        <p:nvPicPr>
          <p:cNvPr id="11" name="Picture 2" descr="The best ways to pick up new skills at work">
            <a:extLst>
              <a:ext uri="{FF2B5EF4-FFF2-40B4-BE49-F238E27FC236}">
                <a16:creationId xmlns:a16="http://schemas.microsoft.com/office/drawing/2014/main" id="{3E9DE506-F9C0-09BC-F857-61BFBA73A5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566" y="4432917"/>
            <a:ext cx="3530319" cy="1987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1506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93CE9E-61DB-4697-8F22-4969A2BD4824}"/>
              </a:ext>
            </a:extLst>
          </p:cNvPr>
          <p:cNvSpPr>
            <a:spLocks noGrp="1"/>
          </p:cNvSpPr>
          <p:nvPr>
            <p:ph type="ctrTitle"/>
          </p:nvPr>
        </p:nvSpPr>
        <p:spPr>
          <a:xfrm>
            <a:off x="2889956" y="193082"/>
            <a:ext cx="7063283" cy="1505239"/>
          </a:xfrm>
        </p:spPr>
        <p:txBody>
          <a:bodyPr/>
          <a:lstStyle/>
          <a:p>
            <a:r>
              <a:rPr lang="en-GB" dirty="0"/>
              <a:t>Make Sure you can access START</a:t>
            </a:r>
          </a:p>
        </p:txBody>
      </p:sp>
      <p:sp>
        <p:nvSpPr>
          <p:cNvPr id="8" name="Text Placeholder 7">
            <a:extLst>
              <a:ext uri="{FF2B5EF4-FFF2-40B4-BE49-F238E27FC236}">
                <a16:creationId xmlns:a16="http://schemas.microsoft.com/office/drawing/2014/main" id="{72A55F24-116D-44F9-9783-B5AE68BD8FB6}"/>
              </a:ext>
            </a:extLst>
          </p:cNvPr>
          <p:cNvSpPr>
            <a:spLocks noGrp="1"/>
          </p:cNvSpPr>
          <p:nvPr>
            <p:ph type="body" sz="quarter" idx="14"/>
          </p:nvPr>
        </p:nvSpPr>
        <p:spPr>
          <a:xfrm>
            <a:off x="562580" y="2002865"/>
            <a:ext cx="9544529" cy="3826675"/>
          </a:xfrm>
        </p:spPr>
        <p:txBody>
          <a:bodyPr/>
          <a:lstStyle/>
          <a:p>
            <a:pPr marL="0" indent="0">
              <a:buNone/>
            </a:pPr>
            <a:r>
              <a:rPr lang="en-GB" b="1" dirty="0"/>
              <a:t>START</a:t>
            </a:r>
            <a:r>
              <a:rPr lang="en-GB" dirty="0"/>
              <a:t> is the careers online software package that the school provides for you.</a:t>
            </a:r>
          </a:p>
          <a:p>
            <a:pPr marL="0" indent="0">
              <a:buNone/>
            </a:pPr>
            <a:r>
              <a:rPr lang="en-GB" b="1" dirty="0"/>
              <a:t>Make sure you can access it </a:t>
            </a:r>
            <a:r>
              <a:rPr lang="en-GB" dirty="0"/>
              <a:t>– you do not be want to be wasting time in your sessions logging on</a:t>
            </a:r>
          </a:p>
          <a:p>
            <a:pPr marL="0" indent="0">
              <a:buNone/>
            </a:pPr>
            <a:r>
              <a:rPr lang="en-GB" dirty="0"/>
              <a:t>Remember - Through your </a:t>
            </a:r>
            <a:r>
              <a:rPr lang="en-GB" b="1" dirty="0"/>
              <a:t>Profile</a:t>
            </a:r>
            <a:r>
              <a:rPr lang="en-GB" dirty="0"/>
              <a:t> and </a:t>
            </a:r>
            <a:r>
              <a:rPr lang="en-GB" b="1" dirty="0"/>
              <a:t>Locker</a:t>
            </a:r>
            <a:r>
              <a:rPr lang="en-GB" dirty="0"/>
              <a:t> you should be recording your experiences, skills and events. You will be able to access this long after you have left school, so keep this all up to date to help you produce quality CV’s and Personal Statements.</a:t>
            </a:r>
          </a:p>
          <a:p>
            <a:pPr marL="0" indent="0">
              <a:buNone/>
            </a:pPr>
            <a:r>
              <a:rPr lang="en-GB" dirty="0"/>
              <a:t>Remember the </a:t>
            </a:r>
            <a:r>
              <a:rPr lang="en-GB" b="1" dirty="0"/>
              <a:t>START</a:t>
            </a:r>
            <a:r>
              <a:rPr lang="en-GB" dirty="0"/>
              <a:t> site has a massive range of information and activities to help you on your career pathway</a:t>
            </a:r>
          </a:p>
          <a:p>
            <a:pPr marL="0" indent="0">
              <a:buNone/>
            </a:pPr>
            <a:endParaRPr lang="en-GB" dirty="0"/>
          </a:p>
          <a:p>
            <a:pPr marL="0" indent="0">
              <a:buNone/>
            </a:pPr>
            <a:endParaRPr lang="en-GB" dirty="0"/>
          </a:p>
          <a:p>
            <a:pPr marL="0" indent="0">
              <a:buNone/>
            </a:pPr>
            <a:endParaRPr lang="en-GB" dirty="0"/>
          </a:p>
        </p:txBody>
      </p:sp>
      <p:pic>
        <p:nvPicPr>
          <p:cNvPr id="3" name="Picture 2">
            <a:extLst>
              <a:ext uri="{FF2B5EF4-FFF2-40B4-BE49-F238E27FC236}">
                <a16:creationId xmlns:a16="http://schemas.microsoft.com/office/drawing/2014/main" id="{9249BAB2-11A2-CA3A-85C0-84F07A6B4B0D}"/>
              </a:ext>
            </a:extLst>
          </p:cNvPr>
          <p:cNvPicPr>
            <a:picLocks noChangeAspect="1"/>
          </p:cNvPicPr>
          <p:nvPr/>
        </p:nvPicPr>
        <p:blipFill>
          <a:blip r:embed="rId2"/>
          <a:stretch>
            <a:fillRect/>
          </a:stretch>
        </p:blipFill>
        <p:spPr>
          <a:xfrm>
            <a:off x="9606606" y="333564"/>
            <a:ext cx="2258016" cy="805968"/>
          </a:xfrm>
          <a:prstGeom prst="rect">
            <a:avLst/>
          </a:prstGeom>
        </p:spPr>
      </p:pic>
      <p:pic>
        <p:nvPicPr>
          <p:cNvPr id="2" name="Picture 1">
            <a:extLst>
              <a:ext uri="{FF2B5EF4-FFF2-40B4-BE49-F238E27FC236}">
                <a16:creationId xmlns:a16="http://schemas.microsoft.com/office/drawing/2014/main" id="{6CFBFD36-AEC1-AE63-81B8-1F38651B6022}"/>
              </a:ext>
            </a:extLst>
          </p:cNvPr>
          <p:cNvPicPr>
            <a:picLocks noChangeAspect="1"/>
          </p:cNvPicPr>
          <p:nvPr/>
        </p:nvPicPr>
        <p:blipFill>
          <a:blip r:embed="rId3"/>
          <a:stretch>
            <a:fillRect/>
          </a:stretch>
        </p:blipFill>
        <p:spPr>
          <a:xfrm>
            <a:off x="9644002" y="4632086"/>
            <a:ext cx="2121870" cy="1501998"/>
          </a:xfrm>
          <a:prstGeom prst="rect">
            <a:avLst/>
          </a:prstGeom>
        </p:spPr>
      </p:pic>
      <p:sp>
        <p:nvSpPr>
          <p:cNvPr id="9" name="TextBox 8">
            <a:extLst>
              <a:ext uri="{FF2B5EF4-FFF2-40B4-BE49-F238E27FC236}">
                <a16:creationId xmlns:a16="http://schemas.microsoft.com/office/drawing/2014/main" id="{215927A4-4B9C-4C9D-E088-C10F8B28809C}"/>
              </a:ext>
            </a:extLst>
          </p:cNvPr>
          <p:cNvSpPr txBox="1"/>
          <p:nvPr/>
        </p:nvSpPr>
        <p:spPr>
          <a:xfrm>
            <a:off x="426128" y="5817547"/>
            <a:ext cx="11438494" cy="830997"/>
          </a:xfrm>
          <a:prstGeom prst="rect">
            <a:avLst/>
          </a:prstGeom>
          <a:noFill/>
        </p:spPr>
        <p:txBody>
          <a:bodyPr wrap="square" rtlCol="0">
            <a:spAutoFit/>
          </a:bodyPr>
          <a:lstStyle/>
          <a:p>
            <a:r>
              <a:rPr lang="en-GB" sz="2400" b="1" dirty="0">
                <a:solidFill>
                  <a:srgbClr val="FF0000"/>
                </a:solidFill>
              </a:rPr>
              <a:t>Can you access START? </a:t>
            </a:r>
          </a:p>
          <a:p>
            <a:r>
              <a:rPr lang="en-GB" sz="2400" b="1" dirty="0">
                <a:solidFill>
                  <a:srgbClr val="FF0000"/>
                </a:solidFill>
              </a:rPr>
              <a:t>Remember to log your SKILLS activity on Decision Making in your profile.</a:t>
            </a:r>
          </a:p>
        </p:txBody>
      </p:sp>
    </p:spTree>
    <p:extLst>
      <p:ext uri="{BB962C8B-B14F-4D97-AF65-F5344CB8AC3E}">
        <p14:creationId xmlns:p14="http://schemas.microsoft.com/office/powerpoint/2010/main" val="4261897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76097-BD3D-96C1-1A81-E910F0967713}"/>
              </a:ext>
            </a:extLst>
          </p:cNvPr>
          <p:cNvSpPr>
            <a:spLocks noGrp="1"/>
          </p:cNvSpPr>
          <p:nvPr>
            <p:ph type="title"/>
          </p:nvPr>
        </p:nvSpPr>
        <p:spPr/>
        <p:txBody>
          <a:bodyPr/>
          <a:lstStyle/>
          <a:p>
            <a:pPr>
              <a:defRPr/>
            </a:pPr>
            <a:endParaRPr lang="en-GB" dirty="0"/>
          </a:p>
        </p:txBody>
      </p:sp>
      <p:sp>
        <p:nvSpPr>
          <p:cNvPr id="26627" name="Content Placeholder 2">
            <a:extLst>
              <a:ext uri="{FF2B5EF4-FFF2-40B4-BE49-F238E27FC236}">
                <a16:creationId xmlns:a16="http://schemas.microsoft.com/office/drawing/2014/main" id="{33A863B7-5FFE-20CB-43B2-59A3F37CA4AF}"/>
              </a:ext>
            </a:extLst>
          </p:cNvPr>
          <p:cNvSpPr>
            <a:spLocks noGrp="1" noChangeArrowheads="1"/>
          </p:cNvSpPr>
          <p:nvPr>
            <p:ph idx="1"/>
          </p:nvPr>
        </p:nvSpPr>
        <p:spPr/>
        <p:txBody>
          <a:bodyPr/>
          <a:lstStyle/>
          <a:p>
            <a:pPr marL="0" indent="0">
              <a:buNone/>
            </a:pPr>
            <a:endParaRPr lang="en-US" altLang="en-US" dirty="0"/>
          </a:p>
        </p:txBody>
      </p:sp>
      <p:grpSp>
        <p:nvGrpSpPr>
          <p:cNvPr id="26628" name="Group 7">
            <a:extLst>
              <a:ext uri="{FF2B5EF4-FFF2-40B4-BE49-F238E27FC236}">
                <a16:creationId xmlns:a16="http://schemas.microsoft.com/office/drawing/2014/main" id="{94079B00-47C6-9BEF-F2CE-364B05002D96}"/>
              </a:ext>
            </a:extLst>
          </p:cNvPr>
          <p:cNvGrpSpPr>
            <a:grpSpLocks/>
          </p:cNvGrpSpPr>
          <p:nvPr/>
        </p:nvGrpSpPr>
        <p:grpSpPr bwMode="auto">
          <a:xfrm>
            <a:off x="3260265" y="1344307"/>
            <a:ext cx="7470775" cy="4759325"/>
            <a:chOff x="917848" y="692696"/>
            <a:chExt cx="7470576" cy="4758462"/>
          </a:xfrm>
        </p:grpSpPr>
        <p:grpSp>
          <p:nvGrpSpPr>
            <p:cNvPr id="26631" name="Group 5">
              <a:extLst>
                <a:ext uri="{FF2B5EF4-FFF2-40B4-BE49-F238E27FC236}">
                  <a16:creationId xmlns:a16="http://schemas.microsoft.com/office/drawing/2014/main" id="{B79C5952-6501-BF24-B8D5-82D9E3283C90}"/>
                </a:ext>
              </a:extLst>
            </p:cNvPr>
            <p:cNvGrpSpPr>
              <a:grpSpLocks/>
            </p:cNvGrpSpPr>
            <p:nvPr/>
          </p:nvGrpSpPr>
          <p:grpSpPr bwMode="auto">
            <a:xfrm>
              <a:off x="917848" y="692696"/>
              <a:ext cx="7470576" cy="4758462"/>
              <a:chOff x="1075011" y="620688"/>
              <a:chExt cx="7308304" cy="4958989"/>
            </a:xfrm>
          </p:grpSpPr>
          <p:pic>
            <p:nvPicPr>
              <p:cNvPr id="26633" name="Picture 3">
                <a:extLst>
                  <a:ext uri="{FF2B5EF4-FFF2-40B4-BE49-F238E27FC236}">
                    <a16:creationId xmlns:a16="http://schemas.microsoft.com/office/drawing/2014/main" id="{23B77CE2-7EBD-17FA-A9BF-A53F623364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028"/>
              <a:stretch>
                <a:fillRect/>
              </a:stretch>
            </p:blipFill>
            <p:spPr bwMode="auto">
              <a:xfrm>
                <a:off x="1075011" y="620688"/>
                <a:ext cx="7308304" cy="495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TextBox 4">
                <a:extLst>
                  <a:ext uri="{FF2B5EF4-FFF2-40B4-BE49-F238E27FC236}">
                    <a16:creationId xmlns:a16="http://schemas.microsoft.com/office/drawing/2014/main" id="{64BAE51C-A219-8578-0078-726B4EB25894}"/>
                  </a:ext>
                </a:extLst>
              </p:cNvPr>
              <p:cNvSpPr txBox="1">
                <a:spLocks noChangeArrowheads="1"/>
              </p:cNvSpPr>
              <p:nvPr/>
            </p:nvSpPr>
            <p:spPr bwMode="auto">
              <a:xfrm>
                <a:off x="5652120" y="2708920"/>
                <a:ext cx="792088" cy="25655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gn="ctr">
                  <a:lnSpc>
                    <a:spcPct val="100000"/>
                  </a:lnSpc>
                  <a:spcBef>
                    <a:spcPct val="0"/>
                  </a:spcBef>
                  <a:buClrTx/>
                  <a:buSzTx/>
                  <a:buFontTx/>
                  <a:buNone/>
                </a:pPr>
                <a:r>
                  <a:rPr lang="en-GB" altLang="en-US" sz="1100" b="1">
                    <a:latin typeface="Arial" panose="020B0604020202020204" pitchFamily="34" charset="0"/>
                  </a:rPr>
                  <a:t>Doing things to the highest standard</a:t>
                </a:r>
              </a:p>
              <a:p>
                <a:pPr algn="ctr">
                  <a:lnSpc>
                    <a:spcPct val="100000"/>
                  </a:lnSpc>
                  <a:spcBef>
                    <a:spcPct val="0"/>
                  </a:spcBef>
                  <a:buClrTx/>
                  <a:buSzTx/>
                  <a:buFontTx/>
                  <a:buNone/>
                </a:pPr>
                <a:endParaRPr lang="en-GB" altLang="en-US" sz="1100" b="1">
                  <a:latin typeface="Arial" panose="020B0604020202020204" pitchFamily="34" charset="0"/>
                </a:endParaRPr>
              </a:p>
              <a:p>
                <a:pPr algn="ctr">
                  <a:lnSpc>
                    <a:spcPct val="100000"/>
                  </a:lnSpc>
                  <a:spcBef>
                    <a:spcPct val="0"/>
                  </a:spcBef>
                  <a:buClrTx/>
                  <a:buSzTx/>
                  <a:buFontTx/>
                  <a:buNone/>
                </a:pPr>
                <a:r>
                  <a:rPr lang="en-GB" altLang="en-US" sz="1100" b="1">
                    <a:latin typeface="Arial" panose="020B0604020202020204" pitchFamily="34" charset="0"/>
                  </a:rPr>
                  <a:t>Goal setting</a:t>
                </a:r>
              </a:p>
              <a:p>
                <a:pPr algn="ctr">
                  <a:lnSpc>
                    <a:spcPct val="100000"/>
                  </a:lnSpc>
                  <a:spcBef>
                    <a:spcPct val="0"/>
                  </a:spcBef>
                  <a:buClrTx/>
                  <a:buSzTx/>
                  <a:buFontTx/>
                  <a:buNone/>
                </a:pPr>
                <a:endParaRPr lang="en-GB" altLang="en-US" sz="1100" b="1">
                  <a:latin typeface="Arial" panose="020B0604020202020204" pitchFamily="34" charset="0"/>
                </a:endParaRPr>
              </a:p>
              <a:p>
                <a:pPr algn="ctr">
                  <a:lnSpc>
                    <a:spcPct val="100000"/>
                  </a:lnSpc>
                  <a:spcBef>
                    <a:spcPct val="0"/>
                  </a:spcBef>
                  <a:buClrTx/>
                  <a:buSzTx/>
                  <a:buFontTx/>
                  <a:buNone/>
                </a:pPr>
                <a:r>
                  <a:rPr lang="en-GB" altLang="en-US" sz="1100" b="1">
                    <a:latin typeface="Arial" panose="020B0604020202020204" pitchFamily="34" charset="0"/>
                  </a:rPr>
                  <a:t>Planning</a:t>
                </a:r>
              </a:p>
              <a:p>
                <a:pPr algn="ctr">
                  <a:lnSpc>
                    <a:spcPct val="100000"/>
                  </a:lnSpc>
                  <a:spcBef>
                    <a:spcPct val="0"/>
                  </a:spcBef>
                  <a:buClrTx/>
                  <a:buSzTx/>
                  <a:buFontTx/>
                  <a:buNone/>
                </a:pPr>
                <a:endParaRPr lang="en-GB" altLang="en-US" sz="1100" b="1">
                  <a:latin typeface="Arial" panose="020B0604020202020204" pitchFamily="34" charset="0"/>
                </a:endParaRPr>
              </a:p>
              <a:p>
                <a:pPr algn="ctr">
                  <a:lnSpc>
                    <a:spcPct val="100000"/>
                  </a:lnSpc>
                  <a:spcBef>
                    <a:spcPct val="0"/>
                  </a:spcBef>
                  <a:buClrTx/>
                  <a:buSzTx/>
                  <a:buFontTx/>
                  <a:buNone/>
                </a:pPr>
                <a:r>
                  <a:rPr lang="en-GB" altLang="en-US" sz="1100" b="1">
                    <a:latin typeface="Arial" panose="020B0604020202020204" pitchFamily="34" charset="0"/>
                  </a:rPr>
                  <a:t>Going the extra mile</a:t>
                </a:r>
              </a:p>
            </p:txBody>
          </p:sp>
        </p:grpSp>
        <p:sp>
          <p:nvSpPr>
            <p:cNvPr id="7" name="TextBox 6">
              <a:extLst>
                <a:ext uri="{FF2B5EF4-FFF2-40B4-BE49-F238E27FC236}">
                  <a16:creationId xmlns:a16="http://schemas.microsoft.com/office/drawing/2014/main" id="{2F58AD3B-756F-B989-0C43-1697CF50E7D3}"/>
                </a:ext>
              </a:extLst>
            </p:cNvPr>
            <p:cNvSpPr txBox="1"/>
            <p:nvPr/>
          </p:nvSpPr>
          <p:spPr>
            <a:xfrm>
              <a:off x="1940171" y="2695758"/>
              <a:ext cx="849289" cy="1684771"/>
            </a:xfrm>
            <a:prstGeom prst="rect">
              <a:avLst/>
            </a:prstGeom>
            <a:solidFill>
              <a:schemeClr val="bg1"/>
            </a:solidFill>
          </p:spPr>
          <p:txBody>
            <a:bodyPr>
              <a:spAutoFit/>
            </a:bodyPr>
            <a:lstStyle/>
            <a:p>
              <a:pPr algn="ctr">
                <a:defRPr/>
              </a:pPr>
              <a:r>
                <a:rPr lang="en-GB" sz="1050" b="1" dirty="0"/>
                <a:t>Speaking clearly</a:t>
              </a:r>
            </a:p>
            <a:p>
              <a:pPr algn="ctr">
                <a:defRPr/>
              </a:pPr>
              <a:endParaRPr lang="en-GB" sz="1050" b="1" dirty="0"/>
            </a:p>
            <a:p>
              <a:pPr algn="ctr">
                <a:defRPr/>
              </a:pPr>
              <a:r>
                <a:rPr lang="en-GB" sz="1050" b="1" dirty="0"/>
                <a:t>Being engaging &amp; </a:t>
              </a:r>
            </a:p>
            <a:p>
              <a:pPr algn="ctr">
                <a:defRPr/>
              </a:pPr>
              <a:r>
                <a:rPr lang="en-GB" sz="900" b="1" dirty="0"/>
                <a:t>challenging</a:t>
              </a:r>
            </a:p>
            <a:p>
              <a:pPr algn="ctr">
                <a:defRPr/>
              </a:pPr>
              <a:endParaRPr lang="en-GB" sz="1050" b="1" dirty="0"/>
            </a:p>
            <a:p>
              <a:pPr algn="ctr">
                <a:defRPr/>
              </a:pPr>
              <a:r>
                <a:rPr lang="en-GB" sz="1050" b="1" dirty="0"/>
                <a:t>Asking questions</a:t>
              </a:r>
            </a:p>
            <a:p>
              <a:pPr algn="ctr">
                <a:defRPr/>
              </a:pPr>
              <a:endParaRPr lang="en-GB" sz="1050" b="1" dirty="0"/>
            </a:p>
          </p:txBody>
        </p:sp>
      </p:grpSp>
      <p:sp>
        <p:nvSpPr>
          <p:cNvPr id="26629" name="TextBox 2">
            <a:extLst>
              <a:ext uri="{FF2B5EF4-FFF2-40B4-BE49-F238E27FC236}">
                <a16:creationId xmlns:a16="http://schemas.microsoft.com/office/drawing/2014/main" id="{2D8A3D17-A6ED-B1F0-6767-FEA177E27152}"/>
              </a:ext>
            </a:extLst>
          </p:cNvPr>
          <p:cNvSpPr txBox="1">
            <a:spLocks noChangeArrowheads="1"/>
          </p:cNvSpPr>
          <p:nvPr/>
        </p:nvSpPr>
        <p:spPr bwMode="auto">
          <a:xfrm>
            <a:off x="3910935" y="325742"/>
            <a:ext cx="55991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b="1" i="1" dirty="0">
                <a:solidFill>
                  <a:srgbClr val="FF0000"/>
                </a:solidFill>
              </a:rPr>
              <a:t>If you have time discuss which subjects let you develop which essential skills?</a:t>
            </a:r>
          </a:p>
        </p:txBody>
      </p:sp>
      <p:pic>
        <p:nvPicPr>
          <p:cNvPr id="26630" name="Picture 3">
            <a:extLst>
              <a:ext uri="{FF2B5EF4-FFF2-40B4-BE49-F238E27FC236}">
                <a16:creationId xmlns:a16="http://schemas.microsoft.com/office/drawing/2014/main" id="{2403F826-6B07-235B-8948-C853E3EDE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52" y="5068092"/>
            <a:ext cx="2222500"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A12CC-52E5-E409-8CC7-20B2F46E1A31}"/>
              </a:ext>
            </a:extLst>
          </p:cNvPr>
          <p:cNvSpPr>
            <a:spLocks noGrp="1"/>
          </p:cNvSpPr>
          <p:nvPr>
            <p:ph type="title"/>
          </p:nvPr>
        </p:nvSpPr>
        <p:spPr>
          <a:xfrm>
            <a:off x="4943476" y="439739"/>
            <a:ext cx="5649913" cy="1049337"/>
          </a:xfrm>
        </p:spPr>
        <p:txBody>
          <a:bodyPr>
            <a:normAutofit fontScale="90000"/>
          </a:bodyPr>
          <a:lstStyle/>
          <a:p>
            <a:pPr>
              <a:defRPr/>
            </a:pPr>
            <a:br>
              <a:rPr lang="en-GB" dirty="0">
                <a:solidFill>
                  <a:srgbClr val="212529"/>
                </a:solidFill>
                <a:latin typeface="SemiBold Poppins"/>
              </a:rPr>
            </a:br>
            <a:r>
              <a:rPr lang="en-GB" dirty="0">
                <a:solidFill>
                  <a:srgbClr val="212529"/>
                </a:solidFill>
                <a:latin typeface="SemiBold Poppins"/>
              </a:rPr>
              <a:t>What are skills ?</a:t>
            </a:r>
            <a:br>
              <a:rPr lang="en-GB" dirty="0">
                <a:solidFill>
                  <a:srgbClr val="212529"/>
                </a:solidFill>
                <a:latin typeface="SemiBold Poppins"/>
              </a:rPr>
            </a:br>
            <a:endParaRPr lang="en-GB" dirty="0"/>
          </a:p>
        </p:txBody>
      </p:sp>
      <p:sp>
        <p:nvSpPr>
          <p:cNvPr id="3" name="Content Placeholder 2">
            <a:extLst>
              <a:ext uri="{FF2B5EF4-FFF2-40B4-BE49-F238E27FC236}">
                <a16:creationId xmlns:a16="http://schemas.microsoft.com/office/drawing/2014/main" id="{E11A84EF-895E-79A6-DFC7-2E33B31AF799}"/>
              </a:ext>
            </a:extLst>
          </p:cNvPr>
          <p:cNvSpPr>
            <a:spLocks noGrp="1"/>
          </p:cNvSpPr>
          <p:nvPr>
            <p:ph idx="1"/>
          </p:nvPr>
        </p:nvSpPr>
        <p:spPr>
          <a:xfrm>
            <a:off x="2168527" y="2281596"/>
            <a:ext cx="8424862" cy="3449638"/>
          </a:xfrm>
        </p:spPr>
        <p:txBody>
          <a:bodyPr/>
          <a:lstStyle/>
          <a:p>
            <a:pPr marL="0" indent="0">
              <a:buNone/>
              <a:defRPr/>
            </a:pPr>
            <a:r>
              <a:rPr lang="en-GB" sz="1800" dirty="0">
                <a:solidFill>
                  <a:srgbClr val="212529"/>
                </a:solidFill>
                <a:latin typeface="Poppins" panose="020B0502040204020203" pitchFamily="2" charset="0"/>
              </a:rPr>
              <a:t>A skill is the ability to do something well, especially because you have practised it. </a:t>
            </a:r>
          </a:p>
          <a:p>
            <a:pPr marL="0" indent="0">
              <a:buNone/>
              <a:defRPr/>
            </a:pPr>
            <a:r>
              <a:rPr lang="en-GB" sz="1800" dirty="0">
                <a:solidFill>
                  <a:srgbClr val="212529"/>
                </a:solidFill>
                <a:latin typeface="Poppins" panose="020B0502040204020203" pitchFamily="2" charset="0"/>
              </a:rPr>
              <a:t>What skills do you have? </a:t>
            </a:r>
          </a:p>
          <a:p>
            <a:pPr>
              <a:defRPr/>
            </a:pPr>
            <a:r>
              <a:rPr lang="en-GB" sz="1800" dirty="0">
                <a:solidFill>
                  <a:srgbClr val="212529"/>
                </a:solidFill>
                <a:latin typeface="Poppins" panose="020B0502040204020203" pitchFamily="2" charset="0"/>
              </a:rPr>
              <a:t>Drawing? </a:t>
            </a:r>
          </a:p>
          <a:p>
            <a:pPr>
              <a:defRPr/>
            </a:pPr>
            <a:r>
              <a:rPr lang="en-GB" sz="1800" dirty="0">
                <a:solidFill>
                  <a:srgbClr val="212529"/>
                </a:solidFill>
                <a:latin typeface="Poppins" panose="020B0502040204020203" pitchFamily="2" charset="0"/>
              </a:rPr>
              <a:t>Telling jokes? </a:t>
            </a:r>
          </a:p>
          <a:p>
            <a:pPr>
              <a:defRPr/>
            </a:pPr>
            <a:r>
              <a:rPr lang="en-GB" sz="1800" dirty="0">
                <a:solidFill>
                  <a:srgbClr val="212529"/>
                </a:solidFill>
                <a:latin typeface="Poppins" panose="020B0502040204020203" pitchFamily="2" charset="0"/>
              </a:rPr>
              <a:t>Sport? </a:t>
            </a:r>
          </a:p>
          <a:p>
            <a:pPr>
              <a:defRPr/>
            </a:pPr>
            <a:r>
              <a:rPr lang="en-GB" sz="1800" dirty="0">
                <a:solidFill>
                  <a:srgbClr val="212529"/>
                </a:solidFill>
                <a:latin typeface="Poppins" panose="020B0502040204020203" pitchFamily="2" charset="0"/>
              </a:rPr>
              <a:t>Cooking?</a:t>
            </a:r>
          </a:p>
          <a:p>
            <a:pPr marL="0" indent="0" algn="r">
              <a:buNone/>
              <a:defRPr/>
            </a:pPr>
            <a:r>
              <a:rPr lang="en-GB" sz="1800" b="1" i="1" dirty="0">
                <a:solidFill>
                  <a:srgbClr val="FF0000"/>
                </a:solidFill>
                <a:latin typeface="Poppins" panose="020B0502040204020203" pitchFamily="2" charset="0"/>
              </a:rPr>
              <a:t>Work out a skill that you have.</a:t>
            </a:r>
          </a:p>
          <a:p>
            <a:pPr marL="0" indent="0">
              <a:buNone/>
              <a:defRPr/>
            </a:pPr>
            <a:endParaRPr lang="en-GB" sz="1800" dirty="0">
              <a:solidFill>
                <a:srgbClr val="212529"/>
              </a:solidFill>
              <a:latin typeface="Poppins" panose="020B0502040204020203" pitchFamily="2" charset="0"/>
            </a:endParaRPr>
          </a:p>
        </p:txBody>
      </p:sp>
      <p:pic>
        <p:nvPicPr>
          <p:cNvPr id="15364" name="Picture 3">
            <a:extLst>
              <a:ext uri="{FF2B5EF4-FFF2-40B4-BE49-F238E27FC236}">
                <a16:creationId xmlns:a16="http://schemas.microsoft.com/office/drawing/2014/main" id="{60167D54-4C6F-825C-7FCF-9C95789330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149" y="259557"/>
            <a:ext cx="196532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a:extLst>
              <a:ext uri="{FF2B5EF4-FFF2-40B4-BE49-F238E27FC236}">
                <a16:creationId xmlns:a16="http://schemas.microsoft.com/office/drawing/2014/main" id="{AB04C30B-6B9A-02A7-195B-F63745E83E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6189" y="188914"/>
            <a:ext cx="14319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93CE9E-61DB-4697-8F22-4969A2BD4824}"/>
              </a:ext>
            </a:extLst>
          </p:cNvPr>
          <p:cNvSpPr>
            <a:spLocks noGrp="1"/>
          </p:cNvSpPr>
          <p:nvPr>
            <p:ph type="ctrTitle"/>
          </p:nvPr>
        </p:nvSpPr>
        <p:spPr>
          <a:xfrm>
            <a:off x="3394180" y="193082"/>
            <a:ext cx="6559059" cy="1505239"/>
          </a:xfrm>
        </p:spPr>
        <p:txBody>
          <a:bodyPr/>
          <a:lstStyle/>
          <a:p>
            <a:r>
              <a:rPr lang="en-GB" dirty="0"/>
              <a:t>Today’s Session</a:t>
            </a:r>
          </a:p>
        </p:txBody>
      </p:sp>
      <p:sp>
        <p:nvSpPr>
          <p:cNvPr id="7" name="Subtitle 6">
            <a:extLst>
              <a:ext uri="{FF2B5EF4-FFF2-40B4-BE49-F238E27FC236}">
                <a16:creationId xmlns:a16="http://schemas.microsoft.com/office/drawing/2014/main" id="{1176E3F4-0829-4E46-B65E-D7CB49A73095}"/>
              </a:ext>
            </a:extLst>
          </p:cNvPr>
          <p:cNvSpPr>
            <a:spLocks noGrp="1"/>
          </p:cNvSpPr>
          <p:nvPr>
            <p:ph type="subTitle" idx="1"/>
          </p:nvPr>
        </p:nvSpPr>
        <p:spPr>
          <a:xfrm>
            <a:off x="2662313" y="1646979"/>
            <a:ext cx="5105400" cy="365125"/>
          </a:xfrm>
        </p:spPr>
        <p:txBody>
          <a:bodyPr/>
          <a:lstStyle/>
          <a:p>
            <a:endParaRPr lang="en-GB" dirty="0"/>
          </a:p>
        </p:txBody>
      </p:sp>
      <p:sp>
        <p:nvSpPr>
          <p:cNvPr id="8" name="Text Placeholder 7">
            <a:extLst>
              <a:ext uri="{FF2B5EF4-FFF2-40B4-BE49-F238E27FC236}">
                <a16:creationId xmlns:a16="http://schemas.microsoft.com/office/drawing/2014/main" id="{72A55F24-116D-44F9-9783-B5AE68BD8FB6}"/>
              </a:ext>
            </a:extLst>
          </p:cNvPr>
          <p:cNvSpPr>
            <a:spLocks noGrp="1"/>
          </p:cNvSpPr>
          <p:nvPr>
            <p:ph type="body" sz="quarter" idx="14"/>
          </p:nvPr>
        </p:nvSpPr>
        <p:spPr>
          <a:xfrm>
            <a:off x="2662313" y="1838803"/>
            <a:ext cx="9544529" cy="3826675"/>
          </a:xfrm>
        </p:spPr>
        <p:txBody>
          <a:bodyPr/>
          <a:lstStyle/>
          <a:p>
            <a:pPr marL="0" indent="0">
              <a:buNone/>
            </a:pPr>
            <a:r>
              <a:rPr lang="en-GB" dirty="0"/>
              <a:t>This is what we are covering today</a:t>
            </a:r>
          </a:p>
          <a:p>
            <a:r>
              <a:rPr lang="en-GB" dirty="0"/>
              <a:t>What are skills?</a:t>
            </a:r>
          </a:p>
          <a:p>
            <a:r>
              <a:rPr lang="en-GB" dirty="0"/>
              <a:t>Why do we need to look at decision making?</a:t>
            </a:r>
          </a:p>
          <a:p>
            <a:r>
              <a:rPr lang="en-GB" dirty="0"/>
              <a:t>What are Hard and Soft Skills?</a:t>
            </a:r>
          </a:p>
          <a:p>
            <a:r>
              <a:rPr lang="en-GB" dirty="0"/>
              <a:t>How will it help with the 7 effective steps of decision making</a:t>
            </a:r>
          </a:p>
          <a:p>
            <a:r>
              <a:rPr lang="en-GB" dirty="0"/>
              <a:t>What are skills and why are they important?</a:t>
            </a:r>
          </a:p>
          <a:p>
            <a:r>
              <a:rPr lang="en-GB" dirty="0"/>
              <a:t>Soft skills – the essential skills</a:t>
            </a:r>
          </a:p>
          <a:p>
            <a:r>
              <a:rPr lang="en-GB" dirty="0"/>
              <a:t>Assess your skills - weakest and strongest.</a:t>
            </a:r>
          </a:p>
          <a:p>
            <a:r>
              <a:rPr lang="en-GB" dirty="0"/>
              <a:t>What skills for what job?</a:t>
            </a:r>
          </a:p>
          <a:p>
            <a:r>
              <a:rPr lang="en-GB" dirty="0"/>
              <a:t>How to find out which skills each subject offers.</a:t>
            </a:r>
          </a:p>
        </p:txBody>
      </p:sp>
      <p:pic>
        <p:nvPicPr>
          <p:cNvPr id="3" name="Picture 2">
            <a:extLst>
              <a:ext uri="{FF2B5EF4-FFF2-40B4-BE49-F238E27FC236}">
                <a16:creationId xmlns:a16="http://schemas.microsoft.com/office/drawing/2014/main" id="{9249BAB2-11A2-CA3A-85C0-84F07A6B4B0D}"/>
              </a:ext>
            </a:extLst>
          </p:cNvPr>
          <p:cNvPicPr>
            <a:picLocks noChangeAspect="1"/>
          </p:cNvPicPr>
          <p:nvPr/>
        </p:nvPicPr>
        <p:blipFill>
          <a:blip r:embed="rId2"/>
          <a:stretch>
            <a:fillRect/>
          </a:stretch>
        </p:blipFill>
        <p:spPr>
          <a:xfrm>
            <a:off x="9606606" y="333564"/>
            <a:ext cx="2258016" cy="805968"/>
          </a:xfrm>
          <a:prstGeom prst="rect">
            <a:avLst/>
          </a:prstGeom>
        </p:spPr>
      </p:pic>
      <p:pic>
        <p:nvPicPr>
          <p:cNvPr id="2" name="Picture 1">
            <a:extLst>
              <a:ext uri="{FF2B5EF4-FFF2-40B4-BE49-F238E27FC236}">
                <a16:creationId xmlns:a16="http://schemas.microsoft.com/office/drawing/2014/main" id="{44810B5A-4470-9DCC-019F-160D48EA2E21}"/>
              </a:ext>
            </a:extLst>
          </p:cNvPr>
          <p:cNvPicPr>
            <a:picLocks noChangeAspect="1"/>
          </p:cNvPicPr>
          <p:nvPr/>
        </p:nvPicPr>
        <p:blipFill>
          <a:blip r:embed="rId3"/>
          <a:stretch>
            <a:fillRect/>
          </a:stretch>
        </p:blipFill>
        <p:spPr>
          <a:xfrm>
            <a:off x="654628" y="1740191"/>
            <a:ext cx="1905000" cy="1905000"/>
          </a:xfrm>
          <a:prstGeom prst="rect">
            <a:avLst/>
          </a:prstGeom>
        </p:spPr>
      </p:pic>
      <p:pic>
        <p:nvPicPr>
          <p:cNvPr id="4" name="Picture 2" descr="The best ways to pick up new skills at work">
            <a:extLst>
              <a:ext uri="{FF2B5EF4-FFF2-40B4-BE49-F238E27FC236}">
                <a16:creationId xmlns:a16="http://schemas.microsoft.com/office/drawing/2014/main" id="{04B032C8-FCCB-D1B6-7097-59C1A10B1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508" y="4232787"/>
            <a:ext cx="2173860" cy="1224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362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93CE9E-61DB-4697-8F22-4969A2BD4824}"/>
              </a:ext>
            </a:extLst>
          </p:cNvPr>
          <p:cNvSpPr>
            <a:spLocks noGrp="1"/>
          </p:cNvSpPr>
          <p:nvPr>
            <p:ph type="ctrTitle"/>
          </p:nvPr>
        </p:nvSpPr>
        <p:spPr>
          <a:xfrm>
            <a:off x="2662314" y="193082"/>
            <a:ext cx="7290926" cy="1505239"/>
          </a:xfrm>
        </p:spPr>
        <p:txBody>
          <a:bodyPr/>
          <a:lstStyle/>
          <a:p>
            <a:r>
              <a:rPr lang="en-GB" sz="4400" dirty="0"/>
              <a:t>Why do we need to look at decision making?</a:t>
            </a:r>
          </a:p>
        </p:txBody>
      </p:sp>
      <p:sp>
        <p:nvSpPr>
          <p:cNvPr id="8" name="Text Placeholder 7">
            <a:extLst>
              <a:ext uri="{FF2B5EF4-FFF2-40B4-BE49-F238E27FC236}">
                <a16:creationId xmlns:a16="http://schemas.microsoft.com/office/drawing/2014/main" id="{72A55F24-116D-44F9-9783-B5AE68BD8FB6}"/>
              </a:ext>
            </a:extLst>
          </p:cNvPr>
          <p:cNvSpPr>
            <a:spLocks noGrp="1"/>
          </p:cNvSpPr>
          <p:nvPr>
            <p:ph type="body" sz="quarter" idx="14"/>
          </p:nvPr>
        </p:nvSpPr>
        <p:spPr>
          <a:xfrm>
            <a:off x="2751089" y="1993327"/>
            <a:ext cx="8381509" cy="3826675"/>
          </a:xfrm>
        </p:spPr>
        <p:txBody>
          <a:bodyPr/>
          <a:lstStyle/>
          <a:p>
            <a:pPr marL="0" indent="0">
              <a:buNone/>
            </a:pPr>
            <a:r>
              <a:rPr lang="en-GB" dirty="0"/>
              <a:t>Making decisions can be scary and stressful, as you know they might have life long consequences and you want to make the RIGHT CHOICE</a:t>
            </a:r>
          </a:p>
          <a:p>
            <a:pPr marL="0" indent="0">
              <a:buNone/>
            </a:pPr>
            <a:endParaRPr lang="en-GB" dirty="0"/>
          </a:p>
          <a:p>
            <a:endParaRPr lang="en-GB" dirty="0"/>
          </a:p>
        </p:txBody>
      </p:sp>
      <p:pic>
        <p:nvPicPr>
          <p:cNvPr id="3" name="Picture 2">
            <a:extLst>
              <a:ext uri="{FF2B5EF4-FFF2-40B4-BE49-F238E27FC236}">
                <a16:creationId xmlns:a16="http://schemas.microsoft.com/office/drawing/2014/main" id="{9249BAB2-11A2-CA3A-85C0-84F07A6B4B0D}"/>
              </a:ext>
            </a:extLst>
          </p:cNvPr>
          <p:cNvPicPr>
            <a:picLocks noChangeAspect="1"/>
          </p:cNvPicPr>
          <p:nvPr/>
        </p:nvPicPr>
        <p:blipFill>
          <a:blip r:embed="rId2"/>
          <a:stretch>
            <a:fillRect/>
          </a:stretch>
        </p:blipFill>
        <p:spPr>
          <a:xfrm>
            <a:off x="9606606" y="333564"/>
            <a:ext cx="2258016" cy="805968"/>
          </a:xfrm>
          <a:prstGeom prst="rect">
            <a:avLst/>
          </a:prstGeom>
        </p:spPr>
      </p:pic>
      <p:pic>
        <p:nvPicPr>
          <p:cNvPr id="2" name="Picture 1">
            <a:extLst>
              <a:ext uri="{FF2B5EF4-FFF2-40B4-BE49-F238E27FC236}">
                <a16:creationId xmlns:a16="http://schemas.microsoft.com/office/drawing/2014/main" id="{44810B5A-4470-9DCC-019F-160D48EA2E21}"/>
              </a:ext>
            </a:extLst>
          </p:cNvPr>
          <p:cNvPicPr>
            <a:picLocks noChangeAspect="1"/>
          </p:cNvPicPr>
          <p:nvPr/>
        </p:nvPicPr>
        <p:blipFill>
          <a:blip r:embed="rId3"/>
          <a:stretch>
            <a:fillRect/>
          </a:stretch>
        </p:blipFill>
        <p:spPr>
          <a:xfrm>
            <a:off x="654628" y="1740191"/>
            <a:ext cx="1905000" cy="1905000"/>
          </a:xfrm>
          <a:prstGeom prst="rect">
            <a:avLst/>
          </a:prstGeom>
        </p:spPr>
      </p:pic>
      <p:pic>
        <p:nvPicPr>
          <p:cNvPr id="4" name="Picture 3">
            <a:extLst>
              <a:ext uri="{FF2B5EF4-FFF2-40B4-BE49-F238E27FC236}">
                <a16:creationId xmlns:a16="http://schemas.microsoft.com/office/drawing/2014/main" id="{7BA8042F-9A95-55DD-64CF-7D7CC6D57D45}"/>
              </a:ext>
            </a:extLst>
          </p:cNvPr>
          <p:cNvPicPr>
            <a:picLocks noChangeAspect="1"/>
          </p:cNvPicPr>
          <p:nvPr/>
        </p:nvPicPr>
        <p:blipFill>
          <a:blip r:embed="rId4"/>
          <a:stretch>
            <a:fillRect/>
          </a:stretch>
        </p:blipFill>
        <p:spPr>
          <a:xfrm>
            <a:off x="7056440" y="3761476"/>
            <a:ext cx="5153632" cy="2234879"/>
          </a:xfrm>
          <a:prstGeom prst="rect">
            <a:avLst/>
          </a:prstGeom>
        </p:spPr>
      </p:pic>
      <p:sp>
        <p:nvSpPr>
          <p:cNvPr id="5" name="TextBox 4">
            <a:extLst>
              <a:ext uri="{FF2B5EF4-FFF2-40B4-BE49-F238E27FC236}">
                <a16:creationId xmlns:a16="http://schemas.microsoft.com/office/drawing/2014/main" id="{1CC775EF-265E-617E-3F64-CB0063C49323}"/>
              </a:ext>
            </a:extLst>
          </p:cNvPr>
          <p:cNvSpPr txBox="1"/>
          <p:nvPr/>
        </p:nvSpPr>
        <p:spPr>
          <a:xfrm>
            <a:off x="5537428" y="2896066"/>
            <a:ext cx="2577483" cy="646331"/>
          </a:xfrm>
          <a:prstGeom prst="rect">
            <a:avLst/>
          </a:prstGeom>
          <a:noFill/>
        </p:spPr>
        <p:txBody>
          <a:bodyPr wrap="square" rtlCol="0">
            <a:spAutoFit/>
          </a:bodyPr>
          <a:lstStyle/>
          <a:p>
            <a:r>
              <a:rPr lang="en-GB" b="1" dirty="0">
                <a:solidFill>
                  <a:srgbClr val="FF0000"/>
                </a:solidFill>
              </a:rPr>
              <a:t>Is there such a thing as the RIGHT CHOICE?</a:t>
            </a:r>
          </a:p>
        </p:txBody>
      </p:sp>
      <p:sp>
        <p:nvSpPr>
          <p:cNvPr id="9" name="TextBox 8">
            <a:extLst>
              <a:ext uri="{FF2B5EF4-FFF2-40B4-BE49-F238E27FC236}">
                <a16:creationId xmlns:a16="http://schemas.microsoft.com/office/drawing/2014/main" id="{37A231B3-9717-E70B-654D-CE336432854C}"/>
              </a:ext>
            </a:extLst>
          </p:cNvPr>
          <p:cNvSpPr txBox="1"/>
          <p:nvPr/>
        </p:nvSpPr>
        <p:spPr>
          <a:xfrm>
            <a:off x="896644" y="3906664"/>
            <a:ext cx="6074251" cy="923330"/>
          </a:xfrm>
          <a:prstGeom prst="rect">
            <a:avLst/>
          </a:prstGeom>
          <a:noFill/>
        </p:spPr>
        <p:txBody>
          <a:bodyPr wrap="square" rtlCol="0">
            <a:spAutoFit/>
          </a:bodyPr>
          <a:lstStyle/>
          <a:p>
            <a:r>
              <a:rPr lang="en-GB" b="1" dirty="0">
                <a:solidFill>
                  <a:srgbClr val="FF0000"/>
                </a:solidFill>
              </a:rPr>
              <a:t>There isn’t such a thing as the RIGHT CHOICE – there are good choices and bad choices, there are better and worse choices</a:t>
            </a:r>
          </a:p>
          <a:p>
            <a:r>
              <a:rPr lang="en-GB" b="1" dirty="0">
                <a:solidFill>
                  <a:srgbClr val="FF0000"/>
                </a:solidFill>
              </a:rPr>
              <a:t>You need to learn how to make GOOD CHOICES</a:t>
            </a:r>
            <a:endParaRPr lang="en-GB" dirty="0"/>
          </a:p>
        </p:txBody>
      </p:sp>
      <p:sp>
        <p:nvSpPr>
          <p:cNvPr id="10" name="TextBox 9">
            <a:extLst>
              <a:ext uri="{FF2B5EF4-FFF2-40B4-BE49-F238E27FC236}">
                <a16:creationId xmlns:a16="http://schemas.microsoft.com/office/drawing/2014/main" id="{70790EF2-29B4-4494-AB13-5497AAB81D9A}"/>
              </a:ext>
            </a:extLst>
          </p:cNvPr>
          <p:cNvSpPr txBox="1"/>
          <p:nvPr/>
        </p:nvSpPr>
        <p:spPr>
          <a:xfrm>
            <a:off x="332441" y="5091467"/>
            <a:ext cx="7190912" cy="1477328"/>
          </a:xfrm>
          <a:prstGeom prst="rect">
            <a:avLst/>
          </a:prstGeom>
          <a:noFill/>
        </p:spPr>
        <p:txBody>
          <a:bodyPr wrap="square" rtlCol="0">
            <a:spAutoFit/>
          </a:bodyPr>
          <a:lstStyle/>
          <a:p>
            <a:r>
              <a:rPr lang="en-GB" dirty="0"/>
              <a:t>By looking at soft or life skills you can work out which ones you are good at and which you need to improve. Having a good set of Life/Soft Skills will </a:t>
            </a:r>
            <a:r>
              <a:rPr lang="en-GB" b="1" dirty="0"/>
              <a:t>empower your Life </a:t>
            </a:r>
            <a:r>
              <a:rPr lang="en-GB" dirty="0"/>
              <a:t>and give you a </a:t>
            </a:r>
            <a:r>
              <a:rPr lang="en-GB" b="1" dirty="0"/>
              <a:t>better quality of life</a:t>
            </a:r>
            <a:r>
              <a:rPr lang="en-GB" dirty="0"/>
              <a:t>. </a:t>
            </a:r>
          </a:p>
          <a:p>
            <a:r>
              <a:rPr lang="en-GB" dirty="0"/>
              <a:t>Applying a good set of life/soft skills will make you better at making decisions.</a:t>
            </a:r>
          </a:p>
        </p:txBody>
      </p:sp>
    </p:spTree>
    <p:extLst>
      <p:ext uri="{BB962C8B-B14F-4D97-AF65-F5344CB8AC3E}">
        <p14:creationId xmlns:p14="http://schemas.microsoft.com/office/powerpoint/2010/main" val="2348181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5"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49BAB2-11A2-CA3A-85C0-84F07A6B4B0D}"/>
              </a:ext>
            </a:extLst>
          </p:cNvPr>
          <p:cNvPicPr>
            <a:picLocks noChangeAspect="1"/>
          </p:cNvPicPr>
          <p:nvPr/>
        </p:nvPicPr>
        <p:blipFill>
          <a:blip r:embed="rId2"/>
          <a:stretch>
            <a:fillRect/>
          </a:stretch>
        </p:blipFill>
        <p:spPr>
          <a:xfrm>
            <a:off x="9606606" y="333564"/>
            <a:ext cx="2258016" cy="805968"/>
          </a:xfrm>
          <a:prstGeom prst="rect">
            <a:avLst/>
          </a:prstGeom>
        </p:spPr>
      </p:pic>
      <p:sp>
        <p:nvSpPr>
          <p:cNvPr id="4" name="Text Placeholder 3">
            <a:extLst>
              <a:ext uri="{FF2B5EF4-FFF2-40B4-BE49-F238E27FC236}">
                <a16:creationId xmlns:a16="http://schemas.microsoft.com/office/drawing/2014/main" id="{DFE8B695-4653-0E69-B7F0-16DDF34BBA78}"/>
              </a:ext>
            </a:extLst>
          </p:cNvPr>
          <p:cNvSpPr>
            <a:spLocks noGrp="1"/>
          </p:cNvSpPr>
          <p:nvPr>
            <p:ph type="body" sz="quarter" idx="14"/>
          </p:nvPr>
        </p:nvSpPr>
        <p:spPr>
          <a:xfrm>
            <a:off x="3402188" y="6028267"/>
            <a:ext cx="6505291" cy="349697"/>
          </a:xfrm>
        </p:spPr>
        <p:txBody>
          <a:bodyPr/>
          <a:lstStyle/>
          <a:p>
            <a:pPr marL="0" indent="0">
              <a:buNone/>
            </a:pPr>
            <a:r>
              <a:rPr lang="en-GB" dirty="0">
                <a:hlinkClick r:id="rId3"/>
              </a:rPr>
              <a:t>What are hard and soft skills – 1.52 mins</a:t>
            </a:r>
            <a:endParaRPr lang="en-GB" dirty="0"/>
          </a:p>
        </p:txBody>
      </p:sp>
      <p:sp>
        <p:nvSpPr>
          <p:cNvPr id="13" name="TextBox 12">
            <a:extLst>
              <a:ext uri="{FF2B5EF4-FFF2-40B4-BE49-F238E27FC236}">
                <a16:creationId xmlns:a16="http://schemas.microsoft.com/office/drawing/2014/main" id="{15F59C79-1F5A-158D-4C63-17B1AC898991}"/>
              </a:ext>
            </a:extLst>
          </p:cNvPr>
          <p:cNvSpPr txBox="1"/>
          <p:nvPr/>
        </p:nvSpPr>
        <p:spPr>
          <a:xfrm>
            <a:off x="677935" y="3814255"/>
            <a:ext cx="1760465" cy="369332"/>
          </a:xfrm>
          <a:prstGeom prst="rect">
            <a:avLst/>
          </a:prstGeom>
          <a:noFill/>
        </p:spPr>
        <p:txBody>
          <a:bodyPr wrap="square" rtlCol="0">
            <a:spAutoFit/>
          </a:bodyPr>
          <a:lstStyle/>
          <a:p>
            <a:r>
              <a:rPr lang="en-GB" dirty="0"/>
              <a:t>Watch the video</a:t>
            </a:r>
          </a:p>
        </p:txBody>
      </p:sp>
      <p:sp>
        <p:nvSpPr>
          <p:cNvPr id="14" name="TextBox 13">
            <a:extLst>
              <a:ext uri="{FF2B5EF4-FFF2-40B4-BE49-F238E27FC236}">
                <a16:creationId xmlns:a16="http://schemas.microsoft.com/office/drawing/2014/main" id="{6BA422F7-EC03-483B-368C-5ACBD9060C29}"/>
              </a:ext>
            </a:extLst>
          </p:cNvPr>
          <p:cNvSpPr txBox="1"/>
          <p:nvPr/>
        </p:nvSpPr>
        <p:spPr>
          <a:xfrm>
            <a:off x="238146" y="4334978"/>
            <a:ext cx="2200254" cy="1200329"/>
          </a:xfrm>
          <a:prstGeom prst="rect">
            <a:avLst/>
          </a:prstGeom>
          <a:noFill/>
        </p:spPr>
        <p:txBody>
          <a:bodyPr wrap="square" rtlCol="0">
            <a:spAutoFit/>
          </a:bodyPr>
          <a:lstStyle/>
          <a:p>
            <a:r>
              <a:rPr lang="en-GB" b="1" dirty="0">
                <a:solidFill>
                  <a:srgbClr val="FF0000"/>
                </a:solidFill>
              </a:rPr>
              <a:t>Discuss – </a:t>
            </a:r>
          </a:p>
          <a:p>
            <a:r>
              <a:rPr lang="en-GB" b="1" dirty="0">
                <a:solidFill>
                  <a:srgbClr val="FF0000"/>
                </a:solidFill>
              </a:rPr>
              <a:t>What are the differences between hard and soft skills? </a:t>
            </a:r>
          </a:p>
        </p:txBody>
      </p:sp>
      <p:pic>
        <p:nvPicPr>
          <p:cNvPr id="2" name="Picture 1">
            <a:extLst>
              <a:ext uri="{FF2B5EF4-FFF2-40B4-BE49-F238E27FC236}">
                <a16:creationId xmlns:a16="http://schemas.microsoft.com/office/drawing/2014/main" id="{178D3F61-3490-1EE6-376A-FCCBDC313CC7}"/>
              </a:ext>
            </a:extLst>
          </p:cNvPr>
          <p:cNvPicPr>
            <a:picLocks noChangeAspect="1"/>
          </p:cNvPicPr>
          <p:nvPr/>
        </p:nvPicPr>
        <p:blipFill>
          <a:blip r:embed="rId4"/>
          <a:stretch>
            <a:fillRect/>
          </a:stretch>
        </p:blipFill>
        <p:spPr>
          <a:xfrm>
            <a:off x="409461" y="1757865"/>
            <a:ext cx="1905000" cy="1905000"/>
          </a:xfrm>
          <a:prstGeom prst="rect">
            <a:avLst/>
          </a:prstGeom>
        </p:spPr>
      </p:pic>
      <p:pic>
        <p:nvPicPr>
          <p:cNvPr id="7" name="Picture 6">
            <a:hlinkClick r:id="rId3"/>
            <a:extLst>
              <a:ext uri="{FF2B5EF4-FFF2-40B4-BE49-F238E27FC236}">
                <a16:creationId xmlns:a16="http://schemas.microsoft.com/office/drawing/2014/main" id="{2EF5319D-7D36-1638-9191-59BFD508E1FA}"/>
              </a:ext>
            </a:extLst>
          </p:cNvPr>
          <p:cNvPicPr>
            <a:picLocks noChangeAspect="1"/>
          </p:cNvPicPr>
          <p:nvPr/>
        </p:nvPicPr>
        <p:blipFill rotWithShape="1">
          <a:blip r:embed="rId5"/>
          <a:srcRect t="19140" r="34409" b="27312"/>
          <a:stretch/>
        </p:blipFill>
        <p:spPr>
          <a:xfrm>
            <a:off x="3097161" y="1592825"/>
            <a:ext cx="5997677" cy="3672349"/>
          </a:xfrm>
          <a:prstGeom prst="rect">
            <a:avLst/>
          </a:prstGeom>
        </p:spPr>
      </p:pic>
    </p:spTree>
    <p:extLst>
      <p:ext uri="{BB962C8B-B14F-4D97-AF65-F5344CB8AC3E}">
        <p14:creationId xmlns:p14="http://schemas.microsoft.com/office/powerpoint/2010/main" val="37289528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45D74C-1B95-611A-21E1-3E082748E2D4}"/>
              </a:ext>
            </a:extLst>
          </p:cNvPr>
          <p:cNvPicPr>
            <a:picLocks noChangeAspect="1"/>
          </p:cNvPicPr>
          <p:nvPr/>
        </p:nvPicPr>
        <p:blipFill>
          <a:blip r:embed="rId2"/>
          <a:stretch>
            <a:fillRect/>
          </a:stretch>
        </p:blipFill>
        <p:spPr>
          <a:xfrm>
            <a:off x="4487817" y="2772279"/>
            <a:ext cx="5715000" cy="3838575"/>
          </a:xfrm>
          <a:prstGeom prst="rect">
            <a:avLst/>
          </a:prstGeom>
        </p:spPr>
      </p:pic>
      <p:sp>
        <p:nvSpPr>
          <p:cNvPr id="6" name="Title 5">
            <a:extLst>
              <a:ext uri="{FF2B5EF4-FFF2-40B4-BE49-F238E27FC236}">
                <a16:creationId xmlns:a16="http://schemas.microsoft.com/office/drawing/2014/main" id="{8493CE9E-61DB-4697-8F22-4969A2BD4824}"/>
              </a:ext>
            </a:extLst>
          </p:cNvPr>
          <p:cNvSpPr>
            <a:spLocks noGrp="1"/>
          </p:cNvSpPr>
          <p:nvPr>
            <p:ph type="ctrTitle"/>
          </p:nvPr>
        </p:nvSpPr>
        <p:spPr>
          <a:xfrm>
            <a:off x="2834240" y="674081"/>
            <a:ext cx="7883370" cy="1505239"/>
          </a:xfrm>
        </p:spPr>
        <p:txBody>
          <a:bodyPr/>
          <a:lstStyle/>
          <a:p>
            <a:r>
              <a:rPr lang="en-GB" dirty="0"/>
              <a:t>7 Effective Decision Making Steps</a:t>
            </a:r>
          </a:p>
        </p:txBody>
      </p:sp>
      <p:sp>
        <p:nvSpPr>
          <p:cNvPr id="8" name="Text Placeholder 7">
            <a:extLst>
              <a:ext uri="{FF2B5EF4-FFF2-40B4-BE49-F238E27FC236}">
                <a16:creationId xmlns:a16="http://schemas.microsoft.com/office/drawing/2014/main" id="{72A55F24-116D-44F9-9783-B5AE68BD8FB6}"/>
              </a:ext>
            </a:extLst>
          </p:cNvPr>
          <p:cNvSpPr>
            <a:spLocks noGrp="1"/>
          </p:cNvSpPr>
          <p:nvPr>
            <p:ph type="body" sz="quarter" idx="14"/>
          </p:nvPr>
        </p:nvSpPr>
        <p:spPr>
          <a:xfrm>
            <a:off x="648040" y="2221544"/>
            <a:ext cx="8443034" cy="3826675"/>
          </a:xfrm>
        </p:spPr>
        <p:txBody>
          <a:bodyPr/>
          <a:lstStyle/>
          <a:p>
            <a:pPr marL="0" indent="0">
              <a:buNone/>
            </a:pPr>
            <a:r>
              <a:rPr lang="en-GB" dirty="0"/>
              <a:t>Look at the diagram – Most of us make decisions by only following steps 1, 3 and 5/6 </a:t>
            </a:r>
          </a:p>
          <a:p>
            <a:pPr marL="0" indent="0">
              <a:buNone/>
            </a:pPr>
            <a:r>
              <a:rPr lang="en-GB" dirty="0"/>
              <a:t>Most of us don’t</a:t>
            </a:r>
          </a:p>
          <a:p>
            <a:r>
              <a:rPr lang="en-GB" dirty="0"/>
              <a:t>Gather enough information</a:t>
            </a:r>
          </a:p>
          <a:p>
            <a:r>
              <a:rPr lang="en-GB" dirty="0"/>
              <a:t>Weigh up the evidence</a:t>
            </a:r>
          </a:p>
          <a:p>
            <a:r>
              <a:rPr lang="en-GB" dirty="0"/>
              <a:t>Review the decision</a:t>
            </a:r>
          </a:p>
          <a:p>
            <a:pPr marL="0" indent="0">
              <a:buNone/>
            </a:pPr>
            <a:r>
              <a:rPr lang="en-GB" dirty="0"/>
              <a:t>You need to learn the </a:t>
            </a:r>
          </a:p>
          <a:p>
            <a:pPr marL="0" indent="0">
              <a:buNone/>
            </a:pPr>
            <a:r>
              <a:rPr lang="en-GB" dirty="0"/>
              <a:t>importance of these 3 steps </a:t>
            </a:r>
          </a:p>
          <a:p>
            <a:pPr marL="0" indent="0">
              <a:buNone/>
            </a:pPr>
            <a:r>
              <a:rPr lang="en-GB" dirty="0"/>
              <a:t>and how to do them</a:t>
            </a:r>
          </a:p>
        </p:txBody>
      </p:sp>
      <p:pic>
        <p:nvPicPr>
          <p:cNvPr id="3" name="Picture 2">
            <a:extLst>
              <a:ext uri="{FF2B5EF4-FFF2-40B4-BE49-F238E27FC236}">
                <a16:creationId xmlns:a16="http://schemas.microsoft.com/office/drawing/2014/main" id="{9249BAB2-11A2-CA3A-85C0-84F07A6B4B0D}"/>
              </a:ext>
            </a:extLst>
          </p:cNvPr>
          <p:cNvPicPr>
            <a:picLocks noChangeAspect="1"/>
          </p:cNvPicPr>
          <p:nvPr/>
        </p:nvPicPr>
        <p:blipFill>
          <a:blip r:embed="rId3"/>
          <a:stretch>
            <a:fillRect/>
          </a:stretch>
        </p:blipFill>
        <p:spPr>
          <a:xfrm>
            <a:off x="9606606" y="333564"/>
            <a:ext cx="2258016" cy="805968"/>
          </a:xfrm>
          <a:prstGeom prst="rect">
            <a:avLst/>
          </a:prstGeom>
        </p:spPr>
      </p:pic>
      <p:pic>
        <p:nvPicPr>
          <p:cNvPr id="2" name="Picture 1">
            <a:extLst>
              <a:ext uri="{FF2B5EF4-FFF2-40B4-BE49-F238E27FC236}">
                <a16:creationId xmlns:a16="http://schemas.microsoft.com/office/drawing/2014/main" id="{2AE284FB-5383-0CA8-C33B-EF2BF1EFB7D8}"/>
              </a:ext>
            </a:extLst>
          </p:cNvPr>
          <p:cNvPicPr>
            <a:picLocks noChangeAspect="1"/>
          </p:cNvPicPr>
          <p:nvPr/>
        </p:nvPicPr>
        <p:blipFill>
          <a:blip r:embed="rId4"/>
          <a:stretch>
            <a:fillRect/>
          </a:stretch>
        </p:blipFill>
        <p:spPr>
          <a:xfrm>
            <a:off x="10283787" y="2021504"/>
            <a:ext cx="1908213" cy="1908213"/>
          </a:xfrm>
          <a:prstGeom prst="rect">
            <a:avLst/>
          </a:prstGeom>
        </p:spPr>
      </p:pic>
      <p:sp>
        <p:nvSpPr>
          <p:cNvPr id="9" name="TextBox 8">
            <a:extLst>
              <a:ext uri="{FF2B5EF4-FFF2-40B4-BE49-F238E27FC236}">
                <a16:creationId xmlns:a16="http://schemas.microsoft.com/office/drawing/2014/main" id="{BF6BC5F4-D066-D324-0FCA-2976F8102A2A}"/>
              </a:ext>
            </a:extLst>
          </p:cNvPr>
          <p:cNvSpPr txBox="1"/>
          <p:nvPr/>
        </p:nvSpPr>
        <p:spPr>
          <a:xfrm>
            <a:off x="7567354" y="5353688"/>
            <a:ext cx="4240154" cy="646331"/>
          </a:xfrm>
          <a:prstGeom prst="rect">
            <a:avLst/>
          </a:prstGeom>
          <a:noFill/>
        </p:spPr>
        <p:txBody>
          <a:bodyPr wrap="square" rtlCol="0">
            <a:spAutoFit/>
          </a:bodyPr>
          <a:lstStyle/>
          <a:p>
            <a:r>
              <a:rPr lang="en-GB" dirty="0">
                <a:solidFill>
                  <a:srgbClr val="FF0000"/>
                </a:solidFill>
              </a:rPr>
              <a:t>Look at the diagram – Most of us make decisions by only following steps 1, 3 and 5 </a:t>
            </a:r>
          </a:p>
        </p:txBody>
      </p:sp>
      <p:sp>
        <p:nvSpPr>
          <p:cNvPr id="4" name="TextBox 3">
            <a:extLst>
              <a:ext uri="{FF2B5EF4-FFF2-40B4-BE49-F238E27FC236}">
                <a16:creationId xmlns:a16="http://schemas.microsoft.com/office/drawing/2014/main" id="{C7A36683-E93B-60C6-85FE-29A72554F2AD}"/>
              </a:ext>
            </a:extLst>
          </p:cNvPr>
          <p:cNvSpPr txBox="1"/>
          <p:nvPr/>
        </p:nvSpPr>
        <p:spPr>
          <a:xfrm>
            <a:off x="5749343" y="6094246"/>
            <a:ext cx="6442657" cy="646331"/>
          </a:xfrm>
          <a:prstGeom prst="rect">
            <a:avLst/>
          </a:prstGeom>
          <a:noFill/>
        </p:spPr>
        <p:txBody>
          <a:bodyPr wrap="square" rtlCol="0">
            <a:spAutoFit/>
          </a:bodyPr>
          <a:lstStyle/>
          <a:p>
            <a:r>
              <a:rPr lang="en-GB" b="1" dirty="0">
                <a:solidFill>
                  <a:srgbClr val="FF0000"/>
                </a:solidFill>
              </a:rPr>
              <a:t>Thinking about the key skills each subject offers is another way to consider steps 3, 4, and 7 in your option process</a:t>
            </a:r>
          </a:p>
        </p:txBody>
      </p:sp>
    </p:spTree>
    <p:extLst>
      <p:ext uri="{BB962C8B-B14F-4D97-AF65-F5344CB8AC3E}">
        <p14:creationId xmlns:p14="http://schemas.microsoft.com/office/powerpoint/2010/main" val="39282939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FF123-A130-A61E-7B03-2C42F5436D7E}"/>
              </a:ext>
            </a:extLst>
          </p:cNvPr>
          <p:cNvSpPr>
            <a:spLocks noGrp="1"/>
          </p:cNvSpPr>
          <p:nvPr>
            <p:ph type="title"/>
          </p:nvPr>
        </p:nvSpPr>
        <p:spPr>
          <a:xfrm>
            <a:off x="4151313" y="439739"/>
            <a:ext cx="6998468" cy="1049337"/>
          </a:xfrm>
        </p:spPr>
        <p:txBody>
          <a:bodyPr>
            <a:normAutofit fontScale="90000"/>
          </a:bodyPr>
          <a:lstStyle/>
          <a:p>
            <a:pPr>
              <a:defRPr/>
            </a:pPr>
            <a:r>
              <a:rPr lang="en-GB" dirty="0">
                <a:solidFill>
                  <a:srgbClr val="212529"/>
                </a:solidFill>
                <a:latin typeface="SemiBold Poppins"/>
              </a:rPr>
              <a:t>What are skills and </a:t>
            </a:r>
            <a:br>
              <a:rPr lang="en-GB" dirty="0">
                <a:solidFill>
                  <a:srgbClr val="212529"/>
                </a:solidFill>
                <a:latin typeface="SemiBold Poppins"/>
              </a:rPr>
            </a:br>
            <a:r>
              <a:rPr lang="en-GB" dirty="0">
                <a:solidFill>
                  <a:srgbClr val="212529"/>
                </a:solidFill>
                <a:latin typeface="SemiBold Poppins"/>
              </a:rPr>
              <a:t>why are they so important?</a:t>
            </a:r>
            <a:br>
              <a:rPr lang="en-GB" dirty="0">
                <a:solidFill>
                  <a:srgbClr val="212529"/>
                </a:solidFill>
                <a:latin typeface="SemiBold Poppins"/>
              </a:rPr>
            </a:br>
            <a:endParaRPr lang="en-GB" dirty="0"/>
          </a:p>
        </p:txBody>
      </p:sp>
      <p:sp>
        <p:nvSpPr>
          <p:cNvPr id="3" name="Content Placeholder 2">
            <a:extLst>
              <a:ext uri="{FF2B5EF4-FFF2-40B4-BE49-F238E27FC236}">
                <a16:creationId xmlns:a16="http://schemas.microsoft.com/office/drawing/2014/main" id="{9591B10E-C148-0687-E157-490957B3300E}"/>
              </a:ext>
            </a:extLst>
          </p:cNvPr>
          <p:cNvSpPr>
            <a:spLocks noGrp="1"/>
          </p:cNvSpPr>
          <p:nvPr>
            <p:ph idx="1"/>
          </p:nvPr>
        </p:nvSpPr>
        <p:spPr>
          <a:xfrm>
            <a:off x="855406" y="2016125"/>
            <a:ext cx="10589341" cy="3449638"/>
          </a:xfrm>
        </p:spPr>
        <p:txBody>
          <a:bodyPr/>
          <a:lstStyle/>
          <a:p>
            <a:pPr>
              <a:defRPr/>
            </a:pPr>
            <a:r>
              <a:rPr lang="en-GB" sz="2400" b="1" dirty="0">
                <a:solidFill>
                  <a:srgbClr val="212529"/>
                </a:solidFill>
                <a:latin typeface="+mj-lt"/>
              </a:rPr>
              <a:t>Technical Skills </a:t>
            </a:r>
            <a:r>
              <a:rPr lang="en-GB" sz="2400" dirty="0">
                <a:solidFill>
                  <a:srgbClr val="212529"/>
                </a:solidFill>
                <a:latin typeface="+mj-lt"/>
              </a:rPr>
              <a:t>- Employers will be looking for technical skills that are specific to a particular role/job.  You need to know the specific technical skills needed for job/career you are interested in. Often employers will train their staff these skills.</a:t>
            </a:r>
          </a:p>
          <a:p>
            <a:pPr>
              <a:defRPr/>
            </a:pPr>
            <a:r>
              <a:rPr lang="en-GB" sz="2400" b="1" dirty="0">
                <a:solidFill>
                  <a:srgbClr val="212529"/>
                </a:solidFill>
                <a:latin typeface="+mj-lt"/>
              </a:rPr>
              <a:t>Essential Skills</a:t>
            </a:r>
            <a:r>
              <a:rPr lang="en-GB" sz="2400" dirty="0">
                <a:solidFill>
                  <a:srgbClr val="212529"/>
                </a:solidFill>
                <a:latin typeface="+mj-lt"/>
              </a:rPr>
              <a:t> -  Employers will be looking for these skills in candidates for all jobs. These are the skills that allow you to work in a team, solve problems, meet targets, take responsibility and be a valuable employee.</a:t>
            </a:r>
          </a:p>
          <a:p>
            <a:pPr>
              <a:defRPr/>
            </a:pPr>
            <a:r>
              <a:rPr lang="en-GB" sz="2400" b="1" dirty="0">
                <a:solidFill>
                  <a:srgbClr val="212529"/>
                </a:solidFill>
                <a:latin typeface="+mj-lt"/>
              </a:rPr>
              <a:t>Basic Skills</a:t>
            </a:r>
            <a:r>
              <a:rPr lang="en-GB" sz="2400" dirty="0">
                <a:solidFill>
                  <a:srgbClr val="212529"/>
                </a:solidFill>
                <a:latin typeface="+mj-lt"/>
              </a:rPr>
              <a:t>  - Basic skills are the skills that will help you succeed in life and in education.  They include Maths, English and general IT/ computer skills. It is very difficult to be successful without them.</a:t>
            </a:r>
          </a:p>
          <a:p>
            <a:pPr>
              <a:defRPr/>
            </a:pPr>
            <a:endParaRPr lang="en-GB" dirty="0"/>
          </a:p>
        </p:txBody>
      </p:sp>
      <p:pic>
        <p:nvPicPr>
          <p:cNvPr id="17412" name="Picture 3">
            <a:extLst>
              <a:ext uri="{FF2B5EF4-FFF2-40B4-BE49-F238E27FC236}">
                <a16:creationId xmlns:a16="http://schemas.microsoft.com/office/drawing/2014/main" id="{2335F261-435B-1E74-3733-A589066933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260350"/>
            <a:ext cx="196532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9A1275C-F414-9703-1A7A-886BAA5BDB7D}"/>
              </a:ext>
            </a:extLst>
          </p:cNvPr>
          <p:cNvSpPr txBox="1">
            <a:spLocks noChangeArrowheads="1"/>
          </p:cNvSpPr>
          <p:nvPr/>
        </p:nvSpPr>
        <p:spPr bwMode="auto">
          <a:xfrm>
            <a:off x="2461803" y="5494931"/>
            <a:ext cx="685917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dirty="0">
                <a:solidFill>
                  <a:srgbClr val="FF0000"/>
                </a:solidFill>
              </a:rPr>
              <a:t>Discuss – </a:t>
            </a:r>
          </a:p>
          <a:p>
            <a:r>
              <a:rPr lang="en-GB" altLang="en-US" dirty="0">
                <a:solidFill>
                  <a:srgbClr val="FF0000"/>
                </a:solidFill>
              </a:rPr>
              <a:t>Which skill set are the skills you develop to pass GCSE exams? </a:t>
            </a:r>
          </a:p>
          <a:p>
            <a:r>
              <a:rPr lang="en-GB" altLang="en-US" dirty="0">
                <a:solidFill>
                  <a:srgbClr val="FF0000"/>
                </a:solidFill>
              </a:rPr>
              <a:t>Which skills are the soft/life skills? </a:t>
            </a:r>
            <a:endParaRPr lang="en-GB" altLang="en-US" b="1" u="sng" dirty="0">
              <a:solidFill>
                <a:srgbClr val="FF0000"/>
              </a:solidFill>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49BAB2-11A2-CA3A-85C0-84F07A6B4B0D}"/>
              </a:ext>
            </a:extLst>
          </p:cNvPr>
          <p:cNvPicPr>
            <a:picLocks noChangeAspect="1"/>
          </p:cNvPicPr>
          <p:nvPr/>
        </p:nvPicPr>
        <p:blipFill>
          <a:blip r:embed="rId2"/>
          <a:stretch>
            <a:fillRect/>
          </a:stretch>
        </p:blipFill>
        <p:spPr>
          <a:xfrm>
            <a:off x="9606606" y="333564"/>
            <a:ext cx="2258016" cy="805968"/>
          </a:xfrm>
          <a:prstGeom prst="rect">
            <a:avLst/>
          </a:prstGeom>
        </p:spPr>
      </p:pic>
      <p:sp>
        <p:nvSpPr>
          <p:cNvPr id="4" name="Text Placeholder 3">
            <a:extLst>
              <a:ext uri="{FF2B5EF4-FFF2-40B4-BE49-F238E27FC236}">
                <a16:creationId xmlns:a16="http://schemas.microsoft.com/office/drawing/2014/main" id="{DFE8B695-4653-0E69-B7F0-16DDF34BBA78}"/>
              </a:ext>
            </a:extLst>
          </p:cNvPr>
          <p:cNvSpPr>
            <a:spLocks noGrp="1"/>
          </p:cNvSpPr>
          <p:nvPr>
            <p:ph type="body" sz="quarter" idx="14"/>
          </p:nvPr>
        </p:nvSpPr>
        <p:spPr>
          <a:xfrm>
            <a:off x="3402188" y="6028267"/>
            <a:ext cx="6505291" cy="349697"/>
          </a:xfrm>
        </p:spPr>
        <p:txBody>
          <a:bodyPr/>
          <a:lstStyle/>
          <a:p>
            <a:pPr marL="0" indent="0">
              <a:buNone/>
            </a:pPr>
            <a:r>
              <a:rPr lang="en-GB" dirty="0">
                <a:hlinkClick r:id="rId3"/>
              </a:rPr>
              <a:t>Why soft skills? – 1.33 mins</a:t>
            </a:r>
            <a:endParaRPr lang="en-GB" dirty="0"/>
          </a:p>
        </p:txBody>
      </p:sp>
      <p:sp>
        <p:nvSpPr>
          <p:cNvPr id="13" name="TextBox 12">
            <a:extLst>
              <a:ext uri="{FF2B5EF4-FFF2-40B4-BE49-F238E27FC236}">
                <a16:creationId xmlns:a16="http://schemas.microsoft.com/office/drawing/2014/main" id="{15F59C79-1F5A-158D-4C63-17B1AC898991}"/>
              </a:ext>
            </a:extLst>
          </p:cNvPr>
          <p:cNvSpPr txBox="1"/>
          <p:nvPr/>
        </p:nvSpPr>
        <p:spPr>
          <a:xfrm>
            <a:off x="677935" y="3814255"/>
            <a:ext cx="1760465" cy="369332"/>
          </a:xfrm>
          <a:prstGeom prst="rect">
            <a:avLst/>
          </a:prstGeom>
          <a:noFill/>
        </p:spPr>
        <p:txBody>
          <a:bodyPr wrap="square" rtlCol="0">
            <a:spAutoFit/>
          </a:bodyPr>
          <a:lstStyle/>
          <a:p>
            <a:r>
              <a:rPr lang="en-GB" dirty="0"/>
              <a:t>Watch the video</a:t>
            </a:r>
          </a:p>
        </p:txBody>
      </p:sp>
      <p:sp>
        <p:nvSpPr>
          <p:cNvPr id="14" name="TextBox 13">
            <a:extLst>
              <a:ext uri="{FF2B5EF4-FFF2-40B4-BE49-F238E27FC236}">
                <a16:creationId xmlns:a16="http://schemas.microsoft.com/office/drawing/2014/main" id="{6BA422F7-EC03-483B-368C-5ACBD9060C29}"/>
              </a:ext>
            </a:extLst>
          </p:cNvPr>
          <p:cNvSpPr txBox="1"/>
          <p:nvPr/>
        </p:nvSpPr>
        <p:spPr>
          <a:xfrm>
            <a:off x="238146" y="4334978"/>
            <a:ext cx="2200254" cy="923330"/>
          </a:xfrm>
          <a:prstGeom prst="rect">
            <a:avLst/>
          </a:prstGeom>
          <a:noFill/>
        </p:spPr>
        <p:txBody>
          <a:bodyPr wrap="square" rtlCol="0">
            <a:spAutoFit/>
          </a:bodyPr>
          <a:lstStyle/>
          <a:p>
            <a:r>
              <a:rPr lang="en-GB" b="1" dirty="0">
                <a:solidFill>
                  <a:srgbClr val="FF0000"/>
                </a:solidFill>
              </a:rPr>
              <a:t>Discuss – </a:t>
            </a:r>
          </a:p>
          <a:p>
            <a:r>
              <a:rPr lang="en-GB" b="1" dirty="0">
                <a:solidFill>
                  <a:srgbClr val="FF0000"/>
                </a:solidFill>
              </a:rPr>
              <a:t>Why are soft skills important? </a:t>
            </a:r>
          </a:p>
        </p:txBody>
      </p:sp>
      <p:pic>
        <p:nvPicPr>
          <p:cNvPr id="2" name="Picture 1">
            <a:extLst>
              <a:ext uri="{FF2B5EF4-FFF2-40B4-BE49-F238E27FC236}">
                <a16:creationId xmlns:a16="http://schemas.microsoft.com/office/drawing/2014/main" id="{178D3F61-3490-1EE6-376A-FCCBDC313CC7}"/>
              </a:ext>
            </a:extLst>
          </p:cNvPr>
          <p:cNvPicPr>
            <a:picLocks noChangeAspect="1"/>
          </p:cNvPicPr>
          <p:nvPr/>
        </p:nvPicPr>
        <p:blipFill>
          <a:blip r:embed="rId4"/>
          <a:stretch>
            <a:fillRect/>
          </a:stretch>
        </p:blipFill>
        <p:spPr>
          <a:xfrm>
            <a:off x="409461" y="1757865"/>
            <a:ext cx="1905000" cy="1905000"/>
          </a:xfrm>
          <a:prstGeom prst="rect">
            <a:avLst/>
          </a:prstGeom>
        </p:spPr>
      </p:pic>
      <p:pic>
        <p:nvPicPr>
          <p:cNvPr id="6" name="Picture 5">
            <a:hlinkClick r:id="rId3"/>
            <a:extLst>
              <a:ext uri="{FF2B5EF4-FFF2-40B4-BE49-F238E27FC236}">
                <a16:creationId xmlns:a16="http://schemas.microsoft.com/office/drawing/2014/main" id="{503BEA59-6118-9100-9D26-16695D2C4B8E}"/>
              </a:ext>
            </a:extLst>
          </p:cNvPr>
          <p:cNvPicPr>
            <a:picLocks noChangeAspect="1"/>
          </p:cNvPicPr>
          <p:nvPr/>
        </p:nvPicPr>
        <p:blipFill rotWithShape="1">
          <a:blip r:embed="rId5"/>
          <a:srcRect l="-1772" t="19287" r="34051" b="26769"/>
          <a:stretch/>
        </p:blipFill>
        <p:spPr>
          <a:xfrm>
            <a:off x="2613986" y="1139532"/>
            <a:ext cx="7464416" cy="4459410"/>
          </a:xfrm>
          <a:prstGeom prst="rect">
            <a:avLst/>
          </a:prstGeom>
        </p:spPr>
      </p:pic>
    </p:spTree>
    <p:extLst>
      <p:ext uri="{BB962C8B-B14F-4D97-AF65-F5344CB8AC3E}">
        <p14:creationId xmlns:p14="http://schemas.microsoft.com/office/powerpoint/2010/main" val="26365987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C71E-9773-EEB6-FBAC-B5526BCA7E96}"/>
              </a:ext>
            </a:extLst>
          </p:cNvPr>
          <p:cNvSpPr>
            <a:spLocks noGrp="1"/>
          </p:cNvSpPr>
          <p:nvPr>
            <p:ph type="title"/>
          </p:nvPr>
        </p:nvSpPr>
        <p:spPr>
          <a:xfrm>
            <a:off x="379706" y="1823818"/>
            <a:ext cx="2180613" cy="1049338"/>
          </a:xfrm>
        </p:spPr>
        <p:txBody>
          <a:bodyPr/>
          <a:lstStyle/>
          <a:p>
            <a:pPr>
              <a:defRPr/>
            </a:pPr>
            <a:br>
              <a:rPr lang="en-GB" b="1" dirty="0">
                <a:solidFill>
                  <a:srgbClr val="212529"/>
                </a:solidFill>
              </a:rPr>
            </a:br>
            <a:r>
              <a:rPr lang="en-GB" b="1" dirty="0">
                <a:solidFill>
                  <a:srgbClr val="212529"/>
                </a:solidFill>
              </a:rPr>
              <a:t>Essential</a:t>
            </a:r>
            <a:br>
              <a:rPr lang="en-GB" b="1" dirty="0">
                <a:solidFill>
                  <a:srgbClr val="212529"/>
                </a:solidFill>
              </a:rPr>
            </a:br>
            <a:r>
              <a:rPr lang="en-GB" b="1" dirty="0">
                <a:solidFill>
                  <a:srgbClr val="212529"/>
                </a:solidFill>
              </a:rPr>
              <a:t>life/soft Skills</a:t>
            </a:r>
            <a:r>
              <a:rPr lang="en-GB" dirty="0">
                <a:solidFill>
                  <a:srgbClr val="212529"/>
                </a:solidFill>
              </a:rPr>
              <a:t> </a:t>
            </a:r>
            <a:endParaRPr lang="en-GB" dirty="0"/>
          </a:p>
        </p:txBody>
      </p:sp>
      <p:sp>
        <p:nvSpPr>
          <p:cNvPr id="3" name="Content Placeholder 2">
            <a:extLst>
              <a:ext uri="{FF2B5EF4-FFF2-40B4-BE49-F238E27FC236}">
                <a16:creationId xmlns:a16="http://schemas.microsoft.com/office/drawing/2014/main" id="{B4CD6B3A-BD8B-B9E1-09BC-55497ED7A579}"/>
              </a:ext>
            </a:extLst>
          </p:cNvPr>
          <p:cNvSpPr>
            <a:spLocks noGrp="1"/>
          </p:cNvSpPr>
          <p:nvPr>
            <p:ph idx="1"/>
          </p:nvPr>
        </p:nvSpPr>
        <p:spPr>
          <a:xfrm>
            <a:off x="2675597" y="2217485"/>
            <a:ext cx="9184054" cy="3449637"/>
          </a:xfrm>
        </p:spPr>
        <p:txBody>
          <a:bodyPr/>
          <a:lstStyle/>
          <a:p>
            <a:pPr marL="0" indent="0">
              <a:buNone/>
              <a:defRPr/>
            </a:pPr>
            <a:r>
              <a:rPr lang="en-GB" dirty="0">
                <a:solidFill>
                  <a:srgbClr val="212529"/>
                </a:solidFill>
                <a:latin typeface="Poppins" panose="00000500000000000000" pitchFamily="2" charset="0"/>
              </a:rPr>
              <a:t>Taking positive steps on your life journey is not just about your education - what you learn outside of a classroom can have a huge impact on the opportunities available to you in the future. </a:t>
            </a:r>
          </a:p>
          <a:p>
            <a:pPr marL="0" indent="0">
              <a:buNone/>
              <a:defRPr/>
            </a:pPr>
            <a:r>
              <a:rPr lang="en-GB" dirty="0">
                <a:solidFill>
                  <a:srgbClr val="212529"/>
                </a:solidFill>
                <a:latin typeface="Poppins" panose="00000500000000000000" pitchFamily="2" charset="0"/>
              </a:rPr>
              <a:t>These eight skills are the ones you need to do almost everything well - they will help you to take your next steps in life with confidence and support you to achieve your career goals and life ambitions.</a:t>
            </a:r>
          </a:p>
          <a:p>
            <a:pPr>
              <a:defRPr/>
            </a:pPr>
            <a:endParaRPr lang="en-GB" dirty="0"/>
          </a:p>
        </p:txBody>
      </p:sp>
      <p:pic>
        <p:nvPicPr>
          <p:cNvPr id="18436" name="Picture 3">
            <a:extLst>
              <a:ext uri="{FF2B5EF4-FFF2-40B4-BE49-F238E27FC236}">
                <a16:creationId xmlns:a16="http://schemas.microsoft.com/office/drawing/2014/main" id="{A674639F-54B8-9C80-5DA0-E6DD3AD9C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874" y="228600"/>
            <a:ext cx="89535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a:extLst>
              <a:ext uri="{FF2B5EF4-FFF2-40B4-BE49-F238E27FC236}">
                <a16:creationId xmlns:a16="http://schemas.microsoft.com/office/drawing/2014/main" id="{0FDAA762-239C-EF5F-AE1D-AB6526A973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9850" y="5968547"/>
            <a:ext cx="6626004" cy="98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theme/theme1.xml><?xml version="1.0" encoding="utf-8"?>
<a:theme xmlns:a="http://schemas.openxmlformats.org/drawingml/2006/main" name="Bridgewater Blue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idgewater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5f3d6311-85f8-4d96-bc40-d3fa8cce61d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8AED9759BF59743839A389AB3D4AB53" ma:contentTypeVersion="13" ma:contentTypeDescription="Create a new document." ma:contentTypeScope="" ma:versionID="e718415365c4ff640053237499db315a">
  <xsd:schema xmlns:xsd="http://www.w3.org/2001/XMLSchema" xmlns:xs="http://www.w3.org/2001/XMLSchema" xmlns:p="http://schemas.microsoft.com/office/2006/metadata/properties" xmlns:ns3="5f3d6311-85f8-4d96-bc40-d3fa8cce61d5" xmlns:ns4="f4d4e1ee-4e40-46d8-ba06-6d59fdb78b7b" targetNamespace="http://schemas.microsoft.com/office/2006/metadata/properties" ma:root="true" ma:fieldsID="60f5ad244b1cdef23bdb8ebca35a0f30" ns3:_="" ns4:_="">
    <xsd:import namespace="5f3d6311-85f8-4d96-bc40-d3fa8cce61d5"/>
    <xsd:import namespace="f4d4e1ee-4e40-46d8-ba06-6d59fdb78b7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4:SharedWithUsers" minOccurs="0"/>
                <xsd:element ref="ns4:SharedWithDetails" minOccurs="0"/>
                <xsd:element ref="ns4:SharingHintHash"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3d6311-85f8-4d96-bc40-d3fa8cce61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_activity" ma:index="20"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d4e1ee-4e40-46d8-ba06-6d59fdb78b7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ACA9BF-A69B-471C-971A-346E1DEE03D3}">
  <ds:schemaRefs>
    <ds:schemaRef ds:uri="5f3d6311-85f8-4d96-bc40-d3fa8cce61d5"/>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f4d4e1ee-4e40-46d8-ba06-6d59fdb78b7b"/>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9BAE20FB-51B8-45F4-A8FD-CEDEDAE16B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3d6311-85f8-4d96-bc40-d3fa8cce61d5"/>
    <ds:schemaRef ds:uri="f4d4e1ee-4e40-46d8-ba06-6d59fdb78b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2929F0F-5690-49FA-AAB4-8661251D8B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1298</TotalTime>
  <Words>998</Words>
  <Application>Microsoft Office PowerPoint</Application>
  <PresentationFormat>Widescreen</PresentationFormat>
  <Paragraphs>107</Paragraphs>
  <Slides>15</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Arial</vt:lpstr>
      <vt:lpstr>Calibri</vt:lpstr>
      <vt:lpstr>Calibri Light</vt:lpstr>
      <vt:lpstr>Cormorant SemiBold</vt:lpstr>
      <vt:lpstr>Lato</vt:lpstr>
      <vt:lpstr>Lato Light</vt:lpstr>
      <vt:lpstr>Poppins</vt:lpstr>
      <vt:lpstr>SemiBold Poppins</vt:lpstr>
      <vt:lpstr>Bridgewater Blue </vt:lpstr>
      <vt:lpstr>Bridgewater White</vt:lpstr>
      <vt:lpstr>Decision Making</vt:lpstr>
      <vt:lpstr> What are skills ? </vt:lpstr>
      <vt:lpstr>Today’s Session</vt:lpstr>
      <vt:lpstr>Why do we need to look at decision making?</vt:lpstr>
      <vt:lpstr>PowerPoint Presentation</vt:lpstr>
      <vt:lpstr>7 Effective Decision Making Steps</vt:lpstr>
      <vt:lpstr>What are skills and  why are they so important? </vt:lpstr>
      <vt:lpstr>PowerPoint Presentation</vt:lpstr>
      <vt:lpstr> Essential life/soft Skills </vt:lpstr>
      <vt:lpstr>This video clip introduces the eight key essential skills </vt:lpstr>
      <vt:lpstr> </vt:lpstr>
      <vt:lpstr>Think which skill might be the most important for each job?</vt:lpstr>
      <vt:lpstr>Finding out what Life/Soft skills each subject offers</vt:lpstr>
      <vt:lpstr>Make Sure you can access START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 Shorrock</dc:creator>
  <cp:lastModifiedBy>Mr. M. Knight</cp:lastModifiedBy>
  <cp:revision>45</cp:revision>
  <dcterms:created xsi:type="dcterms:W3CDTF">2022-11-29T09:30:02Z</dcterms:created>
  <dcterms:modified xsi:type="dcterms:W3CDTF">2023-12-13T13:45:45Z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0x01010058AED9759BF59743839A389AB3D4AB53</vt:lpwstr>
  </property>
</Properties>
</file>