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3" r:id="rId5"/>
  </p:sldMasterIdLst>
  <p:notesMasterIdLst>
    <p:notesMasterId r:id="rId20"/>
  </p:notesMasterIdLst>
  <p:sldIdLst>
    <p:sldId id="270" r:id="rId6"/>
    <p:sldId id="287" r:id="rId7"/>
    <p:sldId id="292" r:id="rId8"/>
    <p:sldId id="289" r:id="rId9"/>
    <p:sldId id="291" r:id="rId10"/>
    <p:sldId id="290" r:id="rId11"/>
    <p:sldId id="271" r:id="rId12"/>
    <p:sldId id="296" r:id="rId13"/>
    <p:sldId id="297" r:id="rId14"/>
    <p:sldId id="301" r:id="rId15"/>
    <p:sldId id="305" r:id="rId16"/>
    <p:sldId id="306" r:id="rId17"/>
    <p:sldId id="293"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1"/>
    <p:restoredTop sz="94701"/>
  </p:normalViewPr>
  <p:slideViewPr>
    <p:cSldViewPr snapToGrid="0">
      <p:cViewPr varScale="1">
        <p:scale>
          <a:sx n="108" d="100"/>
          <a:sy n="108"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744F3-F3E4-4150-83AA-5634133397DD}" type="datetimeFigureOut">
              <a:rPr lang="en-GB" smtClean="0"/>
              <a:t>09/01/2024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4D67D-0E1C-4F55-AC78-0E5D65BDEB58}" type="slidenum">
              <a:rPr lang="en-GB" smtClean="0"/>
              <a:t>‹#›</a:t>
            </a:fld>
            <a:endParaRPr lang="en-GB"/>
          </a:p>
        </p:txBody>
      </p:sp>
    </p:spTree>
    <p:extLst>
      <p:ext uri="{BB962C8B-B14F-4D97-AF65-F5344CB8AC3E}">
        <p14:creationId xmlns:p14="http://schemas.microsoft.com/office/powerpoint/2010/main" val="1944041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5CD35F-A2F7-4262-A6BA-987959F65074}" type="slidenum">
              <a:rPr lang="en-GB" smtClean="0"/>
              <a:t>8</a:t>
            </a:fld>
            <a:endParaRPr lang="en-GB"/>
          </a:p>
        </p:txBody>
      </p:sp>
    </p:spTree>
    <p:extLst>
      <p:ext uri="{BB962C8B-B14F-4D97-AF65-F5344CB8AC3E}">
        <p14:creationId xmlns:p14="http://schemas.microsoft.com/office/powerpoint/2010/main" val="219423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BD4D67D-0E1C-4F55-AC78-0E5D65BDEB58}" type="slidenum">
              <a:rPr lang="en-GB" smtClean="0"/>
              <a:t>11</a:t>
            </a:fld>
            <a:endParaRPr lang="en-GB"/>
          </a:p>
        </p:txBody>
      </p:sp>
    </p:spTree>
    <p:extLst>
      <p:ext uri="{BB962C8B-B14F-4D97-AF65-F5344CB8AC3E}">
        <p14:creationId xmlns:p14="http://schemas.microsoft.com/office/powerpoint/2010/main" val="74370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1/9/2024</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27223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59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770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1/9/2024</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316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0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57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4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1/9/2024</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21310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1/9/2024</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409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1/9/2024</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7625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1/9/2024</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10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1/9/2024</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7"/>
          <a:stretch>
            <a:fillRect/>
          </a:stretch>
        </p:blipFill>
        <p:spPr>
          <a:xfrm>
            <a:off x="598167" y="244861"/>
            <a:ext cx="1936101" cy="1519237"/>
          </a:xfrm>
          <a:prstGeom prst="rect">
            <a:avLst/>
          </a:prstGeom>
        </p:spPr>
      </p:pic>
    </p:spTree>
    <p:extLst>
      <p:ext uri="{BB962C8B-B14F-4D97-AF65-F5344CB8AC3E}">
        <p14:creationId xmlns:p14="http://schemas.microsoft.com/office/powerpoint/2010/main" val="816285907"/>
      </p:ext>
    </p:extLst>
  </p:cSld>
  <p:clrMap bg1="dk1" tx1="lt1" bg2="dk2" tx2="lt2" accent1="accent1" accent2="accent2" accent3="accent3" accent4="accent4" accent5="accent5" accent6="accent6" hlink="hlink" folHlink="folHlink"/>
  <p:sldLayoutIdLst>
    <p:sldLayoutId id="2147483667" r:id="rId1"/>
    <p:sldLayoutId id="2147483674" r:id="rId2"/>
    <p:sldLayoutId id="2147483680" r:id="rId3"/>
    <p:sldLayoutId id="2147483682"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1/9/2024</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8"/>
          <a:srcRect/>
          <a:stretch/>
        </p:blipFill>
        <p:spPr>
          <a:xfrm>
            <a:off x="598167" y="244861"/>
            <a:ext cx="1936100" cy="1519237"/>
          </a:xfrm>
          <a:prstGeom prst="rect">
            <a:avLst/>
          </a:prstGeom>
        </p:spPr>
      </p:pic>
    </p:spTree>
    <p:extLst>
      <p:ext uri="{BB962C8B-B14F-4D97-AF65-F5344CB8AC3E}">
        <p14:creationId xmlns:p14="http://schemas.microsoft.com/office/powerpoint/2010/main" val="3315185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sLfssAa1OY" TargetMode="External"/><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d_ssJV_XfjQ" TargetMode="External"/><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2826105" y="989435"/>
            <a:ext cx="6273459" cy="794297"/>
          </a:xfrm>
        </p:spPr>
        <p:txBody>
          <a:bodyPr/>
          <a:lstStyle/>
          <a:p>
            <a:r>
              <a:rPr lang="en-US" dirty="0"/>
              <a:t>Decision Making</a:t>
            </a:r>
            <a:br>
              <a:rPr lang="en-US" dirty="0"/>
            </a:br>
            <a:r>
              <a:rPr lang="en-GB" sz="1800" dirty="0">
                <a:effectLst/>
                <a:latin typeface="Calibri" panose="020F0502020204030204" pitchFamily="34" charset="0"/>
                <a:ea typeface="Calibri" panose="020F0502020204030204" pitchFamily="34" charset="0"/>
                <a:cs typeface="Times New Roman" panose="02020603050405020304" pitchFamily="18" charset="0"/>
              </a:rPr>
              <a:t>How can I use this information from the last 5 sessions to make better GCSE/BTEC Options?</a:t>
            </a:r>
            <a:endParaRPr lang="en-US" dirty="0"/>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791511" y="2447384"/>
            <a:ext cx="4662268" cy="1505238"/>
          </a:xfrm>
        </p:spPr>
        <p:txBody>
          <a:bodyPr/>
          <a:lstStyle/>
          <a:p>
            <a:r>
              <a:rPr lang="en-US" dirty="0"/>
              <a:t>Preparing to be successful in making good decisions</a:t>
            </a:r>
          </a:p>
        </p:txBody>
      </p:sp>
      <p:sp>
        <p:nvSpPr>
          <p:cNvPr id="4" name="TextBox 3">
            <a:extLst>
              <a:ext uri="{FF2B5EF4-FFF2-40B4-BE49-F238E27FC236}">
                <a16:creationId xmlns:a16="http://schemas.microsoft.com/office/drawing/2014/main" id="{D81A9486-0C2B-4F6E-AB9F-F4951E402E49}"/>
              </a:ext>
            </a:extLst>
          </p:cNvPr>
          <p:cNvSpPr txBox="1"/>
          <p:nvPr/>
        </p:nvSpPr>
        <p:spPr>
          <a:xfrm>
            <a:off x="8451273" y="1260944"/>
            <a:ext cx="3413349" cy="646331"/>
          </a:xfrm>
          <a:prstGeom prst="rect">
            <a:avLst/>
          </a:prstGeom>
          <a:noFill/>
        </p:spPr>
        <p:txBody>
          <a:bodyPr wrap="square" rtlCol="0">
            <a:spAutoFit/>
          </a:bodyPr>
          <a:lstStyle/>
          <a:p>
            <a:pPr algn="r"/>
            <a:r>
              <a:rPr lang="en-GB" dirty="0"/>
              <a:t>Preparing to make your GCSE/BTEC choices</a:t>
            </a:r>
          </a:p>
        </p:txBody>
      </p:sp>
      <p:pic>
        <p:nvPicPr>
          <p:cNvPr id="5" name="Picture 4">
            <a:extLst>
              <a:ext uri="{FF2B5EF4-FFF2-40B4-BE49-F238E27FC236}">
                <a16:creationId xmlns:a16="http://schemas.microsoft.com/office/drawing/2014/main" id="{4047EDB7-70EB-BF03-FCF7-3072F4E81559}"/>
              </a:ext>
            </a:extLst>
          </p:cNvPr>
          <p:cNvPicPr>
            <a:picLocks noChangeAspect="1"/>
          </p:cNvPicPr>
          <p:nvPr/>
        </p:nvPicPr>
        <p:blipFill>
          <a:blip r:embed="rId2"/>
          <a:stretch>
            <a:fillRect/>
          </a:stretch>
        </p:blipFill>
        <p:spPr>
          <a:xfrm>
            <a:off x="9606606" y="333564"/>
            <a:ext cx="2258016" cy="805968"/>
          </a:xfrm>
          <a:prstGeom prst="rect">
            <a:avLst/>
          </a:prstGeom>
        </p:spPr>
      </p:pic>
      <p:sp>
        <p:nvSpPr>
          <p:cNvPr id="6" name="TextBox 5">
            <a:extLst>
              <a:ext uri="{FF2B5EF4-FFF2-40B4-BE49-F238E27FC236}">
                <a16:creationId xmlns:a16="http://schemas.microsoft.com/office/drawing/2014/main" id="{02403AC6-F2EC-D5EC-70D5-E9073432FC44}"/>
              </a:ext>
            </a:extLst>
          </p:cNvPr>
          <p:cNvSpPr txBox="1"/>
          <p:nvPr/>
        </p:nvSpPr>
        <p:spPr>
          <a:xfrm>
            <a:off x="433166" y="3258387"/>
            <a:ext cx="5201401" cy="1815882"/>
          </a:xfrm>
          <a:prstGeom prst="rect">
            <a:avLst/>
          </a:prstGeom>
          <a:noFill/>
        </p:spPr>
        <p:txBody>
          <a:bodyPr wrap="square" rtlCol="0">
            <a:spAutoFit/>
          </a:bodyPr>
          <a:lstStyle/>
          <a:p>
            <a:r>
              <a:rPr lang="en-GB" sz="2800" b="1" dirty="0">
                <a:solidFill>
                  <a:srgbClr val="FF0000"/>
                </a:solidFill>
              </a:rPr>
              <a:t>List the 3 decision making processes you have been introduced to.</a:t>
            </a:r>
          </a:p>
          <a:p>
            <a:r>
              <a:rPr lang="en-GB" sz="2800" b="1" dirty="0">
                <a:solidFill>
                  <a:srgbClr val="FF0000"/>
                </a:solidFill>
              </a:rPr>
              <a:t>What are soft and hard skills?</a:t>
            </a:r>
          </a:p>
        </p:txBody>
      </p:sp>
      <p:sp>
        <p:nvSpPr>
          <p:cNvPr id="7" name="TextBox 6">
            <a:extLst>
              <a:ext uri="{FF2B5EF4-FFF2-40B4-BE49-F238E27FC236}">
                <a16:creationId xmlns:a16="http://schemas.microsoft.com/office/drawing/2014/main" id="{212407CA-2BEE-910C-6ED0-9244C527577D}"/>
              </a:ext>
            </a:extLst>
          </p:cNvPr>
          <p:cNvSpPr txBox="1"/>
          <p:nvPr/>
        </p:nvSpPr>
        <p:spPr>
          <a:xfrm>
            <a:off x="337351" y="5267437"/>
            <a:ext cx="11398929" cy="1200329"/>
          </a:xfrm>
          <a:prstGeom prst="rect">
            <a:avLst/>
          </a:prstGeom>
          <a:noFill/>
        </p:spPr>
        <p:txBody>
          <a:bodyPr wrap="square" rtlCol="0">
            <a:spAutoFit/>
          </a:bodyPr>
          <a:lstStyle/>
          <a:p>
            <a:r>
              <a:rPr lang="en-GB" sz="2400" b="1" dirty="0">
                <a:solidFill>
                  <a:srgbClr val="FF0000"/>
                </a:solidFill>
              </a:rPr>
              <a:t>Discuss - </a:t>
            </a:r>
            <a:r>
              <a:rPr lang="en-GB" sz="2400" dirty="0">
                <a:solidFill>
                  <a:srgbClr val="FF0000"/>
                </a:solidFill>
              </a:rPr>
              <a:t>How important are soft and hard skills? </a:t>
            </a:r>
          </a:p>
          <a:p>
            <a:r>
              <a:rPr lang="en-GB" sz="2400" dirty="0">
                <a:solidFill>
                  <a:srgbClr val="FF0000"/>
                </a:solidFill>
              </a:rPr>
              <a:t>	Do you need to take your option choices seriously?</a:t>
            </a:r>
          </a:p>
          <a:p>
            <a:r>
              <a:rPr lang="en-GB" sz="2400" dirty="0">
                <a:solidFill>
                  <a:srgbClr val="FF0000"/>
                </a:solidFill>
              </a:rPr>
              <a:t>	Can different Ways of looking at your decisions allow you to make better choices? </a:t>
            </a:r>
          </a:p>
        </p:txBody>
      </p:sp>
      <p:pic>
        <p:nvPicPr>
          <p:cNvPr id="8" name="Picture 2" descr="Decision-Making Models: Five Agile Methods to Help You">
            <a:extLst>
              <a:ext uri="{FF2B5EF4-FFF2-40B4-BE49-F238E27FC236}">
                <a16:creationId xmlns:a16="http://schemas.microsoft.com/office/drawing/2014/main" id="{FB0E8C5A-796F-BBF3-FE61-4F0783A8F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60759"/>
            <a:ext cx="5201401" cy="269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3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6DC89D-9BC2-A0BA-69D7-E938564A67DC}"/>
              </a:ext>
            </a:extLst>
          </p:cNvPr>
          <p:cNvPicPr>
            <a:picLocks noChangeAspect="1"/>
          </p:cNvPicPr>
          <p:nvPr/>
        </p:nvPicPr>
        <p:blipFill rotWithShape="1">
          <a:blip r:embed="rId2"/>
          <a:srcRect t="26085" b="7041"/>
          <a:stretch/>
        </p:blipFill>
        <p:spPr>
          <a:xfrm>
            <a:off x="740105" y="5650585"/>
            <a:ext cx="1964491" cy="890830"/>
          </a:xfrm>
          <a:prstGeom prst="rect">
            <a:avLst/>
          </a:prstGeom>
        </p:spPr>
      </p:pic>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381563" y="1886097"/>
            <a:ext cx="5104837" cy="646331"/>
          </a:xfrm>
        </p:spPr>
        <p:txBody>
          <a:bodyPr/>
          <a:lstStyle/>
          <a:p>
            <a:r>
              <a:rPr lang="en-GB" b="0" dirty="0"/>
              <a:t>This process allows you to identify </a:t>
            </a:r>
            <a:r>
              <a:rPr lang="en-GB" dirty="0"/>
              <a:t>potential benefits &amp; problems/costs </a:t>
            </a:r>
            <a:r>
              <a:rPr lang="en-GB" b="0" dirty="0"/>
              <a:t>that might come from a decision.</a:t>
            </a:r>
          </a:p>
          <a:p>
            <a:r>
              <a:rPr lang="en-GB" b="0" dirty="0"/>
              <a:t>By weighting them with a number it allows you identity </a:t>
            </a:r>
            <a:r>
              <a:rPr lang="en-GB" dirty="0"/>
              <a:t>how important each cost or benefit is.</a:t>
            </a:r>
          </a:p>
          <a:p>
            <a:r>
              <a:rPr lang="en-GB" dirty="0"/>
              <a:t>A final number allows you come to a clear decision.</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3"/>
          <a:stretch>
            <a:fillRect/>
          </a:stretch>
        </p:blipFill>
        <p:spPr>
          <a:xfrm>
            <a:off x="9606606" y="333564"/>
            <a:ext cx="2258016" cy="805968"/>
          </a:xfrm>
          <a:prstGeom prst="rect">
            <a:avLst/>
          </a:prstGeom>
        </p:spPr>
      </p:pic>
      <p:sp>
        <p:nvSpPr>
          <p:cNvPr id="10" name="Text Placeholder 9">
            <a:extLst>
              <a:ext uri="{FF2B5EF4-FFF2-40B4-BE49-F238E27FC236}">
                <a16:creationId xmlns:a16="http://schemas.microsoft.com/office/drawing/2014/main" id="{EC3C717F-7EA4-4749-8610-26BD75217FB6}"/>
              </a:ext>
            </a:extLst>
          </p:cNvPr>
          <p:cNvSpPr>
            <a:spLocks noGrp="1"/>
          </p:cNvSpPr>
          <p:nvPr>
            <p:ph type="body" sz="quarter" idx="14"/>
          </p:nvPr>
        </p:nvSpPr>
        <p:spPr/>
        <p:txBody>
          <a:bodyPr/>
          <a:lstStyle/>
          <a:p>
            <a:endParaRPr lang="en-GB" dirty="0"/>
          </a:p>
        </p:txBody>
      </p:sp>
      <p:sp>
        <p:nvSpPr>
          <p:cNvPr id="9" name="Title 8">
            <a:extLst>
              <a:ext uri="{FF2B5EF4-FFF2-40B4-BE49-F238E27FC236}">
                <a16:creationId xmlns:a16="http://schemas.microsoft.com/office/drawing/2014/main" id="{16EB4007-3035-031F-79A2-34CC644246FA}"/>
              </a:ext>
            </a:extLst>
          </p:cNvPr>
          <p:cNvSpPr>
            <a:spLocks noGrp="1"/>
          </p:cNvSpPr>
          <p:nvPr>
            <p:ph type="ctrTitle"/>
          </p:nvPr>
        </p:nvSpPr>
        <p:spPr>
          <a:xfrm>
            <a:off x="2342444" y="-36603"/>
            <a:ext cx="6999111" cy="1505239"/>
          </a:xfrm>
        </p:spPr>
        <p:txBody>
          <a:bodyPr/>
          <a:lstStyle/>
          <a:p>
            <a:pPr algn="ctr"/>
            <a:r>
              <a:rPr lang="en-GB" sz="4000" dirty="0"/>
              <a:t>Why is cost/benefit a helpful way to make a decision?</a:t>
            </a:r>
          </a:p>
        </p:txBody>
      </p:sp>
      <p:pic>
        <p:nvPicPr>
          <p:cNvPr id="5" name="Picture 4">
            <a:extLst>
              <a:ext uri="{FF2B5EF4-FFF2-40B4-BE49-F238E27FC236}">
                <a16:creationId xmlns:a16="http://schemas.microsoft.com/office/drawing/2014/main" id="{8E7E36E2-800F-1116-71BC-76D21B5E4C0C}"/>
              </a:ext>
            </a:extLst>
          </p:cNvPr>
          <p:cNvPicPr>
            <a:picLocks noChangeAspect="1"/>
          </p:cNvPicPr>
          <p:nvPr/>
        </p:nvPicPr>
        <p:blipFill rotWithShape="1">
          <a:blip r:embed="rId4"/>
          <a:srcRect t="4566"/>
          <a:stretch/>
        </p:blipFill>
        <p:spPr>
          <a:xfrm>
            <a:off x="5609742" y="1646979"/>
            <a:ext cx="6200695" cy="5241291"/>
          </a:xfrm>
          <a:prstGeom prst="rect">
            <a:avLst/>
          </a:prstGeom>
        </p:spPr>
      </p:pic>
      <p:sp>
        <p:nvSpPr>
          <p:cNvPr id="8" name="TextBox 7">
            <a:extLst>
              <a:ext uri="{FF2B5EF4-FFF2-40B4-BE49-F238E27FC236}">
                <a16:creationId xmlns:a16="http://schemas.microsoft.com/office/drawing/2014/main" id="{D33030FD-CEA6-328A-18EA-948968FE199D}"/>
              </a:ext>
            </a:extLst>
          </p:cNvPr>
          <p:cNvSpPr txBox="1"/>
          <p:nvPr/>
        </p:nvSpPr>
        <p:spPr>
          <a:xfrm>
            <a:off x="5842000" y="5106251"/>
            <a:ext cx="2223911" cy="646331"/>
          </a:xfrm>
          <a:prstGeom prst="rect">
            <a:avLst/>
          </a:prstGeom>
          <a:noFill/>
        </p:spPr>
        <p:txBody>
          <a:bodyPr wrap="square" rtlCol="0">
            <a:spAutoFit/>
          </a:bodyPr>
          <a:lstStyle/>
          <a:p>
            <a:r>
              <a:rPr lang="en-GB" b="1" dirty="0"/>
              <a:t>What are the potential costs?</a:t>
            </a:r>
          </a:p>
        </p:txBody>
      </p:sp>
      <p:sp>
        <p:nvSpPr>
          <p:cNvPr id="11" name="TextBox 10">
            <a:extLst>
              <a:ext uri="{FF2B5EF4-FFF2-40B4-BE49-F238E27FC236}">
                <a16:creationId xmlns:a16="http://schemas.microsoft.com/office/drawing/2014/main" id="{11221A4A-5771-09AB-B326-DED68DAD100B}"/>
              </a:ext>
            </a:extLst>
          </p:cNvPr>
          <p:cNvSpPr txBox="1"/>
          <p:nvPr/>
        </p:nvSpPr>
        <p:spPr>
          <a:xfrm>
            <a:off x="5842000" y="2795531"/>
            <a:ext cx="2223911" cy="646331"/>
          </a:xfrm>
          <a:prstGeom prst="rect">
            <a:avLst/>
          </a:prstGeom>
          <a:noFill/>
        </p:spPr>
        <p:txBody>
          <a:bodyPr wrap="square" rtlCol="0">
            <a:spAutoFit/>
          </a:bodyPr>
          <a:lstStyle/>
          <a:p>
            <a:r>
              <a:rPr lang="en-GB" b="1" dirty="0"/>
              <a:t>What are the potential benefits?</a:t>
            </a:r>
          </a:p>
        </p:txBody>
      </p:sp>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5"/>
          <a:stretch>
            <a:fillRect/>
          </a:stretch>
        </p:blipFill>
        <p:spPr>
          <a:xfrm>
            <a:off x="4491174" y="5548950"/>
            <a:ext cx="992465" cy="992465"/>
          </a:xfrm>
          <a:prstGeom prst="rect">
            <a:avLst/>
          </a:prstGeom>
        </p:spPr>
      </p:pic>
      <p:sp>
        <p:nvSpPr>
          <p:cNvPr id="4" name="TextBox 3">
            <a:extLst>
              <a:ext uri="{FF2B5EF4-FFF2-40B4-BE49-F238E27FC236}">
                <a16:creationId xmlns:a16="http://schemas.microsoft.com/office/drawing/2014/main" id="{438AEF03-DBCD-3875-673B-7A840CB0B204}"/>
              </a:ext>
            </a:extLst>
          </p:cNvPr>
          <p:cNvSpPr txBox="1"/>
          <p:nvPr/>
        </p:nvSpPr>
        <p:spPr>
          <a:xfrm>
            <a:off x="2582468" y="4655362"/>
            <a:ext cx="2802895" cy="1200329"/>
          </a:xfrm>
          <a:prstGeom prst="rect">
            <a:avLst/>
          </a:prstGeom>
          <a:noFill/>
        </p:spPr>
        <p:txBody>
          <a:bodyPr wrap="square" rtlCol="0">
            <a:spAutoFit/>
          </a:bodyPr>
          <a:lstStyle/>
          <a:p>
            <a:r>
              <a:rPr lang="en-GB" b="1" dirty="0">
                <a:solidFill>
                  <a:srgbClr val="FF0000"/>
                </a:solidFill>
              </a:rPr>
              <a:t>Discuss – Why can using cost/benefit analysis help you make a better GCSE/BTEC decision?</a:t>
            </a:r>
          </a:p>
        </p:txBody>
      </p:sp>
    </p:spTree>
    <p:extLst>
      <p:ext uri="{BB962C8B-B14F-4D97-AF65-F5344CB8AC3E}">
        <p14:creationId xmlns:p14="http://schemas.microsoft.com/office/powerpoint/2010/main" val="2678884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732013" y="547369"/>
            <a:ext cx="6385353" cy="805968"/>
          </a:xfrm>
        </p:spPr>
        <p:txBody>
          <a:bodyPr/>
          <a:lstStyle/>
          <a:p>
            <a:r>
              <a:rPr lang="en-GB" sz="4000" dirty="0"/>
              <a:t>Finding out what Life/Soft skills each subject offers</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3"/>
          <a:stretch>
            <a:fillRect/>
          </a:stretch>
        </p:blipFill>
        <p:spPr>
          <a:xfrm>
            <a:off x="9299200" y="382450"/>
            <a:ext cx="2258016" cy="805968"/>
          </a:xfrm>
          <a:prstGeom prst="rect">
            <a:avLst/>
          </a:prstGeom>
        </p:spPr>
      </p:pic>
      <p:sp>
        <p:nvSpPr>
          <p:cNvPr id="8" name="Title 5">
            <a:extLst>
              <a:ext uri="{FF2B5EF4-FFF2-40B4-BE49-F238E27FC236}">
                <a16:creationId xmlns:a16="http://schemas.microsoft.com/office/drawing/2014/main" id="{6A7E4226-2556-7ADA-AFAD-A7AE10DAE5A9}"/>
              </a:ext>
            </a:extLst>
          </p:cNvPr>
          <p:cNvSpPr txBox="1">
            <a:spLocks/>
          </p:cNvSpPr>
          <p:nvPr/>
        </p:nvSpPr>
        <p:spPr>
          <a:xfrm>
            <a:off x="186432" y="5718468"/>
            <a:ext cx="6569475" cy="805968"/>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pPr marL="514350" indent="-514350">
              <a:buFont typeface="+mj-lt"/>
              <a:buAutoNum type="arabicPeriod"/>
            </a:pPr>
            <a:r>
              <a:rPr lang="en-GB" sz="3200" dirty="0"/>
              <a:t>Ask your teacher</a:t>
            </a:r>
          </a:p>
          <a:p>
            <a:pPr marL="514350" indent="-514350">
              <a:buFont typeface="+mj-lt"/>
              <a:buAutoNum type="arabicPeriod"/>
            </a:pPr>
            <a:r>
              <a:rPr lang="en-GB" sz="3200" b="0" dirty="0"/>
              <a:t>Look in the </a:t>
            </a:r>
            <a:r>
              <a:rPr lang="en-GB" sz="3200" dirty="0"/>
              <a:t>Option booklet </a:t>
            </a:r>
            <a:r>
              <a:rPr lang="en-GB" sz="3200" b="0" dirty="0"/>
              <a:t>– each subject will clearly outline which key skills they develop</a:t>
            </a:r>
          </a:p>
          <a:p>
            <a:pPr marL="514350" indent="-514350">
              <a:buFont typeface="+mj-lt"/>
              <a:buAutoNum type="arabicPeriod"/>
            </a:pPr>
            <a:r>
              <a:rPr lang="en-GB" sz="3200" dirty="0"/>
              <a:t>Option Evening </a:t>
            </a:r>
            <a:r>
              <a:rPr lang="en-GB" sz="3200" b="0" dirty="0"/>
              <a:t>– don’t just ask whether the teachers think you should do the subject, and find out about the course structure and what you need to learn BUT also find out what key skills it can develop in you.</a:t>
            </a:r>
          </a:p>
        </p:txBody>
      </p:sp>
      <p:pic>
        <p:nvPicPr>
          <p:cNvPr id="11" name="Picture 2" descr="The best ways to pick up new skills at work">
            <a:extLst>
              <a:ext uri="{FF2B5EF4-FFF2-40B4-BE49-F238E27FC236}">
                <a16:creationId xmlns:a16="http://schemas.microsoft.com/office/drawing/2014/main" id="{3E9DE506-F9C0-09BC-F857-61BFBA73A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525" y="1441053"/>
            <a:ext cx="3530319" cy="19879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E5E0DF-4656-4C71-0F5F-FF9238C290B1}"/>
              </a:ext>
            </a:extLst>
          </p:cNvPr>
          <p:cNvPicPr>
            <a:picLocks noChangeAspect="1"/>
          </p:cNvPicPr>
          <p:nvPr/>
        </p:nvPicPr>
        <p:blipFill rotWithShape="1">
          <a:blip r:embed="rId5"/>
          <a:srcRect l="20369" t="29644" r="51286" b="30097"/>
          <a:stretch/>
        </p:blipFill>
        <p:spPr>
          <a:xfrm>
            <a:off x="6748330" y="3640552"/>
            <a:ext cx="3455723" cy="2760956"/>
          </a:xfrm>
          <a:prstGeom prst="rect">
            <a:avLst/>
          </a:prstGeom>
        </p:spPr>
      </p:pic>
      <p:pic>
        <p:nvPicPr>
          <p:cNvPr id="7" name="Picture 6">
            <a:extLst>
              <a:ext uri="{FF2B5EF4-FFF2-40B4-BE49-F238E27FC236}">
                <a16:creationId xmlns:a16="http://schemas.microsoft.com/office/drawing/2014/main" id="{19FE9579-7439-184B-FA55-1A5DF0AFCC94}"/>
              </a:ext>
            </a:extLst>
          </p:cNvPr>
          <p:cNvPicPr>
            <a:picLocks noChangeAspect="1"/>
          </p:cNvPicPr>
          <p:nvPr/>
        </p:nvPicPr>
        <p:blipFill rotWithShape="1">
          <a:blip r:embed="rId6"/>
          <a:srcRect l="26286" t="24130" r="56675" b="45604"/>
          <a:stretch/>
        </p:blipFill>
        <p:spPr>
          <a:xfrm>
            <a:off x="10013906" y="4626360"/>
            <a:ext cx="1850716" cy="1849190"/>
          </a:xfrm>
          <a:prstGeom prst="rect">
            <a:avLst/>
          </a:prstGeom>
        </p:spPr>
      </p:pic>
      <p:pic>
        <p:nvPicPr>
          <p:cNvPr id="10" name="Picture 9">
            <a:extLst>
              <a:ext uri="{FF2B5EF4-FFF2-40B4-BE49-F238E27FC236}">
                <a16:creationId xmlns:a16="http://schemas.microsoft.com/office/drawing/2014/main" id="{887B27E3-C1FB-EE17-3523-9B430BA6639E}"/>
              </a:ext>
            </a:extLst>
          </p:cNvPr>
          <p:cNvPicPr>
            <a:picLocks noChangeAspect="1"/>
          </p:cNvPicPr>
          <p:nvPr/>
        </p:nvPicPr>
        <p:blipFill rotWithShape="1">
          <a:blip r:embed="rId7"/>
          <a:srcRect l="24684" t="37193" r="57039" b="30991"/>
          <a:stretch/>
        </p:blipFill>
        <p:spPr>
          <a:xfrm>
            <a:off x="10338962" y="1353337"/>
            <a:ext cx="1577416" cy="154461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8"/>
          <a:stretch>
            <a:fillRect/>
          </a:stretch>
        </p:blipFill>
        <p:spPr>
          <a:xfrm>
            <a:off x="10338962" y="2744169"/>
            <a:ext cx="1660569" cy="1660569"/>
          </a:xfrm>
          <a:prstGeom prst="rect">
            <a:avLst/>
          </a:prstGeom>
        </p:spPr>
      </p:pic>
    </p:spTree>
    <p:extLst>
      <p:ext uri="{BB962C8B-B14F-4D97-AF65-F5344CB8AC3E}">
        <p14:creationId xmlns:p14="http://schemas.microsoft.com/office/powerpoint/2010/main" val="28621506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654424" y="732910"/>
            <a:ext cx="7059482" cy="638081"/>
          </a:xfrm>
        </p:spPr>
        <p:txBody>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How can I use this information from the last 5 sessions to make better GCSE/BTEC Options? </a:t>
            </a:r>
            <a:endParaRPr lang="en-GB" sz="2800" dirty="0"/>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3641580" y="2129199"/>
            <a:ext cx="8385343" cy="3826675"/>
          </a:xfrm>
        </p:spPr>
        <p:txBody>
          <a:bodyPr/>
          <a:lstStyle/>
          <a:p>
            <a:pPr>
              <a:lnSpc>
                <a:spcPct val="107000"/>
              </a:lnSpc>
              <a:spcAft>
                <a:spcPts val="800"/>
              </a:spcAft>
            </a:pPr>
            <a:r>
              <a:rPr lang="en-GB" sz="2200" kern="100" dirty="0">
                <a:effectLst/>
                <a:latin typeface="Calibri" panose="020F0502020204030204" pitchFamily="34" charset="0"/>
                <a:ea typeface="Calibri" panose="020F0502020204030204" pitchFamily="34" charset="0"/>
                <a:cs typeface="Times New Roman" panose="02020603050405020304" pitchFamily="18" charset="0"/>
              </a:rPr>
              <a:t>This is the form that you have to fill in for your options</a:t>
            </a:r>
          </a:p>
          <a:p>
            <a:pPr>
              <a:lnSpc>
                <a:spcPct val="107000"/>
              </a:lnSpc>
              <a:spcAft>
                <a:spcPts val="800"/>
              </a:spcAft>
            </a:pPr>
            <a:r>
              <a:rPr lang="en-GB" sz="2200" kern="100" dirty="0">
                <a:latin typeface="Calibri" panose="020F0502020204030204" pitchFamily="34" charset="0"/>
                <a:ea typeface="Calibri" panose="020F0502020204030204" pitchFamily="34" charset="0"/>
                <a:cs typeface="Times New Roman" panose="02020603050405020304" pitchFamily="18" charset="0"/>
              </a:rPr>
              <a:t>Most of you will probably know 2 options that you definitely want to do but have a choice of 3 to 5 that you might do for the other 2 </a:t>
            </a:r>
          </a:p>
          <a:p>
            <a:pPr lvl="1">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rPr>
              <a:t>- use the </a:t>
            </a:r>
            <a:r>
              <a:rPr lang="en-GB" b="1" kern="100" dirty="0">
                <a:latin typeface="Calibri" panose="020F0502020204030204" pitchFamily="34" charset="0"/>
                <a:ea typeface="Calibri" panose="020F0502020204030204" pitchFamily="34" charset="0"/>
                <a:cs typeface="Times New Roman" panose="02020603050405020304" pitchFamily="18" charset="0"/>
              </a:rPr>
              <a:t>SWOT</a:t>
            </a:r>
            <a:r>
              <a:rPr lang="en-GB" kern="100" dirty="0">
                <a:latin typeface="Calibri" panose="020F0502020204030204" pitchFamily="34" charset="0"/>
                <a:ea typeface="Calibri" panose="020F0502020204030204" pitchFamily="34" charset="0"/>
                <a:cs typeface="Times New Roman" panose="02020603050405020304" pitchFamily="18" charset="0"/>
              </a:rPr>
              <a:t> to identify which subjects will use your strengths</a:t>
            </a:r>
          </a:p>
          <a:p>
            <a:pPr lvl="1">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rPr>
              <a:t>- use  </a:t>
            </a:r>
            <a:r>
              <a:rPr lang="en-GB" b="1" kern="100" dirty="0">
                <a:latin typeface="Calibri" panose="020F0502020204030204" pitchFamily="34" charset="0"/>
                <a:ea typeface="Calibri" panose="020F0502020204030204" pitchFamily="34" charset="0"/>
                <a:cs typeface="Times New Roman" panose="02020603050405020304" pitchFamily="18" charset="0"/>
              </a:rPr>
              <a:t>Thinking Hats </a:t>
            </a:r>
            <a:r>
              <a:rPr lang="en-GB" kern="100" dirty="0">
                <a:latin typeface="Calibri" panose="020F0502020204030204" pitchFamily="34" charset="0"/>
                <a:ea typeface="Calibri" panose="020F0502020204030204" pitchFamily="34" charset="0"/>
                <a:cs typeface="Times New Roman" panose="02020603050405020304" pitchFamily="18" charset="0"/>
              </a:rPr>
              <a:t>to consider your options and make sure you are not making choices with your </a:t>
            </a:r>
            <a:r>
              <a:rPr lang="en-GB" b="1" kern="100" dirty="0">
                <a:latin typeface="Calibri" panose="020F0502020204030204" pitchFamily="34" charset="0"/>
                <a:ea typeface="Calibri" panose="020F0502020204030204" pitchFamily="34" charset="0"/>
                <a:cs typeface="Times New Roman" panose="02020603050405020304" pitchFamily="18" charset="0"/>
              </a:rPr>
              <a:t>black hat</a:t>
            </a:r>
          </a:p>
          <a:p>
            <a:pPr lvl="1">
              <a:lnSpc>
                <a:spcPct val="107000"/>
              </a:lnSpc>
              <a:spcAft>
                <a:spcPts val="800"/>
              </a:spcAft>
            </a:pPr>
            <a:r>
              <a:rPr lang="en-GB" kern="100" dirty="0">
                <a:effectLst/>
                <a:latin typeface="Calibri" panose="020F0502020204030204" pitchFamily="34" charset="0"/>
                <a:ea typeface="Calibri" panose="020F0502020204030204" pitchFamily="34" charset="0"/>
                <a:cs typeface="Times New Roman" panose="02020603050405020304" pitchFamily="18" charset="0"/>
              </a:rPr>
              <a:t>- use </a:t>
            </a:r>
            <a:r>
              <a:rPr lang="en-GB" b="1" kern="100" dirty="0">
                <a:effectLst/>
                <a:latin typeface="Calibri" panose="020F0502020204030204" pitchFamily="34" charset="0"/>
                <a:ea typeface="Calibri" panose="020F0502020204030204" pitchFamily="34" charset="0"/>
                <a:cs typeface="Times New Roman" panose="02020603050405020304" pitchFamily="18" charset="0"/>
              </a:rPr>
              <a:t>Cost/Benefit </a:t>
            </a:r>
            <a:r>
              <a:rPr lang="en-GB" kern="100" dirty="0">
                <a:effectLst/>
                <a:latin typeface="Calibri" panose="020F0502020204030204" pitchFamily="34" charset="0"/>
                <a:ea typeface="Calibri" panose="020F0502020204030204" pitchFamily="34" charset="0"/>
                <a:cs typeface="Times New Roman" panose="02020603050405020304" pitchFamily="18" charset="0"/>
              </a:rPr>
              <a:t>to compare your final choices </a:t>
            </a:r>
          </a:p>
          <a:p>
            <a:pPr lvl="1">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rPr>
              <a:t>- use </a:t>
            </a:r>
            <a:r>
              <a:rPr lang="en-GB" b="1" kern="100" dirty="0">
                <a:latin typeface="Calibri" panose="020F0502020204030204" pitchFamily="34" charset="0"/>
                <a:ea typeface="Calibri" panose="020F0502020204030204" pitchFamily="34" charset="0"/>
                <a:cs typeface="Times New Roman" panose="02020603050405020304" pitchFamily="18" charset="0"/>
              </a:rPr>
              <a:t>subject skills </a:t>
            </a:r>
            <a:r>
              <a:rPr lang="en-GB" kern="100" dirty="0">
                <a:latin typeface="Calibri" panose="020F0502020204030204" pitchFamily="34" charset="0"/>
                <a:ea typeface="Calibri" panose="020F0502020204030204" pitchFamily="34" charset="0"/>
                <a:cs typeface="Times New Roman" panose="02020603050405020304" pitchFamily="18" charset="0"/>
              </a:rPr>
              <a:t>to make sure you are developing a full set of skills</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44B3B46-AF79-0472-5F03-A114485BEC8E}"/>
              </a:ext>
            </a:extLst>
          </p:cNvPr>
          <p:cNvPicPr>
            <a:picLocks noChangeAspect="1"/>
          </p:cNvPicPr>
          <p:nvPr/>
        </p:nvPicPr>
        <p:blipFill>
          <a:blip r:embed="rId2"/>
          <a:stretch>
            <a:fillRect/>
          </a:stretch>
        </p:blipFill>
        <p:spPr>
          <a:xfrm>
            <a:off x="9651762" y="418264"/>
            <a:ext cx="2258016" cy="805968"/>
          </a:xfrm>
          <a:prstGeom prst="rect">
            <a:avLst/>
          </a:prstGeom>
        </p:spPr>
      </p:pic>
      <p:pic>
        <p:nvPicPr>
          <p:cNvPr id="3" name="Picture 2">
            <a:extLst>
              <a:ext uri="{FF2B5EF4-FFF2-40B4-BE49-F238E27FC236}">
                <a16:creationId xmlns:a16="http://schemas.microsoft.com/office/drawing/2014/main" id="{8159CA3A-E200-CA8D-3DD9-1A1F8E9DB014}"/>
              </a:ext>
            </a:extLst>
          </p:cNvPr>
          <p:cNvPicPr>
            <a:picLocks noChangeAspect="1"/>
          </p:cNvPicPr>
          <p:nvPr/>
        </p:nvPicPr>
        <p:blipFill>
          <a:blip r:embed="rId3"/>
          <a:stretch>
            <a:fillRect/>
          </a:stretch>
        </p:blipFill>
        <p:spPr>
          <a:xfrm>
            <a:off x="10870262" y="1463837"/>
            <a:ext cx="883774" cy="883774"/>
          </a:xfrm>
          <a:prstGeom prst="rect">
            <a:avLst/>
          </a:prstGeom>
        </p:spPr>
      </p:pic>
      <p:pic>
        <p:nvPicPr>
          <p:cNvPr id="5" name="Picture 4">
            <a:extLst>
              <a:ext uri="{FF2B5EF4-FFF2-40B4-BE49-F238E27FC236}">
                <a16:creationId xmlns:a16="http://schemas.microsoft.com/office/drawing/2014/main" id="{430425DD-8BF8-D659-2680-05132248EFB6}"/>
              </a:ext>
            </a:extLst>
          </p:cNvPr>
          <p:cNvPicPr>
            <a:picLocks noChangeAspect="1"/>
          </p:cNvPicPr>
          <p:nvPr/>
        </p:nvPicPr>
        <p:blipFill rotWithShape="1">
          <a:blip r:embed="rId4"/>
          <a:srcRect l="22929" t="25436" r="54635" b="16132"/>
          <a:stretch/>
        </p:blipFill>
        <p:spPr>
          <a:xfrm>
            <a:off x="267031" y="1744392"/>
            <a:ext cx="3472203" cy="5086778"/>
          </a:xfrm>
          <a:prstGeom prst="rect">
            <a:avLst/>
          </a:prstGeom>
        </p:spPr>
      </p:pic>
    </p:spTree>
    <p:extLst>
      <p:ext uri="{BB962C8B-B14F-4D97-AF65-F5344CB8AC3E}">
        <p14:creationId xmlns:p14="http://schemas.microsoft.com/office/powerpoint/2010/main" val="25239917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sp>
        <p:nvSpPr>
          <p:cNvPr id="4" name="Text Placeholder 3">
            <a:extLst>
              <a:ext uri="{FF2B5EF4-FFF2-40B4-BE49-F238E27FC236}">
                <a16:creationId xmlns:a16="http://schemas.microsoft.com/office/drawing/2014/main" id="{DFE8B695-4653-0E69-B7F0-16DDF34BBA78}"/>
              </a:ext>
            </a:extLst>
          </p:cNvPr>
          <p:cNvSpPr>
            <a:spLocks noGrp="1"/>
          </p:cNvSpPr>
          <p:nvPr>
            <p:ph type="body" sz="quarter" idx="14"/>
          </p:nvPr>
        </p:nvSpPr>
        <p:spPr>
          <a:xfrm>
            <a:off x="3766173" y="5930612"/>
            <a:ext cx="6505291" cy="349697"/>
          </a:xfrm>
        </p:spPr>
        <p:txBody>
          <a:bodyPr/>
          <a:lstStyle/>
          <a:p>
            <a:pPr marL="0" indent="0">
              <a:buNone/>
            </a:pPr>
            <a:r>
              <a:rPr lang="en-GB" dirty="0">
                <a:hlinkClick r:id="rId3"/>
              </a:rPr>
              <a:t>GCSE Choices Donna’s story</a:t>
            </a:r>
            <a:r>
              <a:rPr lang="en-GB" dirty="0"/>
              <a:t> – 2.40 mins</a:t>
            </a:r>
          </a:p>
        </p:txBody>
      </p:sp>
      <p:sp>
        <p:nvSpPr>
          <p:cNvPr id="13" name="TextBox 12">
            <a:extLst>
              <a:ext uri="{FF2B5EF4-FFF2-40B4-BE49-F238E27FC236}">
                <a16:creationId xmlns:a16="http://schemas.microsoft.com/office/drawing/2014/main" id="{15F59C79-1F5A-158D-4C63-17B1AC898991}"/>
              </a:ext>
            </a:extLst>
          </p:cNvPr>
          <p:cNvSpPr txBox="1"/>
          <p:nvPr/>
        </p:nvSpPr>
        <p:spPr>
          <a:xfrm>
            <a:off x="442730" y="3924330"/>
            <a:ext cx="1760465" cy="646331"/>
          </a:xfrm>
          <a:prstGeom prst="rect">
            <a:avLst/>
          </a:prstGeom>
          <a:noFill/>
        </p:spPr>
        <p:txBody>
          <a:bodyPr wrap="square" rtlCol="0">
            <a:spAutoFit/>
          </a:bodyPr>
          <a:lstStyle/>
          <a:p>
            <a:r>
              <a:rPr lang="en-GB" dirty="0"/>
              <a:t>Watch the video if you have time</a:t>
            </a:r>
          </a:p>
        </p:txBody>
      </p:sp>
      <p:sp>
        <p:nvSpPr>
          <p:cNvPr id="14" name="TextBox 13">
            <a:extLst>
              <a:ext uri="{FF2B5EF4-FFF2-40B4-BE49-F238E27FC236}">
                <a16:creationId xmlns:a16="http://schemas.microsoft.com/office/drawing/2014/main" id="{6BA422F7-EC03-483B-368C-5ACBD9060C29}"/>
              </a:ext>
            </a:extLst>
          </p:cNvPr>
          <p:cNvSpPr txBox="1"/>
          <p:nvPr/>
        </p:nvSpPr>
        <p:spPr>
          <a:xfrm>
            <a:off x="409461" y="4832127"/>
            <a:ext cx="2200254" cy="923330"/>
          </a:xfrm>
          <a:prstGeom prst="rect">
            <a:avLst/>
          </a:prstGeom>
          <a:noFill/>
        </p:spPr>
        <p:txBody>
          <a:bodyPr wrap="square" rtlCol="0">
            <a:spAutoFit/>
          </a:bodyPr>
          <a:lstStyle/>
          <a:p>
            <a:r>
              <a:rPr lang="en-GB" b="1" dirty="0">
                <a:solidFill>
                  <a:srgbClr val="FF0000"/>
                </a:solidFill>
              </a:rPr>
              <a:t>Discuss – What were the things Donna regretted?</a:t>
            </a:r>
          </a:p>
        </p:txBody>
      </p:sp>
      <p:pic>
        <p:nvPicPr>
          <p:cNvPr id="2" name="Picture 1">
            <a:extLst>
              <a:ext uri="{FF2B5EF4-FFF2-40B4-BE49-F238E27FC236}">
                <a16:creationId xmlns:a16="http://schemas.microsoft.com/office/drawing/2014/main" id="{178D3F61-3490-1EE6-376A-FCCBDC313CC7}"/>
              </a:ext>
            </a:extLst>
          </p:cNvPr>
          <p:cNvPicPr>
            <a:picLocks noChangeAspect="1"/>
          </p:cNvPicPr>
          <p:nvPr/>
        </p:nvPicPr>
        <p:blipFill>
          <a:blip r:embed="rId4"/>
          <a:stretch>
            <a:fillRect/>
          </a:stretch>
        </p:blipFill>
        <p:spPr>
          <a:xfrm>
            <a:off x="409461" y="1757865"/>
            <a:ext cx="1905000" cy="1905000"/>
          </a:xfrm>
          <a:prstGeom prst="rect">
            <a:avLst/>
          </a:prstGeom>
        </p:spPr>
      </p:pic>
      <p:pic>
        <p:nvPicPr>
          <p:cNvPr id="6" name="Picture 5">
            <a:hlinkClick r:id="rId3"/>
            <a:extLst>
              <a:ext uri="{FF2B5EF4-FFF2-40B4-BE49-F238E27FC236}">
                <a16:creationId xmlns:a16="http://schemas.microsoft.com/office/drawing/2014/main" id="{7AFA53A6-F61D-F04C-BA6F-C79DB609A28A}"/>
              </a:ext>
            </a:extLst>
          </p:cNvPr>
          <p:cNvPicPr>
            <a:picLocks noChangeAspect="1"/>
          </p:cNvPicPr>
          <p:nvPr/>
        </p:nvPicPr>
        <p:blipFill rotWithShape="1">
          <a:blip r:embed="rId5"/>
          <a:srcRect l="3359" t="19547" r="27548" b="8608"/>
          <a:stretch/>
        </p:blipFill>
        <p:spPr>
          <a:xfrm>
            <a:off x="3063610" y="1850898"/>
            <a:ext cx="6195800" cy="3623933"/>
          </a:xfrm>
          <a:prstGeom prst="rect">
            <a:avLst/>
          </a:prstGeom>
        </p:spPr>
      </p:pic>
    </p:spTree>
    <p:extLst>
      <p:ext uri="{BB962C8B-B14F-4D97-AF65-F5344CB8AC3E}">
        <p14:creationId xmlns:p14="http://schemas.microsoft.com/office/powerpoint/2010/main" val="8926603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889956" y="193082"/>
            <a:ext cx="7063283" cy="1505239"/>
          </a:xfrm>
        </p:spPr>
        <p:txBody>
          <a:bodyPr/>
          <a:lstStyle/>
          <a:p>
            <a:r>
              <a:rPr lang="en-GB" dirty="0"/>
              <a:t>Make Sure you can access START</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562580" y="2002865"/>
            <a:ext cx="9544529" cy="3826675"/>
          </a:xfrm>
        </p:spPr>
        <p:txBody>
          <a:bodyPr/>
          <a:lstStyle/>
          <a:p>
            <a:pPr marL="0" indent="0">
              <a:buNone/>
            </a:pPr>
            <a:r>
              <a:rPr lang="en-GB" b="1" dirty="0"/>
              <a:t>START</a:t>
            </a:r>
            <a:r>
              <a:rPr lang="en-GB" dirty="0"/>
              <a:t> is the careers online software package that the school provides for you.</a:t>
            </a:r>
          </a:p>
          <a:p>
            <a:pPr marL="0" indent="0">
              <a:buNone/>
            </a:pPr>
            <a:r>
              <a:rPr lang="en-GB" b="1" dirty="0"/>
              <a:t>Make sure you can access it </a:t>
            </a:r>
            <a:r>
              <a:rPr lang="en-GB" dirty="0"/>
              <a:t>– you do not be want to be wasting time in your sessions logging on</a:t>
            </a:r>
          </a:p>
          <a:p>
            <a:pPr marL="0" indent="0">
              <a:buNone/>
            </a:pPr>
            <a:r>
              <a:rPr lang="en-GB" dirty="0"/>
              <a:t>Remember - Through your </a:t>
            </a:r>
            <a:r>
              <a:rPr lang="en-GB" b="1" dirty="0"/>
              <a:t>Profile</a:t>
            </a:r>
            <a:r>
              <a:rPr lang="en-GB" dirty="0"/>
              <a:t> and </a:t>
            </a:r>
            <a:r>
              <a:rPr lang="en-GB" b="1" dirty="0"/>
              <a:t>Locker</a:t>
            </a:r>
            <a:r>
              <a:rPr lang="en-GB" dirty="0"/>
              <a:t> you should be recording your experiences, skills and events. You will be able to access this long after you have left school, so keep this all up to date to help you produce quality CV’s and Personal Statements.</a:t>
            </a:r>
          </a:p>
          <a:p>
            <a:pPr marL="0" indent="0">
              <a:buNone/>
            </a:pPr>
            <a:r>
              <a:rPr lang="en-GB" dirty="0"/>
              <a:t>Remember the </a:t>
            </a:r>
            <a:r>
              <a:rPr lang="en-GB" b="1" dirty="0"/>
              <a:t>START</a:t>
            </a:r>
            <a:r>
              <a:rPr lang="en-GB" dirty="0"/>
              <a:t> site has a massive range of information and activities to help you on your career pathway</a:t>
            </a:r>
          </a:p>
          <a:p>
            <a:pPr marL="0" indent="0">
              <a:buNone/>
            </a:pPr>
            <a:endParaRPr lang="en-GB" dirty="0"/>
          </a:p>
          <a:p>
            <a:pPr marL="0" indent="0">
              <a:buNone/>
            </a:pPr>
            <a:endParaRPr lang="en-GB" dirty="0"/>
          </a:p>
          <a:p>
            <a:pPr marL="0" indent="0">
              <a:buNone/>
            </a:pPr>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6CFBFD36-AEC1-AE63-81B8-1F38651B6022}"/>
              </a:ext>
            </a:extLst>
          </p:cNvPr>
          <p:cNvPicPr>
            <a:picLocks noChangeAspect="1"/>
          </p:cNvPicPr>
          <p:nvPr/>
        </p:nvPicPr>
        <p:blipFill>
          <a:blip r:embed="rId3"/>
          <a:stretch>
            <a:fillRect/>
          </a:stretch>
        </p:blipFill>
        <p:spPr>
          <a:xfrm>
            <a:off x="9321447" y="4855135"/>
            <a:ext cx="2543175" cy="1800225"/>
          </a:xfrm>
          <a:prstGeom prst="rect">
            <a:avLst/>
          </a:prstGeom>
        </p:spPr>
      </p:pic>
      <p:sp>
        <p:nvSpPr>
          <p:cNvPr id="9" name="TextBox 8">
            <a:extLst>
              <a:ext uri="{FF2B5EF4-FFF2-40B4-BE49-F238E27FC236}">
                <a16:creationId xmlns:a16="http://schemas.microsoft.com/office/drawing/2014/main" id="{215927A4-4B9C-4C9D-E088-C10F8B28809C}"/>
              </a:ext>
            </a:extLst>
          </p:cNvPr>
          <p:cNvSpPr txBox="1"/>
          <p:nvPr/>
        </p:nvSpPr>
        <p:spPr>
          <a:xfrm>
            <a:off x="426128" y="5817547"/>
            <a:ext cx="8602161" cy="830997"/>
          </a:xfrm>
          <a:prstGeom prst="rect">
            <a:avLst/>
          </a:prstGeom>
          <a:noFill/>
        </p:spPr>
        <p:txBody>
          <a:bodyPr wrap="square" rtlCol="0">
            <a:spAutoFit/>
          </a:bodyPr>
          <a:lstStyle/>
          <a:p>
            <a:r>
              <a:rPr lang="en-GB" sz="2400" b="1" dirty="0">
                <a:solidFill>
                  <a:srgbClr val="FF0000"/>
                </a:solidFill>
              </a:rPr>
              <a:t>Can you access START? </a:t>
            </a:r>
          </a:p>
          <a:p>
            <a:r>
              <a:rPr lang="en-GB" sz="2400" b="1" dirty="0">
                <a:solidFill>
                  <a:srgbClr val="FF0000"/>
                </a:solidFill>
              </a:rPr>
              <a:t>Remember to log your activity </a:t>
            </a:r>
            <a:r>
              <a:rPr lang="en-GB" sz="2400" b="1">
                <a:solidFill>
                  <a:srgbClr val="FF0000"/>
                </a:solidFill>
              </a:rPr>
              <a:t>on Decision </a:t>
            </a:r>
            <a:r>
              <a:rPr lang="en-GB" sz="2400" b="1" dirty="0">
                <a:solidFill>
                  <a:srgbClr val="FF0000"/>
                </a:solidFill>
              </a:rPr>
              <a:t>M</a:t>
            </a:r>
            <a:r>
              <a:rPr lang="en-GB" sz="2400" b="1">
                <a:solidFill>
                  <a:srgbClr val="FF0000"/>
                </a:solidFill>
              </a:rPr>
              <a:t>aking </a:t>
            </a:r>
            <a:r>
              <a:rPr lang="en-GB" sz="2400" b="1" dirty="0">
                <a:solidFill>
                  <a:srgbClr val="FF0000"/>
                </a:solidFill>
              </a:rPr>
              <a:t>in your profile?</a:t>
            </a:r>
          </a:p>
        </p:txBody>
      </p:sp>
    </p:spTree>
    <p:extLst>
      <p:ext uri="{BB962C8B-B14F-4D97-AF65-F5344CB8AC3E}">
        <p14:creationId xmlns:p14="http://schemas.microsoft.com/office/powerpoint/2010/main" val="426189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3394180" y="193082"/>
            <a:ext cx="6559059" cy="1505239"/>
          </a:xfrm>
        </p:spPr>
        <p:txBody>
          <a:bodyPr/>
          <a:lstStyle/>
          <a:p>
            <a:r>
              <a:rPr lang="en-GB" dirty="0"/>
              <a:t>Today’s Session</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2662313" y="1646979"/>
            <a:ext cx="5105400" cy="365125"/>
          </a:xfrm>
        </p:spPr>
        <p:txBody>
          <a:bodyPr/>
          <a:lstStyle/>
          <a:p>
            <a:endParaRPr lang="en-GB" dirty="0"/>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2724457" y="1698321"/>
            <a:ext cx="9544529" cy="3826675"/>
          </a:xfrm>
        </p:spPr>
        <p:txBody>
          <a:bodyPr/>
          <a:lstStyle/>
          <a:p>
            <a:pPr marL="0" indent="0">
              <a:buNone/>
            </a:pPr>
            <a:r>
              <a:rPr lang="en-GB" dirty="0"/>
              <a:t>This is what we are covering today</a:t>
            </a:r>
          </a:p>
          <a:p>
            <a:r>
              <a:rPr lang="en-GB" dirty="0"/>
              <a:t>Why do we need to look at decision making?</a:t>
            </a:r>
          </a:p>
          <a:p>
            <a:r>
              <a:rPr lang="en-GB" dirty="0"/>
              <a:t>Options video</a:t>
            </a:r>
          </a:p>
          <a:p>
            <a:r>
              <a:rPr lang="en-GB" dirty="0"/>
              <a:t>What are the different types of decisions</a:t>
            </a:r>
          </a:p>
          <a:p>
            <a:r>
              <a:rPr lang="en-GB" dirty="0"/>
              <a:t>7 effective steps of decision making</a:t>
            </a:r>
          </a:p>
          <a:p>
            <a:r>
              <a:rPr lang="en-GB" dirty="0"/>
              <a:t>What we </a:t>
            </a:r>
            <a:r>
              <a:rPr lang="en-GB" b="1" dirty="0"/>
              <a:t>have been </a:t>
            </a:r>
            <a:r>
              <a:rPr lang="en-GB" dirty="0"/>
              <a:t>looking at over the last 5 sessions</a:t>
            </a:r>
          </a:p>
          <a:p>
            <a:pPr lvl="1"/>
            <a:r>
              <a:rPr lang="en-GB" dirty="0"/>
              <a:t>SWOT Analysis, Thinking Hats, Cost/Benefit, Subject Skills</a:t>
            </a:r>
          </a:p>
          <a:p>
            <a:r>
              <a:rPr lang="en-GB" dirty="0" err="1"/>
              <a:t>kjvb</a:t>
            </a:r>
            <a:endParaRPr lang="en-GB" dirty="0"/>
          </a:p>
          <a:p>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654628" y="1740191"/>
            <a:ext cx="1905000" cy="1905000"/>
          </a:xfrm>
          <a:prstGeom prst="rect">
            <a:avLst/>
          </a:prstGeom>
        </p:spPr>
      </p:pic>
    </p:spTree>
    <p:extLst>
      <p:ext uri="{BB962C8B-B14F-4D97-AF65-F5344CB8AC3E}">
        <p14:creationId xmlns:p14="http://schemas.microsoft.com/office/powerpoint/2010/main" val="778362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662314" y="193082"/>
            <a:ext cx="7290926" cy="1505239"/>
          </a:xfrm>
        </p:spPr>
        <p:txBody>
          <a:bodyPr/>
          <a:lstStyle/>
          <a:p>
            <a:r>
              <a:rPr lang="en-GB" sz="4400" dirty="0"/>
              <a:t>Why do we need to look at decision making?</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2780140" y="2465121"/>
            <a:ext cx="8381509" cy="3826675"/>
          </a:xfrm>
        </p:spPr>
        <p:txBody>
          <a:bodyPr/>
          <a:lstStyle/>
          <a:p>
            <a:pPr marL="0" indent="0">
              <a:buNone/>
            </a:pPr>
            <a:r>
              <a:rPr lang="en-GB" dirty="0"/>
              <a:t>Making decisions can be scary and stressful, as you know they might have life long consequences and you want to make the RIGHT CHOICE</a:t>
            </a:r>
          </a:p>
          <a:p>
            <a:pPr marL="0" indent="0">
              <a:buNone/>
            </a:pPr>
            <a:endParaRPr lang="en-GB" dirty="0"/>
          </a:p>
          <a:p>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654628" y="1740191"/>
            <a:ext cx="1905000" cy="1905000"/>
          </a:xfrm>
          <a:prstGeom prst="rect">
            <a:avLst/>
          </a:prstGeom>
        </p:spPr>
      </p:pic>
      <p:pic>
        <p:nvPicPr>
          <p:cNvPr id="4" name="Picture 3">
            <a:extLst>
              <a:ext uri="{FF2B5EF4-FFF2-40B4-BE49-F238E27FC236}">
                <a16:creationId xmlns:a16="http://schemas.microsoft.com/office/drawing/2014/main" id="{7BA8042F-9A95-55DD-64CF-7D7CC6D57D45}"/>
              </a:ext>
            </a:extLst>
          </p:cNvPr>
          <p:cNvPicPr>
            <a:picLocks noChangeAspect="1"/>
          </p:cNvPicPr>
          <p:nvPr/>
        </p:nvPicPr>
        <p:blipFill>
          <a:blip r:embed="rId4"/>
          <a:stretch>
            <a:fillRect/>
          </a:stretch>
        </p:blipFill>
        <p:spPr>
          <a:xfrm>
            <a:off x="7056440" y="3761476"/>
            <a:ext cx="5153632" cy="2234879"/>
          </a:xfrm>
          <a:prstGeom prst="rect">
            <a:avLst/>
          </a:prstGeom>
        </p:spPr>
      </p:pic>
      <p:sp>
        <p:nvSpPr>
          <p:cNvPr id="5" name="TextBox 4">
            <a:extLst>
              <a:ext uri="{FF2B5EF4-FFF2-40B4-BE49-F238E27FC236}">
                <a16:creationId xmlns:a16="http://schemas.microsoft.com/office/drawing/2014/main" id="{1CC775EF-265E-617E-3F64-CB0063C49323}"/>
              </a:ext>
            </a:extLst>
          </p:cNvPr>
          <p:cNvSpPr txBox="1"/>
          <p:nvPr/>
        </p:nvSpPr>
        <p:spPr>
          <a:xfrm>
            <a:off x="5963556" y="3260333"/>
            <a:ext cx="2577483" cy="646331"/>
          </a:xfrm>
          <a:prstGeom prst="rect">
            <a:avLst/>
          </a:prstGeom>
          <a:noFill/>
        </p:spPr>
        <p:txBody>
          <a:bodyPr wrap="square" rtlCol="0">
            <a:spAutoFit/>
          </a:bodyPr>
          <a:lstStyle/>
          <a:p>
            <a:r>
              <a:rPr lang="en-GB" b="1" dirty="0">
                <a:solidFill>
                  <a:srgbClr val="FF0000"/>
                </a:solidFill>
              </a:rPr>
              <a:t>Is there such a thing as the RIGHT CHOICE?</a:t>
            </a:r>
          </a:p>
        </p:txBody>
      </p:sp>
      <p:sp>
        <p:nvSpPr>
          <p:cNvPr id="9" name="TextBox 8">
            <a:extLst>
              <a:ext uri="{FF2B5EF4-FFF2-40B4-BE49-F238E27FC236}">
                <a16:creationId xmlns:a16="http://schemas.microsoft.com/office/drawing/2014/main" id="{37A231B3-9717-E70B-654D-CE336432854C}"/>
              </a:ext>
            </a:extLst>
          </p:cNvPr>
          <p:cNvSpPr txBox="1"/>
          <p:nvPr/>
        </p:nvSpPr>
        <p:spPr>
          <a:xfrm>
            <a:off x="896644" y="3906664"/>
            <a:ext cx="6074251" cy="923330"/>
          </a:xfrm>
          <a:prstGeom prst="rect">
            <a:avLst/>
          </a:prstGeom>
          <a:noFill/>
        </p:spPr>
        <p:txBody>
          <a:bodyPr wrap="square" rtlCol="0">
            <a:spAutoFit/>
          </a:bodyPr>
          <a:lstStyle/>
          <a:p>
            <a:r>
              <a:rPr lang="en-GB" b="1" dirty="0">
                <a:solidFill>
                  <a:srgbClr val="FF0000"/>
                </a:solidFill>
              </a:rPr>
              <a:t>There isn’t such a thing as the RIGHT CHOICE – there are good choices and bad choices, there are better and worse choices</a:t>
            </a:r>
          </a:p>
          <a:p>
            <a:r>
              <a:rPr lang="en-GB" b="1" dirty="0">
                <a:solidFill>
                  <a:srgbClr val="FF0000"/>
                </a:solidFill>
              </a:rPr>
              <a:t>You need to learn how to make GOOD CHOICES</a:t>
            </a:r>
            <a:endParaRPr lang="en-GB" dirty="0"/>
          </a:p>
        </p:txBody>
      </p:sp>
      <p:sp>
        <p:nvSpPr>
          <p:cNvPr id="10" name="TextBox 9">
            <a:extLst>
              <a:ext uri="{FF2B5EF4-FFF2-40B4-BE49-F238E27FC236}">
                <a16:creationId xmlns:a16="http://schemas.microsoft.com/office/drawing/2014/main" id="{70790EF2-29B4-4494-AB13-5497AAB81D9A}"/>
              </a:ext>
            </a:extLst>
          </p:cNvPr>
          <p:cNvSpPr txBox="1"/>
          <p:nvPr/>
        </p:nvSpPr>
        <p:spPr>
          <a:xfrm>
            <a:off x="338313" y="4956209"/>
            <a:ext cx="7190912" cy="1477328"/>
          </a:xfrm>
          <a:prstGeom prst="rect">
            <a:avLst/>
          </a:prstGeom>
          <a:noFill/>
        </p:spPr>
        <p:txBody>
          <a:bodyPr wrap="square" rtlCol="0">
            <a:spAutoFit/>
          </a:bodyPr>
          <a:lstStyle/>
          <a:p>
            <a:r>
              <a:rPr lang="en-GB" dirty="0"/>
              <a:t>By Thinking about your GCSE/BTEC choices and thinking about where these options might take you can make decisions you can </a:t>
            </a:r>
            <a:r>
              <a:rPr lang="en-GB" b="1" dirty="0"/>
              <a:t>empower yourself </a:t>
            </a:r>
            <a:r>
              <a:rPr lang="en-GB" dirty="0"/>
              <a:t>to make better decisions which in turn should give you a </a:t>
            </a:r>
            <a:r>
              <a:rPr lang="en-GB" b="1" dirty="0"/>
              <a:t>better quality of life</a:t>
            </a:r>
            <a:r>
              <a:rPr lang="en-GB" dirty="0"/>
              <a:t>. </a:t>
            </a:r>
          </a:p>
          <a:p>
            <a:r>
              <a:rPr lang="en-GB" dirty="0"/>
              <a:t>This should also take a lot of the </a:t>
            </a:r>
            <a:r>
              <a:rPr lang="en-GB" b="1" dirty="0"/>
              <a:t>stress out of making a decision </a:t>
            </a:r>
            <a:r>
              <a:rPr lang="en-GB" dirty="0"/>
              <a:t>as you now have the understanding of how to </a:t>
            </a:r>
            <a:r>
              <a:rPr lang="en-GB" b="1" dirty="0"/>
              <a:t>make better decisions</a:t>
            </a:r>
            <a:r>
              <a:rPr lang="en-GB" dirty="0"/>
              <a:t>.</a:t>
            </a:r>
          </a:p>
        </p:txBody>
      </p:sp>
      <p:sp>
        <p:nvSpPr>
          <p:cNvPr id="7" name="TextBox 6">
            <a:extLst>
              <a:ext uri="{FF2B5EF4-FFF2-40B4-BE49-F238E27FC236}">
                <a16:creationId xmlns:a16="http://schemas.microsoft.com/office/drawing/2014/main" id="{E82ED5A9-277A-8A84-7A88-0A9178127434}"/>
              </a:ext>
            </a:extLst>
          </p:cNvPr>
          <p:cNvSpPr txBox="1"/>
          <p:nvPr/>
        </p:nvSpPr>
        <p:spPr>
          <a:xfrm>
            <a:off x="3000652" y="1811045"/>
            <a:ext cx="8536720" cy="523220"/>
          </a:xfrm>
          <a:prstGeom prst="rect">
            <a:avLst/>
          </a:prstGeom>
          <a:noFill/>
        </p:spPr>
        <p:txBody>
          <a:bodyPr wrap="square" rtlCol="0">
            <a:spAutoFit/>
          </a:bodyPr>
          <a:lstStyle/>
          <a:p>
            <a:r>
              <a:rPr lang="en-GB" sz="2800" b="1" dirty="0">
                <a:solidFill>
                  <a:schemeClr val="accent4">
                    <a:lumMod val="50000"/>
                  </a:schemeClr>
                </a:solidFill>
              </a:rPr>
              <a:t>You are about to make your GCSE/BTEC course choices !!</a:t>
            </a:r>
          </a:p>
        </p:txBody>
      </p:sp>
    </p:spTree>
    <p:extLst>
      <p:ext uri="{BB962C8B-B14F-4D97-AF65-F5344CB8AC3E}">
        <p14:creationId xmlns:p14="http://schemas.microsoft.com/office/powerpoint/2010/main" val="2348181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P spid="9" grpId="0"/>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sp>
        <p:nvSpPr>
          <p:cNvPr id="4" name="Text Placeholder 3">
            <a:extLst>
              <a:ext uri="{FF2B5EF4-FFF2-40B4-BE49-F238E27FC236}">
                <a16:creationId xmlns:a16="http://schemas.microsoft.com/office/drawing/2014/main" id="{DFE8B695-4653-0E69-B7F0-16DDF34BBA78}"/>
              </a:ext>
            </a:extLst>
          </p:cNvPr>
          <p:cNvSpPr>
            <a:spLocks noGrp="1"/>
          </p:cNvSpPr>
          <p:nvPr>
            <p:ph type="body" sz="quarter" idx="14"/>
          </p:nvPr>
        </p:nvSpPr>
        <p:spPr>
          <a:xfrm>
            <a:off x="5137389" y="5275385"/>
            <a:ext cx="6505291" cy="349697"/>
          </a:xfrm>
        </p:spPr>
        <p:txBody>
          <a:bodyPr/>
          <a:lstStyle/>
          <a:p>
            <a:pPr marL="0" indent="0">
              <a:buNone/>
            </a:pPr>
            <a:r>
              <a:rPr lang="en-GB" dirty="0">
                <a:hlinkClick r:id="rId3"/>
              </a:rPr>
              <a:t>GCSE Subject choices – 2.42 mins</a:t>
            </a:r>
            <a:endParaRPr lang="en-GB" dirty="0"/>
          </a:p>
        </p:txBody>
      </p:sp>
      <p:sp>
        <p:nvSpPr>
          <p:cNvPr id="13" name="TextBox 12">
            <a:extLst>
              <a:ext uri="{FF2B5EF4-FFF2-40B4-BE49-F238E27FC236}">
                <a16:creationId xmlns:a16="http://schemas.microsoft.com/office/drawing/2014/main" id="{15F59C79-1F5A-158D-4C63-17B1AC898991}"/>
              </a:ext>
            </a:extLst>
          </p:cNvPr>
          <p:cNvSpPr txBox="1"/>
          <p:nvPr/>
        </p:nvSpPr>
        <p:spPr>
          <a:xfrm>
            <a:off x="677935" y="3814255"/>
            <a:ext cx="1760465" cy="369332"/>
          </a:xfrm>
          <a:prstGeom prst="rect">
            <a:avLst/>
          </a:prstGeom>
          <a:noFill/>
        </p:spPr>
        <p:txBody>
          <a:bodyPr wrap="square" rtlCol="0">
            <a:spAutoFit/>
          </a:bodyPr>
          <a:lstStyle/>
          <a:p>
            <a:r>
              <a:rPr lang="en-GB" dirty="0"/>
              <a:t>Watch the video</a:t>
            </a:r>
          </a:p>
        </p:txBody>
      </p:sp>
      <p:sp>
        <p:nvSpPr>
          <p:cNvPr id="14" name="TextBox 13">
            <a:extLst>
              <a:ext uri="{FF2B5EF4-FFF2-40B4-BE49-F238E27FC236}">
                <a16:creationId xmlns:a16="http://schemas.microsoft.com/office/drawing/2014/main" id="{6BA422F7-EC03-483B-368C-5ACBD9060C29}"/>
              </a:ext>
            </a:extLst>
          </p:cNvPr>
          <p:cNvSpPr txBox="1"/>
          <p:nvPr/>
        </p:nvSpPr>
        <p:spPr>
          <a:xfrm>
            <a:off x="238145" y="4334978"/>
            <a:ext cx="3845583" cy="1477328"/>
          </a:xfrm>
          <a:prstGeom prst="rect">
            <a:avLst/>
          </a:prstGeom>
          <a:noFill/>
        </p:spPr>
        <p:txBody>
          <a:bodyPr wrap="square" rtlCol="0">
            <a:spAutoFit/>
          </a:bodyPr>
          <a:lstStyle/>
          <a:p>
            <a:r>
              <a:rPr lang="en-GB" b="1" dirty="0">
                <a:solidFill>
                  <a:srgbClr val="FF0000"/>
                </a:solidFill>
              </a:rPr>
              <a:t>Discuss – </a:t>
            </a:r>
          </a:p>
          <a:p>
            <a:r>
              <a:rPr lang="en-GB" b="1" dirty="0">
                <a:solidFill>
                  <a:srgbClr val="FF0000"/>
                </a:solidFill>
              </a:rPr>
              <a:t>Is technology going to change the future job market? </a:t>
            </a:r>
          </a:p>
          <a:p>
            <a:r>
              <a:rPr lang="en-GB" b="1" dirty="0">
                <a:solidFill>
                  <a:srgbClr val="FF0000"/>
                </a:solidFill>
              </a:rPr>
              <a:t>Which 3 areas does the video suggest will still give job opportunities?</a:t>
            </a:r>
          </a:p>
        </p:txBody>
      </p:sp>
      <p:pic>
        <p:nvPicPr>
          <p:cNvPr id="2" name="Picture 1">
            <a:extLst>
              <a:ext uri="{FF2B5EF4-FFF2-40B4-BE49-F238E27FC236}">
                <a16:creationId xmlns:a16="http://schemas.microsoft.com/office/drawing/2014/main" id="{178D3F61-3490-1EE6-376A-FCCBDC313CC7}"/>
              </a:ext>
            </a:extLst>
          </p:cNvPr>
          <p:cNvPicPr>
            <a:picLocks noChangeAspect="1"/>
          </p:cNvPicPr>
          <p:nvPr/>
        </p:nvPicPr>
        <p:blipFill>
          <a:blip r:embed="rId4"/>
          <a:stretch>
            <a:fillRect/>
          </a:stretch>
        </p:blipFill>
        <p:spPr>
          <a:xfrm>
            <a:off x="409461" y="1757865"/>
            <a:ext cx="1905000" cy="1905000"/>
          </a:xfrm>
          <a:prstGeom prst="rect">
            <a:avLst/>
          </a:prstGeom>
        </p:spPr>
      </p:pic>
      <p:pic>
        <p:nvPicPr>
          <p:cNvPr id="7" name="Picture 6">
            <a:hlinkClick r:id="rId3"/>
            <a:extLst>
              <a:ext uri="{FF2B5EF4-FFF2-40B4-BE49-F238E27FC236}">
                <a16:creationId xmlns:a16="http://schemas.microsoft.com/office/drawing/2014/main" id="{B103CF50-17DF-60B4-B447-B2EC0137162E}"/>
              </a:ext>
            </a:extLst>
          </p:cNvPr>
          <p:cNvPicPr>
            <a:picLocks noChangeAspect="1"/>
          </p:cNvPicPr>
          <p:nvPr/>
        </p:nvPicPr>
        <p:blipFill rotWithShape="1">
          <a:blip r:embed="rId5"/>
          <a:srcRect l="4951" t="14757" r="27913" b="8479"/>
          <a:stretch/>
        </p:blipFill>
        <p:spPr>
          <a:xfrm>
            <a:off x="2655865" y="736548"/>
            <a:ext cx="5948038" cy="3825583"/>
          </a:xfrm>
          <a:prstGeom prst="rect">
            <a:avLst/>
          </a:prstGeom>
        </p:spPr>
      </p:pic>
      <p:sp>
        <p:nvSpPr>
          <p:cNvPr id="8" name="TextBox 7">
            <a:extLst>
              <a:ext uri="{FF2B5EF4-FFF2-40B4-BE49-F238E27FC236}">
                <a16:creationId xmlns:a16="http://schemas.microsoft.com/office/drawing/2014/main" id="{2BDCA483-E1F8-6511-EDF1-29A259C099F6}"/>
              </a:ext>
            </a:extLst>
          </p:cNvPr>
          <p:cNvSpPr txBox="1"/>
          <p:nvPr/>
        </p:nvSpPr>
        <p:spPr>
          <a:xfrm>
            <a:off x="523783" y="5911013"/>
            <a:ext cx="3977198" cy="73836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CDEF8084-4C6C-1851-A490-9A62AA520B0F}"/>
              </a:ext>
            </a:extLst>
          </p:cNvPr>
          <p:cNvSpPr txBox="1"/>
          <p:nvPr/>
        </p:nvSpPr>
        <p:spPr>
          <a:xfrm>
            <a:off x="1361961" y="5911013"/>
            <a:ext cx="7599285" cy="523220"/>
          </a:xfrm>
          <a:prstGeom prst="rect">
            <a:avLst/>
          </a:prstGeom>
          <a:noFill/>
        </p:spPr>
        <p:txBody>
          <a:bodyPr wrap="square" rtlCol="0">
            <a:spAutoFit/>
          </a:bodyPr>
          <a:lstStyle/>
          <a:p>
            <a:r>
              <a:rPr lang="en-GB" sz="2800" b="1" dirty="0">
                <a:solidFill>
                  <a:srgbClr val="FF0000"/>
                </a:solidFill>
              </a:rPr>
              <a:t>STEM Jobs, Creative jobs,  Practical Skill Jobs</a:t>
            </a:r>
          </a:p>
        </p:txBody>
      </p:sp>
      <p:pic>
        <p:nvPicPr>
          <p:cNvPr id="11" name="Picture 10">
            <a:extLst>
              <a:ext uri="{FF2B5EF4-FFF2-40B4-BE49-F238E27FC236}">
                <a16:creationId xmlns:a16="http://schemas.microsoft.com/office/drawing/2014/main" id="{EEC26D7E-94D4-C016-BAC0-B5F137FA86ED}"/>
              </a:ext>
            </a:extLst>
          </p:cNvPr>
          <p:cNvPicPr>
            <a:picLocks noChangeAspect="1"/>
          </p:cNvPicPr>
          <p:nvPr/>
        </p:nvPicPr>
        <p:blipFill rotWithShape="1">
          <a:blip r:embed="rId6"/>
          <a:srcRect l="28762" t="15248" r="28423" b="20000"/>
          <a:stretch/>
        </p:blipFill>
        <p:spPr>
          <a:xfrm>
            <a:off x="8945307" y="1814354"/>
            <a:ext cx="2837232" cy="2413630"/>
          </a:xfrm>
          <a:prstGeom prst="rect">
            <a:avLst/>
          </a:prstGeom>
        </p:spPr>
      </p:pic>
      <p:sp>
        <p:nvSpPr>
          <p:cNvPr id="12" name="TextBox 11">
            <a:extLst>
              <a:ext uri="{FF2B5EF4-FFF2-40B4-BE49-F238E27FC236}">
                <a16:creationId xmlns:a16="http://schemas.microsoft.com/office/drawing/2014/main" id="{47A402FC-0BA4-6920-4126-39237995302B}"/>
              </a:ext>
            </a:extLst>
          </p:cNvPr>
          <p:cNvSpPr txBox="1"/>
          <p:nvPr/>
        </p:nvSpPr>
        <p:spPr>
          <a:xfrm>
            <a:off x="8809055" y="4300521"/>
            <a:ext cx="4425135" cy="492443"/>
          </a:xfrm>
          <a:prstGeom prst="rect">
            <a:avLst/>
          </a:prstGeom>
          <a:noFill/>
        </p:spPr>
        <p:txBody>
          <a:bodyPr wrap="square" rtlCol="0">
            <a:spAutoFit/>
          </a:bodyPr>
          <a:lstStyle/>
          <a:p>
            <a:r>
              <a:rPr lang="en-GB" sz="1400" b="1" dirty="0"/>
              <a:t>Gov site with careers advice</a:t>
            </a:r>
          </a:p>
          <a:p>
            <a:r>
              <a:rPr lang="en-GB" sz="1200" b="1" dirty="0"/>
              <a:t>https://www.nidirect.gov.uk/campaigns/careers</a:t>
            </a:r>
          </a:p>
        </p:txBody>
      </p:sp>
    </p:spTree>
    <p:extLst>
      <p:ext uri="{BB962C8B-B14F-4D97-AF65-F5344CB8AC3E}">
        <p14:creationId xmlns:p14="http://schemas.microsoft.com/office/powerpoint/2010/main" val="25021388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1905740" y="341752"/>
            <a:ext cx="7588730" cy="1505239"/>
          </a:xfrm>
        </p:spPr>
        <p:txBody>
          <a:bodyPr/>
          <a:lstStyle/>
          <a:p>
            <a:pPr algn="ctr"/>
            <a:r>
              <a:rPr lang="en-GB" dirty="0"/>
              <a:t>Types of </a:t>
            </a:r>
            <a:br>
              <a:rPr lang="en-GB" dirty="0"/>
            </a:br>
            <a:r>
              <a:rPr lang="en-GB" dirty="0"/>
              <a:t>Decision Making</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1784412" y="1910114"/>
            <a:ext cx="10407588" cy="3826675"/>
          </a:xfrm>
        </p:spPr>
        <p:txBody>
          <a:bodyPr/>
          <a:lstStyle/>
          <a:p>
            <a:pPr marL="0" indent="0">
              <a:buNone/>
            </a:pPr>
            <a:r>
              <a:rPr lang="en-GB" b="1" dirty="0"/>
              <a:t>What Are the 3 Types of Decision Making?</a:t>
            </a:r>
            <a:endParaRPr lang="en-GB" dirty="0"/>
          </a:p>
          <a:p>
            <a:pPr lvl="0"/>
            <a:r>
              <a:rPr lang="en-GB" sz="2800" b="1" dirty="0">
                <a:solidFill>
                  <a:srgbClr val="FF0000"/>
                </a:solidFill>
              </a:rPr>
              <a:t>Strategic: Long-term, high-level decisions determine the direction of an your life.      </a:t>
            </a:r>
          </a:p>
          <a:p>
            <a:pPr marL="0" lvl="0" indent="0">
              <a:buNone/>
            </a:pPr>
            <a:r>
              <a:rPr lang="en-GB" sz="2000" b="1" dirty="0">
                <a:solidFill>
                  <a:srgbClr val="FF0000"/>
                </a:solidFill>
              </a:rPr>
              <a:t>e.g. What career shall I choose? Which college will I choose when I Leave school? </a:t>
            </a:r>
          </a:p>
          <a:p>
            <a:pPr marL="0" lvl="0" indent="0">
              <a:buNone/>
            </a:pPr>
            <a:r>
              <a:rPr lang="en-GB" sz="2000" b="1" dirty="0">
                <a:solidFill>
                  <a:srgbClr val="FF0000"/>
                </a:solidFill>
              </a:rPr>
              <a:t>	What GCSEs/BTECs shall I choose?</a:t>
            </a:r>
          </a:p>
          <a:p>
            <a:pPr lvl="0"/>
            <a:r>
              <a:rPr lang="en-GB" sz="2000" b="1" dirty="0">
                <a:solidFill>
                  <a:schemeClr val="tx1"/>
                </a:solidFill>
              </a:rPr>
              <a:t>Tactical: </a:t>
            </a:r>
            <a:r>
              <a:rPr lang="en-GB" sz="2000" dirty="0">
                <a:solidFill>
                  <a:schemeClr val="tx1"/>
                </a:solidFill>
              </a:rPr>
              <a:t>These decisions translate strategic direction into action, focusing &amp; reflecting on </a:t>
            </a:r>
            <a:r>
              <a:rPr lang="en-GB" sz="2000" b="1" dirty="0">
                <a:solidFill>
                  <a:schemeClr val="tx1"/>
                </a:solidFill>
              </a:rPr>
              <a:t>how and why we do things </a:t>
            </a:r>
            <a:r>
              <a:rPr lang="en-GB" sz="2000" dirty="0">
                <a:solidFill>
                  <a:schemeClr val="tx1"/>
                </a:solidFill>
              </a:rPr>
              <a:t>and how we can do them better.                                     </a:t>
            </a:r>
          </a:p>
          <a:p>
            <a:pPr lvl="0"/>
            <a:r>
              <a:rPr lang="en-GB" sz="2000" b="1" dirty="0">
                <a:solidFill>
                  <a:schemeClr val="tx1"/>
                </a:solidFill>
              </a:rPr>
              <a:t>Operational: Daily</a:t>
            </a:r>
            <a:r>
              <a:rPr lang="en-GB" sz="2000" dirty="0">
                <a:solidFill>
                  <a:schemeClr val="tx1"/>
                </a:solidFill>
              </a:rPr>
              <a:t>, routine decisions that you have to make every day</a:t>
            </a:r>
            <a:endParaRPr lang="en-GB" sz="2000" b="1" dirty="0">
              <a:solidFill>
                <a:schemeClr val="tx1"/>
              </a:solidFill>
            </a:endParaRPr>
          </a:p>
          <a:p>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177336" y="3605871"/>
            <a:ext cx="1607076" cy="1607076"/>
          </a:xfrm>
          <a:prstGeom prst="rect">
            <a:avLst/>
          </a:prstGeom>
        </p:spPr>
      </p:pic>
      <p:sp>
        <p:nvSpPr>
          <p:cNvPr id="4" name="TextBox 3">
            <a:extLst>
              <a:ext uri="{FF2B5EF4-FFF2-40B4-BE49-F238E27FC236}">
                <a16:creationId xmlns:a16="http://schemas.microsoft.com/office/drawing/2014/main" id="{0DA3B3F0-EF90-B2D4-E8BD-C938EDFAA17B}"/>
              </a:ext>
            </a:extLst>
          </p:cNvPr>
          <p:cNvSpPr txBox="1"/>
          <p:nvPr/>
        </p:nvSpPr>
        <p:spPr>
          <a:xfrm>
            <a:off x="372036" y="4625266"/>
            <a:ext cx="1905000" cy="1890982"/>
          </a:xfrm>
          <a:prstGeom prst="rect">
            <a:avLst/>
          </a:prstGeom>
          <a:noFill/>
        </p:spPr>
        <p:txBody>
          <a:bodyPr wrap="square" rtlCol="0">
            <a:spAutoFit/>
          </a:bodyPr>
          <a:lstStyle/>
          <a:p>
            <a:endParaRPr lang="en-GB" dirty="0"/>
          </a:p>
        </p:txBody>
      </p:sp>
      <p:sp>
        <p:nvSpPr>
          <p:cNvPr id="5" name="TextBox 4">
            <a:extLst>
              <a:ext uri="{FF2B5EF4-FFF2-40B4-BE49-F238E27FC236}">
                <a16:creationId xmlns:a16="http://schemas.microsoft.com/office/drawing/2014/main" id="{0492B5B6-558F-FB0E-28B7-54736B0DA4DB}"/>
              </a:ext>
            </a:extLst>
          </p:cNvPr>
          <p:cNvSpPr txBox="1"/>
          <p:nvPr/>
        </p:nvSpPr>
        <p:spPr>
          <a:xfrm>
            <a:off x="1078224" y="5587525"/>
            <a:ext cx="10564428" cy="369332"/>
          </a:xfrm>
          <a:prstGeom prst="rect">
            <a:avLst/>
          </a:prstGeom>
          <a:noFill/>
        </p:spPr>
        <p:txBody>
          <a:bodyPr wrap="square" rtlCol="0">
            <a:spAutoFit/>
          </a:bodyPr>
          <a:lstStyle/>
          <a:p>
            <a:r>
              <a:rPr lang="en-GB" dirty="0">
                <a:solidFill>
                  <a:srgbClr val="FF0000"/>
                </a:solidFill>
              </a:rPr>
              <a:t>You are going to be making a LONG TERM STRATEGIC decision when you choose your GCSE/BTEC options</a:t>
            </a:r>
          </a:p>
        </p:txBody>
      </p:sp>
    </p:spTree>
    <p:extLst>
      <p:ext uri="{BB962C8B-B14F-4D97-AF65-F5344CB8AC3E}">
        <p14:creationId xmlns:p14="http://schemas.microsoft.com/office/powerpoint/2010/main" val="14973673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5D74C-1B95-611A-21E1-3E082748E2D4}"/>
              </a:ext>
            </a:extLst>
          </p:cNvPr>
          <p:cNvPicPr>
            <a:picLocks noChangeAspect="1"/>
          </p:cNvPicPr>
          <p:nvPr/>
        </p:nvPicPr>
        <p:blipFill>
          <a:blip r:embed="rId2"/>
          <a:stretch>
            <a:fillRect/>
          </a:stretch>
        </p:blipFill>
        <p:spPr>
          <a:xfrm>
            <a:off x="4487817" y="2772279"/>
            <a:ext cx="5715000" cy="3838575"/>
          </a:xfrm>
          <a:prstGeom prst="rect">
            <a:avLst/>
          </a:prstGeom>
        </p:spPr>
      </p:pic>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834240" y="674081"/>
            <a:ext cx="7883370" cy="1505239"/>
          </a:xfrm>
        </p:spPr>
        <p:txBody>
          <a:bodyPr/>
          <a:lstStyle/>
          <a:p>
            <a:r>
              <a:rPr lang="en-GB" dirty="0"/>
              <a:t>7 Effective Decision Making Steps</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648040" y="2221544"/>
            <a:ext cx="8443034" cy="3826675"/>
          </a:xfrm>
        </p:spPr>
        <p:txBody>
          <a:bodyPr/>
          <a:lstStyle/>
          <a:p>
            <a:pPr marL="0" indent="0">
              <a:buNone/>
            </a:pPr>
            <a:r>
              <a:rPr lang="en-GB" dirty="0"/>
              <a:t>Look at the diagram – Most of us make decisions by only following steps 1, 3 and 5/6 </a:t>
            </a:r>
          </a:p>
          <a:p>
            <a:pPr marL="0" indent="0">
              <a:buNone/>
            </a:pPr>
            <a:r>
              <a:rPr lang="en-GB" dirty="0"/>
              <a:t>Most of us don’t</a:t>
            </a:r>
          </a:p>
          <a:p>
            <a:r>
              <a:rPr lang="en-GB" dirty="0"/>
              <a:t>Gather enough information</a:t>
            </a:r>
          </a:p>
          <a:p>
            <a:r>
              <a:rPr lang="en-GB" dirty="0"/>
              <a:t>Weigh up the evidence</a:t>
            </a:r>
          </a:p>
          <a:p>
            <a:r>
              <a:rPr lang="en-GB" dirty="0"/>
              <a:t>Review the decision</a:t>
            </a:r>
          </a:p>
          <a:p>
            <a:pPr marL="0" indent="0">
              <a:buNone/>
            </a:pPr>
            <a:r>
              <a:rPr lang="en-GB" dirty="0"/>
              <a:t>You need to learn the </a:t>
            </a:r>
          </a:p>
          <a:p>
            <a:pPr marL="0" indent="0">
              <a:buNone/>
            </a:pPr>
            <a:r>
              <a:rPr lang="en-GB" dirty="0"/>
              <a:t>importance of these 3 steps </a:t>
            </a:r>
          </a:p>
          <a:p>
            <a:pPr marL="0" indent="0">
              <a:buNone/>
            </a:pPr>
            <a:r>
              <a:rPr lang="en-GB" dirty="0"/>
              <a:t>and how to do them</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3"/>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2AE284FB-5383-0CA8-C33B-EF2BF1EFB7D8}"/>
              </a:ext>
            </a:extLst>
          </p:cNvPr>
          <p:cNvPicPr>
            <a:picLocks noChangeAspect="1"/>
          </p:cNvPicPr>
          <p:nvPr/>
        </p:nvPicPr>
        <p:blipFill>
          <a:blip r:embed="rId4"/>
          <a:stretch>
            <a:fillRect/>
          </a:stretch>
        </p:blipFill>
        <p:spPr>
          <a:xfrm>
            <a:off x="10283787" y="2021504"/>
            <a:ext cx="1908213" cy="1908213"/>
          </a:xfrm>
          <a:prstGeom prst="rect">
            <a:avLst/>
          </a:prstGeom>
        </p:spPr>
      </p:pic>
      <p:sp>
        <p:nvSpPr>
          <p:cNvPr id="9" name="TextBox 8">
            <a:extLst>
              <a:ext uri="{FF2B5EF4-FFF2-40B4-BE49-F238E27FC236}">
                <a16:creationId xmlns:a16="http://schemas.microsoft.com/office/drawing/2014/main" id="{BF6BC5F4-D066-D324-0FCA-2976F8102A2A}"/>
              </a:ext>
            </a:extLst>
          </p:cNvPr>
          <p:cNvSpPr txBox="1"/>
          <p:nvPr/>
        </p:nvSpPr>
        <p:spPr>
          <a:xfrm>
            <a:off x="7567354" y="5353688"/>
            <a:ext cx="4240154" cy="1200329"/>
          </a:xfrm>
          <a:prstGeom prst="rect">
            <a:avLst/>
          </a:prstGeom>
          <a:noFill/>
        </p:spPr>
        <p:txBody>
          <a:bodyPr wrap="square" rtlCol="0">
            <a:spAutoFit/>
          </a:bodyPr>
          <a:lstStyle/>
          <a:p>
            <a:r>
              <a:rPr lang="en-GB" dirty="0">
                <a:solidFill>
                  <a:srgbClr val="FF0000"/>
                </a:solidFill>
              </a:rPr>
              <a:t>Look at the diagram </a:t>
            </a:r>
          </a:p>
          <a:p>
            <a:r>
              <a:rPr lang="en-GB" dirty="0">
                <a:solidFill>
                  <a:srgbClr val="FF0000"/>
                </a:solidFill>
              </a:rPr>
              <a:t>– You have now seen it 5 times make sure you engage with all the steps when you make your GCSE/BTEC Options </a:t>
            </a:r>
          </a:p>
        </p:txBody>
      </p:sp>
    </p:spTree>
    <p:extLst>
      <p:ext uri="{BB962C8B-B14F-4D97-AF65-F5344CB8AC3E}">
        <p14:creationId xmlns:p14="http://schemas.microsoft.com/office/powerpoint/2010/main" val="3928293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795432" y="1106311"/>
            <a:ext cx="6280836" cy="638081"/>
          </a:xfrm>
        </p:spPr>
        <p:txBody>
          <a:bodyPr/>
          <a:lstStyle/>
          <a:p>
            <a:r>
              <a:rPr lang="en-GB" sz="3600" dirty="0"/>
              <a:t>What have you looked at over the last 5 sessions?</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791428" y="2200222"/>
            <a:ext cx="11853333" cy="3826675"/>
          </a:xfrm>
        </p:spPr>
        <p:txBody>
          <a:bodyPr/>
          <a:lstStyle/>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Introduction into Decision making</a:t>
            </a: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Decision making Process – Swot analysis</a:t>
            </a: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Decision making Process - Thinking Hats Process</a:t>
            </a:r>
          </a:p>
          <a:p>
            <a:pPr>
              <a:lnSpc>
                <a:spcPct val="107000"/>
              </a:lnSpc>
              <a:spcAft>
                <a:spcPts val="800"/>
              </a:spcAft>
            </a:pP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Decision making Process – Ranking (Cost Benefit analysis)</a:t>
            </a:r>
          </a:p>
          <a:p>
            <a:pPr>
              <a:lnSpc>
                <a:spcPct val="107000"/>
              </a:lnSpc>
              <a:spcAft>
                <a:spcPts val="800"/>
              </a:spcAft>
            </a:pPr>
            <a:r>
              <a:rPr lang="en-GB" sz="2800" kern="100" dirty="0">
                <a:latin typeface="Calibri" panose="020F0502020204030204" pitchFamily="34" charset="0"/>
                <a:ea typeface="Calibri" panose="020F0502020204030204" pitchFamily="34" charset="0"/>
                <a:cs typeface="Times New Roman" panose="02020603050405020304" pitchFamily="18" charset="0"/>
              </a:rPr>
              <a:t>Collecting Information - </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Subject Skills</a:t>
            </a:r>
          </a:p>
        </p:txBody>
      </p:sp>
      <p:pic>
        <p:nvPicPr>
          <p:cNvPr id="2" name="Picture 1">
            <a:extLst>
              <a:ext uri="{FF2B5EF4-FFF2-40B4-BE49-F238E27FC236}">
                <a16:creationId xmlns:a16="http://schemas.microsoft.com/office/drawing/2014/main" id="{A44B3B46-AF79-0472-5F03-A114485BEC8E}"/>
              </a:ext>
            </a:extLst>
          </p:cNvPr>
          <p:cNvPicPr>
            <a:picLocks noChangeAspect="1"/>
          </p:cNvPicPr>
          <p:nvPr/>
        </p:nvPicPr>
        <p:blipFill>
          <a:blip r:embed="rId2"/>
          <a:stretch>
            <a:fillRect/>
          </a:stretch>
        </p:blipFill>
        <p:spPr>
          <a:xfrm>
            <a:off x="9651762" y="418264"/>
            <a:ext cx="2258016" cy="805968"/>
          </a:xfrm>
          <a:prstGeom prst="rect">
            <a:avLst/>
          </a:prstGeom>
        </p:spPr>
      </p:pic>
      <p:pic>
        <p:nvPicPr>
          <p:cNvPr id="3" name="Picture 2">
            <a:extLst>
              <a:ext uri="{FF2B5EF4-FFF2-40B4-BE49-F238E27FC236}">
                <a16:creationId xmlns:a16="http://schemas.microsoft.com/office/drawing/2014/main" id="{8159CA3A-E200-CA8D-3DD9-1A1F8E9DB014}"/>
              </a:ext>
            </a:extLst>
          </p:cNvPr>
          <p:cNvPicPr>
            <a:picLocks noChangeAspect="1"/>
          </p:cNvPicPr>
          <p:nvPr/>
        </p:nvPicPr>
        <p:blipFill>
          <a:blip r:embed="rId3"/>
          <a:stretch>
            <a:fillRect/>
          </a:stretch>
        </p:blipFill>
        <p:spPr>
          <a:xfrm>
            <a:off x="9396568" y="1246115"/>
            <a:ext cx="1908213" cy="1908213"/>
          </a:xfrm>
          <a:prstGeom prst="rect">
            <a:avLst/>
          </a:prstGeom>
        </p:spPr>
      </p:pic>
    </p:spTree>
    <p:extLst>
      <p:ext uri="{BB962C8B-B14F-4D97-AF65-F5344CB8AC3E}">
        <p14:creationId xmlns:p14="http://schemas.microsoft.com/office/powerpoint/2010/main" val="13373465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559679" y="162720"/>
            <a:ext cx="6559059" cy="1505239"/>
          </a:xfrm>
        </p:spPr>
        <p:txBody>
          <a:bodyPr/>
          <a:lstStyle/>
          <a:p>
            <a:r>
              <a:rPr lang="en-GB" dirty="0"/>
              <a:t>SWOT Analysis – simple reminder</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310718" y="1646979"/>
            <a:ext cx="7456995" cy="365125"/>
          </a:xfrm>
        </p:spPr>
        <p:txBody>
          <a:bodyPr/>
          <a:lstStyle/>
          <a:p>
            <a:r>
              <a:rPr lang="en-GB" sz="1400" dirty="0">
                <a:solidFill>
                  <a:srgbClr val="FF0000"/>
                </a:solidFill>
              </a:rPr>
              <a:t>This allows you to recognise your strengths and weaknesses, what opportunities you could use and what might stop you</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3"/>
          <a:stretch>
            <a:fillRect/>
          </a:stretch>
        </p:blipFill>
        <p:spPr>
          <a:xfrm>
            <a:off x="404297" y="5925506"/>
            <a:ext cx="2258016" cy="805968"/>
          </a:xfrm>
          <a:prstGeom prst="rect">
            <a:avLst/>
          </a:prstGeom>
        </p:spPr>
      </p:pic>
      <p:pic>
        <p:nvPicPr>
          <p:cNvPr id="5" name="Picture 4">
            <a:extLst>
              <a:ext uri="{FF2B5EF4-FFF2-40B4-BE49-F238E27FC236}">
                <a16:creationId xmlns:a16="http://schemas.microsoft.com/office/drawing/2014/main" id="{2A64F5F8-C00F-91BC-F7EE-72C4A64A5AA0}"/>
              </a:ext>
            </a:extLst>
          </p:cNvPr>
          <p:cNvPicPr>
            <a:picLocks noChangeAspect="1"/>
          </p:cNvPicPr>
          <p:nvPr/>
        </p:nvPicPr>
        <p:blipFill rotWithShape="1">
          <a:blip r:embed="rId4"/>
          <a:srcRect l="12161" t="22933" r="63265" b="34239"/>
          <a:stretch/>
        </p:blipFill>
        <p:spPr>
          <a:xfrm>
            <a:off x="3053811" y="2034721"/>
            <a:ext cx="5105400" cy="4704530"/>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5"/>
          <a:stretch>
            <a:fillRect/>
          </a:stretch>
        </p:blipFill>
        <p:spPr>
          <a:xfrm>
            <a:off x="465816" y="230584"/>
            <a:ext cx="715117" cy="715117"/>
          </a:xfrm>
          <a:prstGeom prst="rect">
            <a:avLst/>
          </a:prstGeom>
        </p:spPr>
      </p:pic>
      <p:sp>
        <p:nvSpPr>
          <p:cNvPr id="12" name="TextBox 11">
            <a:extLst>
              <a:ext uri="{FF2B5EF4-FFF2-40B4-BE49-F238E27FC236}">
                <a16:creationId xmlns:a16="http://schemas.microsoft.com/office/drawing/2014/main" id="{5A1A87A6-D088-3CCE-2C18-41D4700BAF4D}"/>
              </a:ext>
            </a:extLst>
          </p:cNvPr>
          <p:cNvSpPr txBox="1"/>
          <p:nvPr/>
        </p:nvSpPr>
        <p:spPr>
          <a:xfrm>
            <a:off x="3653640" y="2824398"/>
            <a:ext cx="1917576" cy="1200329"/>
          </a:xfrm>
          <a:prstGeom prst="rect">
            <a:avLst/>
          </a:prstGeom>
          <a:noFill/>
        </p:spPr>
        <p:txBody>
          <a:bodyPr wrap="square" rtlCol="0">
            <a:spAutoFit/>
          </a:bodyPr>
          <a:lstStyle/>
          <a:p>
            <a:r>
              <a:rPr lang="en-GB" dirty="0"/>
              <a:t>Identify your greatest strength</a:t>
            </a:r>
          </a:p>
          <a:p>
            <a:pPr marL="285750" indent="-285750">
              <a:buFontTx/>
              <a:buChar char="-"/>
            </a:pPr>
            <a:r>
              <a:rPr lang="en-GB" dirty="0"/>
              <a:t>Talent</a:t>
            </a:r>
          </a:p>
          <a:p>
            <a:pPr marL="285750" indent="-285750">
              <a:buFontTx/>
              <a:buChar char="-"/>
            </a:pPr>
            <a:r>
              <a:rPr lang="en-GB" dirty="0"/>
              <a:t>Attitude </a:t>
            </a:r>
          </a:p>
        </p:txBody>
      </p:sp>
      <p:sp>
        <p:nvSpPr>
          <p:cNvPr id="14" name="TextBox 13">
            <a:extLst>
              <a:ext uri="{FF2B5EF4-FFF2-40B4-BE49-F238E27FC236}">
                <a16:creationId xmlns:a16="http://schemas.microsoft.com/office/drawing/2014/main" id="{9A6EBB6C-B3C0-5EE8-6488-D55CA143F9FA}"/>
              </a:ext>
            </a:extLst>
          </p:cNvPr>
          <p:cNvSpPr txBox="1"/>
          <p:nvPr/>
        </p:nvSpPr>
        <p:spPr>
          <a:xfrm>
            <a:off x="5661998" y="2829052"/>
            <a:ext cx="1917576" cy="1200329"/>
          </a:xfrm>
          <a:prstGeom prst="rect">
            <a:avLst/>
          </a:prstGeom>
          <a:noFill/>
        </p:spPr>
        <p:txBody>
          <a:bodyPr wrap="square" rtlCol="0">
            <a:spAutoFit/>
          </a:bodyPr>
          <a:lstStyle/>
          <a:p>
            <a:r>
              <a:rPr lang="en-GB" dirty="0"/>
              <a:t>Identify your worst weakness</a:t>
            </a:r>
          </a:p>
          <a:p>
            <a:pPr marL="285750" indent="-285750">
              <a:buFontTx/>
              <a:buChar char="-"/>
            </a:pPr>
            <a:r>
              <a:rPr lang="en-GB" dirty="0"/>
              <a:t>Skills</a:t>
            </a:r>
          </a:p>
          <a:p>
            <a:pPr marL="285750" indent="-285750">
              <a:buFontTx/>
              <a:buChar char="-"/>
            </a:pPr>
            <a:r>
              <a:rPr lang="en-GB" dirty="0"/>
              <a:t>Attitude </a:t>
            </a:r>
          </a:p>
        </p:txBody>
      </p:sp>
      <p:sp>
        <p:nvSpPr>
          <p:cNvPr id="4" name="TextBox 3">
            <a:extLst>
              <a:ext uri="{FF2B5EF4-FFF2-40B4-BE49-F238E27FC236}">
                <a16:creationId xmlns:a16="http://schemas.microsoft.com/office/drawing/2014/main" id="{85FCB74F-BF5B-C085-0C77-CBDEFC208BAA}"/>
              </a:ext>
            </a:extLst>
          </p:cNvPr>
          <p:cNvSpPr txBox="1"/>
          <p:nvPr/>
        </p:nvSpPr>
        <p:spPr>
          <a:xfrm>
            <a:off x="3534531" y="4683103"/>
            <a:ext cx="2036685" cy="1323439"/>
          </a:xfrm>
          <a:prstGeom prst="rect">
            <a:avLst/>
          </a:prstGeom>
          <a:noFill/>
        </p:spPr>
        <p:txBody>
          <a:bodyPr wrap="square" rtlCol="0">
            <a:spAutoFit/>
          </a:bodyPr>
          <a:lstStyle/>
          <a:p>
            <a:r>
              <a:rPr lang="en-GB" sz="1600" dirty="0"/>
              <a:t>Identify opportunities</a:t>
            </a:r>
          </a:p>
          <a:p>
            <a:r>
              <a:rPr lang="en-GB" sz="1600" dirty="0"/>
              <a:t>Coming up</a:t>
            </a:r>
          </a:p>
          <a:p>
            <a:pPr marL="285750" indent="-285750">
              <a:buFontTx/>
              <a:buChar char="-"/>
            </a:pPr>
            <a:r>
              <a:rPr lang="en-GB" sz="1600" dirty="0"/>
              <a:t>School </a:t>
            </a:r>
          </a:p>
          <a:p>
            <a:pPr marL="285750" indent="-285750">
              <a:buFontTx/>
              <a:buChar char="-"/>
            </a:pPr>
            <a:r>
              <a:rPr lang="en-GB" sz="1600" dirty="0"/>
              <a:t>Outside school</a:t>
            </a:r>
          </a:p>
          <a:p>
            <a:endParaRPr lang="en-GB" sz="1600" dirty="0"/>
          </a:p>
        </p:txBody>
      </p:sp>
      <p:sp>
        <p:nvSpPr>
          <p:cNvPr id="8" name="TextBox 7">
            <a:extLst>
              <a:ext uri="{FF2B5EF4-FFF2-40B4-BE49-F238E27FC236}">
                <a16:creationId xmlns:a16="http://schemas.microsoft.com/office/drawing/2014/main" id="{E43ED467-9A70-AF9A-E5E7-79A5C5B88F3B}"/>
              </a:ext>
            </a:extLst>
          </p:cNvPr>
          <p:cNvSpPr txBox="1"/>
          <p:nvPr/>
        </p:nvSpPr>
        <p:spPr>
          <a:xfrm>
            <a:off x="5697615" y="4708427"/>
            <a:ext cx="2036685" cy="1077218"/>
          </a:xfrm>
          <a:prstGeom prst="rect">
            <a:avLst/>
          </a:prstGeom>
          <a:noFill/>
        </p:spPr>
        <p:txBody>
          <a:bodyPr wrap="square" rtlCol="0">
            <a:spAutoFit/>
          </a:bodyPr>
          <a:lstStyle/>
          <a:p>
            <a:r>
              <a:rPr lang="en-GB" sz="1600" dirty="0"/>
              <a:t>Identify threats</a:t>
            </a:r>
          </a:p>
          <a:p>
            <a:pPr marL="285750" indent="-285750">
              <a:buFontTx/>
              <a:buChar char="-"/>
            </a:pPr>
            <a:r>
              <a:rPr lang="en-GB" sz="1600" dirty="0"/>
              <a:t>School </a:t>
            </a:r>
          </a:p>
          <a:p>
            <a:pPr marL="285750" indent="-285750">
              <a:buFontTx/>
              <a:buChar char="-"/>
            </a:pPr>
            <a:r>
              <a:rPr lang="en-GB" sz="1600" dirty="0"/>
              <a:t>Outside school</a:t>
            </a:r>
          </a:p>
          <a:p>
            <a:endParaRPr lang="en-GB" sz="1600" dirty="0"/>
          </a:p>
        </p:txBody>
      </p:sp>
      <p:sp>
        <p:nvSpPr>
          <p:cNvPr id="9" name="TextBox 8">
            <a:extLst>
              <a:ext uri="{FF2B5EF4-FFF2-40B4-BE49-F238E27FC236}">
                <a16:creationId xmlns:a16="http://schemas.microsoft.com/office/drawing/2014/main" id="{0D5761A3-91DD-3301-F3B8-485EE22B9BFF}"/>
              </a:ext>
            </a:extLst>
          </p:cNvPr>
          <p:cNvSpPr txBox="1"/>
          <p:nvPr/>
        </p:nvSpPr>
        <p:spPr>
          <a:xfrm>
            <a:off x="465816" y="2339381"/>
            <a:ext cx="2552700" cy="1477328"/>
          </a:xfrm>
          <a:prstGeom prst="rect">
            <a:avLst/>
          </a:prstGeom>
          <a:noFill/>
        </p:spPr>
        <p:txBody>
          <a:bodyPr wrap="square" rtlCol="0">
            <a:spAutoFit/>
          </a:bodyPr>
          <a:lstStyle/>
          <a:p>
            <a:pPr marL="285750" indent="-285750">
              <a:buFontTx/>
              <a:buChar char="-"/>
            </a:pPr>
            <a:r>
              <a:rPr lang="en-GB" dirty="0"/>
              <a:t>football, art, music, chatting with others, maths, languages</a:t>
            </a:r>
          </a:p>
          <a:p>
            <a:pPr marL="285750" indent="-285750">
              <a:buFontTx/>
              <a:buChar char="-"/>
            </a:pPr>
            <a:r>
              <a:rPr lang="en-GB" dirty="0"/>
              <a:t>Positive, team player, leader, good listener</a:t>
            </a:r>
          </a:p>
        </p:txBody>
      </p:sp>
      <p:sp>
        <p:nvSpPr>
          <p:cNvPr id="10" name="TextBox 9">
            <a:extLst>
              <a:ext uri="{FF2B5EF4-FFF2-40B4-BE49-F238E27FC236}">
                <a16:creationId xmlns:a16="http://schemas.microsoft.com/office/drawing/2014/main" id="{9FF2E591-8BF1-605E-095C-A8C0E15A8F36}"/>
              </a:ext>
            </a:extLst>
          </p:cNvPr>
          <p:cNvSpPr txBox="1"/>
          <p:nvPr/>
        </p:nvSpPr>
        <p:spPr>
          <a:xfrm>
            <a:off x="8471611" y="2283832"/>
            <a:ext cx="2767889" cy="1754326"/>
          </a:xfrm>
          <a:prstGeom prst="rect">
            <a:avLst/>
          </a:prstGeom>
          <a:noFill/>
        </p:spPr>
        <p:txBody>
          <a:bodyPr wrap="square" rtlCol="0">
            <a:spAutoFit/>
          </a:bodyPr>
          <a:lstStyle/>
          <a:p>
            <a:pPr marL="285750" indent="-285750">
              <a:buFontTx/>
              <a:buChar char="-"/>
            </a:pPr>
            <a:r>
              <a:rPr lang="en-GB" dirty="0"/>
              <a:t>football, art, music, too chatty/ don’t listen , maths, languages</a:t>
            </a:r>
          </a:p>
          <a:p>
            <a:pPr marL="285750" indent="-285750">
              <a:buFontTx/>
              <a:buChar char="-"/>
            </a:pPr>
            <a:r>
              <a:rPr lang="en-GB" dirty="0"/>
              <a:t>Lazy, can’t get up in the morning, get angry, give up, shy</a:t>
            </a:r>
          </a:p>
        </p:txBody>
      </p:sp>
      <p:sp>
        <p:nvSpPr>
          <p:cNvPr id="13" name="TextBox 12">
            <a:extLst>
              <a:ext uri="{FF2B5EF4-FFF2-40B4-BE49-F238E27FC236}">
                <a16:creationId xmlns:a16="http://schemas.microsoft.com/office/drawing/2014/main" id="{018DC9FE-3C63-0DD9-63A4-5442FAC900B4}"/>
              </a:ext>
            </a:extLst>
          </p:cNvPr>
          <p:cNvSpPr txBox="1"/>
          <p:nvPr/>
        </p:nvSpPr>
        <p:spPr>
          <a:xfrm>
            <a:off x="596629" y="4143986"/>
            <a:ext cx="2552700" cy="1754326"/>
          </a:xfrm>
          <a:prstGeom prst="rect">
            <a:avLst/>
          </a:prstGeom>
          <a:noFill/>
        </p:spPr>
        <p:txBody>
          <a:bodyPr wrap="square" rtlCol="0">
            <a:spAutoFit/>
          </a:bodyPr>
          <a:lstStyle/>
          <a:p>
            <a:pPr marL="285750" indent="-285750">
              <a:buFontTx/>
              <a:buChar char="-"/>
            </a:pPr>
            <a:r>
              <a:rPr lang="en-GB" dirty="0"/>
              <a:t>GCSEs choices, playing for school teams, drama, </a:t>
            </a:r>
          </a:p>
          <a:p>
            <a:pPr marL="285750" indent="-285750">
              <a:buFontTx/>
              <a:buChar char="-"/>
            </a:pPr>
            <a:r>
              <a:rPr lang="en-GB" dirty="0"/>
              <a:t>Get a part-time job, join a club, spend time with friends </a:t>
            </a:r>
          </a:p>
        </p:txBody>
      </p:sp>
      <p:sp>
        <p:nvSpPr>
          <p:cNvPr id="15" name="TextBox 14">
            <a:extLst>
              <a:ext uri="{FF2B5EF4-FFF2-40B4-BE49-F238E27FC236}">
                <a16:creationId xmlns:a16="http://schemas.microsoft.com/office/drawing/2014/main" id="{23279AD5-F9EF-8FC4-BBC9-F3FB70F23B5A}"/>
              </a:ext>
            </a:extLst>
          </p:cNvPr>
          <p:cNvSpPr txBox="1"/>
          <p:nvPr/>
        </p:nvSpPr>
        <p:spPr>
          <a:xfrm>
            <a:off x="8298100" y="4204886"/>
            <a:ext cx="3114910" cy="2308324"/>
          </a:xfrm>
          <a:prstGeom prst="rect">
            <a:avLst/>
          </a:prstGeom>
          <a:noFill/>
        </p:spPr>
        <p:txBody>
          <a:bodyPr wrap="square" rtlCol="0">
            <a:spAutoFit/>
          </a:bodyPr>
          <a:lstStyle/>
          <a:p>
            <a:pPr marL="285750" indent="-285750">
              <a:buFontTx/>
              <a:buChar char="-"/>
            </a:pPr>
            <a:r>
              <a:rPr lang="en-GB" dirty="0"/>
              <a:t>Not enough GCSEs choices, too few places in school teams and drama productions</a:t>
            </a:r>
          </a:p>
          <a:p>
            <a:pPr marL="285750" indent="-285750">
              <a:buFontTx/>
              <a:buChar char="-"/>
            </a:pPr>
            <a:r>
              <a:rPr lang="en-GB" dirty="0"/>
              <a:t>No part-time job, join clubs meet at times you cannot get to, friends meet at time you cannot get to</a:t>
            </a:r>
          </a:p>
        </p:txBody>
      </p:sp>
      <p:pic>
        <p:nvPicPr>
          <p:cNvPr id="11" name="Picture 10">
            <a:extLst>
              <a:ext uri="{FF2B5EF4-FFF2-40B4-BE49-F238E27FC236}">
                <a16:creationId xmlns:a16="http://schemas.microsoft.com/office/drawing/2014/main" id="{CE41A8C6-A1F1-C9F2-5BC1-A6C83682BB0C}"/>
              </a:ext>
            </a:extLst>
          </p:cNvPr>
          <p:cNvPicPr>
            <a:picLocks noChangeAspect="1"/>
          </p:cNvPicPr>
          <p:nvPr/>
        </p:nvPicPr>
        <p:blipFill>
          <a:blip r:embed="rId6"/>
          <a:stretch>
            <a:fillRect/>
          </a:stretch>
        </p:blipFill>
        <p:spPr>
          <a:xfrm>
            <a:off x="7942857" y="133375"/>
            <a:ext cx="4020764" cy="1990750"/>
          </a:xfrm>
          <a:prstGeom prst="rect">
            <a:avLst/>
          </a:prstGeom>
        </p:spPr>
      </p:pic>
    </p:spTree>
    <p:extLst>
      <p:ext uri="{BB962C8B-B14F-4D97-AF65-F5344CB8AC3E}">
        <p14:creationId xmlns:p14="http://schemas.microsoft.com/office/powerpoint/2010/main" val="16572461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4"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441359" y="-117144"/>
            <a:ext cx="7707189" cy="1505239"/>
          </a:xfrm>
        </p:spPr>
        <p:txBody>
          <a:bodyPr/>
          <a:lstStyle/>
          <a:p>
            <a:r>
              <a:rPr lang="en-GB" sz="3200" dirty="0"/>
              <a:t>How can you use </a:t>
            </a:r>
            <a:r>
              <a:rPr lang="en-GB" sz="4000" dirty="0"/>
              <a:t>Thinking Hats </a:t>
            </a:r>
            <a:br>
              <a:rPr lang="en-GB" sz="3200" dirty="0"/>
            </a:br>
            <a:r>
              <a:rPr lang="en-GB" sz="3200" dirty="0"/>
              <a:t>when it comes to GCSE/BTEC options?</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2662313" y="1646979"/>
            <a:ext cx="5105400" cy="365125"/>
          </a:xfrm>
        </p:spPr>
        <p:txBody>
          <a:bodyPr/>
          <a:lstStyle/>
          <a:p>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10590982" y="5243935"/>
            <a:ext cx="1189686" cy="1189686"/>
          </a:xfrm>
          <a:prstGeom prst="rect">
            <a:avLst/>
          </a:prstGeom>
        </p:spPr>
      </p:pic>
      <p:sp>
        <p:nvSpPr>
          <p:cNvPr id="11" name="Text Placeholder 10">
            <a:extLst>
              <a:ext uri="{FF2B5EF4-FFF2-40B4-BE49-F238E27FC236}">
                <a16:creationId xmlns:a16="http://schemas.microsoft.com/office/drawing/2014/main" id="{E66CA364-8834-B9E7-E132-812FCFFEE8C1}"/>
              </a:ext>
            </a:extLst>
          </p:cNvPr>
          <p:cNvSpPr>
            <a:spLocks noGrp="1"/>
          </p:cNvSpPr>
          <p:nvPr>
            <p:ph type="body" sz="quarter" idx="14"/>
          </p:nvPr>
        </p:nvSpPr>
        <p:spPr>
          <a:xfrm>
            <a:off x="7421240" y="1829541"/>
            <a:ext cx="4216893" cy="3826675"/>
          </a:xfrm>
        </p:spPr>
        <p:txBody>
          <a:bodyPr/>
          <a:lstStyle/>
          <a:p>
            <a:pPr marL="0" indent="0">
              <a:buNone/>
            </a:pPr>
            <a:r>
              <a:rPr lang="en-GB" sz="1800" b="1" dirty="0"/>
              <a:t>White Hat – Which subject will I be most successful at?</a:t>
            </a:r>
          </a:p>
          <a:p>
            <a:pPr marL="0" indent="0">
              <a:buNone/>
            </a:pPr>
            <a:r>
              <a:rPr lang="en-GB" sz="1800" b="1" dirty="0">
                <a:solidFill>
                  <a:schemeClr val="tx1"/>
                </a:solidFill>
                <a:highlight>
                  <a:srgbClr val="FF0000"/>
                </a:highlight>
              </a:rPr>
              <a:t>Red Hat </a:t>
            </a:r>
            <a:r>
              <a:rPr lang="en-GB" sz="1800" b="1" dirty="0"/>
              <a:t>– Which subject will I enjoy the most?</a:t>
            </a:r>
          </a:p>
          <a:p>
            <a:pPr marL="0" indent="0">
              <a:buNone/>
            </a:pPr>
            <a:r>
              <a:rPr lang="en-GB" sz="1800" b="1" dirty="0">
                <a:solidFill>
                  <a:schemeClr val="bg1"/>
                </a:solidFill>
                <a:highlight>
                  <a:srgbClr val="1B172F"/>
                </a:highlight>
              </a:rPr>
              <a:t>Black Hat </a:t>
            </a:r>
            <a:r>
              <a:rPr lang="en-GB" sz="1800" b="1" dirty="0"/>
              <a:t>– Which subject do I find too hard to do?</a:t>
            </a:r>
          </a:p>
          <a:p>
            <a:pPr marL="0" indent="0">
              <a:buNone/>
            </a:pPr>
            <a:r>
              <a:rPr lang="en-GB" sz="1800" b="1" dirty="0">
                <a:highlight>
                  <a:srgbClr val="FFFF00"/>
                </a:highlight>
              </a:rPr>
              <a:t>Yellow Hat </a:t>
            </a:r>
            <a:r>
              <a:rPr lang="en-GB" sz="1800" b="1" dirty="0"/>
              <a:t>– Which subject will develop my values?</a:t>
            </a:r>
          </a:p>
          <a:p>
            <a:pPr marL="0" indent="0">
              <a:buNone/>
            </a:pPr>
            <a:r>
              <a:rPr lang="en-GB" sz="1800" b="1" dirty="0">
                <a:highlight>
                  <a:srgbClr val="00FFFF"/>
                </a:highlight>
              </a:rPr>
              <a:t>Blue hat </a:t>
            </a:r>
            <a:r>
              <a:rPr lang="en-GB" sz="1800" b="1" dirty="0"/>
              <a:t>– Which subject do I need for my Career Plan?</a:t>
            </a:r>
          </a:p>
          <a:p>
            <a:pPr marL="0" indent="0">
              <a:buNone/>
            </a:pPr>
            <a:r>
              <a:rPr lang="en-GB" sz="1800" b="1" dirty="0">
                <a:highlight>
                  <a:srgbClr val="00FF00"/>
                </a:highlight>
              </a:rPr>
              <a:t>Green Hat </a:t>
            </a:r>
            <a:r>
              <a:rPr lang="en-GB" sz="1800" b="1" dirty="0"/>
              <a:t>– Which subject will develop my creativity?</a:t>
            </a:r>
          </a:p>
        </p:txBody>
      </p:sp>
      <p:sp>
        <p:nvSpPr>
          <p:cNvPr id="12" name="TextBox 11">
            <a:extLst>
              <a:ext uri="{FF2B5EF4-FFF2-40B4-BE49-F238E27FC236}">
                <a16:creationId xmlns:a16="http://schemas.microsoft.com/office/drawing/2014/main" id="{B628B1DB-41AF-8741-1BEA-2009E2C746CF}"/>
              </a:ext>
            </a:extLst>
          </p:cNvPr>
          <p:cNvSpPr txBox="1"/>
          <p:nvPr/>
        </p:nvSpPr>
        <p:spPr>
          <a:xfrm>
            <a:off x="7589345" y="5656216"/>
            <a:ext cx="2859102" cy="646331"/>
          </a:xfrm>
          <a:prstGeom prst="rect">
            <a:avLst/>
          </a:prstGeom>
          <a:noFill/>
        </p:spPr>
        <p:txBody>
          <a:bodyPr wrap="square" rtlCol="0">
            <a:spAutoFit/>
          </a:bodyPr>
          <a:lstStyle/>
          <a:p>
            <a:r>
              <a:rPr lang="en-GB" b="1" dirty="0">
                <a:solidFill>
                  <a:srgbClr val="FF0000"/>
                </a:solidFill>
              </a:rPr>
              <a:t>Discuss what hat do you mostly wear?</a:t>
            </a:r>
          </a:p>
        </p:txBody>
      </p:sp>
      <p:pic>
        <p:nvPicPr>
          <p:cNvPr id="4" name="Picture 2" descr="Book Summary - Six Thinking Hats® by Edward de Bono">
            <a:extLst>
              <a:ext uri="{FF2B5EF4-FFF2-40B4-BE49-F238E27FC236}">
                <a16:creationId xmlns:a16="http://schemas.microsoft.com/office/drawing/2014/main" id="{05030520-3B68-4B2A-D7EC-7AF01423D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01" y="1601387"/>
            <a:ext cx="646747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33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AED9759BF59743839A389AB3D4AB53" ma:contentTypeVersion="13" ma:contentTypeDescription="Create a new document." ma:contentTypeScope="" ma:versionID="e718415365c4ff640053237499db315a">
  <xsd:schema xmlns:xsd="http://www.w3.org/2001/XMLSchema" xmlns:xs="http://www.w3.org/2001/XMLSchema" xmlns:p="http://schemas.microsoft.com/office/2006/metadata/properties" xmlns:ns3="5f3d6311-85f8-4d96-bc40-d3fa8cce61d5" xmlns:ns4="f4d4e1ee-4e40-46d8-ba06-6d59fdb78b7b" targetNamespace="http://schemas.microsoft.com/office/2006/metadata/properties" ma:root="true" ma:fieldsID="60f5ad244b1cdef23bdb8ebca35a0f30" ns3:_="" ns4:_="">
    <xsd:import namespace="5f3d6311-85f8-4d96-bc40-d3fa8cce61d5"/>
    <xsd:import namespace="f4d4e1ee-4e40-46d8-ba06-6d59fdb78b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d6311-85f8-4d96-bc40-d3fa8cce6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d4e1ee-4e40-46d8-ba06-6d59fdb78b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f3d6311-85f8-4d96-bc40-d3fa8cce61d5" xsi:nil="true"/>
  </documentManagement>
</p:properties>
</file>

<file path=customXml/itemProps1.xml><?xml version="1.0" encoding="utf-8"?>
<ds:datastoreItem xmlns:ds="http://schemas.openxmlformats.org/officeDocument/2006/customXml" ds:itemID="{9BAE20FB-51B8-45F4-A8FD-CEDEDAE16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d6311-85f8-4d96-bc40-d3fa8cce61d5"/>
    <ds:schemaRef ds:uri="f4d4e1ee-4e40-46d8-ba06-6d59fdb78b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929F0F-5690-49FA-AAB4-8661251D8B63}">
  <ds:schemaRefs>
    <ds:schemaRef ds:uri="http://schemas.microsoft.com/sharepoint/v3/contenttype/forms"/>
  </ds:schemaRefs>
</ds:datastoreItem>
</file>

<file path=customXml/itemProps3.xml><?xml version="1.0" encoding="utf-8"?>
<ds:datastoreItem xmlns:ds="http://schemas.openxmlformats.org/officeDocument/2006/customXml" ds:itemID="{12ACA9BF-A69B-471C-971A-346E1DEE03D3}">
  <ds:schemaRefs>
    <ds:schemaRef ds:uri="5f3d6311-85f8-4d96-bc40-d3fa8cce61d5"/>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f4d4e1ee-4e40-46d8-ba06-6d59fdb78b7b"/>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743</TotalTime>
  <Words>1298</Words>
  <Application>Microsoft Office PowerPoint</Application>
  <PresentationFormat>Widescreen</PresentationFormat>
  <Paragraphs>120</Paragraphs>
  <Slides>14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Cormorant SemiBold</vt:lpstr>
      <vt:lpstr>Lato</vt:lpstr>
      <vt:lpstr>Lato Light</vt:lpstr>
      <vt:lpstr>Bridgewater Blue </vt:lpstr>
      <vt:lpstr>Bridgewater White</vt:lpstr>
      <vt:lpstr>Decision Making How can I use this information from the last 5 sessions to make better GCSE/BTEC Options?</vt:lpstr>
      <vt:lpstr>Today’s Session</vt:lpstr>
      <vt:lpstr>Why do we need to look at decision making?</vt:lpstr>
      <vt:lpstr>PowerPoint Presentation</vt:lpstr>
      <vt:lpstr>Types of  Decision Making</vt:lpstr>
      <vt:lpstr>7 Effective Decision Making Steps</vt:lpstr>
      <vt:lpstr>What have you looked at over the last 5 sessions?</vt:lpstr>
      <vt:lpstr>SWOT Analysis – simple reminder</vt:lpstr>
      <vt:lpstr>How can you use Thinking Hats  when it comes to GCSE/BTEC options?</vt:lpstr>
      <vt:lpstr>Why is cost/benefit a helpful way to make a decision?</vt:lpstr>
      <vt:lpstr>Finding out what Life/Soft skills each subject offers</vt:lpstr>
      <vt:lpstr>How can I use this information from the last 5 sessions to make better GCSE/BTEC Options? </vt:lpstr>
      <vt:lpstr>PowerPoint Presentation</vt:lpstr>
      <vt:lpstr>Make Sure you can access START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Shorrock</dc:creator>
  <cp:lastModifiedBy>Mr. M. Knight</cp:lastModifiedBy>
  <cp:revision>31</cp:revision>
  <dcterms:created xsi:type="dcterms:W3CDTF">2022-11-29T09:30:02Z</dcterms:created>
  <dcterms:modified xsi:type="dcterms:W3CDTF">2024-01-09T15:24:30Z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0x01010058AED9759BF59743839A389AB3D4AB53</vt:lpwstr>
  </property>
</Properties>
</file>