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9"/>
  </p:notesMasterIdLst>
  <p:sldIdLst>
    <p:sldId id="303" r:id="rId3"/>
    <p:sldId id="305" r:id="rId4"/>
    <p:sldId id="291" r:id="rId5"/>
    <p:sldId id="306" r:id="rId6"/>
    <p:sldId id="307" r:id="rId7"/>
    <p:sldId id="30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CF9"/>
    <a:srgbClr val="FBD8BD"/>
    <a:srgbClr val="8B96CB"/>
    <a:srgbClr val="F69494"/>
    <a:srgbClr val="E8C1F9"/>
    <a:srgbClr val="C1BCFE"/>
    <a:srgbClr val="DBFDE1"/>
    <a:srgbClr val="6DC2FB"/>
    <a:srgbClr val="A9E9E9"/>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DD322-0C6E-AD33-929B-11306FC8C0E7}" v="22" dt="2024-04-08T15:30:57.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94673"/>
  </p:normalViewPr>
  <p:slideViewPr>
    <p:cSldViewPr snapToGrid="0">
      <p:cViewPr varScale="1">
        <p:scale>
          <a:sx n="115" d="100"/>
          <a:sy n="115" d="100"/>
        </p:scale>
        <p:origin x="13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6433-FACB-47D4-A4C2-2B7CF7AB6A9F}"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8A3A1-2855-4156-880A-1F5CF30FE5CF}" type="slidenum">
              <a:rPr lang="en-GB" smtClean="0"/>
              <a:t>‹#›</a:t>
            </a:fld>
            <a:endParaRPr lang="en-GB"/>
          </a:p>
        </p:txBody>
      </p:sp>
    </p:spTree>
    <p:extLst>
      <p:ext uri="{BB962C8B-B14F-4D97-AF65-F5344CB8AC3E}">
        <p14:creationId xmlns:p14="http://schemas.microsoft.com/office/powerpoint/2010/main" val="377075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1</a:t>
            </a:fld>
            <a:endParaRPr lang="en-GB"/>
          </a:p>
        </p:txBody>
      </p:sp>
    </p:spTree>
    <p:extLst>
      <p:ext uri="{BB962C8B-B14F-4D97-AF65-F5344CB8AC3E}">
        <p14:creationId xmlns:p14="http://schemas.microsoft.com/office/powerpoint/2010/main" val="85912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https://www.youtube.com/watch?v=WmaXayvw5c8</a:t>
            </a:r>
          </a:p>
          <a:p>
            <a:endParaRPr lang="en-US" dirty="0"/>
          </a:p>
        </p:txBody>
      </p:sp>
      <p:sp>
        <p:nvSpPr>
          <p:cNvPr id="4" name="Slide Number Placeholder 3"/>
          <p:cNvSpPr>
            <a:spLocks noGrp="1"/>
          </p:cNvSpPr>
          <p:nvPr>
            <p:ph type="sldNum" sz="quarter" idx="5"/>
          </p:nvPr>
        </p:nvSpPr>
        <p:spPr/>
        <p:txBody>
          <a:bodyPr/>
          <a:lstStyle/>
          <a:p>
            <a:fld id="{9348A3A1-2855-4156-880A-1F5CF30FE5CF}" type="slidenum">
              <a:rPr lang="en-GB" smtClean="0"/>
              <a:t>2</a:t>
            </a:fld>
            <a:endParaRPr lang="en-GB"/>
          </a:p>
        </p:txBody>
      </p:sp>
    </p:spTree>
    <p:extLst>
      <p:ext uri="{BB962C8B-B14F-4D97-AF65-F5344CB8AC3E}">
        <p14:creationId xmlns:p14="http://schemas.microsoft.com/office/powerpoint/2010/main" val="185779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simplified but should be sufficient detail for students to begin to think about how some forms of revision will be more / less effective.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7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simplified and combines elements of working memory model and cognitive load theory but should be sufficient detail for students to begin to think about how some forms of revision will be more / less effective. – retrieval practice is the ideal answer here – memorizing key information – repeated practice – to embed knowledge into long term memory.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8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discuss these in pairs before talking through answers on next slide.</a:t>
            </a:r>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5</a:t>
            </a:fld>
            <a:endParaRPr lang="en-GB"/>
          </a:p>
        </p:txBody>
      </p:sp>
    </p:spTree>
    <p:extLst>
      <p:ext uri="{BB962C8B-B14F-4D97-AF65-F5344CB8AC3E}">
        <p14:creationId xmlns:p14="http://schemas.microsoft.com/office/powerpoint/2010/main" val="374981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answers</a:t>
            </a:r>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6</a:t>
            </a:fld>
            <a:endParaRPr lang="en-GB"/>
          </a:p>
        </p:txBody>
      </p:sp>
    </p:spTree>
    <p:extLst>
      <p:ext uri="{BB962C8B-B14F-4D97-AF65-F5344CB8AC3E}">
        <p14:creationId xmlns:p14="http://schemas.microsoft.com/office/powerpoint/2010/main" val="360723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4/8/24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WmaXayvw5c8?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7B70-D876-A349-9150-B037CD5B1A06}"/>
              </a:ext>
            </a:extLst>
          </p:cNvPr>
          <p:cNvSpPr>
            <a:spLocks noGrp="1"/>
          </p:cNvSpPr>
          <p:nvPr>
            <p:ph type="ctrTitle"/>
          </p:nvPr>
        </p:nvSpPr>
        <p:spPr>
          <a:xfrm>
            <a:off x="874868" y="1740877"/>
            <a:ext cx="10515600" cy="3694178"/>
          </a:xfrm>
        </p:spPr>
        <p:txBody>
          <a:bodyPr/>
          <a:lstStyle/>
          <a:p>
            <a:pPr algn="ctr"/>
            <a:r>
              <a:rPr lang="en-US" sz="2800" i="1" dirty="0">
                <a:solidFill>
                  <a:schemeClr val="tx1"/>
                </a:solidFill>
              </a:rPr>
              <a:t>Meta means above or beyond</a:t>
            </a:r>
            <a:br>
              <a:rPr lang="en-US" sz="2800" i="1" dirty="0">
                <a:solidFill>
                  <a:schemeClr val="tx1"/>
                </a:solidFill>
              </a:rPr>
            </a:br>
            <a:r>
              <a:rPr lang="en-US" sz="2800" i="1" dirty="0">
                <a:solidFill>
                  <a:schemeClr val="tx1"/>
                </a:solidFill>
              </a:rPr>
              <a:t>Cognition means our thoughts and thinking processes</a:t>
            </a:r>
            <a:br>
              <a:rPr lang="en-US" sz="2800" i="1" dirty="0">
                <a:solidFill>
                  <a:schemeClr val="tx1"/>
                </a:solidFill>
              </a:rPr>
            </a:br>
            <a:br>
              <a:rPr lang="en-US" sz="2800" i="1" dirty="0">
                <a:solidFill>
                  <a:schemeClr val="tx1"/>
                </a:solidFill>
              </a:rPr>
            </a:br>
            <a:r>
              <a:rPr lang="en-US" sz="2800" i="1" dirty="0">
                <a:solidFill>
                  <a:schemeClr val="tx1"/>
                </a:solidFill>
              </a:rPr>
              <a:t>Meta + Cognition = Metacognition</a:t>
            </a:r>
            <a:br>
              <a:rPr lang="en-US" sz="2800" i="1" dirty="0">
                <a:solidFill>
                  <a:schemeClr val="tx1"/>
                </a:solidFill>
              </a:rPr>
            </a:br>
            <a:br>
              <a:rPr lang="en-US" sz="2800" i="1" dirty="0">
                <a:solidFill>
                  <a:schemeClr val="tx1"/>
                </a:solidFill>
              </a:rPr>
            </a:br>
            <a:r>
              <a:rPr lang="en-US" sz="2800" i="1" dirty="0">
                <a:solidFill>
                  <a:schemeClr val="tx1"/>
                </a:solidFill>
              </a:rPr>
              <a:t>Metacognition can be understood as thinking about thinking.</a:t>
            </a:r>
            <a:br>
              <a:rPr lang="en-US" sz="2800" i="1" dirty="0">
                <a:solidFill>
                  <a:schemeClr val="tx1"/>
                </a:solidFill>
              </a:rPr>
            </a:br>
            <a:r>
              <a:rPr lang="en-US" sz="2800" i="1" dirty="0">
                <a:solidFill>
                  <a:schemeClr val="tx1"/>
                </a:solidFill>
              </a:rPr>
              <a:t>It is when we actively think about our own thinking and learning processes. </a:t>
            </a:r>
            <a:r>
              <a:rPr lang="en-US" sz="2800" i="1" dirty="0">
                <a:solidFill>
                  <a:schemeClr val="tx1"/>
                </a:solidFill>
                <a:highlight>
                  <a:srgbClr val="00FFFF"/>
                </a:highlight>
              </a:rPr>
              <a:t>It involves, planning, monitoring and evaluating our progress at learning tasks.</a:t>
            </a:r>
          </a:p>
        </p:txBody>
      </p:sp>
      <p:pic>
        <p:nvPicPr>
          <p:cNvPr id="6" name="Picture 5">
            <a:extLst>
              <a:ext uri="{FF2B5EF4-FFF2-40B4-BE49-F238E27FC236}">
                <a16:creationId xmlns:a16="http://schemas.microsoft.com/office/drawing/2014/main" id="{C36CE295-FE17-40CA-B823-4A4433E1061C}"/>
              </a:ext>
            </a:extLst>
          </p:cNvPr>
          <p:cNvPicPr>
            <a:picLocks noChangeAspect="1"/>
          </p:cNvPicPr>
          <p:nvPr/>
        </p:nvPicPr>
        <p:blipFill rotWithShape="1">
          <a:blip r:embed="rId3"/>
          <a:srcRect l="5111" t="63472" r="86744" b="24537"/>
          <a:stretch/>
        </p:blipFill>
        <p:spPr>
          <a:xfrm>
            <a:off x="11390468" y="0"/>
            <a:ext cx="801532" cy="943928"/>
          </a:xfrm>
          <a:prstGeom prst="rect">
            <a:avLst/>
          </a:prstGeom>
        </p:spPr>
      </p:pic>
    </p:spTree>
    <p:extLst>
      <p:ext uri="{BB962C8B-B14F-4D97-AF65-F5344CB8AC3E}">
        <p14:creationId xmlns:p14="http://schemas.microsoft.com/office/powerpoint/2010/main" val="182773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7380" cy="584775"/>
          </a:xfrm>
          <a:prstGeom prst="rect">
            <a:avLst/>
          </a:prstGeom>
          <a:noFill/>
        </p:spPr>
        <p:txBody>
          <a:bodyPr wrap="square" rtlCol="0">
            <a:spAutoFit/>
          </a:bodyPr>
          <a:lstStyle/>
          <a:p>
            <a:r>
              <a:rPr lang="en-US" sz="3200" b="1" dirty="0">
                <a:solidFill>
                  <a:schemeClr val="accent4">
                    <a:lumMod val="75000"/>
                  </a:schemeClr>
                </a:solidFill>
              </a:rPr>
              <a:t>Cognitive Load Theory</a:t>
            </a:r>
            <a:endParaRPr lang="en-GB" sz="3200" b="1" dirty="0">
              <a:solidFill>
                <a:schemeClr val="accent4">
                  <a:lumMod val="75000"/>
                </a:schemeClr>
              </a:solidFill>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4"/>
          <a:srcRect l="4812" t="33889" r="87042" b="53964"/>
          <a:stretch/>
        </p:blipFill>
        <p:spPr>
          <a:xfrm>
            <a:off x="11327685" y="0"/>
            <a:ext cx="864315" cy="1031162"/>
          </a:xfrm>
          <a:prstGeom prst="rect">
            <a:avLst/>
          </a:prstGeom>
        </p:spPr>
      </p:pic>
      <p:sp>
        <p:nvSpPr>
          <p:cNvPr id="5" name="TextBox 4">
            <a:extLst>
              <a:ext uri="{FF2B5EF4-FFF2-40B4-BE49-F238E27FC236}">
                <a16:creationId xmlns:a16="http://schemas.microsoft.com/office/drawing/2014/main" id="{71D52369-BE63-15F9-C878-E1AD9497F520}"/>
              </a:ext>
            </a:extLst>
          </p:cNvPr>
          <p:cNvSpPr txBox="1"/>
          <p:nvPr/>
        </p:nvSpPr>
        <p:spPr>
          <a:xfrm>
            <a:off x="0" y="6650019"/>
            <a:ext cx="6097464" cy="246221"/>
          </a:xfrm>
          <a:prstGeom prst="rect">
            <a:avLst/>
          </a:prstGeom>
          <a:noFill/>
        </p:spPr>
        <p:txBody>
          <a:bodyPr wrap="square">
            <a:spAutoFit/>
          </a:bodyPr>
          <a:lstStyle/>
          <a:p>
            <a:r>
              <a:rPr lang="en-GB" sz="1000" dirty="0"/>
              <a:t>https://www.youtube.com/watch?v=WmaXayvw5c8</a:t>
            </a:r>
          </a:p>
        </p:txBody>
      </p:sp>
      <p:pic>
        <p:nvPicPr>
          <p:cNvPr id="6" name="Online Media 5" title="Cognitive Load Theory">
            <a:hlinkClick r:id="" action="ppaction://media"/>
            <a:extLst>
              <a:ext uri="{FF2B5EF4-FFF2-40B4-BE49-F238E27FC236}">
                <a16:creationId xmlns:a16="http://schemas.microsoft.com/office/drawing/2014/main" id="{E276DD99-A90D-CA98-000B-B35AE0AB22EF}"/>
              </a:ext>
            </a:extLst>
          </p:cNvPr>
          <p:cNvPicPr>
            <a:picLocks noRot="1" noChangeAspect="1"/>
          </p:cNvPicPr>
          <p:nvPr>
            <a:videoFile r:link="rId1"/>
          </p:nvPr>
        </p:nvPicPr>
        <p:blipFill>
          <a:blip r:embed="rId5"/>
          <a:stretch>
            <a:fillRect/>
          </a:stretch>
        </p:blipFill>
        <p:spPr>
          <a:xfrm>
            <a:off x="1524176" y="1711685"/>
            <a:ext cx="8740413" cy="4938334"/>
          </a:xfrm>
          <a:prstGeom prst="rect">
            <a:avLst/>
          </a:prstGeom>
        </p:spPr>
      </p:pic>
    </p:spTree>
    <p:extLst>
      <p:ext uri="{BB962C8B-B14F-4D97-AF65-F5344CB8AC3E}">
        <p14:creationId xmlns:p14="http://schemas.microsoft.com/office/powerpoint/2010/main" val="383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64391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Memory and Cognitive Load Theory</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sp>
        <p:nvSpPr>
          <p:cNvPr id="3" name="TextBox 2">
            <a:extLst>
              <a:ext uri="{FF2B5EF4-FFF2-40B4-BE49-F238E27FC236}">
                <a16:creationId xmlns:a16="http://schemas.microsoft.com/office/drawing/2014/main" id="{5CA4F2EE-6EB4-3C2B-E72A-81B5C5231543}"/>
              </a:ext>
            </a:extLst>
          </p:cNvPr>
          <p:cNvSpPr txBox="1"/>
          <p:nvPr/>
        </p:nvSpPr>
        <p:spPr>
          <a:xfrm>
            <a:off x="633045" y="2453054"/>
            <a:ext cx="462244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According to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Cognitive Load Theory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our memory can be divided into long term memory and working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Long term memory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like a store of all the things that we know and have previously learned.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is almost unlimited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terms on how much we are capable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Working memory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the bit of our mind that we use when we have to hold instructions or information in our mind to try to complete a task.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can only hold a small number of bits of information at a time.</a:t>
            </a:r>
          </a:p>
        </p:txBody>
      </p:sp>
      <p:pic>
        <p:nvPicPr>
          <p:cNvPr id="7" name="Graphic 6" descr="Head with gears with solid fill">
            <a:extLst>
              <a:ext uri="{FF2B5EF4-FFF2-40B4-BE49-F238E27FC236}">
                <a16:creationId xmlns:a16="http://schemas.microsoft.com/office/drawing/2014/main" id="{28CEB6F6-8959-D4E9-09AC-89C8AE913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4455" y="2787073"/>
            <a:ext cx="2625436" cy="2625436"/>
          </a:xfrm>
          <a:prstGeom prst="rect">
            <a:avLst/>
          </a:prstGeom>
        </p:spPr>
      </p:pic>
    </p:spTree>
    <p:extLst>
      <p:ext uri="{BB962C8B-B14F-4D97-AF65-F5344CB8AC3E}">
        <p14:creationId xmlns:p14="http://schemas.microsoft.com/office/powerpoint/2010/main" val="9774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73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a:t>
            </a:r>
            <a:r>
              <a:rPr lang="en-US" sz="3200" b="1" dirty="0">
                <a:solidFill>
                  <a:srgbClr val="FFC000">
                    <a:lumMod val="75000"/>
                  </a:srgbClr>
                </a:solidFill>
                <a:latin typeface="Calibri" panose="020F0502020204030204"/>
              </a:rPr>
              <a:t>Implications for Revision</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pic>
        <p:nvPicPr>
          <p:cNvPr id="7" name="Graphic 6" descr="Head with gears with solid fill">
            <a:extLst>
              <a:ext uri="{FF2B5EF4-FFF2-40B4-BE49-F238E27FC236}">
                <a16:creationId xmlns:a16="http://schemas.microsoft.com/office/drawing/2014/main" id="{28CEB6F6-8959-D4E9-09AC-89C8AE913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35409" y="2241655"/>
            <a:ext cx="2625436" cy="2625436"/>
          </a:xfrm>
          <a:prstGeom prst="rect">
            <a:avLst/>
          </a:prstGeom>
        </p:spPr>
      </p:pic>
      <p:sp>
        <p:nvSpPr>
          <p:cNvPr id="2" name="TextBox 1">
            <a:extLst>
              <a:ext uri="{FF2B5EF4-FFF2-40B4-BE49-F238E27FC236}">
                <a16:creationId xmlns:a16="http://schemas.microsoft.com/office/drawing/2014/main" id="{94AFFAE8-B165-45E5-2309-8E78FC13F9BF}"/>
              </a:ext>
            </a:extLst>
          </p:cNvPr>
          <p:cNvSpPr txBox="1"/>
          <p:nvPr/>
        </p:nvSpPr>
        <p:spPr>
          <a:xfrm>
            <a:off x="703384" y="1883044"/>
            <a:ext cx="3341077" cy="4216539"/>
          </a:xfrm>
          <a:prstGeom prst="rect">
            <a:avLst/>
          </a:prstGeom>
          <a:noFill/>
        </p:spPr>
        <p:txBody>
          <a:bodyPr wrap="square" rtlCol="0">
            <a:spAutoFit/>
          </a:bodyPr>
          <a:lstStyle/>
          <a:p>
            <a:r>
              <a:rPr lang="en-US" sz="2400" dirty="0"/>
              <a:t>So, to revise effectively, you need to focus on two things.</a:t>
            </a:r>
          </a:p>
          <a:p>
            <a:endParaRPr lang="en-US" sz="2400" dirty="0"/>
          </a:p>
          <a:p>
            <a:endParaRPr lang="en-US" sz="2400" dirty="0"/>
          </a:p>
          <a:p>
            <a:pPr marL="342900" indent="-342900">
              <a:buAutoNum type="arabicPeriod"/>
            </a:pPr>
            <a:r>
              <a:rPr lang="en-US" sz="2400" dirty="0"/>
              <a:t>Transferring knowledge into long term memory</a:t>
            </a:r>
          </a:p>
          <a:p>
            <a:pPr marL="342900" indent="-342900">
              <a:buAutoNum type="arabicPeriod"/>
            </a:pPr>
            <a:endParaRPr lang="en-US" sz="2400" dirty="0"/>
          </a:p>
          <a:p>
            <a:pPr marL="342900" indent="-342900">
              <a:buAutoNum type="arabicPeriod"/>
            </a:pPr>
            <a:r>
              <a:rPr lang="en-US" sz="2400" dirty="0"/>
              <a:t>Avoiding cognitive overload</a:t>
            </a:r>
            <a:endParaRPr lang="en-GB" sz="2800" dirty="0"/>
          </a:p>
        </p:txBody>
      </p:sp>
      <p:sp>
        <p:nvSpPr>
          <p:cNvPr id="4" name="TextBox 3">
            <a:extLst>
              <a:ext uri="{FF2B5EF4-FFF2-40B4-BE49-F238E27FC236}">
                <a16:creationId xmlns:a16="http://schemas.microsoft.com/office/drawing/2014/main" id="{16FAD3AD-0BC4-D5A0-B75C-EF6A5D66FEBB}"/>
              </a:ext>
            </a:extLst>
          </p:cNvPr>
          <p:cNvSpPr txBox="1"/>
          <p:nvPr/>
        </p:nvSpPr>
        <p:spPr>
          <a:xfrm>
            <a:off x="7833946" y="2030879"/>
            <a:ext cx="3411415" cy="3416320"/>
          </a:xfrm>
          <a:prstGeom prst="rect">
            <a:avLst/>
          </a:prstGeom>
          <a:noFill/>
        </p:spPr>
        <p:txBody>
          <a:bodyPr wrap="square" rtlCol="0">
            <a:spAutoFit/>
          </a:bodyPr>
          <a:lstStyle/>
          <a:p>
            <a:r>
              <a:rPr lang="en-US" sz="2400" dirty="0"/>
              <a:t>In pairs, discuss how you might be able to ensure that knowledge is in long term memory.</a:t>
            </a:r>
          </a:p>
          <a:p>
            <a:endParaRPr lang="en-US" sz="2400" dirty="0"/>
          </a:p>
          <a:p>
            <a:endParaRPr lang="en-US" sz="2400" dirty="0"/>
          </a:p>
          <a:p>
            <a:r>
              <a:rPr lang="en-US" sz="2400" dirty="0"/>
              <a:t>What strategies would be helpful / not helpful for revision?</a:t>
            </a:r>
            <a:endParaRPr lang="en-GB" sz="2400" dirty="0"/>
          </a:p>
        </p:txBody>
      </p:sp>
    </p:spTree>
    <p:extLst>
      <p:ext uri="{BB962C8B-B14F-4D97-AF65-F5344CB8AC3E}">
        <p14:creationId xmlns:p14="http://schemas.microsoft.com/office/powerpoint/2010/main" val="24970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CA792C-DAA9-B73E-E8F1-EAAE77EA13C0}"/>
              </a:ext>
            </a:extLst>
          </p:cNvPr>
          <p:cNvGraphicFramePr>
            <a:graphicFrameLocks noGrp="1"/>
          </p:cNvGraphicFramePr>
          <p:nvPr>
            <p:extLst>
              <p:ext uri="{D42A27DB-BD31-4B8C-83A1-F6EECF244321}">
                <p14:modId xmlns:p14="http://schemas.microsoft.com/office/powerpoint/2010/main" val="2093200181"/>
              </p:ext>
            </p:extLst>
          </p:nvPr>
        </p:nvGraphicFramePr>
        <p:xfrm>
          <a:off x="61546" y="635269"/>
          <a:ext cx="12130454" cy="5906281"/>
        </p:xfrm>
        <a:graphic>
          <a:graphicData uri="http://schemas.openxmlformats.org/drawingml/2006/table">
            <a:tbl>
              <a:tblPr firstRow="1" bandRow="1">
                <a:tableStyleId>{5C22544A-7EE6-4342-B048-85BDC9FD1C3A}</a:tableStyleId>
              </a:tblPr>
              <a:tblGrid>
                <a:gridCol w="3556489">
                  <a:extLst>
                    <a:ext uri="{9D8B030D-6E8A-4147-A177-3AD203B41FA5}">
                      <a16:colId xmlns:a16="http://schemas.microsoft.com/office/drawing/2014/main" val="112108000"/>
                    </a:ext>
                  </a:extLst>
                </a:gridCol>
                <a:gridCol w="4475284">
                  <a:extLst>
                    <a:ext uri="{9D8B030D-6E8A-4147-A177-3AD203B41FA5}">
                      <a16:colId xmlns:a16="http://schemas.microsoft.com/office/drawing/2014/main" val="3930157589"/>
                    </a:ext>
                  </a:extLst>
                </a:gridCol>
                <a:gridCol w="4098681">
                  <a:extLst>
                    <a:ext uri="{9D8B030D-6E8A-4147-A177-3AD203B41FA5}">
                      <a16:colId xmlns:a16="http://schemas.microsoft.com/office/drawing/2014/main" val="829667657"/>
                    </a:ext>
                  </a:extLst>
                </a:gridCol>
              </a:tblGrid>
              <a:tr h="382285">
                <a:tc>
                  <a:txBody>
                    <a:bodyPr/>
                    <a:lstStyle/>
                    <a:p>
                      <a:r>
                        <a:rPr lang="en-US" sz="1400" dirty="0">
                          <a:solidFill>
                            <a:schemeClr val="tx1"/>
                          </a:solidFill>
                        </a:rPr>
                        <a:t>Statement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A</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B</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547233"/>
                  </a:ext>
                </a:extLst>
              </a:tr>
              <a:tr h="804677">
                <a:tc>
                  <a:txBody>
                    <a:bodyPr/>
                    <a:lstStyle/>
                    <a:p>
                      <a:r>
                        <a:rPr lang="en-US" sz="1400" dirty="0">
                          <a:solidFill>
                            <a:schemeClr val="tx1"/>
                          </a:solidFill>
                        </a:rPr>
                        <a:t>1. One part of working memory processes sound and another processes visuals. They can be used effectively together.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either detailed written notes or drawings that you have made while listening to GCSE pod. Don’t combine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dual coding –Create  Key visuals to help remember concepts. This might be creating images to go along with notes when listening to GCSE pods.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501123"/>
                  </a:ext>
                </a:extLst>
              </a:tr>
              <a:tr h="623555">
                <a:tc>
                  <a:txBody>
                    <a:bodyPr/>
                    <a:lstStyle/>
                    <a:p>
                      <a:r>
                        <a:rPr lang="en-US" sz="1400" dirty="0">
                          <a:solidFill>
                            <a:schemeClr val="tx1"/>
                          </a:solidFill>
                        </a:rPr>
                        <a:t>2. Unnecessary information can create extra cognitive load and make it harder to process the most important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Keep notes simple and clear so that you are going over the most important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Make sure that your work is nicely decorated. Use visuals to make your pages more interesting and highlighter to add </a:t>
                      </a:r>
                      <a:r>
                        <a:rPr lang="en-US" sz="1400" dirty="0" err="1">
                          <a:solidFill>
                            <a:schemeClr val="tx1"/>
                          </a:solidFill>
                        </a:rPr>
                        <a:t>colour</a:t>
                      </a:r>
                      <a:r>
                        <a:rPr lang="en-US" sz="1400" dirty="0">
                          <a:solidFill>
                            <a:schemeClr val="tx1"/>
                          </a:solidFill>
                        </a:rPr>
                        <a: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801513"/>
                  </a:ext>
                </a:extLst>
              </a:tr>
              <a:tr h="651690">
                <a:tc>
                  <a:txBody>
                    <a:bodyPr/>
                    <a:lstStyle/>
                    <a:p>
                      <a:r>
                        <a:rPr lang="en-US" sz="1400" dirty="0">
                          <a:solidFill>
                            <a:schemeClr val="tx1"/>
                          </a:solidFill>
                        </a:rPr>
                        <a:t>3. Knowledge is ‘sticky’ the more that you know about a topic the easier it is to process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Ensure that you catch up on missing work and have learned all key words / key content on knowledge organisers. This makes new learning much easier.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Don’t worry too much about missed work. Your teacher will probably go over anything important that you have missed.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428458"/>
                  </a:ext>
                </a:extLst>
              </a:tr>
              <a:tr h="848359">
                <a:tc>
                  <a:txBody>
                    <a:bodyPr/>
                    <a:lstStyle/>
                    <a:p>
                      <a:r>
                        <a:rPr lang="en-US" sz="1400" dirty="0">
                          <a:solidFill>
                            <a:schemeClr val="tx1"/>
                          </a:solidFill>
                        </a:rPr>
                        <a:t>4. </a:t>
                      </a:r>
                      <a:r>
                        <a:rPr lang="en-US" sz="1400" dirty="0" err="1">
                          <a:solidFill>
                            <a:schemeClr val="tx1"/>
                          </a:solidFill>
                        </a:rPr>
                        <a:t>Memorising</a:t>
                      </a:r>
                      <a:r>
                        <a:rPr lang="en-US" sz="1400" dirty="0">
                          <a:solidFill>
                            <a:schemeClr val="tx1"/>
                          </a:solidFill>
                        </a:rPr>
                        <a:t> key words, equations etc. frees up space in working memory and so reduces cognitive load.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Spend time reading through lists of key words. They will sink in eventually or you will be able to figure out what they mean from the context.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strategies like look, cover, write, check to ensure that you have </a:t>
                      </a:r>
                      <a:r>
                        <a:rPr lang="en-US" sz="1400" dirty="0" err="1">
                          <a:solidFill>
                            <a:schemeClr val="tx1"/>
                          </a:solidFill>
                        </a:rPr>
                        <a:t>memorised</a:t>
                      </a:r>
                      <a:r>
                        <a:rPr lang="en-US" sz="1400" dirty="0">
                          <a:solidFill>
                            <a:schemeClr val="tx1"/>
                          </a:solidFill>
                        </a:rPr>
                        <a:t> key content.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024174"/>
                  </a:ext>
                </a:extLst>
              </a:tr>
              <a:tr h="909010">
                <a:tc>
                  <a:txBody>
                    <a:bodyPr/>
                    <a:lstStyle/>
                    <a:p>
                      <a:r>
                        <a:rPr lang="en-US" sz="1400" dirty="0">
                          <a:solidFill>
                            <a:schemeClr val="tx1"/>
                          </a:solidFill>
                        </a:rPr>
                        <a:t>5. Spacing learning (spreading study out over time) is more effective for embedding knowledge in long term memory than revising all in one go (massed practice).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Plan your revision so that you revise each topic for several short periods of time. Remember to go through flashcards on a weekly basis rather than just before exams.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Revise for as long as you can the night before each exam. Only revise for the exam that you have the next day.</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24018"/>
                  </a:ext>
                </a:extLst>
              </a:tr>
              <a:tr h="616554">
                <a:tc>
                  <a:txBody>
                    <a:bodyPr/>
                    <a:lstStyle/>
                    <a:p>
                      <a:r>
                        <a:rPr lang="en-US" sz="1400" dirty="0">
                          <a:solidFill>
                            <a:schemeClr val="tx1"/>
                          </a:solidFill>
                        </a:rPr>
                        <a:t>6. Noise in the environment you are working in can increase cognitive load and make it harder to focus.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Having music playing may feel more relaxing and if you have your phone to hand you can use it to check things that you are unsure of.</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Ensure that written work is completed in silence and make sure that your phone is switched off / in another room when you revise.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89219"/>
                  </a:ext>
                </a:extLst>
              </a:tr>
              <a:tr h="596993">
                <a:tc>
                  <a:txBody>
                    <a:bodyPr/>
                    <a:lstStyle/>
                    <a:p>
                      <a:r>
                        <a:rPr lang="en-US" sz="1400" dirty="0">
                          <a:solidFill>
                            <a:schemeClr val="tx1"/>
                          </a:solidFill>
                        </a:rPr>
                        <a:t>7. Your working memory is only able to hold small amounts of information at a time.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Only try to learn a few new things at a time but go over them frequently.</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If you have a long list of key terms to learn, it is better to try to learn them in one go so that homework is ticked off and you can move on to the next one.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209"/>
                  </a:ext>
                </a:extLst>
              </a:tr>
            </a:tbl>
          </a:graphicData>
        </a:graphic>
      </p:graphicFrame>
      <p:sp>
        <p:nvSpPr>
          <p:cNvPr id="5" name="TextBox 4">
            <a:extLst>
              <a:ext uri="{FF2B5EF4-FFF2-40B4-BE49-F238E27FC236}">
                <a16:creationId xmlns:a16="http://schemas.microsoft.com/office/drawing/2014/main" id="{6734E58D-F335-6CB7-0128-5148F5435258}"/>
              </a:ext>
            </a:extLst>
          </p:cNvPr>
          <p:cNvSpPr txBox="1"/>
          <p:nvPr/>
        </p:nvSpPr>
        <p:spPr>
          <a:xfrm>
            <a:off x="404446" y="224525"/>
            <a:ext cx="10726617" cy="400110"/>
          </a:xfrm>
          <a:prstGeom prst="rect">
            <a:avLst/>
          </a:prstGeom>
          <a:solidFill>
            <a:schemeClr val="bg1"/>
          </a:solidFill>
        </p:spPr>
        <p:txBody>
          <a:bodyPr wrap="square" rtlCol="0">
            <a:spAutoFit/>
          </a:bodyPr>
          <a:lstStyle/>
          <a:p>
            <a:r>
              <a:rPr lang="en-US" sz="2000" dirty="0"/>
              <a:t>For each statement, decide which is the better revision strategy</a:t>
            </a:r>
            <a:endParaRPr lang="en-GB" sz="2000" dirty="0"/>
          </a:p>
        </p:txBody>
      </p:sp>
    </p:spTree>
    <p:extLst>
      <p:ext uri="{BB962C8B-B14F-4D97-AF65-F5344CB8AC3E}">
        <p14:creationId xmlns:p14="http://schemas.microsoft.com/office/powerpoint/2010/main" val="101812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CA792C-DAA9-B73E-E8F1-EAAE77EA13C0}"/>
              </a:ext>
            </a:extLst>
          </p:cNvPr>
          <p:cNvGraphicFramePr>
            <a:graphicFrameLocks noGrp="1"/>
          </p:cNvGraphicFramePr>
          <p:nvPr>
            <p:extLst>
              <p:ext uri="{D42A27DB-BD31-4B8C-83A1-F6EECF244321}">
                <p14:modId xmlns:p14="http://schemas.microsoft.com/office/powerpoint/2010/main" val="2491353766"/>
              </p:ext>
            </p:extLst>
          </p:nvPr>
        </p:nvGraphicFramePr>
        <p:xfrm>
          <a:off x="61546" y="540592"/>
          <a:ext cx="12130454" cy="5906281"/>
        </p:xfrm>
        <a:graphic>
          <a:graphicData uri="http://schemas.openxmlformats.org/drawingml/2006/table">
            <a:tbl>
              <a:tblPr firstRow="1" bandRow="1">
                <a:tableStyleId>{5C22544A-7EE6-4342-B048-85BDC9FD1C3A}</a:tableStyleId>
              </a:tblPr>
              <a:tblGrid>
                <a:gridCol w="3556489">
                  <a:extLst>
                    <a:ext uri="{9D8B030D-6E8A-4147-A177-3AD203B41FA5}">
                      <a16:colId xmlns:a16="http://schemas.microsoft.com/office/drawing/2014/main" val="112108000"/>
                    </a:ext>
                  </a:extLst>
                </a:gridCol>
                <a:gridCol w="4475284">
                  <a:extLst>
                    <a:ext uri="{9D8B030D-6E8A-4147-A177-3AD203B41FA5}">
                      <a16:colId xmlns:a16="http://schemas.microsoft.com/office/drawing/2014/main" val="3930157589"/>
                    </a:ext>
                  </a:extLst>
                </a:gridCol>
                <a:gridCol w="4098681">
                  <a:extLst>
                    <a:ext uri="{9D8B030D-6E8A-4147-A177-3AD203B41FA5}">
                      <a16:colId xmlns:a16="http://schemas.microsoft.com/office/drawing/2014/main" val="829667657"/>
                    </a:ext>
                  </a:extLst>
                </a:gridCol>
              </a:tblGrid>
              <a:tr h="382285">
                <a:tc>
                  <a:txBody>
                    <a:bodyPr/>
                    <a:lstStyle/>
                    <a:p>
                      <a:r>
                        <a:rPr lang="en-US" sz="1400" dirty="0">
                          <a:solidFill>
                            <a:schemeClr val="tx1"/>
                          </a:solidFill>
                        </a:rPr>
                        <a:t>Statement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A</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B</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547233"/>
                  </a:ext>
                </a:extLst>
              </a:tr>
              <a:tr h="804677">
                <a:tc>
                  <a:txBody>
                    <a:bodyPr/>
                    <a:lstStyle/>
                    <a:p>
                      <a:r>
                        <a:rPr lang="en-US" sz="1400" dirty="0">
                          <a:solidFill>
                            <a:schemeClr val="tx1"/>
                          </a:solidFill>
                        </a:rPr>
                        <a:t>1. One part of working memory processes sound and another processes visuals. They can be used effectively together.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either detailed written notes or drawings that you have made while listening to GCSE pod. Don’t combine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Use dual coding –Create  Key visuals to help remember concepts. This might be creating images to go along with notes when listening to GCSE pods.</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501123"/>
                  </a:ext>
                </a:extLst>
              </a:tr>
              <a:tr h="623555">
                <a:tc>
                  <a:txBody>
                    <a:bodyPr/>
                    <a:lstStyle/>
                    <a:p>
                      <a:r>
                        <a:rPr lang="en-US" sz="1400" dirty="0">
                          <a:solidFill>
                            <a:schemeClr val="tx1"/>
                          </a:solidFill>
                        </a:rPr>
                        <a:t>2. Unnecessary information can create extra cognitive load and make it harder to process the most important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Keep notes simple and clear so that you are going over the most important information.</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Make sure that your work is nicely decorated. Use visuals to make your pages more interesting and highlighter to add </a:t>
                      </a:r>
                      <a:r>
                        <a:rPr lang="en-US" sz="1400" dirty="0" err="1">
                          <a:solidFill>
                            <a:schemeClr val="tx1"/>
                          </a:solidFill>
                        </a:rPr>
                        <a:t>colour</a:t>
                      </a:r>
                      <a:r>
                        <a:rPr lang="en-US" sz="1400" dirty="0">
                          <a:solidFill>
                            <a:schemeClr val="tx1"/>
                          </a:solidFill>
                        </a:rPr>
                        <a: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801513"/>
                  </a:ext>
                </a:extLst>
              </a:tr>
              <a:tr h="651690">
                <a:tc>
                  <a:txBody>
                    <a:bodyPr/>
                    <a:lstStyle/>
                    <a:p>
                      <a:r>
                        <a:rPr lang="en-US" sz="1400" dirty="0">
                          <a:solidFill>
                            <a:schemeClr val="tx1"/>
                          </a:solidFill>
                        </a:rPr>
                        <a:t>3. Knowledge is ‘sticky’ the more that you know about a topic the easier it is to process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Ensure that you catch up on missing work and have learned all key words / key content on knowledge organisers. This makes new learning much easier.</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Don’t worry too much about missed work. Your teacher will probably go over anything important that you have missed.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428458"/>
                  </a:ext>
                </a:extLst>
              </a:tr>
              <a:tr h="848359">
                <a:tc>
                  <a:txBody>
                    <a:bodyPr/>
                    <a:lstStyle/>
                    <a:p>
                      <a:r>
                        <a:rPr lang="en-US" sz="1400" dirty="0">
                          <a:solidFill>
                            <a:schemeClr val="tx1"/>
                          </a:solidFill>
                        </a:rPr>
                        <a:t>4. </a:t>
                      </a:r>
                      <a:r>
                        <a:rPr lang="en-US" sz="1400" dirty="0" err="1">
                          <a:solidFill>
                            <a:schemeClr val="tx1"/>
                          </a:solidFill>
                        </a:rPr>
                        <a:t>Memorising</a:t>
                      </a:r>
                      <a:r>
                        <a:rPr lang="en-US" sz="1400" dirty="0">
                          <a:solidFill>
                            <a:schemeClr val="tx1"/>
                          </a:solidFill>
                        </a:rPr>
                        <a:t> key words, equations etc. frees up space in working memory and so reduces cognitive load.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Spend time reading through lists of key words. They will sink in eventually or you will be able to figure out what they mean from the context.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Use strategies like look, cover, write, check to ensure that you have </a:t>
                      </a:r>
                      <a:r>
                        <a:rPr lang="en-US" sz="1400" dirty="0" err="1">
                          <a:solidFill>
                            <a:schemeClr val="tx1"/>
                          </a:solidFill>
                          <a:highlight>
                            <a:srgbClr val="00FFFF"/>
                          </a:highlight>
                        </a:rPr>
                        <a:t>memorised</a:t>
                      </a:r>
                      <a:r>
                        <a:rPr lang="en-US" sz="1400" dirty="0">
                          <a:solidFill>
                            <a:schemeClr val="tx1"/>
                          </a:solidFill>
                          <a:highlight>
                            <a:srgbClr val="00FFFF"/>
                          </a:highlight>
                        </a:rPr>
                        <a:t> key content.</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024174"/>
                  </a:ext>
                </a:extLst>
              </a:tr>
              <a:tr h="909010">
                <a:tc>
                  <a:txBody>
                    <a:bodyPr/>
                    <a:lstStyle/>
                    <a:p>
                      <a:r>
                        <a:rPr lang="en-US" sz="1400" dirty="0">
                          <a:solidFill>
                            <a:schemeClr val="tx1"/>
                          </a:solidFill>
                        </a:rPr>
                        <a:t>5. Spacing learning (spreading study out over time) is more effective for embedding knowledge in long term memory than revising all in one go (massed practice).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Plan your revision so that you revise each topic for several short periods of time. Remember to go through flashcards on a weekly basis rather than just before exams.</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Revise for as long as you can the night before each exam. Only revise for the exam that you have the next day.</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24018"/>
                  </a:ext>
                </a:extLst>
              </a:tr>
              <a:tr h="616554">
                <a:tc>
                  <a:txBody>
                    <a:bodyPr/>
                    <a:lstStyle/>
                    <a:p>
                      <a:r>
                        <a:rPr lang="en-US" sz="1400" dirty="0">
                          <a:solidFill>
                            <a:schemeClr val="tx1"/>
                          </a:solidFill>
                        </a:rPr>
                        <a:t>6. Noise in the environment you are working in can increase cognitive load and make it harder to focus.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Having music playing may feel more relaxing and if you have your phone to hand you can use it to check things that you are unsure of.</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Ensure that written work is completed in silence and make sure that your phone is switched off / in another room when you revise.</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89219"/>
                  </a:ext>
                </a:extLst>
              </a:tr>
              <a:tr h="596993">
                <a:tc>
                  <a:txBody>
                    <a:bodyPr/>
                    <a:lstStyle/>
                    <a:p>
                      <a:r>
                        <a:rPr lang="en-US" sz="1400" dirty="0">
                          <a:solidFill>
                            <a:schemeClr val="tx1"/>
                          </a:solidFill>
                        </a:rPr>
                        <a:t>7. Your working memory is only able to hold small amounts of information at a time.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Only try to learn a few new things at a time but go over them frequently.</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If you have a long list of key terms to learn, it is better to try to learn them in one go so that homework is ticked off and you can move on to the next one.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209"/>
                  </a:ext>
                </a:extLst>
              </a:tr>
            </a:tbl>
          </a:graphicData>
        </a:graphic>
      </p:graphicFrame>
      <p:sp>
        <p:nvSpPr>
          <p:cNvPr id="5" name="TextBox 4">
            <a:extLst>
              <a:ext uri="{FF2B5EF4-FFF2-40B4-BE49-F238E27FC236}">
                <a16:creationId xmlns:a16="http://schemas.microsoft.com/office/drawing/2014/main" id="{6734E58D-F335-6CB7-0128-5148F5435258}"/>
              </a:ext>
            </a:extLst>
          </p:cNvPr>
          <p:cNvSpPr txBox="1"/>
          <p:nvPr/>
        </p:nvSpPr>
        <p:spPr>
          <a:xfrm>
            <a:off x="378069" y="140482"/>
            <a:ext cx="10726617" cy="400110"/>
          </a:xfrm>
          <a:prstGeom prst="rect">
            <a:avLst/>
          </a:prstGeom>
          <a:solidFill>
            <a:schemeClr val="bg1"/>
          </a:solidFill>
        </p:spPr>
        <p:txBody>
          <a:bodyPr wrap="square" rtlCol="0">
            <a:spAutoFit/>
          </a:bodyPr>
          <a:lstStyle/>
          <a:p>
            <a:r>
              <a:rPr lang="en-US" sz="2000" dirty="0"/>
              <a:t>Answers - For each statement, decide which is the better revision strategy</a:t>
            </a:r>
            <a:endParaRPr lang="en-GB" sz="2000" dirty="0"/>
          </a:p>
        </p:txBody>
      </p:sp>
    </p:spTree>
    <p:extLst>
      <p:ext uri="{BB962C8B-B14F-4D97-AF65-F5344CB8AC3E}">
        <p14:creationId xmlns:p14="http://schemas.microsoft.com/office/powerpoint/2010/main" val="240846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3085</TotalTime>
  <Words>1412</Words>
  <Application>Microsoft Macintosh PowerPoint</Application>
  <PresentationFormat>Widescreen</PresentationFormat>
  <Paragraphs>81</Paragraphs>
  <Slides>6</Slides>
  <Notes>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Cormorant SemiBold</vt:lpstr>
      <vt:lpstr>Lato</vt:lpstr>
      <vt:lpstr>Lato Light</vt:lpstr>
      <vt:lpstr>Bridgewater Blue </vt:lpstr>
      <vt:lpstr>Bridgewater White</vt:lpstr>
      <vt:lpstr>Meta means above or beyond Cognition means our thoughts and thinking processes  Meta + Cognition = Metacognition  Metacognition can be understood as thinking about thinking. It is when we actively think about our own thinking and learning processes. It involves, planning, monitoring and evaluating our progress at learning tasks.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201</cp:revision>
  <dcterms:created xsi:type="dcterms:W3CDTF">2022-11-29T09:30:02Z</dcterms:created>
  <dcterms:modified xsi:type="dcterms:W3CDTF">2024-04-08T15:31:49Z</dcterms:modified>
</cp:coreProperties>
</file>