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8"/>
  </p:notesMasterIdLst>
  <p:sldIdLst>
    <p:sldId id="291" r:id="rId3"/>
    <p:sldId id="305" r:id="rId4"/>
    <p:sldId id="306" r:id="rId5"/>
    <p:sldId id="308" r:id="rId6"/>
    <p:sldId id="30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CF9"/>
    <a:srgbClr val="FBD8BD"/>
    <a:srgbClr val="8B96CB"/>
    <a:srgbClr val="F69494"/>
    <a:srgbClr val="E8C1F9"/>
    <a:srgbClr val="C1BCFE"/>
    <a:srgbClr val="DBFDE1"/>
    <a:srgbClr val="6DC2FB"/>
    <a:srgbClr val="A9E9E9"/>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8EBD9-42C6-40B2-7B36-2A4E516D213E}" v="16" dt="2024-04-08T15:24:27.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p:restoredTop sz="94694"/>
  </p:normalViewPr>
  <p:slideViewPr>
    <p:cSldViewPr snapToGrid="0">
      <p:cViewPr varScale="1">
        <p:scale>
          <a:sx n="121" d="100"/>
          <a:sy n="121" d="100"/>
        </p:scale>
        <p:origin x="10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36433-FACB-47D4-A4C2-2B7CF7AB6A9F}"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8A3A1-2855-4156-880A-1F5CF30FE5CF}" type="slidenum">
              <a:rPr lang="en-GB" smtClean="0"/>
              <a:t>‹#›</a:t>
            </a:fld>
            <a:endParaRPr lang="en-GB"/>
          </a:p>
        </p:txBody>
      </p:sp>
    </p:spTree>
    <p:extLst>
      <p:ext uri="{BB962C8B-B14F-4D97-AF65-F5344CB8AC3E}">
        <p14:creationId xmlns:p14="http://schemas.microsoft.com/office/powerpoint/2010/main" val="377075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simplified  - value of retrieval practice will be explained on next slide. </a:t>
            </a:r>
          </a:p>
          <a:p>
            <a:r>
              <a:rPr lang="en-US" dirty="0"/>
              <a:t>https://teachlikeachampion.org/blog/an-annotated-forgetting-curve/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8A3A1-2855-4156-880A-1F5CF30FE5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27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US" dirty="0"/>
          </a:p>
        </p:txBody>
      </p:sp>
      <p:sp>
        <p:nvSpPr>
          <p:cNvPr id="4" name="Slide Number Placeholder 3"/>
          <p:cNvSpPr>
            <a:spLocks noGrp="1"/>
          </p:cNvSpPr>
          <p:nvPr>
            <p:ph type="sldNum" sz="quarter" idx="5"/>
          </p:nvPr>
        </p:nvSpPr>
        <p:spPr/>
        <p:txBody>
          <a:bodyPr/>
          <a:lstStyle/>
          <a:p>
            <a:fld id="{9348A3A1-2855-4156-880A-1F5CF30FE5CF}" type="slidenum">
              <a:rPr lang="en-GB" smtClean="0"/>
              <a:t>2</a:t>
            </a:fld>
            <a:endParaRPr lang="en-GB"/>
          </a:p>
        </p:txBody>
      </p:sp>
    </p:spTree>
    <p:extLst>
      <p:ext uri="{BB962C8B-B14F-4D97-AF65-F5344CB8AC3E}">
        <p14:creationId xmlns:p14="http://schemas.microsoft.com/office/powerpoint/2010/main" val="185779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simplified but should be sufficient detail for students to begin to think about how some forms of revision will be more / less effective. – retrieval practice and spaced revision is key here – memorizing key information – repeated practice – to embed knowledge into long term memory.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8A3A1-2855-4156-880A-1F5CF30FE5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98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discuss these in pairs before talking through answers on next slide.</a:t>
            </a:r>
            <a:endParaRPr lang="en-GB" dirty="0"/>
          </a:p>
        </p:txBody>
      </p:sp>
      <p:sp>
        <p:nvSpPr>
          <p:cNvPr id="4" name="Slide Number Placeholder 3"/>
          <p:cNvSpPr>
            <a:spLocks noGrp="1"/>
          </p:cNvSpPr>
          <p:nvPr>
            <p:ph type="sldNum" sz="quarter" idx="5"/>
          </p:nvPr>
        </p:nvSpPr>
        <p:spPr/>
        <p:txBody>
          <a:bodyPr/>
          <a:lstStyle/>
          <a:p>
            <a:fld id="{9348A3A1-2855-4156-880A-1F5CF30FE5CF}" type="slidenum">
              <a:rPr lang="en-GB" smtClean="0"/>
              <a:t>4</a:t>
            </a:fld>
            <a:endParaRPr lang="en-GB"/>
          </a:p>
        </p:txBody>
      </p:sp>
    </p:spTree>
    <p:extLst>
      <p:ext uri="{BB962C8B-B14F-4D97-AF65-F5344CB8AC3E}">
        <p14:creationId xmlns:p14="http://schemas.microsoft.com/office/powerpoint/2010/main" val="929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discuss these in pairs before talking through answers on next slide.</a:t>
            </a:r>
            <a:endParaRPr lang="en-GB" dirty="0"/>
          </a:p>
        </p:txBody>
      </p:sp>
      <p:sp>
        <p:nvSpPr>
          <p:cNvPr id="4" name="Slide Number Placeholder 3"/>
          <p:cNvSpPr>
            <a:spLocks noGrp="1"/>
          </p:cNvSpPr>
          <p:nvPr>
            <p:ph type="sldNum" sz="quarter" idx="5"/>
          </p:nvPr>
        </p:nvSpPr>
        <p:spPr/>
        <p:txBody>
          <a:bodyPr/>
          <a:lstStyle/>
          <a:p>
            <a:fld id="{9348A3A1-2855-4156-880A-1F5CF30FE5CF}" type="slidenum">
              <a:rPr lang="en-GB" smtClean="0"/>
              <a:t>5</a:t>
            </a:fld>
            <a:endParaRPr lang="en-GB"/>
          </a:p>
        </p:txBody>
      </p:sp>
    </p:spTree>
    <p:extLst>
      <p:ext uri="{BB962C8B-B14F-4D97-AF65-F5344CB8AC3E}">
        <p14:creationId xmlns:p14="http://schemas.microsoft.com/office/powerpoint/2010/main" val="333540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4/8/24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4/8/24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4/8/24</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4/8/24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4/8/24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4/8/24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4/8/24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7"/>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7" r:id="rId1"/>
    <p:sldLayoutId id="2147483674" r:id="rId2"/>
    <p:sldLayoutId id="2147483680" r:id="rId3"/>
    <p:sldLayoutId id="2147483682" r:id="rId4"/>
    <p:sldLayoutId id="214748368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4/8/24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885605-DEA5-1CAB-34B0-BE627C6250B4}"/>
              </a:ext>
            </a:extLst>
          </p:cNvPr>
          <p:cNvSpPr txBox="1"/>
          <p:nvPr/>
        </p:nvSpPr>
        <p:spPr>
          <a:xfrm>
            <a:off x="3540693" y="618066"/>
            <a:ext cx="64391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Ebbinghaus’ Forgetting Curve</a:t>
            </a:r>
            <a:endParaRPr kumimoji="0" lang="en-GB"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6321F4F-E254-9B7A-FA5B-E06CD04B5788}"/>
              </a:ext>
            </a:extLst>
          </p:cNvPr>
          <p:cNvPicPr>
            <a:picLocks noChangeAspect="1"/>
          </p:cNvPicPr>
          <p:nvPr/>
        </p:nvPicPr>
        <p:blipFill rotWithShape="1">
          <a:blip r:embed="rId3"/>
          <a:srcRect l="4812" t="33889" r="87042" b="53964"/>
          <a:stretch/>
        </p:blipFill>
        <p:spPr>
          <a:xfrm>
            <a:off x="11327685" y="0"/>
            <a:ext cx="864315" cy="1031162"/>
          </a:xfrm>
          <a:prstGeom prst="rect">
            <a:avLst/>
          </a:prstGeom>
        </p:spPr>
      </p:pic>
      <p:sp>
        <p:nvSpPr>
          <p:cNvPr id="3" name="TextBox 2">
            <a:extLst>
              <a:ext uri="{FF2B5EF4-FFF2-40B4-BE49-F238E27FC236}">
                <a16:creationId xmlns:a16="http://schemas.microsoft.com/office/drawing/2014/main" id="{5CA4F2EE-6EB4-3C2B-E72A-81B5C5231543}"/>
              </a:ext>
            </a:extLst>
          </p:cNvPr>
          <p:cNvSpPr txBox="1"/>
          <p:nvPr/>
        </p:nvSpPr>
        <p:spPr>
          <a:xfrm>
            <a:off x="614573" y="1976132"/>
            <a:ext cx="462244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often feel frustrated with ourselves for forgetting information. In the run up to exams, this can lead to feelings of stress and can have a negative impact on our 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strike="noStrike" kern="1200" cap="none" spc="0" normalizeH="0" baseline="0" noProof="0" dirty="0">
                <a:ln>
                  <a:noFill/>
                </a:ln>
                <a:solidFill>
                  <a:prstClr val="black"/>
                </a:solidFill>
                <a:effectLst/>
                <a:uLnTx/>
                <a:uFillTx/>
                <a:latin typeface="Calibri" panose="020F0502020204030204"/>
                <a:ea typeface="+mn-ea"/>
                <a:cs typeface="+mn-cs"/>
              </a:rPr>
              <a:t>Learning about how we forget can help us feel less negative about our memory and can help us to take steps to improve how much we remember.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German Psychologist Hermann Ebbinghaus developed the forgetting curve to illustrate how information is forgotten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The Green line shows the rate at which we naturally forget new information.</a:t>
            </a:r>
            <a:endParaRPr kumimoji="0" lang="en-US" sz="180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9DFD946E-9185-E259-9089-E6A2327781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29" t="6205" r="16978" b="10876"/>
          <a:stretch/>
        </p:blipFill>
        <p:spPr bwMode="auto">
          <a:xfrm>
            <a:off x="5313488" y="1450107"/>
            <a:ext cx="6596803" cy="468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4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885605-DEA5-1CAB-34B0-BE627C6250B4}"/>
              </a:ext>
            </a:extLst>
          </p:cNvPr>
          <p:cNvSpPr txBox="1"/>
          <p:nvPr/>
        </p:nvSpPr>
        <p:spPr>
          <a:xfrm>
            <a:off x="3540693" y="618066"/>
            <a:ext cx="5233852" cy="584775"/>
          </a:xfrm>
          <a:prstGeom prst="rect">
            <a:avLst/>
          </a:prstGeom>
          <a:noFill/>
        </p:spPr>
        <p:txBody>
          <a:bodyPr wrap="square" rtlCol="0">
            <a:spAutoFit/>
          </a:bodyPr>
          <a:lstStyle/>
          <a:p>
            <a:r>
              <a:rPr lang="en-US" sz="3200" b="1" dirty="0">
                <a:solidFill>
                  <a:schemeClr val="accent4">
                    <a:lumMod val="75000"/>
                  </a:schemeClr>
                </a:solidFill>
              </a:rPr>
              <a:t>Ebbinghaus’ Forgetting Curve</a:t>
            </a:r>
            <a:endParaRPr lang="en-GB" sz="3200" b="1" dirty="0">
              <a:solidFill>
                <a:schemeClr val="accent4">
                  <a:lumMod val="75000"/>
                </a:schemeClr>
              </a:solidFill>
            </a:endParaRPr>
          </a:p>
        </p:txBody>
      </p:sp>
      <p:pic>
        <p:nvPicPr>
          <p:cNvPr id="9" name="Picture 8">
            <a:extLst>
              <a:ext uri="{FF2B5EF4-FFF2-40B4-BE49-F238E27FC236}">
                <a16:creationId xmlns:a16="http://schemas.microsoft.com/office/drawing/2014/main" id="{66321F4F-E254-9B7A-FA5B-E06CD04B5788}"/>
              </a:ext>
            </a:extLst>
          </p:cNvPr>
          <p:cNvPicPr>
            <a:picLocks noChangeAspect="1"/>
          </p:cNvPicPr>
          <p:nvPr/>
        </p:nvPicPr>
        <p:blipFill rotWithShape="1">
          <a:blip r:embed="rId3"/>
          <a:srcRect l="4812" t="33889" r="87042" b="53964"/>
          <a:stretch/>
        </p:blipFill>
        <p:spPr>
          <a:xfrm>
            <a:off x="11327685" y="0"/>
            <a:ext cx="864315" cy="1031162"/>
          </a:xfrm>
          <a:prstGeom prst="rect">
            <a:avLst/>
          </a:prstGeom>
        </p:spPr>
      </p:pic>
      <p:pic>
        <p:nvPicPr>
          <p:cNvPr id="1026" name="Picture 2">
            <a:extLst>
              <a:ext uri="{FF2B5EF4-FFF2-40B4-BE49-F238E27FC236}">
                <a16:creationId xmlns:a16="http://schemas.microsoft.com/office/drawing/2014/main" id="{6D6776DC-E8B7-DDFB-EA24-F032FFD983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62" t="8006" r="22272" b="6131"/>
          <a:stretch/>
        </p:blipFill>
        <p:spPr bwMode="auto">
          <a:xfrm>
            <a:off x="4562763" y="1318359"/>
            <a:ext cx="6373091" cy="4883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C65FC4-10FD-61DB-DFD8-355811C742BC}"/>
              </a:ext>
            </a:extLst>
          </p:cNvPr>
          <p:cNvSpPr txBox="1"/>
          <p:nvPr/>
        </p:nvSpPr>
        <p:spPr>
          <a:xfrm>
            <a:off x="61619" y="6488668"/>
            <a:ext cx="12192000" cy="369332"/>
          </a:xfrm>
          <a:prstGeom prst="rect">
            <a:avLst/>
          </a:prstGeom>
          <a:noFill/>
        </p:spPr>
        <p:txBody>
          <a:bodyPr wrap="square">
            <a:spAutoFit/>
          </a:bodyPr>
          <a:lstStyle/>
          <a:p>
            <a:r>
              <a:rPr lang="en-GB" dirty="0"/>
              <a:t>Source : https://teachlikeachampion.org/blog/an-annotated-forgetting-curve/</a:t>
            </a:r>
          </a:p>
        </p:txBody>
      </p:sp>
      <p:sp>
        <p:nvSpPr>
          <p:cNvPr id="4" name="TextBox 3">
            <a:extLst>
              <a:ext uri="{FF2B5EF4-FFF2-40B4-BE49-F238E27FC236}">
                <a16:creationId xmlns:a16="http://schemas.microsoft.com/office/drawing/2014/main" id="{9E39A65F-2445-B64C-8045-78CA706E138B}"/>
              </a:ext>
            </a:extLst>
          </p:cNvPr>
          <p:cNvSpPr txBox="1"/>
          <p:nvPr/>
        </p:nvSpPr>
        <p:spPr>
          <a:xfrm>
            <a:off x="831272" y="1913256"/>
            <a:ext cx="1967345" cy="2862322"/>
          </a:xfrm>
          <a:prstGeom prst="rect">
            <a:avLst/>
          </a:prstGeom>
          <a:noFill/>
        </p:spPr>
        <p:txBody>
          <a:bodyPr wrap="square" rtlCol="0">
            <a:spAutoFit/>
          </a:bodyPr>
          <a:lstStyle/>
          <a:p>
            <a:r>
              <a:rPr lang="en-US" dirty="0"/>
              <a:t>This chart also shows the impact of going over key information repeatedly.</a:t>
            </a:r>
          </a:p>
          <a:p>
            <a:endParaRPr lang="en-US" dirty="0"/>
          </a:p>
          <a:p>
            <a:r>
              <a:rPr lang="en-US" dirty="0"/>
              <a:t>Each time that we revisit information we are able to remember more.</a:t>
            </a:r>
            <a:endParaRPr lang="en-GB" dirty="0"/>
          </a:p>
        </p:txBody>
      </p:sp>
    </p:spTree>
    <p:extLst>
      <p:ext uri="{BB962C8B-B14F-4D97-AF65-F5344CB8AC3E}">
        <p14:creationId xmlns:p14="http://schemas.microsoft.com/office/powerpoint/2010/main" val="3838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885605-DEA5-1CAB-34B0-BE627C6250B4}"/>
              </a:ext>
            </a:extLst>
          </p:cNvPr>
          <p:cNvSpPr txBox="1"/>
          <p:nvPr/>
        </p:nvSpPr>
        <p:spPr>
          <a:xfrm>
            <a:off x="3540693" y="618066"/>
            <a:ext cx="47073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a:t>
            </a:r>
            <a:r>
              <a:rPr lang="en-US" sz="3200" b="1" dirty="0">
                <a:solidFill>
                  <a:srgbClr val="FFC000">
                    <a:lumMod val="75000"/>
                  </a:srgbClr>
                </a:solidFill>
                <a:latin typeface="Calibri" panose="020F0502020204030204"/>
              </a:rPr>
              <a:t>Implications for Revision</a:t>
            </a:r>
            <a:endParaRPr kumimoji="0" lang="en-GB" sz="32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6321F4F-E254-9B7A-FA5B-E06CD04B5788}"/>
              </a:ext>
            </a:extLst>
          </p:cNvPr>
          <p:cNvPicPr>
            <a:picLocks noChangeAspect="1"/>
          </p:cNvPicPr>
          <p:nvPr/>
        </p:nvPicPr>
        <p:blipFill rotWithShape="1">
          <a:blip r:embed="rId3"/>
          <a:srcRect l="4812" t="33889" r="87042" b="53964"/>
          <a:stretch/>
        </p:blipFill>
        <p:spPr>
          <a:xfrm>
            <a:off x="11327685" y="0"/>
            <a:ext cx="864315" cy="1031162"/>
          </a:xfrm>
          <a:prstGeom prst="rect">
            <a:avLst/>
          </a:prstGeom>
        </p:spPr>
      </p:pic>
      <p:pic>
        <p:nvPicPr>
          <p:cNvPr id="7" name="Graphic 6" descr="Head with gears with solid fill">
            <a:extLst>
              <a:ext uri="{FF2B5EF4-FFF2-40B4-BE49-F238E27FC236}">
                <a16:creationId xmlns:a16="http://schemas.microsoft.com/office/drawing/2014/main" id="{28CEB6F6-8959-D4E9-09AC-89C8AE913D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35409" y="2241655"/>
            <a:ext cx="2625436" cy="2625436"/>
          </a:xfrm>
          <a:prstGeom prst="rect">
            <a:avLst/>
          </a:prstGeom>
        </p:spPr>
      </p:pic>
      <p:sp>
        <p:nvSpPr>
          <p:cNvPr id="2" name="TextBox 1">
            <a:extLst>
              <a:ext uri="{FF2B5EF4-FFF2-40B4-BE49-F238E27FC236}">
                <a16:creationId xmlns:a16="http://schemas.microsoft.com/office/drawing/2014/main" id="{94AFFAE8-B165-45E5-2309-8E78FC13F9BF}"/>
              </a:ext>
            </a:extLst>
          </p:cNvPr>
          <p:cNvSpPr txBox="1"/>
          <p:nvPr/>
        </p:nvSpPr>
        <p:spPr>
          <a:xfrm>
            <a:off x="707781" y="2274838"/>
            <a:ext cx="3341077" cy="2308324"/>
          </a:xfrm>
          <a:prstGeom prst="rect">
            <a:avLst/>
          </a:prstGeom>
          <a:noFill/>
        </p:spPr>
        <p:txBody>
          <a:bodyPr wrap="square" rtlCol="0">
            <a:spAutoFit/>
          </a:bodyPr>
          <a:lstStyle/>
          <a:p>
            <a:r>
              <a:rPr lang="en-US" sz="2400" dirty="0"/>
              <a:t>So, to revise effectively, you need to find ways to interrupt the forgetting curve.</a:t>
            </a:r>
          </a:p>
          <a:p>
            <a:endParaRPr lang="en-US" sz="2400" dirty="0"/>
          </a:p>
          <a:p>
            <a:endParaRPr lang="en-US" sz="2400" dirty="0">
              <a:highlight>
                <a:srgbClr val="FFFF00"/>
              </a:highlight>
            </a:endParaRPr>
          </a:p>
        </p:txBody>
      </p:sp>
      <p:sp>
        <p:nvSpPr>
          <p:cNvPr id="4" name="TextBox 3">
            <a:extLst>
              <a:ext uri="{FF2B5EF4-FFF2-40B4-BE49-F238E27FC236}">
                <a16:creationId xmlns:a16="http://schemas.microsoft.com/office/drawing/2014/main" id="{16FAD3AD-0BC4-D5A0-B75C-EF6A5D66FEBB}"/>
              </a:ext>
            </a:extLst>
          </p:cNvPr>
          <p:cNvSpPr txBox="1"/>
          <p:nvPr/>
        </p:nvSpPr>
        <p:spPr>
          <a:xfrm>
            <a:off x="7833946" y="2030879"/>
            <a:ext cx="3411415" cy="3416320"/>
          </a:xfrm>
          <a:prstGeom prst="rect">
            <a:avLst/>
          </a:prstGeom>
          <a:noFill/>
        </p:spPr>
        <p:txBody>
          <a:bodyPr wrap="square" rtlCol="0">
            <a:spAutoFit/>
          </a:bodyPr>
          <a:lstStyle/>
          <a:p>
            <a:r>
              <a:rPr lang="en-US" sz="2400" dirty="0"/>
              <a:t>In pairs, discuss how you might consider the forgetting curve when planning your revision.</a:t>
            </a:r>
          </a:p>
          <a:p>
            <a:endParaRPr lang="en-US" sz="2400" dirty="0"/>
          </a:p>
          <a:p>
            <a:endParaRPr lang="en-US" sz="2400" dirty="0"/>
          </a:p>
          <a:p>
            <a:r>
              <a:rPr lang="en-US" sz="2400" dirty="0"/>
              <a:t>What strategies would be helpful / not helpful for revision?</a:t>
            </a:r>
            <a:endParaRPr lang="en-GB" sz="2400" dirty="0"/>
          </a:p>
        </p:txBody>
      </p:sp>
    </p:spTree>
    <p:extLst>
      <p:ext uri="{BB962C8B-B14F-4D97-AF65-F5344CB8AC3E}">
        <p14:creationId xmlns:p14="http://schemas.microsoft.com/office/powerpoint/2010/main" val="24970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CA792C-DAA9-B73E-E8F1-EAAE77EA13C0}"/>
              </a:ext>
            </a:extLst>
          </p:cNvPr>
          <p:cNvGraphicFramePr>
            <a:graphicFrameLocks noGrp="1"/>
          </p:cNvGraphicFramePr>
          <p:nvPr/>
        </p:nvGraphicFramePr>
        <p:xfrm>
          <a:off x="61546" y="602333"/>
          <a:ext cx="12130454" cy="6141002"/>
        </p:xfrm>
        <a:graphic>
          <a:graphicData uri="http://schemas.openxmlformats.org/drawingml/2006/table">
            <a:tbl>
              <a:tblPr firstRow="1" bandRow="1">
                <a:tableStyleId>{5C22544A-7EE6-4342-B048-85BDC9FD1C3A}</a:tableStyleId>
              </a:tblPr>
              <a:tblGrid>
                <a:gridCol w="3556489">
                  <a:extLst>
                    <a:ext uri="{9D8B030D-6E8A-4147-A177-3AD203B41FA5}">
                      <a16:colId xmlns:a16="http://schemas.microsoft.com/office/drawing/2014/main" val="112108000"/>
                    </a:ext>
                  </a:extLst>
                </a:gridCol>
                <a:gridCol w="4475284">
                  <a:extLst>
                    <a:ext uri="{9D8B030D-6E8A-4147-A177-3AD203B41FA5}">
                      <a16:colId xmlns:a16="http://schemas.microsoft.com/office/drawing/2014/main" val="3930157589"/>
                    </a:ext>
                  </a:extLst>
                </a:gridCol>
                <a:gridCol w="4098681">
                  <a:extLst>
                    <a:ext uri="{9D8B030D-6E8A-4147-A177-3AD203B41FA5}">
                      <a16:colId xmlns:a16="http://schemas.microsoft.com/office/drawing/2014/main" val="829667657"/>
                    </a:ext>
                  </a:extLst>
                </a:gridCol>
              </a:tblGrid>
              <a:tr h="384216">
                <a:tc>
                  <a:txBody>
                    <a:bodyPr/>
                    <a:lstStyle/>
                    <a:p>
                      <a:r>
                        <a:rPr lang="en-US" sz="1400" dirty="0">
                          <a:solidFill>
                            <a:schemeClr val="tx1"/>
                          </a:solidFill>
                        </a:rPr>
                        <a:t>Statement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Revision Strategy A</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Revision Strategy B</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547233"/>
                  </a:ext>
                </a:extLst>
              </a:tr>
              <a:tr h="808741">
                <a:tc>
                  <a:txBody>
                    <a:bodyPr/>
                    <a:lstStyle/>
                    <a:p>
                      <a:r>
                        <a:rPr lang="en-US" sz="1400" dirty="0">
                          <a:solidFill>
                            <a:schemeClr val="tx1"/>
                          </a:solidFill>
                        </a:rPr>
                        <a:t>1. It is natural to struggle to remember new information.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Revisit key information regularly but don’t just read notes. Use self quizzing or flashcards to test yourself and don’t be disheartened if it seems difficult.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Read through notes on a regular basis and important information should stick in your mind.</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501123"/>
                  </a:ext>
                </a:extLst>
              </a:tr>
              <a:tr h="735214">
                <a:tc>
                  <a:txBody>
                    <a:bodyPr/>
                    <a:lstStyle/>
                    <a:p>
                      <a:r>
                        <a:rPr lang="en-US" sz="1400" dirty="0">
                          <a:solidFill>
                            <a:schemeClr val="tx1"/>
                          </a:solidFill>
                        </a:rPr>
                        <a:t>2. The largest drop in memory happens soon after we are introduced to new information.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Focus on revising information soon after you have learned it in class and just before exams.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Revisit information regularly. Plan your revision so that you go over topics several times. Accept that recalling information is often challenging. It doesn’t mean your memory is bad or that you can’t revise just that you need to go over things repeatedly.</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801513"/>
                  </a:ext>
                </a:extLst>
              </a:tr>
              <a:tr h="735214">
                <a:tc>
                  <a:txBody>
                    <a:bodyPr/>
                    <a:lstStyle/>
                    <a:p>
                      <a:r>
                        <a:rPr lang="en-US" sz="1400" dirty="0">
                          <a:solidFill>
                            <a:schemeClr val="tx1"/>
                          </a:solidFill>
                        </a:rPr>
                        <a:t>3. It is easier to remember things that have meaning.</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You will be less confused if you try to learn each new piece of information on its own and just repeat it until you remember it.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Try to make links between new knowledge and existing knowledge. Draw concept maps, flow charts or timelines to explain how ideas are linked together.</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428458"/>
                  </a:ext>
                </a:extLst>
              </a:tr>
              <a:tr h="654981">
                <a:tc>
                  <a:txBody>
                    <a:bodyPr/>
                    <a:lstStyle/>
                    <a:p>
                      <a:r>
                        <a:rPr lang="en-US" sz="1400" dirty="0">
                          <a:solidFill>
                            <a:schemeClr val="tx1"/>
                          </a:solidFill>
                        </a:rPr>
                        <a:t>4. How you feel affects how well you remember.</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Doing well in tests will increase confidence so it is worth cramming before exams.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You are more likely to remember well if you are well fed, hydrated and rested so plan your revision timetable to avoid cramming.</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355437"/>
                  </a:ext>
                </a:extLst>
              </a:tr>
              <a:tr h="852643">
                <a:tc>
                  <a:txBody>
                    <a:bodyPr/>
                    <a:lstStyle/>
                    <a:p>
                      <a:r>
                        <a:rPr lang="en-US" sz="1400" dirty="0">
                          <a:solidFill>
                            <a:schemeClr val="tx1"/>
                          </a:solidFill>
                        </a:rPr>
                        <a:t>5. Ebbinghaus discovered that if we keep reviewing information over time the rate at which we forget it decreases. </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You will remember more if you space out your revision for each topic. So for example, plan to spend an hour on a topic in 4,  15 minute chunks rather than in one session.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GCSE content is challenging so it is easier to focus for an hour revising one topic then to move on to another topic.</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0024174"/>
                  </a:ext>
                </a:extLst>
              </a:tr>
              <a:tr h="735214">
                <a:tc>
                  <a:txBody>
                    <a:bodyPr/>
                    <a:lstStyle/>
                    <a:p>
                      <a:r>
                        <a:rPr lang="en-US" sz="1400" dirty="0">
                          <a:solidFill>
                            <a:schemeClr val="tx1"/>
                          </a:solidFill>
                        </a:rPr>
                        <a:t>6. The way information is presented affects learning.</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Use lots of colours to make notes look nice.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Ensure that notes are </a:t>
                      </a:r>
                      <a:r>
                        <a:rPr lang="en-US" sz="1400" dirty="0" err="1">
                          <a:solidFill>
                            <a:schemeClr val="tx1"/>
                          </a:solidFill>
                        </a:rPr>
                        <a:t>organised</a:t>
                      </a:r>
                      <a:r>
                        <a:rPr lang="en-US" sz="1400" dirty="0">
                          <a:solidFill>
                            <a:schemeClr val="tx1"/>
                          </a:solidFill>
                        </a:rPr>
                        <a:t> and laid out clearly.</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389219"/>
                  </a:ext>
                </a:extLst>
              </a:tr>
              <a:tr h="735214">
                <a:tc>
                  <a:txBody>
                    <a:bodyPr/>
                    <a:lstStyle/>
                    <a:p>
                      <a:r>
                        <a:rPr lang="en-US" sz="1400" dirty="0">
                          <a:solidFill>
                            <a:schemeClr val="tx1"/>
                          </a:solidFill>
                        </a:rPr>
                        <a:t>7. Be positive about challenge – identify gaps to fill them</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Use </a:t>
                      </a:r>
                      <a:r>
                        <a:rPr lang="en-US" sz="1400" dirty="0" err="1">
                          <a:solidFill>
                            <a:schemeClr val="tx1"/>
                          </a:solidFill>
                        </a:rPr>
                        <a:t>Personalised</a:t>
                      </a:r>
                      <a:r>
                        <a:rPr lang="en-US" sz="1400" dirty="0">
                          <a:solidFill>
                            <a:schemeClr val="tx1"/>
                          </a:solidFill>
                        </a:rPr>
                        <a:t> Learning checklists, exam specifications and exam feedback to see where your strengths and weaknesses are in terms of subject knowledge.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It is better to focus on your </a:t>
                      </a:r>
                      <a:r>
                        <a:rPr lang="en-US" sz="1400" dirty="0" err="1">
                          <a:solidFill>
                            <a:schemeClr val="tx1"/>
                          </a:solidFill>
                        </a:rPr>
                        <a:t>favourite</a:t>
                      </a:r>
                      <a:r>
                        <a:rPr lang="en-US" sz="1400" dirty="0">
                          <a:solidFill>
                            <a:schemeClr val="tx1"/>
                          </a:solidFill>
                        </a:rPr>
                        <a:t> topics. If you enjoy them you are more likely to remember them.</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8209"/>
                  </a:ext>
                </a:extLst>
              </a:tr>
            </a:tbl>
          </a:graphicData>
        </a:graphic>
      </p:graphicFrame>
      <p:sp>
        <p:nvSpPr>
          <p:cNvPr id="5" name="TextBox 4">
            <a:extLst>
              <a:ext uri="{FF2B5EF4-FFF2-40B4-BE49-F238E27FC236}">
                <a16:creationId xmlns:a16="http://schemas.microsoft.com/office/drawing/2014/main" id="{6734E58D-F335-6CB7-0128-5148F5435258}"/>
              </a:ext>
            </a:extLst>
          </p:cNvPr>
          <p:cNvSpPr txBox="1"/>
          <p:nvPr/>
        </p:nvSpPr>
        <p:spPr>
          <a:xfrm>
            <a:off x="404446" y="202223"/>
            <a:ext cx="10726617" cy="400110"/>
          </a:xfrm>
          <a:prstGeom prst="rect">
            <a:avLst/>
          </a:prstGeom>
          <a:solidFill>
            <a:schemeClr val="bg1"/>
          </a:solidFill>
        </p:spPr>
        <p:txBody>
          <a:bodyPr wrap="square" rtlCol="0">
            <a:spAutoFit/>
          </a:bodyPr>
          <a:lstStyle/>
          <a:p>
            <a:r>
              <a:rPr lang="en-US" sz="2000" dirty="0"/>
              <a:t>For each statement, decide which is the better revision strategy</a:t>
            </a:r>
            <a:endParaRPr lang="en-GB" sz="2000" dirty="0"/>
          </a:p>
        </p:txBody>
      </p:sp>
    </p:spTree>
    <p:extLst>
      <p:ext uri="{BB962C8B-B14F-4D97-AF65-F5344CB8AC3E}">
        <p14:creationId xmlns:p14="http://schemas.microsoft.com/office/powerpoint/2010/main" val="248972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CA792C-DAA9-B73E-E8F1-EAAE77EA13C0}"/>
              </a:ext>
            </a:extLst>
          </p:cNvPr>
          <p:cNvGraphicFramePr>
            <a:graphicFrameLocks noGrp="1"/>
          </p:cNvGraphicFramePr>
          <p:nvPr>
            <p:extLst>
              <p:ext uri="{D42A27DB-BD31-4B8C-83A1-F6EECF244321}">
                <p14:modId xmlns:p14="http://schemas.microsoft.com/office/powerpoint/2010/main" val="1606603125"/>
              </p:ext>
            </p:extLst>
          </p:nvPr>
        </p:nvGraphicFramePr>
        <p:xfrm>
          <a:off x="61546" y="602333"/>
          <a:ext cx="12130454" cy="6141002"/>
        </p:xfrm>
        <a:graphic>
          <a:graphicData uri="http://schemas.openxmlformats.org/drawingml/2006/table">
            <a:tbl>
              <a:tblPr firstRow="1" bandRow="1">
                <a:tableStyleId>{5C22544A-7EE6-4342-B048-85BDC9FD1C3A}</a:tableStyleId>
              </a:tblPr>
              <a:tblGrid>
                <a:gridCol w="3556489">
                  <a:extLst>
                    <a:ext uri="{9D8B030D-6E8A-4147-A177-3AD203B41FA5}">
                      <a16:colId xmlns:a16="http://schemas.microsoft.com/office/drawing/2014/main" val="112108000"/>
                    </a:ext>
                  </a:extLst>
                </a:gridCol>
                <a:gridCol w="4475284">
                  <a:extLst>
                    <a:ext uri="{9D8B030D-6E8A-4147-A177-3AD203B41FA5}">
                      <a16:colId xmlns:a16="http://schemas.microsoft.com/office/drawing/2014/main" val="3930157589"/>
                    </a:ext>
                  </a:extLst>
                </a:gridCol>
                <a:gridCol w="4098681">
                  <a:extLst>
                    <a:ext uri="{9D8B030D-6E8A-4147-A177-3AD203B41FA5}">
                      <a16:colId xmlns:a16="http://schemas.microsoft.com/office/drawing/2014/main" val="829667657"/>
                    </a:ext>
                  </a:extLst>
                </a:gridCol>
              </a:tblGrid>
              <a:tr h="384216">
                <a:tc>
                  <a:txBody>
                    <a:bodyPr/>
                    <a:lstStyle/>
                    <a:p>
                      <a:r>
                        <a:rPr lang="en-US" sz="1400" dirty="0">
                          <a:solidFill>
                            <a:schemeClr val="tx1"/>
                          </a:solidFill>
                        </a:rPr>
                        <a:t>Statement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Revision Strategy A</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Revision Strategy B</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547233"/>
                  </a:ext>
                </a:extLst>
              </a:tr>
              <a:tr h="808741">
                <a:tc>
                  <a:txBody>
                    <a:bodyPr/>
                    <a:lstStyle/>
                    <a:p>
                      <a:r>
                        <a:rPr lang="en-US" sz="1400" dirty="0">
                          <a:solidFill>
                            <a:schemeClr val="tx1"/>
                          </a:solidFill>
                        </a:rPr>
                        <a:t>1. It is natural to struggle to remember new information.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Revisit key information regularly but don’t just read notes. Use self quizzing or flashcards to test yourself and don’t be disheartened if it seems difficult.</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Read through notes on a regular basis and important information should stick in your mind.</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501123"/>
                  </a:ext>
                </a:extLst>
              </a:tr>
              <a:tr h="735214">
                <a:tc>
                  <a:txBody>
                    <a:bodyPr/>
                    <a:lstStyle/>
                    <a:p>
                      <a:r>
                        <a:rPr lang="en-US" sz="1400" dirty="0">
                          <a:solidFill>
                            <a:schemeClr val="tx1"/>
                          </a:solidFill>
                        </a:rPr>
                        <a:t>2. The largest drop in memory happens soon after we are introduced to new information.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Focus on revising information soon after you have learned it in class and just before exams.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Revisit information regularly. Plan your revision so that you go over topics several times. Accept that recalling information is often challenging. It doesn’t mean your memory is bad or that you can’t revise just that you need to go over things repeatedly.</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801513"/>
                  </a:ext>
                </a:extLst>
              </a:tr>
              <a:tr h="735214">
                <a:tc>
                  <a:txBody>
                    <a:bodyPr/>
                    <a:lstStyle/>
                    <a:p>
                      <a:r>
                        <a:rPr lang="en-US" sz="1400" dirty="0">
                          <a:solidFill>
                            <a:schemeClr val="tx1"/>
                          </a:solidFill>
                        </a:rPr>
                        <a:t>3. It is easier to remember things that have meaning.</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You will be less confused if you try to learn each new piece of information on its own and just repeat it until you remember it.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Try to make links between new knowledge and existing knowledge. Draw concept maps, flow charts or timelines to explain how ideas are linked together.</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428458"/>
                  </a:ext>
                </a:extLst>
              </a:tr>
              <a:tr h="654981">
                <a:tc>
                  <a:txBody>
                    <a:bodyPr/>
                    <a:lstStyle/>
                    <a:p>
                      <a:r>
                        <a:rPr lang="en-US" sz="1400" dirty="0">
                          <a:solidFill>
                            <a:schemeClr val="tx1"/>
                          </a:solidFill>
                        </a:rPr>
                        <a:t>4. How you feel affects how well you remember.</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Doing well in tests will increase confidence so it is worth cramming before exams.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You are more likely to remember well if you are well fed, hydrated and rested so plan your revision timetable to avoid cramming.</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355437"/>
                  </a:ext>
                </a:extLst>
              </a:tr>
              <a:tr h="852643">
                <a:tc>
                  <a:txBody>
                    <a:bodyPr/>
                    <a:lstStyle/>
                    <a:p>
                      <a:r>
                        <a:rPr lang="en-US" sz="1400" dirty="0">
                          <a:solidFill>
                            <a:schemeClr val="tx1"/>
                          </a:solidFill>
                        </a:rPr>
                        <a:t>5. Ebbinghaus discovered that if we keep reviewing information over time the rate at which we forget it decreases. </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You will remember more if you space out your revision for each topic. So for example, plan to spend an hour on a topic in 4,  15 minute chunks rather than in one session.</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GCSE content is challenging so it is easier to focus for an hour revising one topic then to move on to another topic.</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0024174"/>
                  </a:ext>
                </a:extLst>
              </a:tr>
              <a:tr h="735214">
                <a:tc>
                  <a:txBody>
                    <a:bodyPr/>
                    <a:lstStyle/>
                    <a:p>
                      <a:r>
                        <a:rPr lang="en-US" sz="1400" dirty="0">
                          <a:solidFill>
                            <a:schemeClr val="tx1"/>
                          </a:solidFill>
                        </a:rPr>
                        <a:t>6. The way information is presented affects learning.</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Use lots of colours to make notes look nice.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Ensure that notes are organized, easy to read and laid out clearly.</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389219"/>
                  </a:ext>
                </a:extLst>
              </a:tr>
              <a:tr h="735214">
                <a:tc>
                  <a:txBody>
                    <a:bodyPr/>
                    <a:lstStyle/>
                    <a:p>
                      <a:r>
                        <a:rPr lang="en-US" sz="1400" dirty="0">
                          <a:solidFill>
                            <a:schemeClr val="tx1"/>
                          </a:solidFill>
                        </a:rPr>
                        <a:t>7. Be positive about challenge – identify gaps to fill them</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highlight>
                            <a:srgbClr val="00FFFF"/>
                          </a:highlight>
                        </a:rPr>
                        <a:t>Use </a:t>
                      </a:r>
                      <a:r>
                        <a:rPr lang="en-US" sz="1400" dirty="0" err="1">
                          <a:solidFill>
                            <a:schemeClr val="tx1"/>
                          </a:solidFill>
                          <a:highlight>
                            <a:srgbClr val="00FFFF"/>
                          </a:highlight>
                        </a:rPr>
                        <a:t>Personalised</a:t>
                      </a:r>
                      <a:r>
                        <a:rPr lang="en-US" sz="1400" dirty="0">
                          <a:solidFill>
                            <a:schemeClr val="tx1"/>
                          </a:solidFill>
                          <a:highlight>
                            <a:srgbClr val="00FFFF"/>
                          </a:highlight>
                        </a:rPr>
                        <a:t> Learning checklists, exam specifications and exam feedback to see where your strengths and weaknesses are in terms of subject knowledge.</a:t>
                      </a:r>
                      <a:endParaRPr lang="en-GB" sz="1400" dirty="0">
                        <a:solidFill>
                          <a:schemeClr val="tx1"/>
                        </a:solidFill>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It is better to focus on your </a:t>
                      </a:r>
                      <a:r>
                        <a:rPr lang="en-US" sz="1400" dirty="0" err="1">
                          <a:solidFill>
                            <a:schemeClr val="tx1"/>
                          </a:solidFill>
                        </a:rPr>
                        <a:t>favourite</a:t>
                      </a:r>
                      <a:r>
                        <a:rPr lang="en-US" sz="1400" dirty="0">
                          <a:solidFill>
                            <a:schemeClr val="tx1"/>
                          </a:solidFill>
                        </a:rPr>
                        <a:t> topics. If you enjoy them you are more likely to remember them.</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8209"/>
                  </a:ext>
                </a:extLst>
              </a:tr>
            </a:tbl>
          </a:graphicData>
        </a:graphic>
      </p:graphicFrame>
      <p:sp>
        <p:nvSpPr>
          <p:cNvPr id="5" name="TextBox 4">
            <a:extLst>
              <a:ext uri="{FF2B5EF4-FFF2-40B4-BE49-F238E27FC236}">
                <a16:creationId xmlns:a16="http://schemas.microsoft.com/office/drawing/2014/main" id="{6734E58D-F335-6CB7-0128-5148F5435258}"/>
              </a:ext>
            </a:extLst>
          </p:cNvPr>
          <p:cNvSpPr txBox="1"/>
          <p:nvPr/>
        </p:nvSpPr>
        <p:spPr>
          <a:xfrm>
            <a:off x="404446" y="202223"/>
            <a:ext cx="10726617" cy="400110"/>
          </a:xfrm>
          <a:prstGeom prst="rect">
            <a:avLst/>
          </a:prstGeom>
          <a:solidFill>
            <a:schemeClr val="bg1"/>
          </a:solidFill>
        </p:spPr>
        <p:txBody>
          <a:bodyPr wrap="square" rtlCol="0">
            <a:spAutoFit/>
          </a:bodyPr>
          <a:lstStyle/>
          <a:p>
            <a:r>
              <a:rPr lang="en-US" sz="2000" dirty="0"/>
              <a:t>Answers - For each statement, decide which is the better revision strategy</a:t>
            </a:r>
            <a:endParaRPr lang="en-GB" sz="2000" dirty="0"/>
          </a:p>
        </p:txBody>
      </p:sp>
    </p:spTree>
    <p:extLst>
      <p:ext uri="{BB962C8B-B14F-4D97-AF65-F5344CB8AC3E}">
        <p14:creationId xmlns:p14="http://schemas.microsoft.com/office/powerpoint/2010/main" val="15161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3212</TotalTime>
  <Words>1188</Words>
  <Application>Microsoft Macintosh PowerPoint</Application>
  <PresentationFormat>Widescreen</PresentationFormat>
  <Paragraphs>79</Paragraphs>
  <Slides>5</Slides>
  <Notes>5</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Cormorant SemiBold</vt:lpstr>
      <vt:lpstr>Lato</vt:lpstr>
      <vt:lpstr>Lato Light</vt:lpstr>
      <vt:lpstr>Bridgewater Blue </vt:lpstr>
      <vt:lpstr>Bridgewater White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Mr. T. Eden</cp:lastModifiedBy>
  <cp:revision>220</cp:revision>
  <dcterms:created xsi:type="dcterms:W3CDTF">2022-11-29T09:30:02Z</dcterms:created>
  <dcterms:modified xsi:type="dcterms:W3CDTF">2024-04-08T15:27:46Z</dcterms:modified>
</cp:coreProperties>
</file>