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3" r:id="rId2"/>
  </p:sldMasterIdLst>
  <p:notesMasterIdLst>
    <p:notesMasterId r:id="rId11"/>
  </p:notesMasterIdLst>
  <p:sldIdLst>
    <p:sldId id="291" r:id="rId3"/>
    <p:sldId id="292" r:id="rId4"/>
    <p:sldId id="274" r:id="rId5"/>
    <p:sldId id="311" r:id="rId6"/>
    <p:sldId id="312" r:id="rId7"/>
    <p:sldId id="295" r:id="rId8"/>
    <p:sldId id="305" r:id="rId9"/>
    <p:sldId id="31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p:restoredTop sz="94694"/>
  </p:normalViewPr>
  <p:slideViewPr>
    <p:cSldViewPr snapToGrid="0">
      <p:cViewPr varScale="1">
        <p:scale>
          <a:sx n="121" d="100"/>
          <a:sy n="121" d="100"/>
        </p:scale>
        <p:origin x="10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832FC6-DBA0-4043-B366-08E6E50FA392}"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2B7D1540-2831-42E5-BD5E-DBA7841222CD}">
      <dgm:prSet phldrT="[Text]"/>
      <dgm:spPr/>
      <dgm:t>
        <a:bodyPr/>
        <a:lstStyle/>
        <a:p>
          <a:r>
            <a:rPr lang="en-US" dirty="0"/>
            <a:t>Planning</a:t>
          </a:r>
          <a:endParaRPr lang="en-GB" dirty="0"/>
        </a:p>
      </dgm:t>
    </dgm:pt>
    <dgm:pt modelId="{85C28F16-3E05-45DA-A27C-0BF173D42A2C}" type="parTrans" cxnId="{7624C01F-F473-4FB5-A817-3E516F067608}">
      <dgm:prSet/>
      <dgm:spPr/>
      <dgm:t>
        <a:bodyPr/>
        <a:lstStyle/>
        <a:p>
          <a:endParaRPr lang="en-GB"/>
        </a:p>
      </dgm:t>
    </dgm:pt>
    <dgm:pt modelId="{DB29F608-9D16-488A-B6E9-5A9A951D6E03}" type="sibTrans" cxnId="{7624C01F-F473-4FB5-A817-3E516F067608}">
      <dgm:prSet/>
      <dgm:spPr/>
      <dgm:t>
        <a:bodyPr/>
        <a:lstStyle/>
        <a:p>
          <a:endParaRPr lang="en-GB"/>
        </a:p>
      </dgm:t>
    </dgm:pt>
    <dgm:pt modelId="{D96B25E2-2B88-4E47-AB6F-97E1D790246B}">
      <dgm:prSet phldrT="[Text]"/>
      <dgm:spPr/>
      <dgm:t>
        <a:bodyPr/>
        <a:lstStyle/>
        <a:p>
          <a:r>
            <a:rPr lang="en-US" dirty="0"/>
            <a:t>Monitoring</a:t>
          </a:r>
          <a:endParaRPr lang="en-GB" dirty="0"/>
        </a:p>
      </dgm:t>
    </dgm:pt>
    <dgm:pt modelId="{EEA21FBF-E9E2-401A-814A-20C535DCA8B5}" type="parTrans" cxnId="{76B38910-2CC0-4CE3-BB0D-8B681582D68B}">
      <dgm:prSet/>
      <dgm:spPr/>
      <dgm:t>
        <a:bodyPr/>
        <a:lstStyle/>
        <a:p>
          <a:endParaRPr lang="en-GB"/>
        </a:p>
      </dgm:t>
    </dgm:pt>
    <dgm:pt modelId="{9969186F-7443-4893-89A3-06CB2349F7F1}" type="sibTrans" cxnId="{76B38910-2CC0-4CE3-BB0D-8B681582D68B}">
      <dgm:prSet/>
      <dgm:spPr/>
      <dgm:t>
        <a:bodyPr/>
        <a:lstStyle/>
        <a:p>
          <a:endParaRPr lang="en-GB"/>
        </a:p>
      </dgm:t>
    </dgm:pt>
    <dgm:pt modelId="{57B03DCA-FE4B-4A39-B9F6-915F6102956D}">
      <dgm:prSet phldrT="[Text]"/>
      <dgm:spPr/>
      <dgm:t>
        <a:bodyPr/>
        <a:lstStyle/>
        <a:p>
          <a:r>
            <a:rPr lang="en-US" dirty="0"/>
            <a:t>Evaluating</a:t>
          </a:r>
          <a:endParaRPr lang="en-GB" dirty="0"/>
        </a:p>
      </dgm:t>
    </dgm:pt>
    <dgm:pt modelId="{2CE27E2B-08B9-4C3F-A4E7-D7738711FAFA}" type="parTrans" cxnId="{0DB9F74A-6D77-4601-8F6D-F8CA1A1952FF}">
      <dgm:prSet/>
      <dgm:spPr/>
      <dgm:t>
        <a:bodyPr/>
        <a:lstStyle/>
        <a:p>
          <a:endParaRPr lang="en-GB"/>
        </a:p>
      </dgm:t>
    </dgm:pt>
    <dgm:pt modelId="{36230DFA-A7EE-4074-8177-05FBBCB205F9}" type="sibTrans" cxnId="{0DB9F74A-6D77-4601-8F6D-F8CA1A1952FF}">
      <dgm:prSet/>
      <dgm:spPr/>
      <dgm:t>
        <a:bodyPr/>
        <a:lstStyle/>
        <a:p>
          <a:endParaRPr lang="en-GB"/>
        </a:p>
      </dgm:t>
    </dgm:pt>
    <dgm:pt modelId="{DA9505A1-43FC-4CED-887F-E8F7CB1C6786}">
      <dgm:prSet phldrT="[Text]"/>
      <dgm:spPr/>
      <dgm:t>
        <a:bodyPr/>
        <a:lstStyle/>
        <a:p>
          <a:r>
            <a:rPr lang="en-US" dirty="0"/>
            <a:t>Regulating</a:t>
          </a:r>
          <a:endParaRPr lang="en-GB" dirty="0"/>
        </a:p>
      </dgm:t>
    </dgm:pt>
    <dgm:pt modelId="{F8D86EDF-095B-4161-BD09-85C2D18E2A75}" type="parTrans" cxnId="{FB9000D2-AB3E-4301-AA62-70F8917EE180}">
      <dgm:prSet/>
      <dgm:spPr/>
      <dgm:t>
        <a:bodyPr/>
        <a:lstStyle/>
        <a:p>
          <a:endParaRPr lang="en-GB"/>
        </a:p>
      </dgm:t>
    </dgm:pt>
    <dgm:pt modelId="{2CC1064F-F8F9-40EE-AFEE-82BFB3F0ADA4}" type="sibTrans" cxnId="{FB9000D2-AB3E-4301-AA62-70F8917EE180}">
      <dgm:prSet/>
      <dgm:spPr/>
      <dgm:t>
        <a:bodyPr/>
        <a:lstStyle/>
        <a:p>
          <a:endParaRPr lang="en-GB"/>
        </a:p>
      </dgm:t>
    </dgm:pt>
    <dgm:pt modelId="{B2E529F6-9C28-4C0B-9923-EFFEA1FB0CAE}" type="pres">
      <dgm:prSet presAssocID="{B3832FC6-DBA0-4043-B366-08E6E50FA392}" presName="cycleMatrixDiagram" presStyleCnt="0">
        <dgm:presLayoutVars>
          <dgm:chMax val="1"/>
          <dgm:dir/>
          <dgm:animLvl val="lvl"/>
          <dgm:resizeHandles val="exact"/>
        </dgm:presLayoutVars>
      </dgm:prSet>
      <dgm:spPr/>
    </dgm:pt>
    <dgm:pt modelId="{43F962A8-6FD7-4D2E-A78A-0C1F2687B3C0}" type="pres">
      <dgm:prSet presAssocID="{B3832FC6-DBA0-4043-B366-08E6E50FA392}" presName="children" presStyleCnt="0"/>
      <dgm:spPr/>
    </dgm:pt>
    <dgm:pt modelId="{F026B1EB-D459-4334-B965-F9D6FFE2CA37}" type="pres">
      <dgm:prSet presAssocID="{B3832FC6-DBA0-4043-B366-08E6E50FA392}" presName="childPlaceholder" presStyleCnt="0"/>
      <dgm:spPr/>
    </dgm:pt>
    <dgm:pt modelId="{108E649C-4BA2-4D4E-B0E4-75CC79F950D5}" type="pres">
      <dgm:prSet presAssocID="{B3832FC6-DBA0-4043-B366-08E6E50FA392}" presName="circle" presStyleCnt="0"/>
      <dgm:spPr/>
    </dgm:pt>
    <dgm:pt modelId="{DE01CF69-6C3D-4723-97B8-AEFB8583C3BE}" type="pres">
      <dgm:prSet presAssocID="{B3832FC6-DBA0-4043-B366-08E6E50FA392}" presName="quadrant1" presStyleLbl="node1" presStyleIdx="0" presStyleCnt="4">
        <dgm:presLayoutVars>
          <dgm:chMax val="1"/>
          <dgm:bulletEnabled val="1"/>
        </dgm:presLayoutVars>
      </dgm:prSet>
      <dgm:spPr/>
    </dgm:pt>
    <dgm:pt modelId="{DD6050F7-007D-43A9-B46F-27882C3F63B9}" type="pres">
      <dgm:prSet presAssocID="{B3832FC6-DBA0-4043-B366-08E6E50FA392}" presName="quadrant2" presStyleLbl="node1" presStyleIdx="1" presStyleCnt="4">
        <dgm:presLayoutVars>
          <dgm:chMax val="1"/>
          <dgm:bulletEnabled val="1"/>
        </dgm:presLayoutVars>
      </dgm:prSet>
      <dgm:spPr/>
    </dgm:pt>
    <dgm:pt modelId="{F2CD56BA-5486-48D9-B42F-E1A605B7F670}" type="pres">
      <dgm:prSet presAssocID="{B3832FC6-DBA0-4043-B366-08E6E50FA392}" presName="quadrant3" presStyleLbl="node1" presStyleIdx="2" presStyleCnt="4">
        <dgm:presLayoutVars>
          <dgm:chMax val="1"/>
          <dgm:bulletEnabled val="1"/>
        </dgm:presLayoutVars>
      </dgm:prSet>
      <dgm:spPr/>
    </dgm:pt>
    <dgm:pt modelId="{DD9BD77C-0315-4C23-997D-331D9BB2CC0E}" type="pres">
      <dgm:prSet presAssocID="{B3832FC6-DBA0-4043-B366-08E6E50FA392}" presName="quadrant4" presStyleLbl="node1" presStyleIdx="3" presStyleCnt="4">
        <dgm:presLayoutVars>
          <dgm:chMax val="1"/>
          <dgm:bulletEnabled val="1"/>
        </dgm:presLayoutVars>
      </dgm:prSet>
      <dgm:spPr/>
    </dgm:pt>
    <dgm:pt modelId="{B9495B4D-2F96-44F7-ABD8-1836CD910DB3}" type="pres">
      <dgm:prSet presAssocID="{B3832FC6-DBA0-4043-B366-08E6E50FA392}" presName="quadrantPlaceholder" presStyleCnt="0"/>
      <dgm:spPr/>
    </dgm:pt>
    <dgm:pt modelId="{1088300E-ACA4-4306-812F-955CEEC3096C}" type="pres">
      <dgm:prSet presAssocID="{B3832FC6-DBA0-4043-B366-08E6E50FA392}" presName="center1" presStyleLbl="fgShp" presStyleIdx="0" presStyleCnt="2"/>
      <dgm:spPr/>
    </dgm:pt>
    <dgm:pt modelId="{0B460EC9-A61C-485B-B06D-B6D2912A3DA7}" type="pres">
      <dgm:prSet presAssocID="{B3832FC6-DBA0-4043-B366-08E6E50FA392}" presName="center2" presStyleLbl="fgShp" presStyleIdx="1" presStyleCnt="2"/>
      <dgm:spPr/>
    </dgm:pt>
  </dgm:ptLst>
  <dgm:cxnLst>
    <dgm:cxn modelId="{E3A78B09-29BF-4A86-A44B-54A842DED982}" type="presOf" srcId="{DA9505A1-43FC-4CED-887F-E8F7CB1C6786}" destId="{DD9BD77C-0315-4C23-997D-331D9BB2CC0E}" srcOrd="0" destOrd="0" presId="urn:microsoft.com/office/officeart/2005/8/layout/cycle4"/>
    <dgm:cxn modelId="{76B38910-2CC0-4CE3-BB0D-8B681582D68B}" srcId="{B3832FC6-DBA0-4043-B366-08E6E50FA392}" destId="{D96B25E2-2B88-4E47-AB6F-97E1D790246B}" srcOrd="1" destOrd="0" parTransId="{EEA21FBF-E9E2-401A-814A-20C535DCA8B5}" sibTransId="{9969186F-7443-4893-89A3-06CB2349F7F1}"/>
    <dgm:cxn modelId="{7624C01F-F473-4FB5-A817-3E516F067608}" srcId="{B3832FC6-DBA0-4043-B366-08E6E50FA392}" destId="{2B7D1540-2831-42E5-BD5E-DBA7841222CD}" srcOrd="0" destOrd="0" parTransId="{85C28F16-3E05-45DA-A27C-0BF173D42A2C}" sibTransId="{DB29F608-9D16-488A-B6E9-5A9A951D6E03}"/>
    <dgm:cxn modelId="{0DB9F74A-6D77-4601-8F6D-F8CA1A1952FF}" srcId="{B3832FC6-DBA0-4043-B366-08E6E50FA392}" destId="{57B03DCA-FE4B-4A39-B9F6-915F6102956D}" srcOrd="2" destOrd="0" parTransId="{2CE27E2B-08B9-4C3F-A4E7-D7738711FAFA}" sibTransId="{36230DFA-A7EE-4074-8177-05FBBCB205F9}"/>
    <dgm:cxn modelId="{CDFC848C-EE3A-44DC-9CD2-F8CFEEC1D82C}" type="presOf" srcId="{D96B25E2-2B88-4E47-AB6F-97E1D790246B}" destId="{DD6050F7-007D-43A9-B46F-27882C3F63B9}" srcOrd="0" destOrd="0" presId="urn:microsoft.com/office/officeart/2005/8/layout/cycle4"/>
    <dgm:cxn modelId="{FB9000D2-AB3E-4301-AA62-70F8917EE180}" srcId="{B3832FC6-DBA0-4043-B366-08E6E50FA392}" destId="{DA9505A1-43FC-4CED-887F-E8F7CB1C6786}" srcOrd="3" destOrd="0" parTransId="{F8D86EDF-095B-4161-BD09-85C2D18E2A75}" sibTransId="{2CC1064F-F8F9-40EE-AFEE-82BFB3F0ADA4}"/>
    <dgm:cxn modelId="{A5D0F3E4-73A1-4979-A0EC-2712E9286A06}" type="presOf" srcId="{B3832FC6-DBA0-4043-B366-08E6E50FA392}" destId="{B2E529F6-9C28-4C0B-9923-EFFEA1FB0CAE}" srcOrd="0" destOrd="0" presId="urn:microsoft.com/office/officeart/2005/8/layout/cycle4"/>
    <dgm:cxn modelId="{E4A2E8E9-EFCC-4A3E-BD0C-D9B4B38D512A}" type="presOf" srcId="{2B7D1540-2831-42E5-BD5E-DBA7841222CD}" destId="{DE01CF69-6C3D-4723-97B8-AEFB8583C3BE}" srcOrd="0" destOrd="0" presId="urn:microsoft.com/office/officeart/2005/8/layout/cycle4"/>
    <dgm:cxn modelId="{16E9C1F0-5DFE-4556-A152-A926C5F19B2D}" type="presOf" srcId="{57B03DCA-FE4B-4A39-B9F6-915F6102956D}" destId="{F2CD56BA-5486-48D9-B42F-E1A605B7F670}" srcOrd="0" destOrd="0" presId="urn:microsoft.com/office/officeart/2005/8/layout/cycle4"/>
    <dgm:cxn modelId="{CDF5422D-0FE9-4C25-B04E-7B0431F0CDF5}" type="presParOf" srcId="{B2E529F6-9C28-4C0B-9923-EFFEA1FB0CAE}" destId="{43F962A8-6FD7-4D2E-A78A-0C1F2687B3C0}" srcOrd="0" destOrd="0" presId="urn:microsoft.com/office/officeart/2005/8/layout/cycle4"/>
    <dgm:cxn modelId="{AB9C07F9-07B5-46D7-9C4D-D2315051E781}" type="presParOf" srcId="{43F962A8-6FD7-4D2E-A78A-0C1F2687B3C0}" destId="{F026B1EB-D459-4334-B965-F9D6FFE2CA37}" srcOrd="0" destOrd="0" presId="urn:microsoft.com/office/officeart/2005/8/layout/cycle4"/>
    <dgm:cxn modelId="{F36F5AAF-3E86-44CD-8DCB-67894F0C7E7A}" type="presParOf" srcId="{B2E529F6-9C28-4C0B-9923-EFFEA1FB0CAE}" destId="{108E649C-4BA2-4D4E-B0E4-75CC79F950D5}" srcOrd="1" destOrd="0" presId="urn:microsoft.com/office/officeart/2005/8/layout/cycle4"/>
    <dgm:cxn modelId="{FC53D419-AD54-4CBD-979C-498A388AC356}" type="presParOf" srcId="{108E649C-4BA2-4D4E-B0E4-75CC79F950D5}" destId="{DE01CF69-6C3D-4723-97B8-AEFB8583C3BE}" srcOrd="0" destOrd="0" presId="urn:microsoft.com/office/officeart/2005/8/layout/cycle4"/>
    <dgm:cxn modelId="{E4E00809-FDF3-4625-8AAD-C1D04B1214A2}" type="presParOf" srcId="{108E649C-4BA2-4D4E-B0E4-75CC79F950D5}" destId="{DD6050F7-007D-43A9-B46F-27882C3F63B9}" srcOrd="1" destOrd="0" presId="urn:microsoft.com/office/officeart/2005/8/layout/cycle4"/>
    <dgm:cxn modelId="{E9D748EA-5770-4DEF-B0E9-B6A60514ED21}" type="presParOf" srcId="{108E649C-4BA2-4D4E-B0E4-75CC79F950D5}" destId="{F2CD56BA-5486-48D9-B42F-E1A605B7F670}" srcOrd="2" destOrd="0" presId="urn:microsoft.com/office/officeart/2005/8/layout/cycle4"/>
    <dgm:cxn modelId="{1CCDC410-14E1-4D43-B358-E485F06B8504}" type="presParOf" srcId="{108E649C-4BA2-4D4E-B0E4-75CC79F950D5}" destId="{DD9BD77C-0315-4C23-997D-331D9BB2CC0E}" srcOrd="3" destOrd="0" presId="urn:microsoft.com/office/officeart/2005/8/layout/cycle4"/>
    <dgm:cxn modelId="{51F62BB6-C565-4770-80B1-6BB9A9DADEAD}" type="presParOf" srcId="{108E649C-4BA2-4D4E-B0E4-75CC79F950D5}" destId="{B9495B4D-2F96-44F7-ABD8-1836CD910DB3}" srcOrd="4" destOrd="0" presId="urn:microsoft.com/office/officeart/2005/8/layout/cycle4"/>
    <dgm:cxn modelId="{9B3E0F44-5EC2-4515-B1C3-25F57927709A}" type="presParOf" srcId="{B2E529F6-9C28-4C0B-9923-EFFEA1FB0CAE}" destId="{1088300E-ACA4-4306-812F-955CEEC3096C}" srcOrd="2" destOrd="0" presId="urn:microsoft.com/office/officeart/2005/8/layout/cycle4"/>
    <dgm:cxn modelId="{9F3FEF6D-C7B0-4F80-8F2F-97465C76588E}" type="presParOf" srcId="{B2E529F6-9C28-4C0B-9923-EFFEA1FB0CAE}" destId="{0B460EC9-A61C-485B-B06D-B6D2912A3DA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1CF69-6C3D-4723-97B8-AEFB8583C3BE}">
      <dsp:nvSpPr>
        <dsp:cNvPr id="0" name=""/>
        <dsp:cNvSpPr/>
      </dsp:nvSpPr>
      <dsp:spPr>
        <a:xfrm>
          <a:off x="1663530" y="308864"/>
          <a:ext cx="2346282" cy="234628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Planning</a:t>
          </a:r>
          <a:endParaRPr lang="en-GB" sz="2200" kern="1200" dirty="0"/>
        </a:p>
      </dsp:txBody>
      <dsp:txXfrm>
        <a:off x="2350740" y="996074"/>
        <a:ext cx="1659072" cy="1659072"/>
      </dsp:txXfrm>
    </dsp:sp>
    <dsp:sp modelId="{DD6050F7-007D-43A9-B46F-27882C3F63B9}">
      <dsp:nvSpPr>
        <dsp:cNvPr id="0" name=""/>
        <dsp:cNvSpPr/>
      </dsp:nvSpPr>
      <dsp:spPr>
        <a:xfrm rot="5400000">
          <a:off x="4118186" y="308864"/>
          <a:ext cx="2346282" cy="234628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Monitoring</a:t>
          </a:r>
          <a:endParaRPr lang="en-GB" sz="2200" kern="1200" dirty="0"/>
        </a:p>
      </dsp:txBody>
      <dsp:txXfrm rot="-5400000">
        <a:off x="4118186" y="996074"/>
        <a:ext cx="1659072" cy="1659072"/>
      </dsp:txXfrm>
    </dsp:sp>
    <dsp:sp modelId="{F2CD56BA-5486-48D9-B42F-E1A605B7F670}">
      <dsp:nvSpPr>
        <dsp:cNvPr id="0" name=""/>
        <dsp:cNvSpPr/>
      </dsp:nvSpPr>
      <dsp:spPr>
        <a:xfrm rot="10800000">
          <a:off x="4118186" y="2763520"/>
          <a:ext cx="2346282" cy="234628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Evaluating</a:t>
          </a:r>
          <a:endParaRPr lang="en-GB" sz="2200" kern="1200" dirty="0"/>
        </a:p>
      </dsp:txBody>
      <dsp:txXfrm rot="10800000">
        <a:off x="4118186" y="2763520"/>
        <a:ext cx="1659072" cy="1659072"/>
      </dsp:txXfrm>
    </dsp:sp>
    <dsp:sp modelId="{DD9BD77C-0315-4C23-997D-331D9BB2CC0E}">
      <dsp:nvSpPr>
        <dsp:cNvPr id="0" name=""/>
        <dsp:cNvSpPr/>
      </dsp:nvSpPr>
      <dsp:spPr>
        <a:xfrm rot="16200000">
          <a:off x="1663530" y="2763520"/>
          <a:ext cx="2346282" cy="234628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Regulating</a:t>
          </a:r>
          <a:endParaRPr lang="en-GB" sz="2200" kern="1200" dirty="0"/>
        </a:p>
      </dsp:txBody>
      <dsp:txXfrm rot="5400000">
        <a:off x="2350740" y="2763520"/>
        <a:ext cx="1659072" cy="1659072"/>
      </dsp:txXfrm>
    </dsp:sp>
    <dsp:sp modelId="{1088300E-ACA4-4306-812F-955CEEC3096C}">
      <dsp:nvSpPr>
        <dsp:cNvPr id="0" name=""/>
        <dsp:cNvSpPr/>
      </dsp:nvSpPr>
      <dsp:spPr>
        <a:xfrm>
          <a:off x="3658954" y="2221653"/>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460EC9-A61C-485B-B06D-B6D2912A3DA7}">
      <dsp:nvSpPr>
        <dsp:cNvPr id="0" name=""/>
        <dsp:cNvSpPr/>
      </dsp:nvSpPr>
      <dsp:spPr>
        <a:xfrm rot="10800000">
          <a:off x="3658954" y="2492586"/>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36433-FACB-47D4-A4C2-2B7CF7AB6A9F}" type="datetimeFigureOut">
              <a:rPr lang="en-GB" smtClean="0"/>
              <a:t>08/04/2024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8A3A1-2855-4156-880A-1F5CF30FE5CF}" type="slidenum">
              <a:rPr lang="en-GB" smtClean="0"/>
              <a:t>‹#›</a:t>
            </a:fld>
            <a:endParaRPr lang="en-GB"/>
          </a:p>
        </p:txBody>
      </p:sp>
    </p:spTree>
    <p:extLst>
      <p:ext uri="{BB962C8B-B14F-4D97-AF65-F5344CB8AC3E}">
        <p14:creationId xmlns:p14="http://schemas.microsoft.com/office/powerpoint/2010/main" val="377075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8A3A1-2855-4156-880A-1F5CF30FE5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27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very simplified but should be sufficient detail for students to begin to think about how some forms of revision will be more / less effective.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8A3A1-2855-4156-880A-1F5CF30FE5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27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important part of the session</a:t>
            </a:r>
            <a:endParaRPr lang="en-GB" dirty="0"/>
          </a:p>
        </p:txBody>
      </p:sp>
      <p:sp>
        <p:nvSpPr>
          <p:cNvPr id="4" name="Slide Number Placeholder 3"/>
          <p:cNvSpPr>
            <a:spLocks noGrp="1"/>
          </p:cNvSpPr>
          <p:nvPr>
            <p:ph type="sldNum" sz="quarter" idx="5"/>
          </p:nvPr>
        </p:nvSpPr>
        <p:spPr/>
        <p:txBody>
          <a:bodyPr/>
          <a:lstStyle/>
          <a:p>
            <a:fld id="{9348A3A1-2855-4156-880A-1F5CF30FE5CF}" type="slidenum">
              <a:rPr lang="en-GB" smtClean="0"/>
              <a:t>3</a:t>
            </a:fld>
            <a:endParaRPr lang="en-GB"/>
          </a:p>
        </p:txBody>
      </p:sp>
    </p:spTree>
    <p:extLst>
      <p:ext uri="{BB962C8B-B14F-4D97-AF65-F5344CB8AC3E}">
        <p14:creationId xmlns:p14="http://schemas.microsoft.com/office/powerpoint/2010/main" val="1391574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was in last week’s lesson but I felt that there was too much last week so thought I would include again for reference if it is useful or if anyone felt that it was rushed.</a:t>
            </a:r>
          </a:p>
        </p:txBody>
      </p:sp>
      <p:sp>
        <p:nvSpPr>
          <p:cNvPr id="4" name="Slide Number Placeholder 3"/>
          <p:cNvSpPr>
            <a:spLocks noGrp="1"/>
          </p:cNvSpPr>
          <p:nvPr>
            <p:ph type="sldNum" sz="quarter" idx="5"/>
          </p:nvPr>
        </p:nvSpPr>
        <p:spPr/>
        <p:txBody>
          <a:bodyPr/>
          <a:lstStyle/>
          <a:p>
            <a:fld id="{9348A3A1-2855-4156-880A-1F5CF30FE5CF}" type="slidenum">
              <a:rPr lang="en-GB" smtClean="0"/>
              <a:t>4</a:t>
            </a:fld>
            <a:endParaRPr lang="en-GB"/>
          </a:p>
        </p:txBody>
      </p:sp>
    </p:spTree>
    <p:extLst>
      <p:ext uri="{BB962C8B-B14F-4D97-AF65-F5344CB8AC3E}">
        <p14:creationId xmlns:p14="http://schemas.microsoft.com/office/powerpoint/2010/main" val="284127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48A3A1-2855-4156-880A-1F5CF30FE5CF}" type="slidenum">
              <a:rPr lang="en-GB" smtClean="0"/>
              <a:t>5</a:t>
            </a:fld>
            <a:endParaRPr lang="en-GB"/>
          </a:p>
        </p:txBody>
      </p:sp>
    </p:spTree>
    <p:extLst>
      <p:ext uri="{BB962C8B-B14F-4D97-AF65-F5344CB8AC3E}">
        <p14:creationId xmlns:p14="http://schemas.microsoft.com/office/powerpoint/2010/main" val="293622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48A3A1-2855-4156-880A-1F5CF30FE5CF}" type="slidenum">
              <a:rPr lang="en-GB" smtClean="0"/>
              <a:t>6</a:t>
            </a:fld>
            <a:endParaRPr lang="en-GB"/>
          </a:p>
        </p:txBody>
      </p:sp>
    </p:spTree>
    <p:extLst>
      <p:ext uri="{BB962C8B-B14F-4D97-AF65-F5344CB8AC3E}">
        <p14:creationId xmlns:p14="http://schemas.microsoft.com/office/powerpoint/2010/main" val="1970026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8A3A1-2855-4156-880A-1F5CF30FE5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792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compare to those on the board. They are not expected to answer in as much detail as examples given.  Retain this work for next lesson.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8A3A1-2855-4156-880A-1F5CF30FE5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14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4/8/24</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27223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59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7702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4/8/24</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83163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0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571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124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4/8/24</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21310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4/8/24</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40974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4/8/24</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1762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4103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B172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4/8/24</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7"/>
          <a:stretch>
            <a:fillRect/>
          </a:stretch>
        </p:blipFill>
        <p:spPr>
          <a:xfrm>
            <a:off x="598167" y="244861"/>
            <a:ext cx="1936101" cy="1519237"/>
          </a:xfrm>
          <a:prstGeom prst="rect">
            <a:avLst/>
          </a:prstGeom>
        </p:spPr>
      </p:pic>
    </p:spTree>
    <p:extLst>
      <p:ext uri="{BB962C8B-B14F-4D97-AF65-F5344CB8AC3E}">
        <p14:creationId xmlns:p14="http://schemas.microsoft.com/office/powerpoint/2010/main" val="816285907"/>
      </p:ext>
    </p:extLst>
  </p:cSld>
  <p:clrMap bg1="dk1" tx1="lt1" bg2="dk2" tx2="lt2" accent1="accent1" accent2="accent2" accent3="accent3" accent4="accent4" accent5="accent5" accent6="accent6" hlink="hlink" folHlink="folHlink"/>
  <p:sldLayoutIdLst>
    <p:sldLayoutId id="2147483667" r:id="rId1"/>
    <p:sldLayoutId id="2147483674" r:id="rId2"/>
    <p:sldLayoutId id="2147483680" r:id="rId3"/>
    <p:sldLayoutId id="2147483682" r:id="rId4"/>
    <p:sldLayoutId id="214748368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4/8/24</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8"/>
          <a:srcRect/>
          <a:stretch/>
        </p:blipFill>
        <p:spPr>
          <a:xfrm>
            <a:off x="598167" y="244861"/>
            <a:ext cx="1936100" cy="1519237"/>
          </a:xfrm>
          <a:prstGeom prst="rect">
            <a:avLst/>
          </a:prstGeom>
        </p:spPr>
      </p:pic>
    </p:spTree>
    <p:extLst>
      <p:ext uri="{BB962C8B-B14F-4D97-AF65-F5344CB8AC3E}">
        <p14:creationId xmlns:p14="http://schemas.microsoft.com/office/powerpoint/2010/main" val="33151858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D885605-DEA5-1CAB-34B0-BE627C6250B4}"/>
              </a:ext>
            </a:extLst>
          </p:cNvPr>
          <p:cNvSpPr txBox="1"/>
          <p:nvPr/>
        </p:nvSpPr>
        <p:spPr>
          <a:xfrm>
            <a:off x="3540693" y="618066"/>
            <a:ext cx="47073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The cycle of metacognition</a:t>
            </a:r>
            <a:endParaRPr kumimoji="0" lang="en-GB" sz="32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6321F4F-E254-9B7A-FA5B-E06CD04B5788}"/>
              </a:ext>
            </a:extLst>
          </p:cNvPr>
          <p:cNvPicPr>
            <a:picLocks noChangeAspect="1"/>
          </p:cNvPicPr>
          <p:nvPr/>
        </p:nvPicPr>
        <p:blipFill rotWithShape="1">
          <a:blip r:embed="rId3"/>
          <a:srcRect l="4812" t="33889" r="87042" b="53964"/>
          <a:stretch/>
        </p:blipFill>
        <p:spPr>
          <a:xfrm>
            <a:off x="11327685" y="0"/>
            <a:ext cx="864315" cy="1031162"/>
          </a:xfrm>
          <a:prstGeom prst="rect">
            <a:avLst/>
          </a:prstGeom>
        </p:spPr>
      </p:pic>
      <p:pic>
        <p:nvPicPr>
          <p:cNvPr id="2" name="Picture 1" descr="A diagram of a process&#10;&#10;Description automatically generated">
            <a:extLst>
              <a:ext uri="{FF2B5EF4-FFF2-40B4-BE49-F238E27FC236}">
                <a16:creationId xmlns:a16="http://schemas.microsoft.com/office/drawing/2014/main" id="{69D94621-5B7A-D585-9E96-9CCBECA53E6E}"/>
              </a:ext>
            </a:extLst>
          </p:cNvPr>
          <p:cNvPicPr>
            <a:picLocks noChangeAspect="1"/>
          </p:cNvPicPr>
          <p:nvPr/>
        </p:nvPicPr>
        <p:blipFill rotWithShape="1">
          <a:blip r:embed="rId4"/>
          <a:srcRect l="18369"/>
          <a:stretch/>
        </p:blipFill>
        <p:spPr>
          <a:xfrm>
            <a:off x="5894383" y="1327128"/>
            <a:ext cx="5233852" cy="5465752"/>
          </a:xfrm>
          <a:prstGeom prst="rect">
            <a:avLst/>
          </a:prstGeom>
        </p:spPr>
      </p:pic>
      <p:sp>
        <p:nvSpPr>
          <p:cNvPr id="3" name="TextBox 2">
            <a:extLst>
              <a:ext uri="{FF2B5EF4-FFF2-40B4-BE49-F238E27FC236}">
                <a16:creationId xmlns:a16="http://schemas.microsoft.com/office/drawing/2014/main" id="{5CA4F2EE-6EB4-3C2B-E72A-81B5C5231543}"/>
              </a:ext>
            </a:extLst>
          </p:cNvPr>
          <p:cNvSpPr txBox="1"/>
          <p:nvPr/>
        </p:nvSpPr>
        <p:spPr>
          <a:xfrm>
            <a:off x="633045" y="2453054"/>
            <a:ext cx="500427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Metacognition means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thinkin</a:t>
            </a:r>
            <a:r>
              <a:rPr lang="en-US" dirty="0">
                <a:solidFill>
                  <a:prstClr val="black"/>
                </a:solidFill>
                <a:latin typeface="Calibri" panose="020F0502020204030204"/>
              </a:rPr>
              <a:t>g about our learning processes. It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involves planning how to approach a task, monitoring how we are doing with a task and evaluating how we completed a task.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 of this involves reflecting on our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Metacognition </a:t>
            </a:r>
            <a:r>
              <a:rPr lang="en-US" dirty="0">
                <a:solidFill>
                  <a:prstClr val="black"/>
                </a:solidFill>
                <a:latin typeface="Calibri" panose="020F0502020204030204"/>
              </a:rPr>
              <a:t>can involve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identifying strengths and weaknesses or gaps in knowledge or missing notes through using learning checklists. It can involve planning effective revision timetables and evaluating our work against model answers.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44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D885605-DEA5-1CAB-34B0-BE627C6250B4}"/>
              </a:ext>
            </a:extLst>
          </p:cNvPr>
          <p:cNvSpPr txBox="1"/>
          <p:nvPr/>
        </p:nvSpPr>
        <p:spPr>
          <a:xfrm>
            <a:off x="3540693" y="618066"/>
            <a:ext cx="64391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 Memory and Cognitive Load Theory</a:t>
            </a:r>
            <a:endParaRPr kumimoji="0" lang="en-GB" sz="32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6321F4F-E254-9B7A-FA5B-E06CD04B5788}"/>
              </a:ext>
            </a:extLst>
          </p:cNvPr>
          <p:cNvPicPr>
            <a:picLocks noChangeAspect="1"/>
          </p:cNvPicPr>
          <p:nvPr/>
        </p:nvPicPr>
        <p:blipFill rotWithShape="1">
          <a:blip r:embed="rId3"/>
          <a:srcRect l="4812" t="33889" r="87042" b="53964"/>
          <a:stretch/>
        </p:blipFill>
        <p:spPr>
          <a:xfrm>
            <a:off x="11327685" y="0"/>
            <a:ext cx="864315" cy="1031162"/>
          </a:xfrm>
          <a:prstGeom prst="rect">
            <a:avLst/>
          </a:prstGeom>
        </p:spPr>
      </p:pic>
      <p:sp>
        <p:nvSpPr>
          <p:cNvPr id="3" name="TextBox 2">
            <a:extLst>
              <a:ext uri="{FF2B5EF4-FFF2-40B4-BE49-F238E27FC236}">
                <a16:creationId xmlns:a16="http://schemas.microsoft.com/office/drawing/2014/main" id="{5CA4F2EE-6EB4-3C2B-E72A-81B5C5231543}"/>
              </a:ext>
            </a:extLst>
          </p:cNvPr>
          <p:cNvSpPr txBox="1"/>
          <p:nvPr/>
        </p:nvSpPr>
        <p:spPr>
          <a:xfrm>
            <a:off x="586863" y="1889636"/>
            <a:ext cx="4622445"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According to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Cognitive Load Theory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our memory can be divided into long term memory and working memory.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Long term memory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like a store of all the things that we know and have previously learned.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It is almost unlimited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terms on how much we are capable of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Working memory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the bit of our mind that we use when we have to hold instructions or information in our mind to try to complete a task.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It can only hold a small number of bits of information at a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Cognitive Overload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occurs when too many demands are made on our working memory.</a:t>
            </a:r>
          </a:p>
        </p:txBody>
      </p:sp>
      <p:pic>
        <p:nvPicPr>
          <p:cNvPr id="7" name="Graphic 6" descr="Head with gears with solid fill">
            <a:extLst>
              <a:ext uri="{FF2B5EF4-FFF2-40B4-BE49-F238E27FC236}">
                <a16:creationId xmlns:a16="http://schemas.microsoft.com/office/drawing/2014/main" id="{28CEB6F6-8959-D4E9-09AC-89C8AE913D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54455" y="2787073"/>
            <a:ext cx="2625436" cy="2625436"/>
          </a:xfrm>
          <a:prstGeom prst="rect">
            <a:avLst/>
          </a:prstGeom>
        </p:spPr>
      </p:pic>
    </p:spTree>
    <p:extLst>
      <p:ext uri="{BB962C8B-B14F-4D97-AF65-F5344CB8AC3E}">
        <p14:creationId xmlns:p14="http://schemas.microsoft.com/office/powerpoint/2010/main" val="329522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6CE295-FE17-40CA-B823-4A4433E1061C}"/>
              </a:ext>
            </a:extLst>
          </p:cNvPr>
          <p:cNvPicPr>
            <a:picLocks noChangeAspect="1"/>
          </p:cNvPicPr>
          <p:nvPr/>
        </p:nvPicPr>
        <p:blipFill rotWithShape="1">
          <a:blip r:embed="rId3"/>
          <a:srcRect l="5111" t="63472" r="86744" b="24537"/>
          <a:stretch/>
        </p:blipFill>
        <p:spPr>
          <a:xfrm>
            <a:off x="11390468" y="0"/>
            <a:ext cx="801532" cy="943928"/>
          </a:xfrm>
          <a:prstGeom prst="rect">
            <a:avLst/>
          </a:prstGeom>
        </p:spPr>
      </p:pic>
      <p:pic>
        <p:nvPicPr>
          <p:cNvPr id="4" name="Picture 3">
            <a:extLst>
              <a:ext uri="{FF2B5EF4-FFF2-40B4-BE49-F238E27FC236}">
                <a16:creationId xmlns:a16="http://schemas.microsoft.com/office/drawing/2014/main" id="{4E8E0DE7-56FE-9A03-2950-C6C4292A3D42}"/>
              </a:ext>
            </a:extLst>
          </p:cNvPr>
          <p:cNvPicPr>
            <a:picLocks noChangeAspect="1"/>
          </p:cNvPicPr>
          <p:nvPr/>
        </p:nvPicPr>
        <p:blipFill>
          <a:blip r:embed="rId4"/>
          <a:stretch>
            <a:fillRect/>
          </a:stretch>
        </p:blipFill>
        <p:spPr>
          <a:xfrm>
            <a:off x="3889581" y="0"/>
            <a:ext cx="4828954" cy="6858000"/>
          </a:xfrm>
          <a:prstGeom prst="rect">
            <a:avLst/>
          </a:prstGeom>
        </p:spPr>
      </p:pic>
    </p:spTree>
    <p:extLst>
      <p:ext uri="{BB962C8B-B14F-4D97-AF65-F5344CB8AC3E}">
        <p14:creationId xmlns:p14="http://schemas.microsoft.com/office/powerpoint/2010/main" val="190322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D885605-DEA5-1CAB-34B0-BE627C6250B4}"/>
              </a:ext>
            </a:extLst>
          </p:cNvPr>
          <p:cNvSpPr txBox="1"/>
          <p:nvPr/>
        </p:nvSpPr>
        <p:spPr>
          <a:xfrm>
            <a:off x="3540693" y="618066"/>
            <a:ext cx="4706492" cy="584775"/>
          </a:xfrm>
          <a:prstGeom prst="rect">
            <a:avLst/>
          </a:prstGeom>
          <a:noFill/>
        </p:spPr>
        <p:txBody>
          <a:bodyPr wrap="square" rtlCol="0">
            <a:spAutoFit/>
          </a:bodyPr>
          <a:lstStyle/>
          <a:p>
            <a:r>
              <a:rPr lang="en-US" sz="3200" b="1" dirty="0">
                <a:solidFill>
                  <a:schemeClr val="accent4">
                    <a:lumMod val="75000"/>
                  </a:schemeClr>
                </a:solidFill>
              </a:rPr>
              <a:t>The cycle of self regulation</a:t>
            </a:r>
            <a:endParaRPr lang="en-GB" sz="3200" b="1" dirty="0">
              <a:solidFill>
                <a:schemeClr val="accent4">
                  <a:lumMod val="75000"/>
                </a:schemeClr>
              </a:solidFill>
            </a:endParaRPr>
          </a:p>
        </p:txBody>
      </p:sp>
      <p:graphicFrame>
        <p:nvGraphicFramePr>
          <p:cNvPr id="4" name="Diagram 3">
            <a:extLst>
              <a:ext uri="{FF2B5EF4-FFF2-40B4-BE49-F238E27FC236}">
                <a16:creationId xmlns:a16="http://schemas.microsoft.com/office/drawing/2014/main" id="{8CF760E0-03DD-7181-326C-05691354C1EC}"/>
              </a:ext>
            </a:extLst>
          </p:cNvPr>
          <p:cNvGraphicFramePr/>
          <p:nvPr/>
        </p:nvGraphicFramePr>
        <p:xfrm>
          <a:off x="2032000" y="120284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F520B04-4BDE-5476-6CD1-00F866592D7E}"/>
              </a:ext>
            </a:extLst>
          </p:cNvPr>
          <p:cNvSpPr txBox="1"/>
          <p:nvPr/>
        </p:nvSpPr>
        <p:spPr>
          <a:xfrm>
            <a:off x="524120" y="1943100"/>
            <a:ext cx="2913672" cy="1477328"/>
          </a:xfrm>
          <a:prstGeom prst="rect">
            <a:avLst/>
          </a:prstGeom>
          <a:noFill/>
        </p:spPr>
        <p:txBody>
          <a:bodyPr wrap="square" rtlCol="0">
            <a:spAutoFit/>
          </a:bodyPr>
          <a:lstStyle/>
          <a:p>
            <a:pPr lvl="0"/>
            <a:r>
              <a:rPr lang="en-US" dirty="0"/>
              <a:t>When starting a learning activity, you think about the goals you want to reach and what strategies you might use to reach your goals.</a:t>
            </a:r>
            <a:endParaRPr lang="en-GB" dirty="0"/>
          </a:p>
        </p:txBody>
      </p:sp>
      <p:sp>
        <p:nvSpPr>
          <p:cNvPr id="7" name="TextBox 6">
            <a:extLst>
              <a:ext uri="{FF2B5EF4-FFF2-40B4-BE49-F238E27FC236}">
                <a16:creationId xmlns:a16="http://schemas.microsoft.com/office/drawing/2014/main" id="{7CC40372-14E5-24A5-0C84-D215E3CE730A}"/>
              </a:ext>
            </a:extLst>
          </p:cNvPr>
          <p:cNvSpPr txBox="1"/>
          <p:nvPr/>
        </p:nvSpPr>
        <p:spPr>
          <a:xfrm>
            <a:off x="8652119" y="1326851"/>
            <a:ext cx="3015761" cy="2585323"/>
          </a:xfrm>
          <a:prstGeom prst="rect">
            <a:avLst/>
          </a:prstGeom>
          <a:noFill/>
        </p:spPr>
        <p:txBody>
          <a:bodyPr wrap="square" rtlCol="0">
            <a:spAutoFit/>
          </a:bodyPr>
          <a:lstStyle/>
          <a:p>
            <a:r>
              <a:rPr lang="en-US" sz="1800" dirty="0"/>
              <a:t>During a learning activity you monitor your progress. You might consider whether the strategy you selected is right for the task, how well you are progressing and whether there is anything distracting you.</a:t>
            </a:r>
            <a:endParaRPr lang="en-GB" sz="1800" dirty="0"/>
          </a:p>
          <a:p>
            <a:endParaRPr lang="en-GB" dirty="0"/>
          </a:p>
        </p:txBody>
      </p:sp>
      <p:sp>
        <p:nvSpPr>
          <p:cNvPr id="8" name="TextBox 7">
            <a:extLst>
              <a:ext uri="{FF2B5EF4-FFF2-40B4-BE49-F238E27FC236}">
                <a16:creationId xmlns:a16="http://schemas.microsoft.com/office/drawing/2014/main" id="{FA7100CF-4231-6BD8-E187-F7063735EED9}"/>
              </a:ext>
            </a:extLst>
          </p:cNvPr>
          <p:cNvSpPr txBox="1"/>
          <p:nvPr/>
        </p:nvSpPr>
        <p:spPr>
          <a:xfrm>
            <a:off x="8801587" y="3961488"/>
            <a:ext cx="2866293" cy="3139321"/>
          </a:xfrm>
          <a:prstGeom prst="rect">
            <a:avLst/>
          </a:prstGeom>
          <a:noFill/>
        </p:spPr>
        <p:txBody>
          <a:bodyPr wrap="square" rtlCol="0">
            <a:spAutoFit/>
          </a:bodyPr>
          <a:lstStyle/>
          <a:p>
            <a:r>
              <a:rPr lang="en-US" sz="1800" dirty="0"/>
              <a:t>As you come close to completing a task you consider how well your approach has worked. Did you achieve your goal? What were the strengths and weaknesses of your approach? Did the strategies that you used help or hinder your learning?</a:t>
            </a:r>
            <a:endParaRPr lang="en-GB" sz="1800" dirty="0"/>
          </a:p>
          <a:p>
            <a:endParaRPr lang="en-GB" dirty="0"/>
          </a:p>
        </p:txBody>
      </p:sp>
      <p:pic>
        <p:nvPicPr>
          <p:cNvPr id="9" name="Picture 8">
            <a:extLst>
              <a:ext uri="{FF2B5EF4-FFF2-40B4-BE49-F238E27FC236}">
                <a16:creationId xmlns:a16="http://schemas.microsoft.com/office/drawing/2014/main" id="{66321F4F-E254-9B7A-FA5B-E06CD04B5788}"/>
              </a:ext>
            </a:extLst>
          </p:cNvPr>
          <p:cNvPicPr>
            <a:picLocks noChangeAspect="1"/>
          </p:cNvPicPr>
          <p:nvPr/>
        </p:nvPicPr>
        <p:blipFill rotWithShape="1">
          <a:blip r:embed="rId8"/>
          <a:srcRect l="4812" t="33889" r="87042" b="53964"/>
          <a:stretch/>
        </p:blipFill>
        <p:spPr>
          <a:xfrm>
            <a:off x="11327685" y="0"/>
            <a:ext cx="864315" cy="1031162"/>
          </a:xfrm>
          <a:prstGeom prst="rect">
            <a:avLst/>
          </a:prstGeom>
        </p:spPr>
      </p:pic>
      <p:sp>
        <p:nvSpPr>
          <p:cNvPr id="10" name="TextBox 9">
            <a:extLst>
              <a:ext uri="{FF2B5EF4-FFF2-40B4-BE49-F238E27FC236}">
                <a16:creationId xmlns:a16="http://schemas.microsoft.com/office/drawing/2014/main" id="{90302090-AF94-C4B1-E74B-1A8822F415F8}"/>
              </a:ext>
            </a:extLst>
          </p:cNvPr>
          <p:cNvSpPr txBox="1"/>
          <p:nvPr/>
        </p:nvSpPr>
        <p:spPr>
          <a:xfrm>
            <a:off x="575164" y="3961488"/>
            <a:ext cx="2913672" cy="2585323"/>
          </a:xfrm>
          <a:prstGeom prst="rect">
            <a:avLst/>
          </a:prstGeom>
          <a:noFill/>
        </p:spPr>
        <p:txBody>
          <a:bodyPr wrap="square" rtlCol="0">
            <a:spAutoFit/>
          </a:bodyPr>
          <a:lstStyle/>
          <a:p>
            <a:r>
              <a:rPr lang="en-US" dirty="0"/>
              <a:t>Regulation means making changes based on evaluation. For example, deciding to select the same / a different strategy next time based on how effective it was or making changes to reduce distractions and increase focus.</a:t>
            </a:r>
            <a:endParaRPr lang="en-GB" dirty="0"/>
          </a:p>
        </p:txBody>
      </p:sp>
    </p:spTree>
    <p:extLst>
      <p:ext uri="{BB962C8B-B14F-4D97-AF65-F5344CB8AC3E}">
        <p14:creationId xmlns:p14="http://schemas.microsoft.com/office/powerpoint/2010/main" val="242771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1A5F7D-BA29-132D-A5E7-B671825ECE5E}"/>
              </a:ext>
            </a:extLst>
          </p:cNvPr>
          <p:cNvSpPr txBox="1"/>
          <p:nvPr/>
        </p:nvSpPr>
        <p:spPr>
          <a:xfrm>
            <a:off x="1410413" y="1775069"/>
            <a:ext cx="9107730" cy="400110"/>
          </a:xfrm>
          <a:prstGeom prst="rect">
            <a:avLst/>
          </a:prstGeom>
          <a:noFill/>
        </p:spPr>
        <p:txBody>
          <a:bodyPr wrap="square" rtlCol="0">
            <a:spAutoFit/>
          </a:bodyPr>
          <a:lstStyle/>
          <a:p>
            <a:r>
              <a:rPr lang="en-US" sz="2000" dirty="0"/>
              <a:t>Match the various questions with the appropriate stage of the cycle of self regulation.</a:t>
            </a:r>
            <a:endParaRPr lang="en-GB" sz="2000" dirty="0"/>
          </a:p>
        </p:txBody>
      </p:sp>
      <p:sp>
        <p:nvSpPr>
          <p:cNvPr id="12" name="TextBox 11">
            <a:extLst>
              <a:ext uri="{FF2B5EF4-FFF2-40B4-BE49-F238E27FC236}">
                <a16:creationId xmlns:a16="http://schemas.microsoft.com/office/drawing/2014/main" id="{AD885605-DEA5-1CAB-34B0-BE627C6250B4}"/>
              </a:ext>
            </a:extLst>
          </p:cNvPr>
          <p:cNvSpPr txBox="1"/>
          <p:nvPr/>
        </p:nvSpPr>
        <p:spPr>
          <a:xfrm>
            <a:off x="3540693" y="618066"/>
            <a:ext cx="4706492" cy="584775"/>
          </a:xfrm>
          <a:prstGeom prst="rect">
            <a:avLst/>
          </a:prstGeom>
          <a:noFill/>
        </p:spPr>
        <p:txBody>
          <a:bodyPr wrap="square" rtlCol="0">
            <a:spAutoFit/>
          </a:bodyPr>
          <a:lstStyle/>
          <a:p>
            <a:r>
              <a:rPr lang="en-US" sz="3200" b="1" dirty="0">
                <a:solidFill>
                  <a:schemeClr val="accent4">
                    <a:lumMod val="75000"/>
                  </a:schemeClr>
                </a:solidFill>
              </a:rPr>
              <a:t>The cycle of self regulation</a:t>
            </a:r>
            <a:endParaRPr lang="en-GB" sz="3200" b="1" dirty="0">
              <a:solidFill>
                <a:schemeClr val="accent4">
                  <a:lumMod val="75000"/>
                </a:schemeClr>
              </a:solidFill>
            </a:endParaRPr>
          </a:p>
        </p:txBody>
      </p:sp>
      <p:pic>
        <p:nvPicPr>
          <p:cNvPr id="3" name="Picture 2">
            <a:extLst>
              <a:ext uri="{FF2B5EF4-FFF2-40B4-BE49-F238E27FC236}">
                <a16:creationId xmlns:a16="http://schemas.microsoft.com/office/drawing/2014/main" id="{55F9DE23-6E84-25E9-DE32-AF0818FD1656}"/>
              </a:ext>
            </a:extLst>
          </p:cNvPr>
          <p:cNvPicPr>
            <a:picLocks noChangeAspect="1"/>
          </p:cNvPicPr>
          <p:nvPr/>
        </p:nvPicPr>
        <p:blipFill rotWithShape="1">
          <a:blip r:embed="rId3"/>
          <a:srcRect b="16960"/>
          <a:stretch/>
        </p:blipFill>
        <p:spPr>
          <a:xfrm>
            <a:off x="11386824" y="0"/>
            <a:ext cx="805176" cy="943928"/>
          </a:xfrm>
          <a:prstGeom prst="rect">
            <a:avLst/>
          </a:prstGeom>
        </p:spPr>
      </p:pic>
      <p:graphicFrame>
        <p:nvGraphicFramePr>
          <p:cNvPr id="5" name="Table 4">
            <a:extLst>
              <a:ext uri="{FF2B5EF4-FFF2-40B4-BE49-F238E27FC236}">
                <a16:creationId xmlns:a16="http://schemas.microsoft.com/office/drawing/2014/main" id="{D9248D63-700F-FF3A-5A85-80DF046B52FA}"/>
              </a:ext>
            </a:extLst>
          </p:cNvPr>
          <p:cNvGraphicFramePr>
            <a:graphicFrameLocks noGrp="1"/>
          </p:cNvGraphicFramePr>
          <p:nvPr/>
        </p:nvGraphicFramePr>
        <p:xfrm>
          <a:off x="1410414" y="2747407"/>
          <a:ext cx="9107729" cy="2931160"/>
        </p:xfrm>
        <a:graphic>
          <a:graphicData uri="http://schemas.openxmlformats.org/drawingml/2006/table">
            <a:tbl>
              <a:tblPr firstRow="1" bandRow="1">
                <a:tableStyleId>{5C22544A-7EE6-4342-B048-85BDC9FD1C3A}</a:tableStyleId>
              </a:tblPr>
              <a:tblGrid>
                <a:gridCol w="3732856">
                  <a:extLst>
                    <a:ext uri="{9D8B030D-6E8A-4147-A177-3AD203B41FA5}">
                      <a16:colId xmlns:a16="http://schemas.microsoft.com/office/drawing/2014/main" val="21077103"/>
                    </a:ext>
                  </a:extLst>
                </a:gridCol>
                <a:gridCol w="5374873">
                  <a:extLst>
                    <a:ext uri="{9D8B030D-6E8A-4147-A177-3AD203B41FA5}">
                      <a16:colId xmlns:a16="http://schemas.microsoft.com/office/drawing/2014/main" val="1849345070"/>
                    </a:ext>
                  </a:extLst>
                </a:gridCol>
              </a:tblGrid>
              <a:tr h="370840">
                <a:tc>
                  <a:txBody>
                    <a:bodyPr/>
                    <a:lstStyle/>
                    <a:p>
                      <a:r>
                        <a:rPr lang="en-US" dirty="0"/>
                        <a:t>Stage in Cycle of self regulation</a:t>
                      </a:r>
                      <a:endParaRPr lang="en-GB" dirty="0"/>
                    </a:p>
                  </a:txBody>
                  <a:tcPr/>
                </a:tc>
                <a:tc>
                  <a:txBody>
                    <a:bodyPr/>
                    <a:lstStyle/>
                    <a:p>
                      <a:r>
                        <a:rPr lang="en-US" dirty="0"/>
                        <a:t>Questions you might ask yourself</a:t>
                      </a:r>
                      <a:endParaRPr lang="en-GB" dirty="0"/>
                    </a:p>
                  </a:txBody>
                  <a:tcPr/>
                </a:tc>
                <a:extLst>
                  <a:ext uri="{0D108BD9-81ED-4DB2-BD59-A6C34878D82A}">
                    <a16:rowId xmlns:a16="http://schemas.microsoft.com/office/drawing/2014/main" val="1916205040"/>
                  </a:ext>
                </a:extLst>
              </a:tr>
              <a:tr h="370840">
                <a:tc>
                  <a:txBody>
                    <a:bodyPr/>
                    <a:lstStyle/>
                    <a:p>
                      <a:r>
                        <a:rPr lang="en-US" dirty="0"/>
                        <a:t>Planning</a:t>
                      </a:r>
                      <a:endParaRPr lang="en-GB" dirty="0"/>
                    </a:p>
                  </a:txBody>
                  <a:tcPr/>
                </a:tc>
                <a:tc>
                  <a:txBody>
                    <a:bodyPr/>
                    <a:lstStyle/>
                    <a:p>
                      <a:r>
                        <a:rPr lang="en-US" dirty="0"/>
                        <a:t>How am I progressing with his task? What is going well? What might be hindering my progress?</a:t>
                      </a:r>
                      <a:endParaRPr lang="en-GB" dirty="0"/>
                    </a:p>
                  </a:txBody>
                  <a:tcPr/>
                </a:tc>
                <a:extLst>
                  <a:ext uri="{0D108BD9-81ED-4DB2-BD59-A6C34878D82A}">
                    <a16:rowId xmlns:a16="http://schemas.microsoft.com/office/drawing/2014/main" val="1704247800"/>
                  </a:ext>
                </a:extLst>
              </a:tr>
              <a:tr h="370840">
                <a:tc>
                  <a:txBody>
                    <a:bodyPr/>
                    <a:lstStyle/>
                    <a:p>
                      <a:r>
                        <a:rPr lang="en-US" dirty="0"/>
                        <a:t>Monitoring</a:t>
                      </a:r>
                      <a:endParaRPr lang="en-GB" dirty="0"/>
                    </a:p>
                  </a:txBody>
                  <a:tcPr/>
                </a:tc>
                <a:tc>
                  <a:txBody>
                    <a:bodyPr/>
                    <a:lstStyle/>
                    <a:p>
                      <a:r>
                        <a:rPr lang="en-US" dirty="0"/>
                        <a:t>How well did I complete this task? What were the strengths and weaknesses of my approach?</a:t>
                      </a:r>
                      <a:endParaRPr lang="en-GB" dirty="0"/>
                    </a:p>
                  </a:txBody>
                  <a:tcPr/>
                </a:tc>
                <a:extLst>
                  <a:ext uri="{0D108BD9-81ED-4DB2-BD59-A6C34878D82A}">
                    <a16:rowId xmlns:a16="http://schemas.microsoft.com/office/drawing/2014/main" val="3289418255"/>
                  </a:ext>
                </a:extLst>
              </a:tr>
              <a:tr h="370840">
                <a:tc>
                  <a:txBody>
                    <a:bodyPr/>
                    <a:lstStyle/>
                    <a:p>
                      <a:r>
                        <a:rPr lang="en-US" dirty="0"/>
                        <a:t>Evaluating</a:t>
                      </a:r>
                      <a:endParaRPr lang="en-GB" dirty="0"/>
                    </a:p>
                  </a:txBody>
                  <a:tcPr/>
                </a:tc>
                <a:tc>
                  <a:txBody>
                    <a:bodyPr/>
                    <a:lstStyle/>
                    <a:p>
                      <a:r>
                        <a:rPr lang="en-US" dirty="0"/>
                        <a:t>What do I need to do  differently next time? What distracted me? How can I avoid those distractions? </a:t>
                      </a:r>
                      <a:endParaRPr lang="en-GB" dirty="0"/>
                    </a:p>
                  </a:txBody>
                  <a:tcPr/>
                </a:tc>
                <a:extLst>
                  <a:ext uri="{0D108BD9-81ED-4DB2-BD59-A6C34878D82A}">
                    <a16:rowId xmlns:a16="http://schemas.microsoft.com/office/drawing/2014/main" val="3294697336"/>
                  </a:ext>
                </a:extLst>
              </a:tr>
              <a:tr h="370840">
                <a:tc>
                  <a:txBody>
                    <a:bodyPr/>
                    <a:lstStyle/>
                    <a:p>
                      <a:r>
                        <a:rPr lang="en-US" dirty="0"/>
                        <a:t>Regulating</a:t>
                      </a:r>
                      <a:endParaRPr lang="en-GB" dirty="0"/>
                    </a:p>
                  </a:txBody>
                  <a:tcPr/>
                </a:tc>
                <a:tc>
                  <a:txBody>
                    <a:bodyPr/>
                    <a:lstStyle/>
                    <a:p>
                      <a:r>
                        <a:rPr lang="en-US" dirty="0"/>
                        <a:t>What am I trying to achieve? What strategies will help me to achieve this?</a:t>
                      </a:r>
                      <a:endParaRPr lang="en-GB" dirty="0"/>
                    </a:p>
                  </a:txBody>
                  <a:tcPr/>
                </a:tc>
                <a:extLst>
                  <a:ext uri="{0D108BD9-81ED-4DB2-BD59-A6C34878D82A}">
                    <a16:rowId xmlns:a16="http://schemas.microsoft.com/office/drawing/2014/main" val="1575209098"/>
                  </a:ext>
                </a:extLst>
              </a:tr>
            </a:tbl>
          </a:graphicData>
        </a:graphic>
      </p:graphicFrame>
    </p:spTree>
    <p:extLst>
      <p:ext uri="{BB962C8B-B14F-4D97-AF65-F5344CB8AC3E}">
        <p14:creationId xmlns:p14="http://schemas.microsoft.com/office/powerpoint/2010/main" val="3360224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1A5F7D-BA29-132D-A5E7-B671825ECE5E}"/>
              </a:ext>
            </a:extLst>
          </p:cNvPr>
          <p:cNvSpPr txBox="1"/>
          <p:nvPr/>
        </p:nvSpPr>
        <p:spPr>
          <a:xfrm>
            <a:off x="1410413" y="1775069"/>
            <a:ext cx="9107730" cy="400110"/>
          </a:xfrm>
          <a:prstGeom prst="rect">
            <a:avLst/>
          </a:prstGeom>
          <a:noFill/>
        </p:spPr>
        <p:txBody>
          <a:bodyPr wrap="square" rtlCol="0">
            <a:spAutoFit/>
          </a:bodyPr>
          <a:lstStyle/>
          <a:p>
            <a:r>
              <a:rPr lang="en-US" sz="2000" dirty="0"/>
              <a:t>Match the various questions with the appropriate stage of the cycle of self regulation.</a:t>
            </a:r>
            <a:endParaRPr lang="en-GB" sz="2000" dirty="0"/>
          </a:p>
        </p:txBody>
      </p:sp>
      <p:sp>
        <p:nvSpPr>
          <p:cNvPr id="12" name="TextBox 11">
            <a:extLst>
              <a:ext uri="{FF2B5EF4-FFF2-40B4-BE49-F238E27FC236}">
                <a16:creationId xmlns:a16="http://schemas.microsoft.com/office/drawing/2014/main" id="{AD885605-DEA5-1CAB-34B0-BE627C6250B4}"/>
              </a:ext>
            </a:extLst>
          </p:cNvPr>
          <p:cNvSpPr txBox="1"/>
          <p:nvPr/>
        </p:nvSpPr>
        <p:spPr>
          <a:xfrm>
            <a:off x="3540692" y="618066"/>
            <a:ext cx="6324277" cy="584775"/>
          </a:xfrm>
          <a:prstGeom prst="rect">
            <a:avLst/>
          </a:prstGeom>
          <a:noFill/>
        </p:spPr>
        <p:txBody>
          <a:bodyPr wrap="square" rtlCol="0">
            <a:spAutoFit/>
          </a:bodyPr>
          <a:lstStyle/>
          <a:p>
            <a:r>
              <a:rPr lang="en-US" sz="3200" b="1" dirty="0">
                <a:solidFill>
                  <a:schemeClr val="accent4">
                    <a:lumMod val="75000"/>
                  </a:schemeClr>
                </a:solidFill>
              </a:rPr>
              <a:t>Answers: The cycle of self regulation</a:t>
            </a:r>
            <a:endParaRPr lang="en-GB" sz="3200" b="1" dirty="0">
              <a:solidFill>
                <a:schemeClr val="accent4">
                  <a:lumMod val="75000"/>
                </a:schemeClr>
              </a:solidFill>
            </a:endParaRPr>
          </a:p>
        </p:txBody>
      </p:sp>
      <p:pic>
        <p:nvPicPr>
          <p:cNvPr id="3" name="Picture 2">
            <a:extLst>
              <a:ext uri="{FF2B5EF4-FFF2-40B4-BE49-F238E27FC236}">
                <a16:creationId xmlns:a16="http://schemas.microsoft.com/office/drawing/2014/main" id="{55F9DE23-6E84-25E9-DE32-AF0818FD1656}"/>
              </a:ext>
            </a:extLst>
          </p:cNvPr>
          <p:cNvPicPr>
            <a:picLocks noChangeAspect="1"/>
          </p:cNvPicPr>
          <p:nvPr/>
        </p:nvPicPr>
        <p:blipFill rotWithShape="1">
          <a:blip r:embed="rId3"/>
          <a:srcRect b="16960"/>
          <a:stretch/>
        </p:blipFill>
        <p:spPr>
          <a:xfrm>
            <a:off x="11386824" y="0"/>
            <a:ext cx="805176" cy="943928"/>
          </a:xfrm>
          <a:prstGeom prst="rect">
            <a:avLst/>
          </a:prstGeom>
        </p:spPr>
      </p:pic>
      <p:graphicFrame>
        <p:nvGraphicFramePr>
          <p:cNvPr id="5" name="Table 4">
            <a:extLst>
              <a:ext uri="{FF2B5EF4-FFF2-40B4-BE49-F238E27FC236}">
                <a16:creationId xmlns:a16="http://schemas.microsoft.com/office/drawing/2014/main" id="{D9248D63-700F-FF3A-5A85-80DF046B52FA}"/>
              </a:ext>
            </a:extLst>
          </p:cNvPr>
          <p:cNvGraphicFramePr>
            <a:graphicFrameLocks noGrp="1"/>
          </p:cNvGraphicFramePr>
          <p:nvPr/>
        </p:nvGraphicFramePr>
        <p:xfrm>
          <a:off x="1410414" y="2747407"/>
          <a:ext cx="9107729" cy="2931160"/>
        </p:xfrm>
        <a:graphic>
          <a:graphicData uri="http://schemas.openxmlformats.org/drawingml/2006/table">
            <a:tbl>
              <a:tblPr firstRow="1" bandRow="1">
                <a:tableStyleId>{5C22544A-7EE6-4342-B048-85BDC9FD1C3A}</a:tableStyleId>
              </a:tblPr>
              <a:tblGrid>
                <a:gridCol w="3732856">
                  <a:extLst>
                    <a:ext uri="{9D8B030D-6E8A-4147-A177-3AD203B41FA5}">
                      <a16:colId xmlns:a16="http://schemas.microsoft.com/office/drawing/2014/main" val="21077103"/>
                    </a:ext>
                  </a:extLst>
                </a:gridCol>
                <a:gridCol w="5374873">
                  <a:extLst>
                    <a:ext uri="{9D8B030D-6E8A-4147-A177-3AD203B41FA5}">
                      <a16:colId xmlns:a16="http://schemas.microsoft.com/office/drawing/2014/main" val="1849345070"/>
                    </a:ext>
                  </a:extLst>
                </a:gridCol>
              </a:tblGrid>
              <a:tr h="370840">
                <a:tc>
                  <a:txBody>
                    <a:bodyPr/>
                    <a:lstStyle/>
                    <a:p>
                      <a:r>
                        <a:rPr lang="en-US" dirty="0"/>
                        <a:t>Stage in Cycle of self regulation</a:t>
                      </a:r>
                      <a:endParaRPr lang="en-GB" dirty="0"/>
                    </a:p>
                  </a:txBody>
                  <a:tcPr/>
                </a:tc>
                <a:tc>
                  <a:txBody>
                    <a:bodyPr/>
                    <a:lstStyle/>
                    <a:p>
                      <a:r>
                        <a:rPr lang="en-US" dirty="0"/>
                        <a:t>Questions you might ask yourself</a:t>
                      </a:r>
                      <a:endParaRPr lang="en-GB" dirty="0"/>
                    </a:p>
                  </a:txBody>
                  <a:tcPr/>
                </a:tc>
                <a:extLst>
                  <a:ext uri="{0D108BD9-81ED-4DB2-BD59-A6C34878D82A}">
                    <a16:rowId xmlns:a16="http://schemas.microsoft.com/office/drawing/2014/main" val="1916205040"/>
                  </a:ext>
                </a:extLst>
              </a:tr>
              <a:tr h="370840">
                <a:tc>
                  <a:txBody>
                    <a:bodyPr/>
                    <a:lstStyle/>
                    <a:p>
                      <a:r>
                        <a:rPr lang="en-US" dirty="0"/>
                        <a:t>Planning</a:t>
                      </a:r>
                      <a:endParaRPr lang="en-GB" dirty="0"/>
                    </a:p>
                  </a:txBody>
                  <a:tcPr>
                    <a:solidFill>
                      <a:srgbClr val="C1BCFE"/>
                    </a:solidFill>
                  </a:tcPr>
                </a:tc>
                <a:tc>
                  <a:txBody>
                    <a:bodyPr/>
                    <a:lstStyle/>
                    <a:p>
                      <a:r>
                        <a:rPr lang="en-US" dirty="0"/>
                        <a:t>How am I progressing with his task? What is going well? What might be hindering my progress?</a:t>
                      </a:r>
                      <a:endParaRPr lang="en-GB" dirty="0"/>
                    </a:p>
                  </a:txBody>
                  <a:tcPr>
                    <a:solidFill>
                      <a:srgbClr val="DBFDE1"/>
                    </a:solidFill>
                  </a:tcPr>
                </a:tc>
                <a:extLst>
                  <a:ext uri="{0D108BD9-81ED-4DB2-BD59-A6C34878D82A}">
                    <a16:rowId xmlns:a16="http://schemas.microsoft.com/office/drawing/2014/main" val="1704247800"/>
                  </a:ext>
                </a:extLst>
              </a:tr>
              <a:tr h="370840">
                <a:tc>
                  <a:txBody>
                    <a:bodyPr/>
                    <a:lstStyle/>
                    <a:p>
                      <a:r>
                        <a:rPr lang="en-US" dirty="0"/>
                        <a:t>Monitoring</a:t>
                      </a:r>
                      <a:endParaRPr lang="en-GB" dirty="0"/>
                    </a:p>
                  </a:txBody>
                  <a:tcPr>
                    <a:solidFill>
                      <a:srgbClr val="DBFDE1"/>
                    </a:solidFill>
                  </a:tcPr>
                </a:tc>
                <a:tc>
                  <a:txBody>
                    <a:bodyPr/>
                    <a:lstStyle/>
                    <a:p>
                      <a:r>
                        <a:rPr lang="en-US" dirty="0"/>
                        <a:t>How well did I complete this task? What were the strengths and weaknesses of my approach?</a:t>
                      </a:r>
                      <a:endParaRPr lang="en-GB" dirty="0"/>
                    </a:p>
                  </a:txBody>
                  <a:tcPr>
                    <a:solidFill>
                      <a:srgbClr val="A9E9E9"/>
                    </a:solidFill>
                  </a:tcPr>
                </a:tc>
                <a:extLst>
                  <a:ext uri="{0D108BD9-81ED-4DB2-BD59-A6C34878D82A}">
                    <a16:rowId xmlns:a16="http://schemas.microsoft.com/office/drawing/2014/main" val="3289418255"/>
                  </a:ext>
                </a:extLst>
              </a:tr>
              <a:tr h="370840">
                <a:tc>
                  <a:txBody>
                    <a:bodyPr/>
                    <a:lstStyle/>
                    <a:p>
                      <a:r>
                        <a:rPr lang="en-US" dirty="0"/>
                        <a:t>Evaluating</a:t>
                      </a:r>
                      <a:endParaRPr lang="en-GB" dirty="0"/>
                    </a:p>
                  </a:txBody>
                  <a:tcPr>
                    <a:solidFill>
                      <a:srgbClr val="A9E9E9"/>
                    </a:solidFill>
                  </a:tcPr>
                </a:tc>
                <a:tc>
                  <a:txBody>
                    <a:bodyPr/>
                    <a:lstStyle/>
                    <a:p>
                      <a:r>
                        <a:rPr lang="en-US" dirty="0"/>
                        <a:t>What do I need to do  differently next time? What distracted me? How can I avoid those distractions? </a:t>
                      </a:r>
                      <a:endParaRPr lang="en-GB" dirty="0"/>
                    </a:p>
                  </a:txBody>
                  <a:tcPr>
                    <a:solidFill>
                      <a:srgbClr val="6DC2FB"/>
                    </a:solidFill>
                  </a:tcPr>
                </a:tc>
                <a:extLst>
                  <a:ext uri="{0D108BD9-81ED-4DB2-BD59-A6C34878D82A}">
                    <a16:rowId xmlns:a16="http://schemas.microsoft.com/office/drawing/2014/main" val="3294697336"/>
                  </a:ext>
                </a:extLst>
              </a:tr>
              <a:tr h="370840">
                <a:tc>
                  <a:txBody>
                    <a:bodyPr/>
                    <a:lstStyle/>
                    <a:p>
                      <a:r>
                        <a:rPr lang="en-US" dirty="0"/>
                        <a:t>Regulating</a:t>
                      </a:r>
                      <a:endParaRPr lang="en-GB" dirty="0"/>
                    </a:p>
                  </a:txBody>
                  <a:tcPr>
                    <a:solidFill>
                      <a:srgbClr val="6DC2FB"/>
                    </a:solidFill>
                  </a:tcPr>
                </a:tc>
                <a:tc>
                  <a:txBody>
                    <a:bodyPr/>
                    <a:lstStyle/>
                    <a:p>
                      <a:r>
                        <a:rPr lang="en-US" dirty="0"/>
                        <a:t>What am I trying to achieve? What strategies will help me to achieve this?</a:t>
                      </a:r>
                      <a:endParaRPr lang="en-GB" dirty="0"/>
                    </a:p>
                  </a:txBody>
                  <a:tcPr>
                    <a:solidFill>
                      <a:srgbClr val="C1BCFE"/>
                    </a:solidFill>
                  </a:tcPr>
                </a:tc>
                <a:extLst>
                  <a:ext uri="{0D108BD9-81ED-4DB2-BD59-A6C34878D82A}">
                    <a16:rowId xmlns:a16="http://schemas.microsoft.com/office/drawing/2014/main" val="1575209098"/>
                  </a:ext>
                </a:extLst>
              </a:tr>
            </a:tbl>
          </a:graphicData>
        </a:graphic>
      </p:graphicFrame>
    </p:spTree>
    <p:extLst>
      <p:ext uri="{BB962C8B-B14F-4D97-AF65-F5344CB8AC3E}">
        <p14:creationId xmlns:p14="http://schemas.microsoft.com/office/powerpoint/2010/main" val="1016662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D885605-DEA5-1CAB-34B0-BE627C6250B4}"/>
              </a:ext>
            </a:extLst>
          </p:cNvPr>
          <p:cNvSpPr txBox="1"/>
          <p:nvPr/>
        </p:nvSpPr>
        <p:spPr>
          <a:xfrm>
            <a:off x="3540693" y="618066"/>
            <a:ext cx="52338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Ebbinghaus’ Forgetting Curve</a:t>
            </a:r>
            <a:endParaRPr kumimoji="0" lang="en-GB" sz="32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6321F4F-E254-9B7A-FA5B-E06CD04B5788}"/>
              </a:ext>
            </a:extLst>
          </p:cNvPr>
          <p:cNvPicPr>
            <a:picLocks noChangeAspect="1"/>
          </p:cNvPicPr>
          <p:nvPr/>
        </p:nvPicPr>
        <p:blipFill rotWithShape="1">
          <a:blip r:embed="rId3"/>
          <a:srcRect l="4812" t="33889" r="87042" b="53964"/>
          <a:stretch/>
        </p:blipFill>
        <p:spPr>
          <a:xfrm>
            <a:off x="11327685" y="0"/>
            <a:ext cx="864315" cy="1031162"/>
          </a:xfrm>
          <a:prstGeom prst="rect">
            <a:avLst/>
          </a:prstGeom>
        </p:spPr>
      </p:pic>
      <p:pic>
        <p:nvPicPr>
          <p:cNvPr id="1026" name="Picture 2">
            <a:extLst>
              <a:ext uri="{FF2B5EF4-FFF2-40B4-BE49-F238E27FC236}">
                <a16:creationId xmlns:a16="http://schemas.microsoft.com/office/drawing/2014/main" id="{6D6776DC-E8B7-DDFB-EA24-F032FFD983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662" t="8006" r="22272" b="6131"/>
          <a:stretch/>
        </p:blipFill>
        <p:spPr bwMode="auto">
          <a:xfrm>
            <a:off x="4562763" y="1318359"/>
            <a:ext cx="6373091" cy="4883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C65FC4-10FD-61DB-DFD8-355811C742BC}"/>
              </a:ext>
            </a:extLst>
          </p:cNvPr>
          <p:cNvSpPr txBox="1"/>
          <p:nvPr/>
        </p:nvSpPr>
        <p:spPr>
          <a:xfrm>
            <a:off x="61619" y="6488668"/>
            <a:ext cx="12192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Source : https://teachlikeachampion.org/blog/an-annotated-forgetting-curve/</a:t>
            </a:r>
          </a:p>
        </p:txBody>
      </p:sp>
      <p:sp>
        <p:nvSpPr>
          <p:cNvPr id="4" name="TextBox 3">
            <a:extLst>
              <a:ext uri="{FF2B5EF4-FFF2-40B4-BE49-F238E27FC236}">
                <a16:creationId xmlns:a16="http://schemas.microsoft.com/office/drawing/2014/main" id="{9E39A65F-2445-B64C-8045-78CA706E138B}"/>
              </a:ext>
            </a:extLst>
          </p:cNvPr>
          <p:cNvSpPr txBox="1"/>
          <p:nvPr/>
        </p:nvSpPr>
        <p:spPr>
          <a:xfrm>
            <a:off x="831272" y="2223974"/>
            <a:ext cx="373149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Green line shows the rate at which we naturally forget new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chart also shows the impact of going over key information repeatedly.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Each time that we revisit information we are able to remember more.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CA792C-DAA9-B73E-E8F1-EAAE77EA13C0}"/>
              </a:ext>
            </a:extLst>
          </p:cNvPr>
          <p:cNvGraphicFramePr>
            <a:graphicFrameLocks noGrp="1"/>
          </p:cNvGraphicFramePr>
          <p:nvPr>
            <p:extLst>
              <p:ext uri="{D42A27DB-BD31-4B8C-83A1-F6EECF244321}">
                <p14:modId xmlns:p14="http://schemas.microsoft.com/office/powerpoint/2010/main" val="1543770640"/>
              </p:ext>
            </p:extLst>
          </p:nvPr>
        </p:nvGraphicFramePr>
        <p:xfrm>
          <a:off x="0" y="400110"/>
          <a:ext cx="12192001" cy="6609199"/>
        </p:xfrm>
        <a:graphic>
          <a:graphicData uri="http://schemas.openxmlformats.org/drawingml/2006/table">
            <a:tbl>
              <a:tblPr firstRow="1" bandRow="1">
                <a:tableStyleId>{5C22544A-7EE6-4342-B048-85BDC9FD1C3A}</a:tableStyleId>
              </a:tblPr>
              <a:tblGrid>
                <a:gridCol w="3437792">
                  <a:extLst>
                    <a:ext uri="{9D8B030D-6E8A-4147-A177-3AD203B41FA5}">
                      <a16:colId xmlns:a16="http://schemas.microsoft.com/office/drawing/2014/main" val="3930157589"/>
                    </a:ext>
                  </a:extLst>
                </a:gridCol>
                <a:gridCol w="3552093">
                  <a:extLst>
                    <a:ext uri="{9D8B030D-6E8A-4147-A177-3AD203B41FA5}">
                      <a16:colId xmlns:a16="http://schemas.microsoft.com/office/drawing/2014/main" val="829667657"/>
                    </a:ext>
                  </a:extLst>
                </a:gridCol>
                <a:gridCol w="5202116">
                  <a:extLst>
                    <a:ext uri="{9D8B030D-6E8A-4147-A177-3AD203B41FA5}">
                      <a16:colId xmlns:a16="http://schemas.microsoft.com/office/drawing/2014/main" val="2025417383"/>
                    </a:ext>
                  </a:extLst>
                </a:gridCol>
              </a:tblGrid>
              <a:tr h="351992">
                <a:tc>
                  <a:txBody>
                    <a:bodyPr/>
                    <a:lstStyle/>
                    <a:p>
                      <a:r>
                        <a:rPr lang="en-US" sz="1400" dirty="0">
                          <a:solidFill>
                            <a:schemeClr val="tx1"/>
                          </a:solidFill>
                        </a:rPr>
                        <a:t>Revision Strategy A</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Revision Strategy B</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Explanation – Strategy B is better </a:t>
                      </a:r>
                      <a:r>
                        <a:rPr lang="en-US" sz="1400">
                          <a:solidFill>
                            <a:schemeClr val="tx1"/>
                          </a:solidFill>
                        </a:rPr>
                        <a:t>than A because </a:t>
                      </a:r>
                      <a:r>
                        <a:rPr lang="en-US" sz="1400" dirty="0">
                          <a:solidFill>
                            <a:schemeClr val="tx1"/>
                          </a:solidFill>
                        </a:rPr>
                        <a: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547233"/>
                  </a:ext>
                </a:extLst>
              </a:tr>
              <a:tr h="740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Read through notes on a regular basis and important information should stick in your mind.</a:t>
                      </a:r>
                      <a:endParaRPr lang="en-GB" sz="1200" dirty="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Revisit key information regularly but don’t just read notes. Use self quizzing or flashcards to test yourself and don’t be disheartened if it seems difficult.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It is natural to struggle to remember new information. </a:t>
                      </a:r>
                      <a:r>
                        <a:rPr lang="en-US" sz="1200" dirty="0">
                          <a:solidFill>
                            <a:schemeClr val="tx1"/>
                          </a:solidFill>
                          <a:highlight>
                            <a:srgbClr val="FFFF00"/>
                          </a:highlight>
                        </a:rPr>
                        <a:t>Ebbinghaus’ forgetting curve </a:t>
                      </a:r>
                      <a:r>
                        <a:rPr lang="en-US" sz="1200" dirty="0">
                          <a:solidFill>
                            <a:schemeClr val="tx1"/>
                          </a:solidFill>
                        </a:rPr>
                        <a:t>shows that unless we revisit information a number of times we forget a great deal of new information.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501123"/>
                  </a:ext>
                </a:extLst>
              </a:tr>
              <a:tr h="546800">
                <a:tc>
                  <a:txBody>
                    <a:bodyPr/>
                    <a:lstStyle/>
                    <a:p>
                      <a:r>
                        <a:rPr lang="en-US" sz="1200" dirty="0">
                          <a:solidFill>
                            <a:schemeClr val="tx1"/>
                          </a:solidFill>
                        </a:rPr>
                        <a:t>Focus on revising information soon after you have learned it in class and just before exams.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Revisit information regularly. Plan your revision so that you go over topics several times. </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The largest drop in memory happens soon after we are introduced to new information. It is more beneficial to revisit information frequently so that it will be stored in long term memory. The process of self testing, quizzing and active revision helps information to be stored in long term memory</a:t>
                      </a:r>
                      <a:r>
                        <a:rPr lang="en-US" sz="1200" dirty="0">
                          <a:solidFill>
                            <a:schemeClr val="tx1"/>
                          </a:solidFill>
                          <a:highlight>
                            <a:srgbClr val="FFFF00"/>
                          </a:highlight>
                        </a:rPr>
                        <a:t>. (links to forgetting curve)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5801513"/>
                  </a:ext>
                </a:extLst>
              </a:tr>
              <a:tr h="852854">
                <a:tc>
                  <a:txBody>
                    <a:bodyPr/>
                    <a:lstStyle/>
                    <a:p>
                      <a:r>
                        <a:rPr lang="en-US" sz="1200" dirty="0">
                          <a:solidFill>
                            <a:schemeClr val="tx1"/>
                          </a:solidFill>
                        </a:rPr>
                        <a:t>You will be less confused if you try to learn each new piece of information on its own and just repeat it until you remember it.</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Try to make links between new knowledge and existing knowledge. Draw concept maps, flow charts or timelines to explain how ideas are linked together.</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Knowledge is ‘sticky’ the more that you know about a topic the easier it is to process new information. </a:t>
                      </a:r>
                      <a:r>
                        <a:rPr lang="en-US" sz="1200" dirty="0">
                          <a:solidFill>
                            <a:schemeClr val="tx1"/>
                          </a:solidFill>
                          <a:highlight>
                            <a:srgbClr val="FFFF00"/>
                          </a:highlight>
                        </a:rPr>
                        <a:t>We connect new knowledge to existing knowledge to form </a:t>
                      </a:r>
                      <a:r>
                        <a:rPr lang="en-US" sz="1200" u="sng" dirty="0">
                          <a:solidFill>
                            <a:schemeClr val="tx1"/>
                          </a:solidFill>
                          <a:highlight>
                            <a:srgbClr val="FFFF00"/>
                          </a:highlight>
                        </a:rPr>
                        <a:t>schema.</a:t>
                      </a:r>
                      <a:r>
                        <a:rPr lang="en-US" sz="1200" dirty="0">
                          <a:solidFill>
                            <a:schemeClr val="tx1"/>
                          </a:solidFill>
                          <a:highlight>
                            <a:srgbClr val="FFFF00"/>
                          </a:highlight>
                        </a:rPr>
                        <a:t> </a:t>
                      </a:r>
                      <a:r>
                        <a:rPr lang="en-US" sz="1200" dirty="0">
                          <a:solidFill>
                            <a:schemeClr val="tx1"/>
                          </a:solidFill>
                        </a:rPr>
                        <a:t>These are networks of knowledge. The more that we know about a topic, the easier it is to learn new information that is linked to it.</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8428458"/>
                  </a:ext>
                </a:extLst>
              </a:tr>
              <a:tr h="0">
                <a:tc>
                  <a:txBody>
                    <a:bodyPr/>
                    <a:lstStyle/>
                    <a:p>
                      <a:r>
                        <a:rPr lang="en-US" sz="1200" dirty="0">
                          <a:solidFill>
                            <a:schemeClr val="tx1"/>
                          </a:solidFill>
                        </a:rPr>
                        <a:t>Doing well in tests will increase confidence so it is worth cramming before exams.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You are more likely to remember well if you are well fed, hydrated and rested so plan your revision timetable to avoid cramming.</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How you feel affects how well you remember. It is difficult to concentrate and work effectively if you are distracted by feeling unwell.</a:t>
                      </a:r>
                    </a:p>
                    <a:p>
                      <a:endParaRPr lang="en-GB" sz="1200" dirty="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355437"/>
                  </a:ext>
                </a:extLst>
              </a:tr>
              <a:tr h="650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Spend time reading through lists of key words. They will sink in eventually or you will be able to figure out what they mean from the context.</a:t>
                      </a:r>
                      <a:endParaRPr lang="en-GB" sz="1200" dirty="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Use strategies like look, cover, write, check to ensure that you have </a:t>
                      </a:r>
                      <a:r>
                        <a:rPr lang="en-US" sz="1200" dirty="0" err="1">
                          <a:solidFill>
                            <a:schemeClr val="tx1"/>
                          </a:solidFill>
                        </a:rPr>
                        <a:t>memorised</a:t>
                      </a:r>
                      <a:r>
                        <a:rPr lang="en-US" sz="1200" dirty="0">
                          <a:solidFill>
                            <a:schemeClr val="tx1"/>
                          </a:solidFill>
                        </a:rPr>
                        <a:t> key content.</a:t>
                      </a:r>
                      <a:endParaRPr lang="en-GB" sz="1200" dirty="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highlight>
                            <a:srgbClr val="FFFF00"/>
                          </a:highlight>
                        </a:rPr>
                        <a:t>Memorising key words, equations etc. frees up space in working memory and so reduces cognitive load</a:t>
                      </a:r>
                      <a:r>
                        <a:rPr lang="en-US" sz="1200" dirty="0">
                          <a:solidFill>
                            <a:schemeClr val="tx1"/>
                          </a:solidFill>
                        </a:rPr>
                        <a:t>. If you know key words etc. fluently then you can put your effort into applying your knowledge and constructing a good answer rather than trying to remember what a word means.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0024174"/>
                  </a:ext>
                </a:extLst>
              </a:tr>
              <a:tr h="370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Make sure that your work is nicely decorated. Use visuals to make your pages more interesting and highlighter to add </a:t>
                      </a:r>
                      <a:r>
                        <a:rPr lang="en-US" sz="1200" dirty="0" err="1">
                          <a:solidFill>
                            <a:schemeClr val="tx1"/>
                          </a:solidFill>
                        </a:rPr>
                        <a:t>colour</a:t>
                      </a:r>
                      <a:r>
                        <a:rPr lang="en-US" sz="1200" dirty="0">
                          <a:solidFill>
                            <a:schemeClr val="tx1"/>
                          </a:solidFill>
                        </a:rPr>
                        <a:t>.</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Ensure that notes are </a:t>
                      </a:r>
                      <a:r>
                        <a:rPr lang="en-US" sz="1200" dirty="0" err="1">
                          <a:solidFill>
                            <a:schemeClr val="tx1"/>
                          </a:solidFill>
                        </a:rPr>
                        <a:t>organised</a:t>
                      </a:r>
                      <a:r>
                        <a:rPr lang="en-US" sz="1200" dirty="0">
                          <a:solidFill>
                            <a:schemeClr val="tx1"/>
                          </a:solidFill>
                        </a:rPr>
                        <a:t> and laid out clearly. Keep notes simple and clear so that you are going over the most important information.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The way information is presented affects learning.  Dual coding – where images can be used to help remember ideas can be effective but unnecessary decoration can make it harder to concentrate on key information.</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389219"/>
                  </a:ext>
                </a:extLst>
              </a:tr>
              <a:tr h="865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Don’t worry too much about missed work. Your teacher will probably go over anything important that you have missed.</a:t>
                      </a:r>
                      <a:endParaRPr lang="en-GB" sz="1200" dirty="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Ensure that </a:t>
                      </a:r>
                      <a:r>
                        <a:rPr lang="en-US" sz="1200" dirty="0">
                          <a:solidFill>
                            <a:schemeClr val="tx1"/>
                          </a:solidFill>
                          <a:highlight>
                            <a:srgbClr val="FFFF00"/>
                          </a:highlight>
                        </a:rPr>
                        <a:t>you catch up on missing work and have learned all key words / </a:t>
                      </a:r>
                      <a:r>
                        <a:rPr lang="en-US" sz="1200" dirty="0">
                          <a:solidFill>
                            <a:schemeClr val="tx1"/>
                          </a:solidFill>
                        </a:rPr>
                        <a:t>key content on knowledge organisers. This makes new learning much easier.</a:t>
                      </a:r>
                      <a:endParaRPr lang="en-GB" sz="1200" dirty="0">
                        <a:solidFill>
                          <a:schemeClr val="tx1"/>
                        </a:solidFill>
                      </a:endParaRPr>
                    </a:p>
                    <a:p>
                      <a:r>
                        <a:rPr lang="en-GB" sz="1200" dirty="0">
                          <a:solidFill>
                            <a:schemeClr val="tx1"/>
                          </a:solidFill>
                        </a:rPr>
                        <a:t>Use Personalised learning checklists to keep up to date with your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highlight>
                            <a:srgbClr val="FFFF00"/>
                          </a:highlight>
                        </a:rPr>
                        <a:t>Personailsed learning checklists can help you to take more responsibility for your learning. Understanding how to manage your learning is a key part of metacognition</a:t>
                      </a:r>
                      <a:r>
                        <a:rPr lang="en-US" sz="1200" dirty="0">
                          <a:solidFill>
                            <a:schemeClr val="tx1"/>
                          </a:solidFill>
                        </a:rPr>
                        <a:t>. Knowledge is ‘sticky’ the more that you know about a topic the easier it is to process new information. </a:t>
                      </a:r>
                      <a:r>
                        <a:rPr lang="en-US" sz="1200" dirty="0">
                          <a:solidFill>
                            <a:schemeClr val="tx1"/>
                          </a:solidFill>
                          <a:highlight>
                            <a:srgbClr val="FFFF00"/>
                          </a:highlight>
                        </a:rPr>
                        <a:t>We connect new knowledge to existing knowledge to form schema.</a:t>
                      </a:r>
                      <a:r>
                        <a:rPr lang="en-US" sz="1200" dirty="0">
                          <a:solidFill>
                            <a:schemeClr val="tx1"/>
                          </a:solidFill>
                        </a:rPr>
                        <a:t> These are networks of knowledge. The more that we know about a topic, the easier it is to learn new information that is linked to it.</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928209"/>
                  </a:ext>
                </a:extLst>
              </a:tr>
            </a:tbl>
          </a:graphicData>
        </a:graphic>
      </p:graphicFrame>
      <p:sp>
        <p:nvSpPr>
          <p:cNvPr id="5" name="TextBox 4">
            <a:extLst>
              <a:ext uri="{FF2B5EF4-FFF2-40B4-BE49-F238E27FC236}">
                <a16:creationId xmlns:a16="http://schemas.microsoft.com/office/drawing/2014/main" id="{6734E58D-F335-6CB7-0128-5148F5435258}"/>
              </a:ext>
            </a:extLst>
          </p:cNvPr>
          <p:cNvSpPr txBox="1"/>
          <p:nvPr/>
        </p:nvSpPr>
        <p:spPr>
          <a:xfrm>
            <a:off x="404446" y="0"/>
            <a:ext cx="10726617"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Improving revision strategies</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75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dgewater Blu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dgewater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1225</TotalTime>
  <Words>1447</Words>
  <Application>Microsoft Macintosh PowerPoint</Application>
  <PresentationFormat>Widescreen</PresentationFormat>
  <Paragraphs>92</Paragraphs>
  <Slides>8</Slides>
  <Notes>8</Notes>
  <HiddenSlides>5</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Cormorant SemiBold</vt:lpstr>
      <vt:lpstr>Lato</vt:lpstr>
      <vt:lpstr>Lato Light</vt:lpstr>
      <vt:lpstr>Bridgewater Blue </vt:lpstr>
      <vt:lpstr>Bridgewater 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Mr. T. Eden</cp:lastModifiedBy>
  <cp:revision>133</cp:revision>
  <dcterms:created xsi:type="dcterms:W3CDTF">2022-11-29T09:30:02Z</dcterms:created>
  <dcterms:modified xsi:type="dcterms:W3CDTF">2024-04-08T15:37:04Z</dcterms:modified>
</cp:coreProperties>
</file>