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3" r:id="rId5"/>
  </p:sldMasterIdLst>
  <p:notesMasterIdLst>
    <p:notesMasterId r:id="rId13"/>
  </p:notesMasterIdLst>
  <p:sldIdLst>
    <p:sldId id="260" r:id="rId6"/>
    <p:sldId id="261" r:id="rId7"/>
    <p:sldId id="284" r:id="rId8"/>
    <p:sldId id="264" r:id="rId9"/>
    <p:sldId id="278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7124"/>
    <a:srgbClr val="1B1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80CDC-3597-A540-B960-E1F4D0A4F88A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CD9B-E480-994A-9E06-93C887D2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CD9B-E480-994A-9E06-93C887D2EA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CD9B-E480-994A-9E06-93C887D2EA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4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30BF-1654-0E35-E562-624B52F6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91440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2124A-9BBD-48A6-37DD-57ED4E82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91440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A32-5967-71F5-9FA2-49E23D0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33C0-7274-C84B-83D3-EBF0A553BC67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5178-4790-238F-9691-FDBB18E0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43E66-51DE-07AA-54D3-8942DACC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8EFC-93DA-7B44-B2DA-D5CD98C8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2 Col Fad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45AAA90F-95AE-637F-FDE6-DB9DD4A89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idgewat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51054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51054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2269325"/>
            <a:ext cx="5003800" cy="3826675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ED4-9017-1D12-4C76-5EF2A0D8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A14D1-3E56-3A87-7452-DD2722736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F2F99-7D39-3841-6F40-42B77406F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A3EE4-BFA2-DED1-CD3E-AC8BB61D5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58FAC-378D-33E8-8CC4-9D3CCC76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E8DC-A968-B940-B6FC-2E4B04EECD91}" type="datetimeFigureOut">
              <a:rPr lang="en-US" smtClean="0"/>
              <a:t>4/4/24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503A6-F3D6-5787-5E2E-6B36977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5FF2F-48E5-4E88-2014-B5B7D0E3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DBB4-C685-4D48-A4C3-ECDCB1B5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C0BCF-4C8B-C1CF-DF48-FB6131D8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21FB-3C95-BC46-B418-84E714A3DB55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1F320-F454-896A-8C27-2AB42B0E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31600-D025-E5F9-F912-A089950A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28D-9240-2249-AA01-322B524281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7B5E2438-31ED-851B-C24A-3552DAE67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473D93-BD1D-DC58-048F-5DD0A4D8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47879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C96FD5B-E6FA-C181-A705-CC4623A21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47879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2 Col Fad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45AAA90F-95AE-637F-FDE6-DB9DD4A89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idgewat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51054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51054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2269325"/>
            <a:ext cx="5003800" cy="3826675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30BF-1654-0E35-E562-624B52F6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91440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2124A-9BBD-48A6-37DD-57ED4E82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91440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A32-5967-71F5-9FA2-49E23D0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33C0-7274-C84B-83D3-EBF0A553BC67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5178-4790-238F-9691-FDBB18E0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43E66-51DE-07AA-54D3-8942DACC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8EFC-93DA-7B44-B2DA-D5CD98C8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ED4-9017-1D12-4C76-5EF2A0D8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1B172F"/>
                </a:solidFill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A14D1-3E56-3A87-7452-DD2722736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F2F99-7D39-3841-6F40-42B77406F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1B172F"/>
                </a:solidFill>
                <a:latin typeface="Cormoran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A3EE4-BFA2-DED1-CD3E-AC8BB61D5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58FAC-378D-33E8-8CC4-9D3CCC76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E8DC-A968-B940-B6FC-2E4B04EECD91}" type="datetimeFigureOut">
              <a:rPr lang="en-US" smtClean="0"/>
              <a:t>4/4/24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503A6-F3D6-5787-5E2E-6B36977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5FF2F-48E5-4E88-2014-B5B7D0E3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DBB4-C685-4D48-A4C3-ECDCB1B5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C0BCF-4C8B-C1CF-DF48-FB6131D8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21FB-3C95-BC46-B418-84E714A3DB55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1F320-F454-896A-8C27-2AB42B0E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31600-D025-E5F9-F912-A089950A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28D-9240-2249-AA01-322B524281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7B5E2438-31ED-851B-C24A-3552DAE67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260" y="-1124051"/>
            <a:ext cx="13680962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473D93-BD1D-DC58-048F-5DD0A4D8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5"/>
            <a:ext cx="47879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C96FD5B-E6FA-C181-A705-CC4623A21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47879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17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EBFE-B475-9021-FC79-2CCC8A503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9A632BC-2DCE-7843-8812-B11CBAE13721}" type="datetimeFigureOut">
              <a:rPr lang="en-US" smtClean="0"/>
              <a:pPr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FC4-8CB4-03D4-B599-7C6A3C8D9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LEARNING WITH PRIDE AND JOY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EFA2-5A3F-0C07-D7F1-A681FBDA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562F1-B73F-F336-D72F-9471DF1CC9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8167" y="244861"/>
            <a:ext cx="1936101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5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4" r:id="rId3"/>
    <p:sldLayoutId id="2147483680" r:id="rId4"/>
    <p:sldLayoutId id="2147483682" r:id="rId5"/>
    <p:sldLayoutId id="21474836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EBFE-B475-9021-FC79-2CCC8A503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9A632BC-2DCE-7843-8812-B11CBAE13721}" type="datetimeFigureOut">
              <a:rPr lang="en-US" smtClean="0"/>
              <a:pPr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FC4-8CB4-03D4-B599-7C6A3C8D9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LEARNING WITH PRIDE AND JOY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EFA2-5A3F-0C07-D7F1-A681FBDA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562F1-B73F-F336-D72F-9471DF1CC9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98167" y="244861"/>
            <a:ext cx="1936100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ridgewaterhigh.org/key-stage-3-subjects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.matthews@bridgewaterhigh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.beswick@bridgewaterhigh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908" y="4420918"/>
            <a:ext cx="9144000" cy="1505239"/>
          </a:xfrm>
        </p:spPr>
        <p:txBody>
          <a:bodyPr/>
          <a:lstStyle/>
          <a:p>
            <a:pPr algn="ctr"/>
            <a:r>
              <a:rPr lang="en-US" dirty="0"/>
              <a:t>THE BRIDGEWATER BATON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91434-10D8-9EDB-7BC5-DFCA773EBC58}"/>
              </a:ext>
            </a:extLst>
          </p:cNvPr>
          <p:cNvSpPr txBox="1"/>
          <p:nvPr/>
        </p:nvSpPr>
        <p:spPr>
          <a:xfrm>
            <a:off x="1704620" y="5806488"/>
            <a:ext cx="9144000" cy="778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4400" b="1" dirty="0">
                <a:solidFill>
                  <a:srgbClr val="81642F"/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MATHS</a:t>
            </a:r>
            <a:endParaRPr lang="en-GB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DE38F0B-83CD-D0F5-4327-44283B38D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" t="7003" r="545" b="3184"/>
          <a:stretch/>
        </p:blipFill>
        <p:spPr>
          <a:xfrm>
            <a:off x="3234265" y="442622"/>
            <a:ext cx="6084711" cy="438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2D1686C-631F-E601-9BEA-A21D53C98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7" t="14175" r="12419" b="13390"/>
          <a:stretch/>
        </p:blipFill>
        <p:spPr>
          <a:xfrm>
            <a:off x="8046155" y="2055790"/>
            <a:ext cx="691444" cy="7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5E8DFB-DD82-9B45-297B-521FAE33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450" y="0"/>
            <a:ext cx="51615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290" y="2949800"/>
            <a:ext cx="5339576" cy="1505239"/>
          </a:xfrm>
        </p:spPr>
        <p:txBody>
          <a:bodyPr/>
          <a:lstStyle/>
          <a:p>
            <a:r>
              <a:rPr lang="en-US" dirty="0"/>
              <a:t>The Bridgewater journey in </a:t>
            </a:r>
            <a:r>
              <a:rPr lang="en-US" dirty="0">
                <a:solidFill>
                  <a:srgbClr val="977124"/>
                </a:solidFill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5EE31-6B25-08C9-97EE-2C6A16128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290" y="4697639"/>
            <a:ext cx="9144000" cy="1505238"/>
          </a:xfrm>
        </p:spPr>
        <p:txBody>
          <a:bodyPr/>
          <a:lstStyle/>
          <a:p>
            <a:r>
              <a:rPr lang="en-US"/>
              <a:t>Our “Roadmap” for this subject: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24BEC-D1C4-5157-E625-81DF85315980}"/>
              </a:ext>
            </a:extLst>
          </p:cNvPr>
          <p:cNvSpPr/>
          <p:nvPr/>
        </p:nvSpPr>
        <p:spPr>
          <a:xfrm>
            <a:off x="6920347" y="6472272"/>
            <a:ext cx="1340426" cy="328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99D8AB-9A23-6D16-9D1A-3728DC8C3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453" y="6344399"/>
            <a:ext cx="1602526" cy="49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15" y="3191069"/>
            <a:ext cx="5339576" cy="1505239"/>
          </a:xfrm>
        </p:spPr>
        <p:txBody>
          <a:bodyPr/>
          <a:lstStyle/>
          <a:p>
            <a:r>
              <a:rPr lang="en-US" dirty="0"/>
              <a:t>The Bridgewater journey in </a:t>
            </a:r>
            <a:r>
              <a:rPr lang="en-US" dirty="0">
                <a:solidFill>
                  <a:srgbClr val="977124"/>
                </a:solidFill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5EE31-6B25-08C9-97EE-2C6A16128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15" y="4938908"/>
            <a:ext cx="9144000" cy="1505238"/>
          </a:xfrm>
        </p:spPr>
        <p:txBody>
          <a:bodyPr/>
          <a:lstStyle/>
          <a:p>
            <a:r>
              <a:rPr lang="en-US" dirty="0"/>
              <a:t>KS3 in particular: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7FC7F-CD5A-8EDD-9061-B94283863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83"/>
          <a:stretch/>
        </p:blipFill>
        <p:spPr>
          <a:xfrm>
            <a:off x="6064581" y="1365237"/>
            <a:ext cx="5919996" cy="440617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243338-FD33-A9D9-08AD-930A09034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995" y="5214838"/>
            <a:ext cx="1792637" cy="5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B2A5-1D78-CA28-DFD0-A22DF95B1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3856102"/>
            <a:ext cx="5105400" cy="1505239"/>
          </a:xfrm>
        </p:spPr>
        <p:txBody>
          <a:bodyPr/>
          <a:lstStyle/>
          <a:p>
            <a:r>
              <a:rPr lang="en-US" dirty="0"/>
              <a:t>Further information for </a:t>
            </a:r>
            <a:r>
              <a:rPr lang="en-US" dirty="0">
                <a:solidFill>
                  <a:srgbClr val="977124"/>
                </a:solidFill>
              </a:rPr>
              <a:t>MATHS </a:t>
            </a:r>
            <a:r>
              <a:rPr lang="en-US" dirty="0"/>
              <a:t>can be found at: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2E121-551A-DC16-3245-F27A3AD3E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67388"/>
            <a:ext cx="5105400" cy="365125"/>
          </a:xfrm>
        </p:spPr>
        <p:txBody>
          <a:bodyPr/>
          <a:lstStyle/>
          <a:p>
            <a:r>
              <a:rPr lang="en-US" sz="1600">
                <a:hlinkClick r:id="rId2"/>
              </a:rPr>
              <a:t>https://bridgewaterhigh.org/key-stage-3-subjects/</a:t>
            </a:r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D425E-C884-4770-D3A2-45B791DEB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Within the CURRICULUM INFORMATION table there are links to each subject’s: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Curriculum Intent statement</a:t>
            </a:r>
          </a:p>
          <a:p>
            <a:r>
              <a:rPr lang="en-US" dirty="0"/>
              <a:t>Curriculum map</a:t>
            </a:r>
          </a:p>
          <a:p>
            <a:r>
              <a:rPr lang="en-US" dirty="0"/>
              <a:t>Road map</a:t>
            </a:r>
          </a:p>
          <a:p>
            <a:r>
              <a:rPr lang="en-US" dirty="0"/>
              <a:t>Assessment statements</a:t>
            </a:r>
          </a:p>
        </p:txBody>
      </p:sp>
    </p:spTree>
    <p:extLst>
      <p:ext uri="{BB962C8B-B14F-4D97-AF65-F5344CB8AC3E}">
        <p14:creationId xmlns:p14="http://schemas.microsoft.com/office/powerpoint/2010/main" val="24029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7A07-6534-EF5D-C3DA-BD863544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9385" y="288443"/>
            <a:ext cx="9144000" cy="1505239"/>
          </a:xfrm>
        </p:spPr>
        <p:txBody>
          <a:bodyPr/>
          <a:lstStyle/>
          <a:p>
            <a:r>
              <a:rPr lang="en-US" sz="4000" dirty="0"/>
              <a:t>In </a:t>
            </a:r>
            <a:r>
              <a:rPr lang="en-US" sz="4000" dirty="0" err="1">
                <a:solidFill>
                  <a:srgbClr val="977124"/>
                </a:solidFill>
              </a:rPr>
              <a:t>Maths</a:t>
            </a:r>
            <a:r>
              <a:rPr lang="en-US" sz="4000" dirty="0"/>
              <a:t>, it is particularly </a:t>
            </a:r>
            <a:r>
              <a:rPr lang="en-US" sz="4000" u="sng" dirty="0"/>
              <a:t>vital</a:t>
            </a:r>
            <a:r>
              <a:rPr lang="en-US" sz="4000" dirty="0"/>
              <a:t> for us that pupils arrive with: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A6FCA-F2BA-1475-770A-330F7388E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17" y="2568522"/>
            <a:ext cx="11216268" cy="1720956"/>
          </a:xfrm>
        </p:spPr>
        <p:txBody>
          <a:bodyPr lIns="91440" tIns="45720" rIns="91440" bIns="45720" anchor="t"/>
          <a:lstStyle/>
          <a:p>
            <a:pPr marL="342900" indent="-342900">
              <a:buAutoNum type="arabicPeriod"/>
            </a:pPr>
            <a:r>
              <a:rPr lang="en-GB" sz="2000" b="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Confidence calculating times tables up to 12 x 12</a:t>
            </a:r>
          </a:p>
          <a:p>
            <a:pPr marL="342900" indent="-342900">
              <a:buAutoNum type="arabicPeriod"/>
            </a:pPr>
            <a:r>
              <a:rPr lang="en-GB" sz="2000" b="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Ability to calculate using the four operations</a:t>
            </a:r>
          </a:p>
          <a:p>
            <a:pPr marL="342900" indent="-342900">
              <a:buAutoNum type="arabicPeriod"/>
            </a:pPr>
            <a:r>
              <a:rPr lang="en-GB" sz="2000" b="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Understanding of size and scale of numbers, including negative numbers</a:t>
            </a:r>
          </a:p>
          <a:p>
            <a:pPr marL="342900" indent="-342900">
              <a:buAutoNum type="arabicPeriod"/>
            </a:pPr>
            <a:r>
              <a:rPr lang="en-GB" sz="2000" b="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Knowledge of names of a mixture of 2d and 3d shapes and how to classify them</a:t>
            </a:r>
          </a:p>
          <a:p>
            <a:pPr marL="342900" indent="-342900">
              <a:buAutoNum type="arabicPeriod"/>
            </a:pPr>
            <a:r>
              <a:rPr lang="en-GB" sz="2000" b="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Ability to manipulate fractions, including simplifying and using the four operations</a:t>
            </a:r>
          </a:p>
          <a:p>
            <a:pPr marL="342900" indent="-342900">
              <a:buAutoNum type="arabicPeriod"/>
            </a:pPr>
            <a:r>
              <a:rPr lang="en-GB" sz="2000" b="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Experience applying mathematical knowledge to worded, real life problems</a:t>
            </a:r>
          </a:p>
        </p:txBody>
      </p:sp>
    </p:spTree>
    <p:extLst>
      <p:ext uri="{BB962C8B-B14F-4D97-AF65-F5344CB8AC3E}">
        <p14:creationId xmlns:p14="http://schemas.microsoft.com/office/powerpoint/2010/main" val="40844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DFC6CA-D723-45DB-BFE3-66BD46ADEF09}"/>
              </a:ext>
            </a:extLst>
          </p:cNvPr>
          <p:cNvSpPr txBox="1">
            <a:spLocks/>
          </p:cNvSpPr>
          <p:nvPr/>
        </p:nvSpPr>
        <p:spPr>
          <a:xfrm>
            <a:off x="2713463" y="-177461"/>
            <a:ext cx="9478537" cy="150523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1B172F"/>
                </a:solidFill>
                <a:latin typeface="Cormorant SemiBold" pitchFamily="2" charset="77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rmorant SemiBold"/>
              </a:rPr>
              <a:t>In </a:t>
            </a:r>
            <a:r>
              <a:rPr lang="en-US" sz="2800" dirty="0" err="1">
                <a:solidFill>
                  <a:srgbClr val="977124"/>
                </a:solidFill>
                <a:latin typeface="Cormorant SemiBold"/>
              </a:rPr>
              <a:t>Maths</a:t>
            </a:r>
            <a:r>
              <a:rPr lang="en-US" sz="2800" dirty="0">
                <a:latin typeface="Cormorant SemiBold"/>
              </a:rPr>
              <a:t>, </a:t>
            </a:r>
            <a:r>
              <a:rPr lang="en-US" sz="2800" u="sng" dirty="0">
                <a:latin typeface="Cormorant SemiBold"/>
              </a:rPr>
              <a:t>key vocabulary</a:t>
            </a:r>
            <a:r>
              <a:rPr lang="en-US" sz="2800" dirty="0">
                <a:latin typeface="Cormorant SemiBold"/>
              </a:rPr>
              <a:t> which we use at Bridgewater includes the following:</a:t>
            </a:r>
            <a:r>
              <a:rPr lang="en-US" sz="3600" dirty="0">
                <a:latin typeface="Cormorant SemiBold"/>
              </a:rPr>
              <a:t> </a:t>
            </a:r>
            <a:endParaRPr lang="en-US" sz="36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813B5B-3FB1-802F-999E-BE3F1EAF7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32605"/>
              </p:ext>
            </p:extLst>
          </p:nvPr>
        </p:nvGraphicFramePr>
        <p:xfrm>
          <a:off x="171256" y="2019787"/>
          <a:ext cx="11849487" cy="111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539">
                  <a:extLst>
                    <a:ext uri="{9D8B030D-6E8A-4147-A177-3AD203B41FA5}">
                      <a16:colId xmlns:a16="http://schemas.microsoft.com/office/drawing/2014/main" val="491190019"/>
                    </a:ext>
                  </a:extLst>
                </a:gridCol>
                <a:gridCol w="9910948">
                  <a:extLst>
                    <a:ext uri="{9D8B030D-6E8A-4147-A177-3AD203B41FA5}">
                      <a16:colId xmlns:a16="http://schemas.microsoft.com/office/drawing/2014/main" val="4115082861"/>
                    </a:ext>
                  </a:extLst>
                </a:gridCol>
              </a:tblGrid>
              <a:tr h="3147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/>
                          <a:ea typeface="Lato"/>
                          <a:cs typeface="Lato"/>
                        </a:rPr>
                        <a:t>Terminology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/>
                          <a:ea typeface="Lato"/>
                          <a:cs typeface="Lato"/>
                        </a:rPr>
                        <a:t>Description and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80599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i="0" dirty="0">
                          <a:latin typeface="Calibri"/>
                          <a:ea typeface="Lato"/>
                          <a:cs typeface="Lato"/>
                        </a:rPr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Calibri"/>
                        </a:rPr>
                        <a:t>Addition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558834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i="0" dirty="0">
                          <a:latin typeface="Calibri"/>
                          <a:ea typeface="Lato"/>
                          <a:cs typeface="Lato"/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Calibri"/>
                        </a:rPr>
                        <a:t>Multiplication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538946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C4B50955-52AB-8D9E-95E8-C4839C972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203712"/>
              </p:ext>
            </p:extLst>
          </p:nvPr>
        </p:nvGraphicFramePr>
        <p:xfrm>
          <a:off x="171256" y="3505499"/>
          <a:ext cx="11849486" cy="2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539">
                  <a:extLst>
                    <a:ext uri="{9D8B030D-6E8A-4147-A177-3AD203B41FA5}">
                      <a16:colId xmlns:a16="http://schemas.microsoft.com/office/drawing/2014/main" val="491190019"/>
                    </a:ext>
                  </a:extLst>
                </a:gridCol>
                <a:gridCol w="9910947">
                  <a:extLst>
                    <a:ext uri="{9D8B030D-6E8A-4147-A177-3AD203B41FA5}">
                      <a16:colId xmlns:a16="http://schemas.microsoft.com/office/drawing/2014/main" val="4115082861"/>
                    </a:ext>
                  </a:extLst>
                </a:gridCol>
              </a:tblGrid>
              <a:tr h="3147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/>
                          <a:ea typeface="Lato"/>
                          <a:cs typeface="Lato"/>
                        </a:rPr>
                        <a:t>Command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/>
                          <a:ea typeface="Lato"/>
                          <a:cs typeface="Lato"/>
                        </a:rPr>
                        <a:t>Description </a:t>
                      </a:r>
                      <a:endParaRPr lang="en-US" sz="1800">
                        <a:latin typeface="Calibri"/>
                        <a:ea typeface="Lato"/>
                        <a:cs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80599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i="0" dirty="0">
                          <a:latin typeface="Calibri"/>
                          <a:ea typeface="Lato"/>
                          <a:cs typeface="Lato"/>
                        </a:rPr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Calibri"/>
                        </a:rPr>
                        <a:t>The answer is a number – work it out mathematically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558834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i="0" dirty="0">
                          <a:latin typeface="Calibri"/>
                          <a:ea typeface="Lato"/>
                          <a:cs typeface="Lato"/>
                        </a:rPr>
                        <a:t>Evaluate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Calibri"/>
                        </a:rPr>
                        <a:t>The answer is a number – work it out mathematically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538946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i="0">
                          <a:latin typeface="Calibri"/>
                          <a:ea typeface="Lato"/>
                          <a:cs typeface="Lato"/>
                        </a:rPr>
                        <a:t>Simplify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/>
                        </a:rPr>
                        <a:t>R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Calibri"/>
                        </a:rPr>
                        <a:t>educe an expression, fraction or equation to a simpler, easier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601932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i="0">
                          <a:latin typeface="Calibri"/>
                          <a:ea typeface="Lato"/>
                          <a:cs typeface="Lato"/>
                        </a:rPr>
                        <a:t>Solve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Find the value(s) that satisfy an equation or inequality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530031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i="0">
                          <a:latin typeface="Calibri"/>
                          <a:ea typeface="Lato"/>
                          <a:cs typeface="Lato"/>
                        </a:rPr>
                        <a:t>Expand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altLang="en-US" sz="1800" i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Multiply out the brackets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24054"/>
                  </a:ext>
                </a:extLst>
              </a:tr>
              <a:tr h="2413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i="0">
                          <a:latin typeface="Calibri"/>
                          <a:ea typeface="Lato"/>
                          <a:cs typeface="Lato"/>
                        </a:rPr>
                        <a:t>Factorise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Put into brackets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975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2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B2A5-1D78-CA28-DFD0-A22DF95B1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483" y="2904980"/>
            <a:ext cx="5105400" cy="1505239"/>
          </a:xfrm>
        </p:spPr>
        <p:txBody>
          <a:bodyPr/>
          <a:lstStyle/>
          <a:p>
            <a:r>
              <a:rPr lang="en-US" dirty="0"/>
              <a:t>Further support for you in </a:t>
            </a:r>
            <a:r>
              <a:rPr lang="en-US" dirty="0">
                <a:solidFill>
                  <a:srgbClr val="977124"/>
                </a:solidFill>
              </a:rPr>
              <a:t>MATHS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2E121-551A-DC16-3245-F27A3AD3E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483" y="4715400"/>
            <a:ext cx="5105400" cy="365125"/>
          </a:xfrm>
        </p:spPr>
        <p:txBody>
          <a:bodyPr lIns="91440" tIns="45720" rIns="91440" bIns="45720" anchor="t"/>
          <a:lstStyle/>
          <a:p>
            <a:r>
              <a:rPr lang="en-US" sz="1800" dirty="0"/>
              <a:t>CONTACT – </a:t>
            </a:r>
          </a:p>
          <a:p>
            <a:r>
              <a:rPr lang="en-US" sz="1800" dirty="0">
                <a:latin typeface="Lato"/>
                <a:ea typeface="Lato"/>
                <a:cs typeface="Lato"/>
              </a:rPr>
              <a:t>Harriet Matthews, KS3 Co-Ordinator</a:t>
            </a:r>
            <a:endParaRPr lang="en-US" dirty="0">
              <a:ea typeface="Lato" panose="020F0502020204030203" pitchFamily="34" charset="0"/>
            </a:endParaRPr>
          </a:p>
          <a:p>
            <a:r>
              <a:rPr lang="en-US" sz="1800" dirty="0">
                <a:latin typeface="Lato"/>
                <a:ea typeface="Lato"/>
                <a:cs typeface="Lato"/>
                <a:hlinkClick r:id="rId3"/>
              </a:rPr>
              <a:t>h.matthews@bridgewaterhigh.com</a:t>
            </a:r>
            <a:endParaRPr lang="en-US" dirty="0">
              <a:ea typeface="Lato"/>
            </a:endParaRPr>
          </a:p>
          <a:p>
            <a:r>
              <a:rPr lang="en-US" sz="1800" dirty="0">
                <a:latin typeface="Lato"/>
                <a:ea typeface="Lato"/>
                <a:cs typeface="Lato"/>
              </a:rPr>
              <a:t>Claire Beswick, Head of Mathematics</a:t>
            </a:r>
            <a:endParaRPr lang="en-US" dirty="0">
              <a:ea typeface="Lato"/>
            </a:endParaRPr>
          </a:p>
          <a:p>
            <a:r>
              <a:rPr lang="en-US" sz="1800" dirty="0">
                <a:latin typeface="Lato"/>
                <a:ea typeface="Lato"/>
                <a:cs typeface="Lato"/>
                <a:hlinkClick r:id="rId4"/>
              </a:rPr>
              <a:t>c.beswick@bridgewaterhigh.com</a:t>
            </a:r>
            <a:endParaRPr lang="en-US" sz="1800" dirty="0">
              <a:latin typeface="Lato"/>
              <a:ea typeface="Lato"/>
              <a:cs typeface="Lato"/>
            </a:endParaRPr>
          </a:p>
          <a:p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D425E-C884-4770-D3A2-45B791DEB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5131" y="2290346"/>
            <a:ext cx="5827985" cy="382667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>
                <a:latin typeface="Lato Light"/>
                <a:ea typeface="Lato Light"/>
                <a:cs typeface="Lato Light"/>
              </a:rPr>
              <a:t>We are pleased to offer the following to support your </a:t>
            </a:r>
            <a:r>
              <a:rPr lang="en-US" b="1" dirty="0" err="1">
                <a:latin typeface="Lato Light"/>
                <a:ea typeface="Lato Light"/>
                <a:cs typeface="Lato Light"/>
              </a:rPr>
              <a:t>Maths</a:t>
            </a:r>
            <a:r>
              <a:rPr lang="en-US" b="1" dirty="0">
                <a:latin typeface="Lato Light"/>
                <a:ea typeface="Lato Light"/>
                <a:cs typeface="Lato Light"/>
              </a:rPr>
              <a:t> provision and transition:</a:t>
            </a:r>
          </a:p>
          <a:p>
            <a:r>
              <a:rPr lang="en-US" dirty="0">
                <a:latin typeface="Lato Light"/>
                <a:ea typeface="Lato Light"/>
                <a:cs typeface="Lato Light"/>
              </a:rPr>
              <a:t>Guidance through Bridgewater KS2-3 meetings</a:t>
            </a:r>
          </a:p>
          <a:p>
            <a:r>
              <a:rPr lang="en-US" dirty="0">
                <a:latin typeface="Lato Light"/>
                <a:ea typeface="Lato Light"/>
                <a:cs typeface="Lato Light"/>
              </a:rPr>
              <a:t>Possible masterclasses on a bespoke basis</a:t>
            </a:r>
          </a:p>
          <a:p>
            <a:r>
              <a:rPr lang="en-US" dirty="0">
                <a:latin typeface="Lato Light"/>
                <a:ea typeface="Lato Light"/>
                <a:cs typeface="Lato Light"/>
              </a:rPr>
              <a:t>Guidance on how to deliver certain topics via contact directly with </a:t>
            </a:r>
            <a:r>
              <a:rPr lang="en-US" dirty="0" err="1">
                <a:latin typeface="Lato Light"/>
                <a:ea typeface="Lato Light"/>
                <a:cs typeface="Lato Light"/>
              </a:rPr>
              <a:t>Maths</a:t>
            </a:r>
            <a:r>
              <a:rPr lang="en-US" dirty="0">
                <a:latin typeface="Lato Light"/>
                <a:ea typeface="Lato Light"/>
                <a:cs typeface="Lato Light"/>
              </a:rPr>
              <a:t> staff</a:t>
            </a:r>
            <a:endParaRPr lang="en-US" dirty="0">
              <a:ea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25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idgewater Blu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idgewater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635AA0C3654541B3669A7B6D26DBF6" ma:contentTypeVersion="8" ma:contentTypeDescription="Create a new document." ma:contentTypeScope="" ma:versionID="0612eb579e378797695238e9bfd59978">
  <xsd:schema xmlns:xsd="http://www.w3.org/2001/XMLSchema" xmlns:xs="http://www.w3.org/2001/XMLSchema" xmlns:p="http://schemas.microsoft.com/office/2006/metadata/properties" xmlns:ns3="36642e03-6d45-4f6e-9881-14730776acbe" xmlns:ns4="40df779a-946c-49e4-933c-84dce45a0aa8" targetNamespace="http://schemas.microsoft.com/office/2006/metadata/properties" ma:root="true" ma:fieldsID="7733c99fd36276ebfff4d757e793b11d" ns3:_="" ns4:_="">
    <xsd:import namespace="36642e03-6d45-4f6e-9881-14730776acbe"/>
    <xsd:import namespace="40df779a-946c-49e4-933c-84dce45a0a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42e03-6d45-4f6e-9881-14730776ac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f779a-946c-49e4-933c-84dce45a0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642e03-6d45-4f6e-9881-14730776acbe" xsi:nil="true"/>
  </documentManagement>
</p:properties>
</file>

<file path=customXml/itemProps1.xml><?xml version="1.0" encoding="utf-8"?>
<ds:datastoreItem xmlns:ds="http://schemas.openxmlformats.org/officeDocument/2006/customXml" ds:itemID="{264052FE-233C-4302-B90C-8B474AE9A2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5D332-BCC7-4649-83B7-6BF8574E6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42e03-6d45-4f6e-9881-14730776acbe"/>
    <ds:schemaRef ds:uri="40df779a-946c-49e4-933c-84dce45a0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13D646-7BC4-4F18-A864-33346A379777}">
  <ds:schemaRefs>
    <ds:schemaRef ds:uri="http://www.w3.org/XML/1998/namespace"/>
    <ds:schemaRef ds:uri="40df779a-946c-49e4-933c-84dce45a0aa8"/>
    <ds:schemaRef ds:uri="http://purl.org/dc/elements/1.1/"/>
    <ds:schemaRef ds:uri="36642e03-6d45-4f6e-9881-14730776acb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301</Words>
  <Application>Microsoft Macintosh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Cormorant SemiBold</vt:lpstr>
      <vt:lpstr>Lato</vt:lpstr>
      <vt:lpstr>Lato Light</vt:lpstr>
      <vt:lpstr>Bridgewater Blue </vt:lpstr>
      <vt:lpstr>Bridgewater White</vt:lpstr>
      <vt:lpstr>THE BRIDGEWATER BATON</vt:lpstr>
      <vt:lpstr>The Bridgewater journey in MATHS</vt:lpstr>
      <vt:lpstr>The Bridgewater journey in MATHS</vt:lpstr>
      <vt:lpstr>Further information for MATHS can be found at:</vt:lpstr>
      <vt:lpstr>In Maths, it is particularly vital for us that pupils arrive with:</vt:lpstr>
      <vt:lpstr>PowerPoint Presentation</vt:lpstr>
      <vt:lpstr>Further support for you in MATHS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Mr. T. Eden</cp:lastModifiedBy>
  <cp:revision>64</cp:revision>
  <dcterms:created xsi:type="dcterms:W3CDTF">2022-11-29T09:30:02Z</dcterms:created>
  <dcterms:modified xsi:type="dcterms:W3CDTF">2024-04-04T09:39:29Z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0x0101000D635AA0C3654541B3669A7B6D26DBF6</vt:lpwstr>
  </property>
</Properties>
</file>