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3" r:id="rId2"/>
  </p:sldMasterIdLst>
  <p:notesMasterIdLst>
    <p:notesMasterId r:id="rId10"/>
  </p:notesMasterIdLst>
  <p:sldIdLst>
    <p:sldId id="260" r:id="rId3"/>
    <p:sldId id="261" r:id="rId4"/>
    <p:sldId id="284" r:id="rId5"/>
    <p:sldId id="264" r:id="rId6"/>
    <p:sldId id="278" r:id="rId7"/>
    <p:sldId id="280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124"/>
    <a:srgbClr val="1B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94"/>
  </p:normalViewPr>
  <p:slideViewPr>
    <p:cSldViewPr snapToGrid="0">
      <p:cViewPr varScale="1">
        <p:scale>
          <a:sx n="76" d="100"/>
          <a:sy n="76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80CDC-3597-A540-B960-E1F4D0A4F88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CD9B-E480-994A-9E06-93C887D2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2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6CD9B-E480-994A-9E06-93C887D2EA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6CD9B-E480-994A-9E06-93C887D2EA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30BF-1654-0E35-E562-624B52F60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91440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2124A-9BBD-48A6-37DD-57ED4E82B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9144000" cy="15052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A32-5967-71F5-9FA2-49E23D00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33C0-7274-C84B-83D3-EBF0A553BC6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85178-4790-238F-9691-FDBB18E0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43E66-51DE-07AA-54D3-8942DACC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EFC-93DA-7B44-B2DA-D5CD98C8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water 2 Col Fad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45AAA90F-95AE-637F-FDE6-DB9DD4A89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785260" y="-1124051"/>
            <a:ext cx="13680962" cy="912064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105156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solidFill>
                  <a:srgbClr val="1B172F"/>
                </a:solidFill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105156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1B172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113E3-470B-DFD2-8B65-60C3B11A7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633614"/>
            <a:ext cx="51054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4633614"/>
            <a:ext cx="50038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wat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105156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solidFill>
                  <a:srgbClr val="1B172F"/>
                </a:solidFill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105156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1B172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113E3-470B-DFD2-8B65-60C3B11A7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633614"/>
            <a:ext cx="51054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4633614"/>
            <a:ext cx="50038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water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51054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solidFill>
                  <a:srgbClr val="1B172F"/>
                </a:solidFill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51054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1B172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2269325"/>
            <a:ext cx="5003800" cy="3826675"/>
          </a:xfrm>
          <a:prstGeom prst="rect">
            <a:avLst/>
          </a:prstGeom>
        </p:spPr>
        <p:txBody>
          <a:bodyPr/>
          <a:lstStyle>
            <a:lvl1pPr>
              <a:defRPr sz="23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Wate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9ED4-9017-1D12-4C76-5EF2A0D85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Cormoran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A14D1-3E56-3A87-7452-DD2722736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18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sz="1800"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sz="1600"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sz="1400"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F2F99-7D39-3841-6F40-42B77406F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Cormoran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A3EE4-BFA2-DED1-CD3E-AC8BB61D5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18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sz="1800"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sz="1600"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sz="1400"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58FAC-378D-33E8-8CC4-9D3CCC76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E8DC-A968-B940-B6FC-2E4B04EECD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503A6-F3D6-5787-5E2E-6B36977B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5FF2F-48E5-4E88-2014-B5B7D0E3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6DBB4-C685-4D48-A4C3-ECDCB1B56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Water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C0BCF-4C8B-C1CF-DF48-FB6131D8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21FB-3C95-BC46-B418-84E714A3DB5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1F320-F454-896A-8C27-2AB42B0E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1600-D025-E5F9-F912-A089950A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28D-9240-2249-AA01-322B52428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7B5E2438-31ED-851B-C24A-3552DAE67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5260" y="-1124051"/>
            <a:ext cx="13680962" cy="912064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473D93-BD1D-DC58-048F-5DD0A4D8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47879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6FD5B-E6FA-C181-A705-CC4623A21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4787900" cy="15052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water 2 Col Fad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45AAA90F-95AE-637F-FDE6-DB9DD4A89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785260" y="-1124051"/>
            <a:ext cx="13680962" cy="912064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105156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105156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113E3-470B-DFD2-8B65-60C3B11A7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633614"/>
            <a:ext cx="51054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4633614"/>
            <a:ext cx="50038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wat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105156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105156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113E3-470B-DFD2-8B65-60C3B11A7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633614"/>
            <a:ext cx="51054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4633614"/>
            <a:ext cx="5003800" cy="1462386"/>
          </a:xfrm>
          <a:prstGeom prst="rect">
            <a:avLst/>
          </a:prstGeom>
        </p:spPr>
        <p:txBody>
          <a:bodyPr/>
          <a:lstStyle>
            <a:lvl1pPr>
              <a:defRPr sz="23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water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F55F1-BBD0-1245-77E5-469F82C0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A7FF-2CCE-DD95-4B70-2206107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WITH PRIDE AND JOY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2917-77C8-9AAC-3BCB-533A3238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A2DD7-8632-C919-3464-40B45687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51054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0A0AEF-C590-52D4-4E16-4DCEF80BA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51054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2F34F8-9709-ABA0-31C2-4E1CCC9BD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0" y="2269325"/>
            <a:ext cx="5003800" cy="3826675"/>
          </a:xfrm>
          <a:prstGeom prst="rect">
            <a:avLst/>
          </a:prstGeom>
        </p:spPr>
        <p:txBody>
          <a:bodyPr/>
          <a:lstStyle>
            <a:lvl1pPr>
              <a:defRPr sz="2300" b="0" i="0"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2200" b="0" i="0"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b="0" i="0"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30BF-1654-0E35-E562-624B52F60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91440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solidFill>
                  <a:srgbClr val="1B172F"/>
                </a:solidFill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2124A-9BBD-48A6-37DD-57ED4E82B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9144000" cy="15052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1B172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A32-5967-71F5-9FA2-49E23D00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33C0-7274-C84B-83D3-EBF0A553BC6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85178-4790-238F-9691-FDBB18E0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43E66-51DE-07AA-54D3-8942DACC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EFC-93DA-7B44-B2DA-D5CD98C8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Wate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9ED4-9017-1D12-4C76-5EF2A0D85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B172F"/>
                </a:solidFill>
                <a:latin typeface="Cormoran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A14D1-3E56-3A87-7452-DD2722736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18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sz="18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sz="16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sz="14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F2F99-7D39-3841-6F40-42B77406F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B172F"/>
                </a:solidFill>
                <a:latin typeface="Cormoran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A3EE4-BFA2-DED1-CD3E-AC8BB61D5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1pPr>
            <a:lvl2pPr>
              <a:defRPr sz="18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2pPr>
            <a:lvl3pPr>
              <a:defRPr sz="18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3pPr>
            <a:lvl4pPr>
              <a:defRPr sz="16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4pPr>
            <a:lvl5pPr>
              <a:defRPr sz="1400" b="0" i="0">
                <a:solidFill>
                  <a:srgbClr val="1B172F"/>
                </a:solidFill>
                <a:latin typeface="Lato Light" panose="020F0402020204030203" pitchFamily="34" charset="0"/>
                <a:cs typeface="Lato Light" panose="020F04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58FAC-378D-33E8-8CC4-9D3CCC76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E8DC-A968-B940-B6FC-2E4B04EECD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503A6-F3D6-5787-5E2E-6B36977B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5FF2F-48E5-4E88-2014-B5B7D0E3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6DBB4-C685-4D48-A4C3-ECDCB1B56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 Water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C0BCF-4C8B-C1CF-DF48-FB6131D8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21FB-3C95-BC46-B418-84E714A3DB5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1F320-F454-896A-8C27-2AB42B0E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1600-D025-E5F9-F912-A089950A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F28D-9240-2249-AA01-322B52428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7B5E2438-31ED-851B-C24A-3552DAE67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5260" y="-1124051"/>
            <a:ext cx="13680962" cy="912064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473D93-BD1D-DC58-048F-5DD0A4D8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9325"/>
            <a:ext cx="4787900" cy="1505239"/>
          </a:xfrm>
          <a:prstGeom prst="rect">
            <a:avLst/>
          </a:prstGeom>
        </p:spPr>
        <p:txBody>
          <a:bodyPr anchor="b"/>
          <a:lstStyle>
            <a:lvl1pPr algn="l">
              <a:defRPr sz="5400" b="1" i="0">
                <a:solidFill>
                  <a:srgbClr val="1B172F"/>
                </a:solidFill>
                <a:latin typeface="Cormorant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6FD5B-E6FA-C181-A705-CC4623A21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17164"/>
            <a:ext cx="4787900" cy="15052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1B172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CEBFE-B475-9021-FC79-2CCC8A503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A9FC4-8CB4-03D4-B599-7C6A3C8D9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LEARNING WITH PRIDE AND JOY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AEFA2-5A3F-0C07-D7F1-A681FBDA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62F1-B73F-F336-D72F-9471DF1CC9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8167" y="244861"/>
            <a:ext cx="1936101" cy="1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85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4" r:id="rId3"/>
    <p:sldLayoutId id="2147483680" r:id="rId4"/>
    <p:sldLayoutId id="2147483682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CEBFE-B475-9021-FC79-2CCC8A503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9A632BC-2DCE-7843-8812-B11CBAE1372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A9FC4-8CB4-03D4-B599-7C6A3C8D9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LEARNING WITH PRIDE AND JOY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AEFA2-5A3F-0C07-D7F1-A681FBDA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010606C2-AAEF-424B-A253-A735EFA16C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62F1-B73F-F336-D72F-9471DF1CC9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98167" y="244861"/>
            <a:ext cx="1936100" cy="1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bridgewaterhigh.org/key-stage-3-subjects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.gavin@bridgewaterhigh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.mcmahon@bridgewaterhigh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60D9-64B9-6FFC-29C5-5ADA93BC4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908" y="4420918"/>
            <a:ext cx="9144000" cy="1505239"/>
          </a:xfrm>
        </p:spPr>
        <p:txBody>
          <a:bodyPr/>
          <a:lstStyle/>
          <a:p>
            <a:pPr algn="ctr"/>
            <a:r>
              <a:rPr lang="en-US" dirty="0"/>
              <a:t>THE BRIDGEWATER BATON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91434-10D8-9EDB-7BC5-DFCA773EBC58}"/>
              </a:ext>
            </a:extLst>
          </p:cNvPr>
          <p:cNvSpPr txBox="1"/>
          <p:nvPr/>
        </p:nvSpPr>
        <p:spPr>
          <a:xfrm>
            <a:off x="1704620" y="5806488"/>
            <a:ext cx="9144000" cy="778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4400" b="1">
                <a:solidFill>
                  <a:srgbClr val="81642F"/>
                </a:solidFill>
                <a:effectLst/>
                <a:latin typeface="Lato Light" panose="020F0502020204030203" pitchFamily="34" charset="0"/>
                <a:ea typeface="Times New Roman" panose="02020603050405020304" pitchFamily="18" charset="0"/>
                <a:cs typeface="Lato Light" panose="020F0502020204030203" pitchFamily="34" charset="0"/>
              </a:rPr>
              <a:t>SCIENCE</a:t>
            </a:r>
            <a:endParaRPr lang="en-GB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DE38F0B-83CD-D0F5-4327-44283B38D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7003" r="545" b="3184"/>
          <a:stretch/>
        </p:blipFill>
        <p:spPr>
          <a:xfrm>
            <a:off x="3234265" y="442622"/>
            <a:ext cx="6084711" cy="4380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2D1686C-631F-E601-9BEA-A21D53C98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7" t="14175" r="12419" b="13390"/>
          <a:stretch/>
        </p:blipFill>
        <p:spPr>
          <a:xfrm>
            <a:off x="8046155" y="2055790"/>
            <a:ext cx="691444" cy="7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4DBBC9-54D4-9887-747D-3ADCC0EFEB26}"/>
              </a:ext>
            </a:extLst>
          </p:cNvPr>
          <p:cNvSpPr/>
          <p:nvPr/>
        </p:nvSpPr>
        <p:spPr>
          <a:xfrm>
            <a:off x="6090503" y="-16057"/>
            <a:ext cx="5287744" cy="6874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60D9-64B9-6FFC-29C5-5ADA93BC4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290" y="2949800"/>
            <a:ext cx="5339576" cy="1505239"/>
          </a:xfrm>
        </p:spPr>
        <p:txBody>
          <a:bodyPr/>
          <a:lstStyle/>
          <a:p>
            <a:r>
              <a:rPr lang="en-US" dirty="0"/>
              <a:t>The Bridgewater journey in </a:t>
            </a:r>
            <a:r>
              <a:rPr lang="en-US" dirty="0">
                <a:solidFill>
                  <a:srgbClr val="977124"/>
                </a:solidFill>
              </a:rPr>
              <a:t>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5EE31-6B25-08C9-97EE-2C6A16128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290" y="4697639"/>
            <a:ext cx="9144000" cy="1505238"/>
          </a:xfrm>
        </p:spPr>
        <p:txBody>
          <a:bodyPr/>
          <a:lstStyle/>
          <a:p>
            <a:r>
              <a:rPr lang="en-US" dirty="0"/>
              <a:t>Our “Roadmap” for this subject</a:t>
            </a:r>
            <a:br>
              <a:rPr lang="en-US" dirty="0"/>
            </a:br>
            <a:r>
              <a:rPr lang="en-US" dirty="0"/>
              <a:t>(may require some zooming in!)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924BEC-D1C4-5157-E625-81DF85315980}"/>
              </a:ext>
            </a:extLst>
          </p:cNvPr>
          <p:cNvSpPr/>
          <p:nvPr/>
        </p:nvSpPr>
        <p:spPr>
          <a:xfrm>
            <a:off x="6920347" y="6472272"/>
            <a:ext cx="1340426" cy="328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game board&#10;&#10;Description automatically generated">
            <a:extLst>
              <a:ext uri="{FF2B5EF4-FFF2-40B4-BE49-F238E27FC236}">
                <a16:creationId xmlns:a16="http://schemas.microsoft.com/office/drawing/2014/main" id="{DAB72024-5AD6-B43D-C76F-4B9FEA19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03" y="36503"/>
            <a:ext cx="5287744" cy="680544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99D8AB-9A23-6D16-9D1A-3728DC8C3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03" y="6473818"/>
            <a:ext cx="1237397" cy="3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60D9-64B9-6FFC-29C5-5ADA93BC4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15" y="3987884"/>
            <a:ext cx="5339576" cy="1505239"/>
          </a:xfrm>
        </p:spPr>
        <p:txBody>
          <a:bodyPr/>
          <a:lstStyle/>
          <a:p>
            <a:r>
              <a:rPr lang="en-US" dirty="0"/>
              <a:t>The Bridge-</a:t>
            </a:r>
            <a:br>
              <a:rPr lang="en-US" dirty="0"/>
            </a:br>
            <a:r>
              <a:rPr lang="en-US" dirty="0"/>
              <a:t>water </a:t>
            </a:r>
            <a:br>
              <a:rPr lang="en-US" dirty="0"/>
            </a:br>
            <a:r>
              <a:rPr lang="en-US" dirty="0"/>
              <a:t>journey in </a:t>
            </a:r>
            <a:r>
              <a:rPr lang="en-US" dirty="0">
                <a:solidFill>
                  <a:srgbClr val="977124"/>
                </a:solidFill>
              </a:rPr>
              <a:t>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5EE31-6B25-08C9-97EE-2C6A16128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815" y="5735723"/>
            <a:ext cx="9144000" cy="1505238"/>
          </a:xfrm>
        </p:spPr>
        <p:txBody>
          <a:bodyPr/>
          <a:lstStyle/>
          <a:p>
            <a:r>
              <a:rPr lang="en-US" dirty="0"/>
              <a:t>KS3 in particular: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DD889-F5A0-21DF-98A5-2D0209E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630" y="1190880"/>
            <a:ext cx="7918787" cy="460323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243338-FD33-A9D9-08AD-930A0903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22" y="5264951"/>
            <a:ext cx="1678983" cy="4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B2A5-1D78-CA28-DFD0-A22DF95B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1" y="3856102"/>
            <a:ext cx="5105400" cy="1505239"/>
          </a:xfrm>
        </p:spPr>
        <p:txBody>
          <a:bodyPr/>
          <a:lstStyle/>
          <a:p>
            <a:r>
              <a:rPr lang="en-US" dirty="0"/>
              <a:t>Further information for </a:t>
            </a:r>
            <a:r>
              <a:rPr lang="en-US" dirty="0">
                <a:solidFill>
                  <a:srgbClr val="977124"/>
                </a:solidFill>
              </a:rPr>
              <a:t>SCIENCE </a:t>
            </a:r>
            <a:r>
              <a:rPr lang="en-US" dirty="0"/>
              <a:t>can be found at: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2E121-551A-DC16-3245-F27A3AD3E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67388"/>
            <a:ext cx="5105400" cy="365125"/>
          </a:xfrm>
        </p:spPr>
        <p:txBody>
          <a:bodyPr/>
          <a:lstStyle/>
          <a:p>
            <a:r>
              <a:rPr lang="en-US" sz="1600">
                <a:hlinkClick r:id="rId2"/>
              </a:rPr>
              <a:t>https://bridgewaterhigh.org/key-stage-3-subjects/</a:t>
            </a:r>
            <a:endParaRPr lang="en-US" sz="1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D425E-C884-4770-D3A2-45B791DEB9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Within the CURRICULUM INFORMATION table there are links to each subject’s: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Curriculum Intent statement</a:t>
            </a:r>
          </a:p>
          <a:p>
            <a:r>
              <a:rPr lang="en-US" dirty="0"/>
              <a:t>Curriculum map</a:t>
            </a:r>
          </a:p>
          <a:p>
            <a:r>
              <a:rPr lang="en-US" dirty="0"/>
              <a:t>Road map</a:t>
            </a:r>
          </a:p>
          <a:p>
            <a:r>
              <a:rPr lang="en-US" dirty="0"/>
              <a:t>Assessment statements</a:t>
            </a:r>
          </a:p>
        </p:txBody>
      </p:sp>
    </p:spTree>
    <p:extLst>
      <p:ext uri="{BB962C8B-B14F-4D97-AF65-F5344CB8AC3E}">
        <p14:creationId xmlns:p14="http://schemas.microsoft.com/office/powerpoint/2010/main" val="24029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7A07-6534-EF5D-C3DA-BD8635443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9385" y="288443"/>
            <a:ext cx="9144000" cy="1505239"/>
          </a:xfrm>
        </p:spPr>
        <p:txBody>
          <a:bodyPr/>
          <a:lstStyle/>
          <a:p>
            <a:r>
              <a:rPr lang="en-US" sz="4000" dirty="0"/>
              <a:t>In </a:t>
            </a:r>
            <a:r>
              <a:rPr lang="en-US" sz="4000" dirty="0">
                <a:solidFill>
                  <a:srgbClr val="977124"/>
                </a:solidFill>
              </a:rPr>
              <a:t>Science</a:t>
            </a:r>
            <a:r>
              <a:rPr lang="en-US" sz="4000" dirty="0"/>
              <a:t>, it is particularly </a:t>
            </a:r>
            <a:r>
              <a:rPr lang="en-US" sz="4000" u="sng" dirty="0"/>
              <a:t>vital</a:t>
            </a:r>
            <a:r>
              <a:rPr lang="en-US" sz="4000" dirty="0"/>
              <a:t> for us that pupils arrive with: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1A6FCA-F2BA-1475-770A-330F7388E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117" y="2130084"/>
            <a:ext cx="11216268" cy="1720956"/>
          </a:xfrm>
        </p:spPr>
        <p:txBody>
          <a:bodyPr lIns="91440" tIns="45720" rIns="91440" bIns="45720" anchor="t"/>
          <a:lstStyle/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1. Know that scientists use investigations to answer questions.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2. Understand that we need to control variables to ensure we get valid results.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3. Understand how to write a basic method and are able to follow a method.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4. Can make and record observations and use equipment to take accurate measurements.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5. Know how to draw tables to record results.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6. Understand there are different methods of presenting results and can draw bar graphs to present findings.</a:t>
            </a:r>
          </a:p>
          <a:p>
            <a:r>
              <a:rPr lang="en-US" b="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7. Know what  a conclusion is and can use their data to write a basic conclusion.</a:t>
            </a:r>
          </a:p>
          <a:p>
            <a:endParaRPr lang="en-US" sz="2000" b="0" dirty="0">
              <a:solidFill>
                <a:srgbClr val="FF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844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FC6CA-D723-45DB-BFE3-66BD46ADEF09}"/>
              </a:ext>
            </a:extLst>
          </p:cNvPr>
          <p:cNvSpPr txBox="1">
            <a:spLocks/>
          </p:cNvSpPr>
          <p:nvPr/>
        </p:nvSpPr>
        <p:spPr>
          <a:xfrm>
            <a:off x="2864444" y="-110128"/>
            <a:ext cx="9478537" cy="150523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1B172F"/>
                </a:solidFill>
                <a:latin typeface="Cormorant SemiBold" pitchFamily="2" charset="77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rmorant SemiBold"/>
              </a:rPr>
              <a:t>In </a:t>
            </a:r>
            <a:r>
              <a:rPr lang="en-US" sz="2800" dirty="0">
                <a:solidFill>
                  <a:srgbClr val="977124"/>
                </a:solidFill>
                <a:latin typeface="Cormorant SemiBold"/>
              </a:rPr>
              <a:t>Science</a:t>
            </a:r>
            <a:r>
              <a:rPr lang="en-US" sz="2800" dirty="0">
                <a:latin typeface="Cormorant SemiBold"/>
              </a:rPr>
              <a:t>, </a:t>
            </a:r>
            <a:r>
              <a:rPr lang="en-US" sz="2800" u="sng" dirty="0">
                <a:latin typeface="Cormorant SemiBold"/>
              </a:rPr>
              <a:t>key vocabulary </a:t>
            </a:r>
            <a:r>
              <a:rPr lang="en-US" sz="2800" dirty="0">
                <a:latin typeface="Cormorant SemiBold"/>
              </a:rPr>
              <a:t>which we use at Bridgewater includes the following:</a:t>
            </a:r>
            <a:r>
              <a:rPr lang="en-US" sz="3600" dirty="0">
                <a:latin typeface="Cormorant SemiBold"/>
              </a:rPr>
              <a:t> </a:t>
            </a:r>
            <a:endParaRPr lang="en-US" sz="3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813B5B-3FB1-802F-999E-BE3F1EAF7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4175"/>
              </p:ext>
            </p:extLst>
          </p:nvPr>
        </p:nvGraphicFramePr>
        <p:xfrm>
          <a:off x="171256" y="1649292"/>
          <a:ext cx="11849487" cy="405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6744">
                  <a:extLst>
                    <a:ext uri="{9D8B030D-6E8A-4147-A177-3AD203B41FA5}">
                      <a16:colId xmlns:a16="http://schemas.microsoft.com/office/drawing/2014/main" val="491190019"/>
                    </a:ext>
                  </a:extLst>
                </a:gridCol>
                <a:gridCol w="8972743">
                  <a:extLst>
                    <a:ext uri="{9D8B030D-6E8A-4147-A177-3AD203B41FA5}">
                      <a16:colId xmlns:a16="http://schemas.microsoft.com/office/drawing/2014/main" val="4115082861"/>
                    </a:ext>
                  </a:extLst>
                </a:gridCol>
              </a:tblGrid>
              <a:tr h="31473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/>
                          <a:ea typeface="Lato"/>
                          <a:cs typeface="Lato"/>
                        </a:rPr>
                        <a:t>Terminology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/>
                          <a:ea typeface="Lato"/>
                          <a:cs typeface="Lato"/>
                        </a:rPr>
                        <a:t>Description and 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280599"/>
                  </a:ext>
                </a:extLst>
              </a:tr>
              <a:tr h="376882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Hypothesis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A testable statement linking the independent and dependent variables.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601932"/>
                  </a:ext>
                </a:extLst>
              </a:tr>
              <a:tr h="376882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Independent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The variable we change in the experiment.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530031"/>
                  </a:ext>
                </a:extLst>
              </a:tr>
              <a:tr h="376882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Dependent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800" i="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The variable we measure in the experiment.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924054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Control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The variable we keep the same in an experiment.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975945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Reproducible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When others can reproduce the same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41191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When results are consistent.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416668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Validity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When results are close to their true value.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241078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Continuous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Numerical data where the number can be any size.</a:t>
                      </a:r>
                      <a:endParaRPr lang="en-US" sz="1800" i="0" dirty="0">
                        <a:latin typeface="Calibri"/>
                        <a:ea typeface="Lato"/>
                        <a:cs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203021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Discrete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Data </a:t>
                      </a:r>
                      <a:r>
                        <a:rPr lang="en-GB" sz="1800" dirty="0"/>
                        <a:t>with numbers but where only certain values are allowed. </a:t>
                      </a:r>
                      <a:endParaRPr lang="en-US" sz="1800" i="0" dirty="0">
                        <a:latin typeface="Calibri"/>
                        <a:ea typeface="Lato"/>
                        <a:cs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563081"/>
                  </a:ext>
                </a:extLst>
              </a:tr>
              <a:tr h="241337">
                <a:tc>
                  <a:txBody>
                    <a:bodyPr/>
                    <a:lstStyle/>
                    <a:p>
                      <a:r>
                        <a:rPr lang="en-US" sz="1800" i="0" dirty="0">
                          <a:latin typeface="Calibri"/>
                          <a:ea typeface="Lato"/>
                          <a:cs typeface="Lato"/>
                        </a:rPr>
                        <a:t>Categoric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Data which has no numbers but can be put into categories or groups. </a:t>
                      </a:r>
                      <a:endParaRPr lang="en-US" sz="1800" i="0" dirty="0">
                        <a:latin typeface="Calibri"/>
                        <a:ea typeface="Lato"/>
                        <a:cs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173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2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B2A5-1D78-CA28-DFD0-A22DF95B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483" y="2904980"/>
            <a:ext cx="5105400" cy="1505239"/>
          </a:xfrm>
        </p:spPr>
        <p:txBody>
          <a:bodyPr/>
          <a:lstStyle/>
          <a:p>
            <a:r>
              <a:rPr lang="en-US" dirty="0"/>
              <a:t>Further support for you in </a:t>
            </a:r>
            <a:r>
              <a:rPr lang="en-US" dirty="0">
                <a:solidFill>
                  <a:srgbClr val="977124"/>
                </a:solidFill>
              </a:rPr>
              <a:t>SCIENCE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2E121-551A-DC16-3245-F27A3AD3E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83" y="4715400"/>
            <a:ext cx="5105400" cy="365125"/>
          </a:xfrm>
        </p:spPr>
        <p:txBody>
          <a:bodyPr lIns="91440" tIns="45720" rIns="91440" bIns="45720" anchor="t"/>
          <a:lstStyle/>
          <a:p>
            <a:r>
              <a:rPr lang="en-US" sz="1800" dirty="0"/>
              <a:t>CONTACT – </a:t>
            </a:r>
          </a:p>
          <a:p>
            <a:r>
              <a:rPr lang="en-US" sz="1800" dirty="0">
                <a:latin typeface="Lato"/>
                <a:ea typeface="Lato"/>
                <a:cs typeface="Lato"/>
              </a:rPr>
              <a:t>Sam Gavin, KS3 Co-Ordinator</a:t>
            </a:r>
            <a:endParaRPr lang="en-US" dirty="0">
              <a:ea typeface="Lato" panose="020F0502020204030203" pitchFamily="34" charset="0"/>
            </a:endParaRPr>
          </a:p>
          <a:p>
            <a:r>
              <a:rPr lang="en-US" sz="1800" dirty="0">
                <a:latin typeface="Lato"/>
                <a:ea typeface="Lato"/>
                <a:cs typeface="Lato"/>
                <a:hlinkClick r:id="rId3"/>
              </a:rPr>
              <a:t>s.gavin@bridgewaterhigh.com</a:t>
            </a:r>
            <a:endParaRPr lang="en-US" dirty="0">
              <a:ea typeface="Lato"/>
            </a:endParaRPr>
          </a:p>
          <a:p>
            <a:r>
              <a:rPr lang="en-US" sz="1800" dirty="0">
                <a:latin typeface="Lato"/>
                <a:ea typeface="Lato"/>
                <a:cs typeface="Lato"/>
              </a:rPr>
              <a:t>Alan McMahon, Head of Science</a:t>
            </a:r>
            <a:endParaRPr lang="en-US" dirty="0">
              <a:ea typeface="Lato"/>
            </a:endParaRPr>
          </a:p>
          <a:p>
            <a:r>
              <a:rPr lang="en-US" sz="1800" dirty="0">
                <a:latin typeface="Lato"/>
                <a:ea typeface="Lato"/>
                <a:cs typeface="Lato"/>
                <a:hlinkClick r:id="rId4"/>
              </a:rPr>
              <a:t>a.mcmahon@bridgewaterhigh.com</a:t>
            </a:r>
            <a:endParaRPr lang="en-US" sz="1800" dirty="0">
              <a:latin typeface="Lato"/>
              <a:ea typeface="Lato"/>
              <a:cs typeface="Lato"/>
            </a:endParaRPr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D425E-C884-4770-D3A2-45B791DEB9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5131" y="2290346"/>
            <a:ext cx="5827985" cy="38266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Lato Light"/>
                <a:ea typeface="Lato Light"/>
                <a:cs typeface="Lato Light"/>
              </a:rPr>
              <a:t>We are pleased to offer the following to support your Science provision and transition:</a:t>
            </a:r>
          </a:p>
          <a:p>
            <a:r>
              <a:rPr lang="en-US" dirty="0">
                <a:latin typeface="Lato Light"/>
                <a:ea typeface="Lato Light"/>
                <a:cs typeface="Lato Light"/>
              </a:rPr>
              <a:t>Guidance through Bridgewater KS2-3 meetings</a:t>
            </a:r>
          </a:p>
          <a:p>
            <a:r>
              <a:rPr lang="en-US" dirty="0">
                <a:latin typeface="Lato Light"/>
                <a:ea typeface="Lato Light"/>
                <a:cs typeface="Lato Light"/>
              </a:rPr>
              <a:t>Possible masterclasses on a bespoke basis</a:t>
            </a:r>
          </a:p>
          <a:p>
            <a:r>
              <a:rPr lang="en-US" dirty="0">
                <a:latin typeface="Lato Light"/>
                <a:ea typeface="Lato Light"/>
                <a:cs typeface="Lato Light"/>
              </a:rPr>
              <a:t>Guidance on how to deliver certain topics via contact directly with Science staff (where possible including visits to/from Bridgewater)</a:t>
            </a:r>
            <a:endParaRPr lang="en-US" dirty="0">
              <a:ea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25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idgewater Blue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dgewater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406</Words>
  <Application>Microsoft Office PowerPoint</Application>
  <PresentationFormat>Widescreen</PresentationFormat>
  <Paragraphs>57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Cormorant SemiBold</vt:lpstr>
      <vt:lpstr>Lato</vt:lpstr>
      <vt:lpstr>Lato Light</vt:lpstr>
      <vt:lpstr>Bridgewater Blue </vt:lpstr>
      <vt:lpstr>Bridgewater White</vt:lpstr>
      <vt:lpstr>THE BRIDGEWATER BATON</vt:lpstr>
      <vt:lpstr>The Bridgewater journey in SCIENCE</vt:lpstr>
      <vt:lpstr>The Bridge- water  journey in SCIENCE</vt:lpstr>
      <vt:lpstr>Further information for SCIENCE can be found at:</vt:lpstr>
      <vt:lpstr>In Science, it is particularly vital for us that pupils arrive with:</vt:lpstr>
      <vt:lpstr>PowerPoint Presentation</vt:lpstr>
      <vt:lpstr>Further support for you in SCIENCE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</dc:creator>
  <cp:lastModifiedBy>Mrs. S. Gavin</cp:lastModifiedBy>
  <cp:revision>6</cp:revision>
  <dcterms:created xsi:type="dcterms:W3CDTF">2022-11-29T09:30:02Z</dcterms:created>
  <dcterms:modified xsi:type="dcterms:W3CDTF">2024-04-23T08:34:12Z</dcterms:modified>
</cp:coreProperties>
</file>