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9" r:id="rId3"/>
    <p:sldId id="282" r:id="rId4"/>
    <p:sldId id="272" r:id="rId5"/>
    <p:sldId id="286" r:id="rId6"/>
    <p:sldId id="283" r:id="rId7"/>
    <p:sldId id="258" r:id="rId8"/>
    <p:sldId id="285" r:id="rId9"/>
    <p:sldId id="321" r:id="rId10"/>
    <p:sldId id="318" r:id="rId11"/>
    <p:sldId id="319" r:id="rId12"/>
    <p:sldId id="320" r:id="rId13"/>
    <p:sldId id="322" r:id="rId14"/>
    <p:sldId id="323" r:id="rId15"/>
    <p:sldId id="335" r:id="rId16"/>
    <p:sldId id="324" r:id="rId17"/>
    <p:sldId id="325" r:id="rId18"/>
    <p:sldId id="326" r:id="rId19"/>
    <p:sldId id="336" r:id="rId20"/>
    <p:sldId id="327" r:id="rId21"/>
    <p:sldId id="328" r:id="rId22"/>
    <p:sldId id="329" r:id="rId23"/>
    <p:sldId id="330" r:id="rId24"/>
    <p:sldId id="331" r:id="rId25"/>
    <p:sldId id="332" r:id="rId26"/>
    <p:sldId id="333" r:id="rId27"/>
    <p:sldId id="334" r:id="rId28"/>
    <p:sldId id="339" r:id="rId29"/>
    <p:sldId id="340" r:id="rId30"/>
    <p:sldId id="342" r:id="rId31"/>
    <p:sldId id="341" r:id="rId32"/>
    <p:sldId id="344" r:id="rId33"/>
    <p:sldId id="345" r:id="rId34"/>
    <p:sldId id="354" r:id="rId35"/>
    <p:sldId id="346" r:id="rId36"/>
    <p:sldId id="347" r:id="rId37"/>
    <p:sldId id="348" r:id="rId38"/>
    <p:sldId id="350" r:id="rId39"/>
    <p:sldId id="351" r:id="rId40"/>
    <p:sldId id="355" r:id="rId41"/>
    <p:sldId id="35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s. E. Antrobus" initials="MEA" lastIdx="1" clrIdx="0">
    <p:extLst>
      <p:ext uri="{19B8F6BF-5375-455C-9EA6-DF929625EA0E}">
        <p15:presenceInfo xmlns:p15="http://schemas.microsoft.com/office/powerpoint/2012/main" userId="S-1-5-21-1380725192-2703233157-2235352154-56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83392" autoAdjust="0"/>
  </p:normalViewPr>
  <p:slideViewPr>
    <p:cSldViewPr snapToGrid="0">
      <p:cViewPr varScale="1">
        <p:scale>
          <a:sx n="76" d="100"/>
          <a:sy n="76" d="100"/>
        </p:scale>
        <p:origin x="9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C67A5-6C7F-4307-A4C8-9BC79A48B2C6}" type="datetimeFigureOut">
              <a:rPr lang="en-GB" smtClean="0"/>
              <a:t>02/09/2023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54725-B0F5-434B-A295-FA4FC5E12D2E}" type="slidenum">
              <a:rPr lang="en-GB" smtClean="0"/>
              <a:t>‹#›</a:t>
            </a:fld>
            <a:endParaRPr lang="en-GB"/>
          </a:p>
        </p:txBody>
      </p:sp>
    </p:spTree>
    <p:extLst>
      <p:ext uri="{BB962C8B-B14F-4D97-AF65-F5344CB8AC3E}">
        <p14:creationId xmlns:p14="http://schemas.microsoft.com/office/powerpoint/2010/main" val="131002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B54725-B0F5-434B-A295-FA4FC5E12D2E}" type="slidenum">
              <a:rPr lang="en-GB" smtClean="0"/>
              <a:t>1</a:t>
            </a:fld>
            <a:endParaRPr lang="en-GB"/>
          </a:p>
        </p:txBody>
      </p:sp>
    </p:spTree>
    <p:extLst>
      <p:ext uri="{BB962C8B-B14F-4D97-AF65-F5344CB8AC3E}">
        <p14:creationId xmlns:p14="http://schemas.microsoft.com/office/powerpoint/2010/main" val="109717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B54725-B0F5-434B-A295-FA4FC5E12D2E}" type="slidenum">
              <a:rPr lang="en-GB" smtClean="0"/>
              <a:t>28</a:t>
            </a:fld>
            <a:endParaRPr lang="en-GB"/>
          </a:p>
        </p:txBody>
      </p:sp>
    </p:spTree>
    <p:extLst>
      <p:ext uri="{BB962C8B-B14F-4D97-AF65-F5344CB8AC3E}">
        <p14:creationId xmlns:p14="http://schemas.microsoft.com/office/powerpoint/2010/main" val="260186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159BA3-5277-4CC4-9597-3CD39410CF5E}" type="slidenum">
              <a:rPr lang="en-GB" smtClean="0"/>
              <a:t>29</a:t>
            </a:fld>
            <a:endParaRPr lang="en-GB"/>
          </a:p>
        </p:txBody>
      </p:sp>
    </p:spTree>
    <p:extLst>
      <p:ext uri="{BB962C8B-B14F-4D97-AF65-F5344CB8AC3E}">
        <p14:creationId xmlns:p14="http://schemas.microsoft.com/office/powerpoint/2010/main" val="283073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Old lesson 5</a:t>
            </a:r>
          </a:p>
        </p:txBody>
      </p:sp>
      <p:sp>
        <p:nvSpPr>
          <p:cNvPr id="4" name="Slide Number Placeholder 3"/>
          <p:cNvSpPr>
            <a:spLocks noGrp="1"/>
          </p:cNvSpPr>
          <p:nvPr>
            <p:ph type="sldNum" sz="quarter" idx="5"/>
          </p:nvPr>
        </p:nvSpPr>
        <p:spPr/>
        <p:txBody>
          <a:bodyPr/>
          <a:lstStyle/>
          <a:p>
            <a:fld id="{02159BA3-5277-4CC4-9597-3CD39410CF5E}" type="slidenum">
              <a:rPr lang="en-GB" smtClean="0"/>
              <a:t>30</a:t>
            </a:fld>
            <a:endParaRPr lang="en-GB"/>
          </a:p>
        </p:txBody>
      </p:sp>
    </p:spTree>
    <p:extLst>
      <p:ext uri="{BB962C8B-B14F-4D97-AF65-F5344CB8AC3E}">
        <p14:creationId xmlns:p14="http://schemas.microsoft.com/office/powerpoint/2010/main" val="3901778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Old lesson 5</a:t>
            </a:r>
          </a:p>
        </p:txBody>
      </p:sp>
      <p:sp>
        <p:nvSpPr>
          <p:cNvPr id="4" name="Slide Number Placeholder 3"/>
          <p:cNvSpPr>
            <a:spLocks noGrp="1"/>
          </p:cNvSpPr>
          <p:nvPr>
            <p:ph type="sldNum" sz="quarter" idx="5"/>
          </p:nvPr>
        </p:nvSpPr>
        <p:spPr/>
        <p:txBody>
          <a:bodyPr/>
          <a:lstStyle/>
          <a:p>
            <a:fld id="{02159BA3-5277-4CC4-9597-3CD39410CF5E}" type="slidenum">
              <a:rPr lang="en-GB" smtClean="0"/>
              <a:t>32</a:t>
            </a:fld>
            <a:endParaRPr lang="en-GB"/>
          </a:p>
        </p:txBody>
      </p:sp>
    </p:spTree>
    <p:extLst>
      <p:ext uri="{BB962C8B-B14F-4D97-AF65-F5344CB8AC3E}">
        <p14:creationId xmlns:p14="http://schemas.microsoft.com/office/powerpoint/2010/main" val="270203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B54725-B0F5-434B-A295-FA4FC5E12D2E}" type="slidenum">
              <a:rPr lang="en-GB" smtClean="0"/>
              <a:t>40</a:t>
            </a:fld>
            <a:endParaRPr lang="en-GB"/>
          </a:p>
        </p:txBody>
      </p:sp>
    </p:spTree>
    <p:extLst>
      <p:ext uri="{BB962C8B-B14F-4D97-AF65-F5344CB8AC3E}">
        <p14:creationId xmlns:p14="http://schemas.microsoft.com/office/powerpoint/2010/main" val="4119538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159BA3-5277-4CC4-9597-3CD39410CF5E}" type="slidenum">
              <a:rPr lang="en-GB" smtClean="0"/>
              <a:t>41</a:t>
            </a:fld>
            <a:endParaRPr lang="en-GB"/>
          </a:p>
        </p:txBody>
      </p:sp>
    </p:spTree>
    <p:extLst>
      <p:ext uri="{BB962C8B-B14F-4D97-AF65-F5344CB8AC3E}">
        <p14:creationId xmlns:p14="http://schemas.microsoft.com/office/powerpoint/2010/main" val="330494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6544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159BA3-5277-4CC4-9597-3CD39410CF5E}" type="slidenum">
              <a:rPr lang="en-GB" smtClean="0"/>
              <a:t>3</a:t>
            </a:fld>
            <a:endParaRPr lang="en-GB"/>
          </a:p>
        </p:txBody>
      </p:sp>
    </p:spTree>
    <p:extLst>
      <p:ext uri="{BB962C8B-B14F-4D97-AF65-F5344CB8AC3E}">
        <p14:creationId xmlns:p14="http://schemas.microsoft.com/office/powerpoint/2010/main" val="283073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Organiser</a:t>
            </a:r>
          </a:p>
        </p:txBody>
      </p:sp>
      <p:sp>
        <p:nvSpPr>
          <p:cNvPr id="4" name="Slide Number Placeholder 3"/>
          <p:cNvSpPr>
            <a:spLocks noGrp="1"/>
          </p:cNvSpPr>
          <p:nvPr>
            <p:ph type="sldNum" sz="quarter" idx="5"/>
          </p:nvPr>
        </p:nvSpPr>
        <p:spPr/>
        <p:txBody>
          <a:bodyPr/>
          <a:lstStyle/>
          <a:p>
            <a:fld id="{02159BA3-5277-4CC4-9597-3CD39410CF5E}" type="slidenum">
              <a:rPr lang="en-GB" smtClean="0"/>
              <a:t>4</a:t>
            </a:fld>
            <a:endParaRPr lang="en-GB"/>
          </a:p>
        </p:txBody>
      </p:sp>
    </p:spTree>
    <p:extLst>
      <p:ext uri="{BB962C8B-B14F-4D97-AF65-F5344CB8AC3E}">
        <p14:creationId xmlns:p14="http://schemas.microsoft.com/office/powerpoint/2010/main" val="91467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Answers: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1 - Consent </a:t>
            </a:r>
            <a:endParaRPr dirty="0"/>
          </a:p>
          <a:p>
            <a:pPr marL="0" lvl="0" indent="0" algn="l" rtl="0">
              <a:spcBef>
                <a:spcPts val="0"/>
              </a:spcBef>
              <a:spcAft>
                <a:spcPts val="0"/>
              </a:spcAft>
              <a:buNone/>
            </a:pPr>
            <a:r>
              <a:rPr lang="en-GB" dirty="0"/>
              <a:t>2 - Trust</a:t>
            </a:r>
            <a:endParaRPr dirty="0"/>
          </a:p>
          <a:p>
            <a:pPr marL="0" lvl="0" indent="0" algn="l" rtl="0">
              <a:spcBef>
                <a:spcPts val="0"/>
              </a:spcBef>
              <a:spcAft>
                <a:spcPts val="0"/>
              </a:spcAft>
              <a:buNone/>
            </a:pPr>
            <a:r>
              <a:rPr lang="en-GB" dirty="0"/>
              <a:t>3 - Kindness (also shows support)</a:t>
            </a:r>
            <a:endParaRPr dirty="0"/>
          </a:p>
          <a:p>
            <a:pPr marL="0" lvl="0" indent="0" algn="l" rtl="0">
              <a:spcBef>
                <a:spcPts val="0"/>
              </a:spcBef>
              <a:spcAft>
                <a:spcPts val="0"/>
              </a:spcAft>
              <a:buNone/>
            </a:pPr>
            <a:r>
              <a:rPr lang="en-GB" dirty="0"/>
              <a:t>4 - Support (also shows kindness)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Support, consent, trust and kindness</a:t>
            </a:r>
            <a:endParaRPr dirty="0"/>
          </a:p>
          <a:p>
            <a:pPr marL="0" lvl="0" indent="0" algn="l" rtl="0">
              <a:spcBef>
                <a:spcPts val="0"/>
              </a:spcBef>
              <a:spcAft>
                <a:spcPts val="0"/>
              </a:spcAft>
              <a:buNone/>
            </a:pPr>
            <a:endParaRPr dirty="0"/>
          </a:p>
        </p:txBody>
      </p:sp>
      <p:sp>
        <p:nvSpPr>
          <p:cNvPr id="164" name="Google Shape;16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06407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07078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B54725-B0F5-434B-A295-FA4FC5E12D2E}" type="slidenum">
              <a:rPr lang="en-GB" smtClean="0"/>
              <a:t>19</a:t>
            </a:fld>
            <a:endParaRPr lang="en-GB"/>
          </a:p>
        </p:txBody>
      </p:sp>
    </p:spTree>
    <p:extLst>
      <p:ext uri="{BB962C8B-B14F-4D97-AF65-F5344CB8AC3E}">
        <p14:creationId xmlns:p14="http://schemas.microsoft.com/office/powerpoint/2010/main" val="290701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5EAB-DE9E-490F-B1A3-DEBC114E94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CD061B-3ADD-4CE0-9C15-EAF745AA0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8B9FF3-AE5E-4043-9042-EAAE328F0DDB}"/>
              </a:ext>
            </a:extLst>
          </p:cNvPr>
          <p:cNvSpPr>
            <a:spLocks noGrp="1"/>
          </p:cNvSpPr>
          <p:nvPr>
            <p:ph type="dt" sz="half" idx="10"/>
          </p:nvPr>
        </p:nvSpPr>
        <p:spPr/>
        <p:txBody>
          <a:bodyPr/>
          <a:lstStyle/>
          <a:p>
            <a:fld id="{48E9D4C3-5E28-4508-90AF-1E89DF5ABD71}" type="datetimeFigureOut">
              <a:rPr lang="en-GB" smtClean="0"/>
              <a:t>02/09/2023</a:t>
            </a:fld>
            <a:endParaRPr lang="en-GB"/>
          </a:p>
        </p:txBody>
      </p:sp>
      <p:sp>
        <p:nvSpPr>
          <p:cNvPr id="5" name="Footer Placeholder 4">
            <a:extLst>
              <a:ext uri="{FF2B5EF4-FFF2-40B4-BE49-F238E27FC236}">
                <a16:creationId xmlns:a16="http://schemas.microsoft.com/office/drawing/2014/main" id="{B728ABF9-6117-4BFC-8155-40AE9A6AD8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024B0-9E7A-476F-97EA-1BBF36C0DC26}"/>
              </a:ext>
            </a:extLst>
          </p:cNvPr>
          <p:cNvSpPr>
            <a:spLocks noGrp="1"/>
          </p:cNvSpPr>
          <p:nvPr>
            <p:ph type="sldNum" sz="quarter" idx="12"/>
          </p:nvPr>
        </p:nvSpPr>
        <p:spPr/>
        <p:txBody>
          <a:bodyPr/>
          <a:lstStyle/>
          <a:p>
            <a:fld id="{59002ACE-57B9-410D-A9EC-A726EB97A384}" type="slidenum">
              <a:rPr lang="en-GB" smtClean="0"/>
              <a:t>‹#›</a:t>
            </a:fld>
            <a:endParaRPr lang="en-GB"/>
          </a:p>
        </p:txBody>
      </p:sp>
    </p:spTree>
    <p:extLst>
      <p:ext uri="{BB962C8B-B14F-4D97-AF65-F5344CB8AC3E}">
        <p14:creationId xmlns:p14="http://schemas.microsoft.com/office/powerpoint/2010/main" val="422764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7890-1E01-4877-92D7-C841C4088A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6157E5-879A-4B91-A1DD-04A47E8E5A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1F538B-5AC9-4A16-87B6-A4F1A987626D}"/>
              </a:ext>
            </a:extLst>
          </p:cNvPr>
          <p:cNvSpPr>
            <a:spLocks noGrp="1"/>
          </p:cNvSpPr>
          <p:nvPr>
            <p:ph type="dt" sz="half" idx="10"/>
          </p:nvPr>
        </p:nvSpPr>
        <p:spPr/>
        <p:txBody>
          <a:bodyPr/>
          <a:lstStyle/>
          <a:p>
            <a:fld id="{48E9D4C3-5E28-4508-90AF-1E89DF5ABD71}" type="datetimeFigureOut">
              <a:rPr lang="en-GB" smtClean="0"/>
              <a:t>02/09/2023</a:t>
            </a:fld>
            <a:endParaRPr lang="en-GB"/>
          </a:p>
        </p:txBody>
      </p:sp>
      <p:sp>
        <p:nvSpPr>
          <p:cNvPr id="5" name="Footer Placeholder 4">
            <a:extLst>
              <a:ext uri="{FF2B5EF4-FFF2-40B4-BE49-F238E27FC236}">
                <a16:creationId xmlns:a16="http://schemas.microsoft.com/office/drawing/2014/main" id="{575C421D-9A2A-4C0B-B01F-735D91A3A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7F2813-9EDF-4AEF-A55F-5C5A92613D66}"/>
              </a:ext>
            </a:extLst>
          </p:cNvPr>
          <p:cNvSpPr>
            <a:spLocks noGrp="1"/>
          </p:cNvSpPr>
          <p:nvPr>
            <p:ph type="sldNum" sz="quarter" idx="12"/>
          </p:nvPr>
        </p:nvSpPr>
        <p:spPr/>
        <p:txBody>
          <a:bodyPr/>
          <a:lstStyle/>
          <a:p>
            <a:fld id="{59002ACE-57B9-410D-A9EC-A726EB97A384}" type="slidenum">
              <a:rPr lang="en-GB" smtClean="0"/>
              <a:t>‹#›</a:t>
            </a:fld>
            <a:endParaRPr lang="en-GB"/>
          </a:p>
        </p:txBody>
      </p:sp>
    </p:spTree>
    <p:extLst>
      <p:ext uri="{BB962C8B-B14F-4D97-AF65-F5344CB8AC3E}">
        <p14:creationId xmlns:p14="http://schemas.microsoft.com/office/powerpoint/2010/main" val="344492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57A21C-C73A-4213-AB1A-D8ABE24F1D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3D37E8-0174-4C40-B690-E2CBF2F60E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D37455-2372-451D-99F4-74714939CA7E}"/>
              </a:ext>
            </a:extLst>
          </p:cNvPr>
          <p:cNvSpPr>
            <a:spLocks noGrp="1"/>
          </p:cNvSpPr>
          <p:nvPr>
            <p:ph type="dt" sz="half" idx="10"/>
          </p:nvPr>
        </p:nvSpPr>
        <p:spPr/>
        <p:txBody>
          <a:bodyPr/>
          <a:lstStyle/>
          <a:p>
            <a:fld id="{48E9D4C3-5E28-4508-90AF-1E89DF5ABD71}" type="datetimeFigureOut">
              <a:rPr lang="en-GB" smtClean="0"/>
              <a:t>02/09/2023</a:t>
            </a:fld>
            <a:endParaRPr lang="en-GB"/>
          </a:p>
        </p:txBody>
      </p:sp>
      <p:sp>
        <p:nvSpPr>
          <p:cNvPr id="5" name="Footer Placeholder 4">
            <a:extLst>
              <a:ext uri="{FF2B5EF4-FFF2-40B4-BE49-F238E27FC236}">
                <a16:creationId xmlns:a16="http://schemas.microsoft.com/office/drawing/2014/main" id="{0EDCBCBC-18F1-4BD7-A7BE-19802A9E9E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FBEA7A-1D42-47A7-9595-EDBA50C196D6}"/>
              </a:ext>
            </a:extLst>
          </p:cNvPr>
          <p:cNvSpPr>
            <a:spLocks noGrp="1"/>
          </p:cNvSpPr>
          <p:nvPr>
            <p:ph type="sldNum" sz="quarter" idx="12"/>
          </p:nvPr>
        </p:nvSpPr>
        <p:spPr/>
        <p:txBody>
          <a:bodyPr/>
          <a:lstStyle/>
          <a:p>
            <a:fld id="{59002ACE-57B9-410D-A9EC-A726EB97A384}" type="slidenum">
              <a:rPr lang="en-GB" smtClean="0"/>
              <a:t>‹#›</a:t>
            </a:fld>
            <a:endParaRPr lang="en-GB"/>
          </a:p>
        </p:txBody>
      </p:sp>
    </p:spTree>
    <p:extLst>
      <p:ext uri="{BB962C8B-B14F-4D97-AF65-F5344CB8AC3E}">
        <p14:creationId xmlns:p14="http://schemas.microsoft.com/office/powerpoint/2010/main" val="256484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Rectangle 12"/>
          <p:cNvSpPr/>
          <p:nvPr userDrawn="1"/>
        </p:nvSpPr>
        <p:spPr>
          <a:xfrm>
            <a:off x="4079" y="1662253"/>
            <a:ext cx="12192000" cy="103820"/>
          </a:xfrm>
          <a:prstGeom prst="rect">
            <a:avLst/>
          </a:prstGeom>
          <a:solidFill>
            <a:srgbClr val="00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useo 300" panose="02000000000000000000" pitchFamily="2" charset="0"/>
            </a:endParaRPr>
          </a:p>
        </p:txBody>
      </p:sp>
      <p:sp>
        <p:nvSpPr>
          <p:cNvPr id="14" name="Rectangle 13"/>
          <p:cNvSpPr/>
          <p:nvPr userDrawn="1"/>
        </p:nvSpPr>
        <p:spPr>
          <a:xfrm>
            <a:off x="0" y="1700808"/>
            <a:ext cx="12192000" cy="446449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Museo 300" panose="02000000000000000000" pitchFamily="2" charset="0"/>
            </a:endParaRPr>
          </a:p>
        </p:txBody>
      </p:sp>
      <p:sp>
        <p:nvSpPr>
          <p:cNvPr id="17" name="Title 16"/>
          <p:cNvSpPr>
            <a:spLocks noGrp="1"/>
          </p:cNvSpPr>
          <p:nvPr>
            <p:ph type="title" hasCustomPrompt="1"/>
          </p:nvPr>
        </p:nvSpPr>
        <p:spPr>
          <a:xfrm>
            <a:off x="609600" y="2112938"/>
            <a:ext cx="10972800" cy="1388070"/>
          </a:xfrm>
          <a:prstGeom prst="rect">
            <a:avLst/>
          </a:prstGeom>
        </p:spPr>
        <p:txBody>
          <a:bodyPr/>
          <a:lstStyle>
            <a:lvl1pPr>
              <a:defRPr lang="en-GB" sz="8800" b="1" kern="1200" dirty="0">
                <a:solidFill>
                  <a:schemeClr val="bg1"/>
                </a:solidFill>
                <a:latin typeface="Candara" pitchFamily="34" charset="0"/>
                <a:ea typeface="+mj-ea"/>
                <a:cs typeface="+mj-cs"/>
              </a:defRPr>
            </a:lvl1pPr>
          </a:lstStyle>
          <a:p>
            <a:r>
              <a:rPr lang="en-US" dirty="0"/>
              <a:t>Lesson Title</a:t>
            </a:r>
            <a:endParaRPr lang="en-GB" dirty="0"/>
          </a:p>
        </p:txBody>
      </p:sp>
      <p:sp>
        <p:nvSpPr>
          <p:cNvPr id="21" name="Text Placeholder 20"/>
          <p:cNvSpPr>
            <a:spLocks noGrp="1"/>
          </p:cNvSpPr>
          <p:nvPr>
            <p:ph type="body" sz="quarter" idx="10" hasCustomPrompt="1"/>
          </p:nvPr>
        </p:nvSpPr>
        <p:spPr>
          <a:xfrm>
            <a:off x="1171224" y="4221088"/>
            <a:ext cx="9955377" cy="770384"/>
          </a:xfrm>
          <a:prstGeom prst="rect">
            <a:avLst/>
          </a:prstGeom>
        </p:spPr>
        <p:txBody>
          <a:bodyPr/>
          <a:lstStyle>
            <a:lvl1pPr marL="0" indent="0" algn="ctr">
              <a:buNone/>
              <a:defRPr lang="en-US" sz="4400" b="1" kern="1200" dirty="0" smtClean="0">
                <a:solidFill>
                  <a:schemeClr val="accent1">
                    <a:lumMod val="50000"/>
                  </a:schemeClr>
                </a:solidFill>
                <a:latin typeface="Candara" pitchFamily="34" charset="0"/>
                <a:ea typeface="+mn-ea"/>
                <a:cs typeface="+mn-cs"/>
              </a:defRPr>
            </a:lvl1pPr>
          </a:lstStyle>
          <a:p>
            <a:pPr lvl="0"/>
            <a:r>
              <a:rPr lang="en-US" dirty="0"/>
              <a:t>Unit Title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r="19644" b="866"/>
          <a:stretch/>
        </p:blipFill>
        <p:spPr>
          <a:xfrm>
            <a:off x="4367809" y="323735"/>
            <a:ext cx="4180041" cy="864096"/>
          </a:xfrm>
          <a:prstGeom prst="rect">
            <a:avLst/>
          </a:prstGeom>
        </p:spPr>
      </p:pic>
    </p:spTree>
    <p:extLst>
      <p:ext uri="{BB962C8B-B14F-4D97-AF65-F5344CB8AC3E}">
        <p14:creationId xmlns:p14="http://schemas.microsoft.com/office/powerpoint/2010/main" val="359211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91BC-CB94-4C20-B1AD-A7FC917532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5DEC74-9645-4647-A12A-3A995EA7B7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2DBB04-0482-4F7A-B857-6BA89FE0E467}"/>
              </a:ext>
            </a:extLst>
          </p:cNvPr>
          <p:cNvSpPr>
            <a:spLocks noGrp="1"/>
          </p:cNvSpPr>
          <p:nvPr>
            <p:ph type="dt" sz="half" idx="10"/>
          </p:nvPr>
        </p:nvSpPr>
        <p:spPr/>
        <p:txBody>
          <a:bodyPr/>
          <a:lstStyle/>
          <a:p>
            <a:fld id="{48E9D4C3-5E28-4508-90AF-1E89DF5ABD71}" type="datetimeFigureOut">
              <a:rPr lang="en-GB" smtClean="0"/>
              <a:t>02/09/2023</a:t>
            </a:fld>
            <a:endParaRPr lang="en-GB"/>
          </a:p>
        </p:txBody>
      </p:sp>
      <p:sp>
        <p:nvSpPr>
          <p:cNvPr id="5" name="Footer Placeholder 4">
            <a:extLst>
              <a:ext uri="{FF2B5EF4-FFF2-40B4-BE49-F238E27FC236}">
                <a16:creationId xmlns:a16="http://schemas.microsoft.com/office/drawing/2014/main" id="{097F2A97-2EB1-4AC9-8A40-8A5DD83995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AFFCD-A1DE-4E23-AFD4-97A9CD7F88BF}"/>
              </a:ext>
            </a:extLst>
          </p:cNvPr>
          <p:cNvSpPr>
            <a:spLocks noGrp="1"/>
          </p:cNvSpPr>
          <p:nvPr>
            <p:ph type="sldNum" sz="quarter" idx="12"/>
          </p:nvPr>
        </p:nvSpPr>
        <p:spPr/>
        <p:txBody>
          <a:bodyPr/>
          <a:lstStyle/>
          <a:p>
            <a:fld id="{59002ACE-57B9-410D-A9EC-A726EB97A384}" type="slidenum">
              <a:rPr lang="en-GB" smtClean="0"/>
              <a:t>‹#›</a:t>
            </a:fld>
            <a:endParaRPr lang="en-GB"/>
          </a:p>
        </p:txBody>
      </p:sp>
    </p:spTree>
    <p:extLst>
      <p:ext uri="{BB962C8B-B14F-4D97-AF65-F5344CB8AC3E}">
        <p14:creationId xmlns:p14="http://schemas.microsoft.com/office/powerpoint/2010/main" val="38052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3589-B5FA-47D1-91F0-6943DBB17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EFBE1B-D12A-4DEF-A0D3-7A655370B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895E87-649E-4D9A-B128-AE747C54EE48}"/>
              </a:ext>
            </a:extLst>
          </p:cNvPr>
          <p:cNvSpPr>
            <a:spLocks noGrp="1"/>
          </p:cNvSpPr>
          <p:nvPr>
            <p:ph type="dt" sz="half" idx="10"/>
          </p:nvPr>
        </p:nvSpPr>
        <p:spPr/>
        <p:txBody>
          <a:bodyPr/>
          <a:lstStyle/>
          <a:p>
            <a:fld id="{48E9D4C3-5E28-4508-90AF-1E89DF5ABD71}" type="datetimeFigureOut">
              <a:rPr lang="en-GB" smtClean="0"/>
              <a:t>02/09/2023</a:t>
            </a:fld>
            <a:endParaRPr lang="en-GB"/>
          </a:p>
        </p:txBody>
      </p:sp>
      <p:sp>
        <p:nvSpPr>
          <p:cNvPr id="5" name="Footer Placeholder 4">
            <a:extLst>
              <a:ext uri="{FF2B5EF4-FFF2-40B4-BE49-F238E27FC236}">
                <a16:creationId xmlns:a16="http://schemas.microsoft.com/office/drawing/2014/main" id="{A6B3C387-B9C9-440A-A867-5868CA34FA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D06C3-A401-4E94-BDE5-AEE66B68F324}"/>
              </a:ext>
            </a:extLst>
          </p:cNvPr>
          <p:cNvSpPr>
            <a:spLocks noGrp="1"/>
          </p:cNvSpPr>
          <p:nvPr>
            <p:ph type="sldNum" sz="quarter" idx="12"/>
          </p:nvPr>
        </p:nvSpPr>
        <p:spPr/>
        <p:txBody>
          <a:bodyPr/>
          <a:lstStyle/>
          <a:p>
            <a:fld id="{59002ACE-57B9-410D-A9EC-A726EB97A384}" type="slidenum">
              <a:rPr lang="en-GB" smtClean="0"/>
              <a:t>‹#›</a:t>
            </a:fld>
            <a:endParaRPr lang="en-GB"/>
          </a:p>
        </p:txBody>
      </p:sp>
    </p:spTree>
    <p:extLst>
      <p:ext uri="{BB962C8B-B14F-4D97-AF65-F5344CB8AC3E}">
        <p14:creationId xmlns:p14="http://schemas.microsoft.com/office/powerpoint/2010/main" val="21672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C5773-259E-40E1-BDF9-8E64E99E94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EB15FF-912D-437E-B8B9-A1F1E7FFC7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7B1C7A-B8FF-4ED4-A96A-B97AB1FC34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52BDA4-1EE8-4458-9605-D26C142D826A}"/>
              </a:ext>
            </a:extLst>
          </p:cNvPr>
          <p:cNvSpPr>
            <a:spLocks noGrp="1"/>
          </p:cNvSpPr>
          <p:nvPr>
            <p:ph type="dt" sz="half" idx="10"/>
          </p:nvPr>
        </p:nvSpPr>
        <p:spPr/>
        <p:txBody>
          <a:bodyPr/>
          <a:lstStyle/>
          <a:p>
            <a:fld id="{48E9D4C3-5E28-4508-90AF-1E89DF5ABD71}" type="datetimeFigureOut">
              <a:rPr lang="en-GB" smtClean="0"/>
              <a:t>02/09/2023</a:t>
            </a:fld>
            <a:endParaRPr lang="en-GB"/>
          </a:p>
        </p:txBody>
      </p:sp>
      <p:sp>
        <p:nvSpPr>
          <p:cNvPr id="6" name="Footer Placeholder 5">
            <a:extLst>
              <a:ext uri="{FF2B5EF4-FFF2-40B4-BE49-F238E27FC236}">
                <a16:creationId xmlns:a16="http://schemas.microsoft.com/office/drawing/2014/main" id="{518149A5-D02B-4552-A67E-446D0AB831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CBFC5F-D403-49B6-A060-F046945CB612}"/>
              </a:ext>
            </a:extLst>
          </p:cNvPr>
          <p:cNvSpPr>
            <a:spLocks noGrp="1"/>
          </p:cNvSpPr>
          <p:nvPr>
            <p:ph type="sldNum" sz="quarter" idx="12"/>
          </p:nvPr>
        </p:nvSpPr>
        <p:spPr/>
        <p:txBody>
          <a:bodyPr/>
          <a:lstStyle/>
          <a:p>
            <a:fld id="{59002ACE-57B9-410D-A9EC-A726EB97A384}" type="slidenum">
              <a:rPr lang="en-GB" smtClean="0"/>
              <a:t>‹#›</a:t>
            </a:fld>
            <a:endParaRPr lang="en-GB"/>
          </a:p>
        </p:txBody>
      </p:sp>
    </p:spTree>
    <p:extLst>
      <p:ext uri="{BB962C8B-B14F-4D97-AF65-F5344CB8AC3E}">
        <p14:creationId xmlns:p14="http://schemas.microsoft.com/office/powerpoint/2010/main" val="379178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044D-D377-46A1-9EEA-75052C2192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193B31-5F6F-43FF-AA7C-42A4E5224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9FABC5-E77E-46A4-B2FA-1F6A454A12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C88489-6A72-4156-AA44-1C7CDE08C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D3B681-3AAE-4006-8FC7-D3899CC3CF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713795-9397-4F32-8F07-266958C16141}"/>
              </a:ext>
            </a:extLst>
          </p:cNvPr>
          <p:cNvSpPr>
            <a:spLocks noGrp="1"/>
          </p:cNvSpPr>
          <p:nvPr>
            <p:ph type="dt" sz="half" idx="10"/>
          </p:nvPr>
        </p:nvSpPr>
        <p:spPr/>
        <p:txBody>
          <a:bodyPr/>
          <a:lstStyle/>
          <a:p>
            <a:fld id="{48E9D4C3-5E28-4508-90AF-1E89DF5ABD71}" type="datetimeFigureOut">
              <a:rPr lang="en-GB" smtClean="0"/>
              <a:t>02/09/2023</a:t>
            </a:fld>
            <a:endParaRPr lang="en-GB"/>
          </a:p>
        </p:txBody>
      </p:sp>
      <p:sp>
        <p:nvSpPr>
          <p:cNvPr id="8" name="Footer Placeholder 7">
            <a:extLst>
              <a:ext uri="{FF2B5EF4-FFF2-40B4-BE49-F238E27FC236}">
                <a16:creationId xmlns:a16="http://schemas.microsoft.com/office/drawing/2014/main" id="{0F348946-4DF2-4DE8-8D74-55B9A4334E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C977BB-2698-4ED7-B939-BE0F6610A633}"/>
              </a:ext>
            </a:extLst>
          </p:cNvPr>
          <p:cNvSpPr>
            <a:spLocks noGrp="1"/>
          </p:cNvSpPr>
          <p:nvPr>
            <p:ph type="sldNum" sz="quarter" idx="12"/>
          </p:nvPr>
        </p:nvSpPr>
        <p:spPr/>
        <p:txBody>
          <a:bodyPr/>
          <a:lstStyle/>
          <a:p>
            <a:fld id="{59002ACE-57B9-410D-A9EC-A726EB97A384}" type="slidenum">
              <a:rPr lang="en-GB" smtClean="0"/>
              <a:t>‹#›</a:t>
            </a:fld>
            <a:endParaRPr lang="en-GB"/>
          </a:p>
        </p:txBody>
      </p:sp>
    </p:spTree>
    <p:extLst>
      <p:ext uri="{BB962C8B-B14F-4D97-AF65-F5344CB8AC3E}">
        <p14:creationId xmlns:p14="http://schemas.microsoft.com/office/powerpoint/2010/main" val="265087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90CF-33DD-4296-89EB-36BFF820A5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DA03B7-F652-44BB-992A-564D6489D911}"/>
              </a:ext>
            </a:extLst>
          </p:cNvPr>
          <p:cNvSpPr>
            <a:spLocks noGrp="1"/>
          </p:cNvSpPr>
          <p:nvPr>
            <p:ph type="dt" sz="half" idx="10"/>
          </p:nvPr>
        </p:nvSpPr>
        <p:spPr/>
        <p:txBody>
          <a:bodyPr/>
          <a:lstStyle/>
          <a:p>
            <a:fld id="{48E9D4C3-5E28-4508-90AF-1E89DF5ABD71}" type="datetimeFigureOut">
              <a:rPr lang="en-GB" smtClean="0"/>
              <a:t>02/09/2023</a:t>
            </a:fld>
            <a:endParaRPr lang="en-GB"/>
          </a:p>
        </p:txBody>
      </p:sp>
      <p:sp>
        <p:nvSpPr>
          <p:cNvPr id="4" name="Footer Placeholder 3">
            <a:extLst>
              <a:ext uri="{FF2B5EF4-FFF2-40B4-BE49-F238E27FC236}">
                <a16:creationId xmlns:a16="http://schemas.microsoft.com/office/drawing/2014/main" id="{6B713051-8F4E-425C-9C95-539AD43163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AEFA89-1547-4A38-830F-BCB41B8C7834}"/>
              </a:ext>
            </a:extLst>
          </p:cNvPr>
          <p:cNvSpPr>
            <a:spLocks noGrp="1"/>
          </p:cNvSpPr>
          <p:nvPr>
            <p:ph type="sldNum" sz="quarter" idx="12"/>
          </p:nvPr>
        </p:nvSpPr>
        <p:spPr/>
        <p:txBody>
          <a:bodyPr/>
          <a:lstStyle/>
          <a:p>
            <a:fld id="{59002ACE-57B9-410D-A9EC-A726EB97A384}" type="slidenum">
              <a:rPr lang="en-GB" smtClean="0"/>
              <a:t>‹#›</a:t>
            </a:fld>
            <a:endParaRPr lang="en-GB"/>
          </a:p>
        </p:txBody>
      </p:sp>
    </p:spTree>
    <p:extLst>
      <p:ext uri="{BB962C8B-B14F-4D97-AF65-F5344CB8AC3E}">
        <p14:creationId xmlns:p14="http://schemas.microsoft.com/office/powerpoint/2010/main" val="348434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E751E9-F143-4924-A4C5-E51952528DC7}"/>
              </a:ext>
            </a:extLst>
          </p:cNvPr>
          <p:cNvSpPr>
            <a:spLocks noGrp="1"/>
          </p:cNvSpPr>
          <p:nvPr>
            <p:ph type="dt" sz="half" idx="10"/>
          </p:nvPr>
        </p:nvSpPr>
        <p:spPr/>
        <p:txBody>
          <a:bodyPr/>
          <a:lstStyle/>
          <a:p>
            <a:fld id="{48E9D4C3-5E28-4508-90AF-1E89DF5ABD71}" type="datetimeFigureOut">
              <a:rPr lang="en-GB" smtClean="0"/>
              <a:t>02/09/2023</a:t>
            </a:fld>
            <a:endParaRPr lang="en-GB"/>
          </a:p>
        </p:txBody>
      </p:sp>
      <p:sp>
        <p:nvSpPr>
          <p:cNvPr id="3" name="Footer Placeholder 2">
            <a:extLst>
              <a:ext uri="{FF2B5EF4-FFF2-40B4-BE49-F238E27FC236}">
                <a16:creationId xmlns:a16="http://schemas.microsoft.com/office/drawing/2014/main" id="{8A7A8F3E-F0EB-407B-B09B-CCEE0DE6FB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4B7F-CAC0-4BD5-83B3-B2F3D8C165C0}"/>
              </a:ext>
            </a:extLst>
          </p:cNvPr>
          <p:cNvSpPr>
            <a:spLocks noGrp="1"/>
          </p:cNvSpPr>
          <p:nvPr>
            <p:ph type="sldNum" sz="quarter" idx="12"/>
          </p:nvPr>
        </p:nvSpPr>
        <p:spPr/>
        <p:txBody>
          <a:bodyPr/>
          <a:lstStyle/>
          <a:p>
            <a:fld id="{59002ACE-57B9-410D-A9EC-A726EB97A384}" type="slidenum">
              <a:rPr lang="en-GB" smtClean="0"/>
              <a:t>‹#›</a:t>
            </a:fld>
            <a:endParaRPr lang="en-GB"/>
          </a:p>
        </p:txBody>
      </p:sp>
    </p:spTree>
    <p:extLst>
      <p:ext uri="{BB962C8B-B14F-4D97-AF65-F5344CB8AC3E}">
        <p14:creationId xmlns:p14="http://schemas.microsoft.com/office/powerpoint/2010/main" val="301476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34C9-047B-47A8-B09B-EACB91078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3EF6E0-B2F0-4962-B448-33F5EB4311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50CFB7-09EE-4D7F-8D94-776B090C3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B561D3-EE44-4BEC-99C3-C8ECA0DDF8F5}"/>
              </a:ext>
            </a:extLst>
          </p:cNvPr>
          <p:cNvSpPr>
            <a:spLocks noGrp="1"/>
          </p:cNvSpPr>
          <p:nvPr>
            <p:ph type="dt" sz="half" idx="10"/>
          </p:nvPr>
        </p:nvSpPr>
        <p:spPr/>
        <p:txBody>
          <a:bodyPr/>
          <a:lstStyle/>
          <a:p>
            <a:fld id="{48E9D4C3-5E28-4508-90AF-1E89DF5ABD71}" type="datetimeFigureOut">
              <a:rPr lang="en-GB" smtClean="0"/>
              <a:t>02/09/2023</a:t>
            </a:fld>
            <a:endParaRPr lang="en-GB"/>
          </a:p>
        </p:txBody>
      </p:sp>
      <p:sp>
        <p:nvSpPr>
          <p:cNvPr id="6" name="Footer Placeholder 5">
            <a:extLst>
              <a:ext uri="{FF2B5EF4-FFF2-40B4-BE49-F238E27FC236}">
                <a16:creationId xmlns:a16="http://schemas.microsoft.com/office/drawing/2014/main" id="{CE52B0E6-E6A1-4C26-99C4-EB6CC52B9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8BCE03-74D0-4195-9601-3B23490F8098}"/>
              </a:ext>
            </a:extLst>
          </p:cNvPr>
          <p:cNvSpPr>
            <a:spLocks noGrp="1"/>
          </p:cNvSpPr>
          <p:nvPr>
            <p:ph type="sldNum" sz="quarter" idx="12"/>
          </p:nvPr>
        </p:nvSpPr>
        <p:spPr/>
        <p:txBody>
          <a:bodyPr/>
          <a:lstStyle/>
          <a:p>
            <a:fld id="{59002ACE-57B9-410D-A9EC-A726EB97A384}" type="slidenum">
              <a:rPr lang="en-GB" smtClean="0"/>
              <a:t>‹#›</a:t>
            </a:fld>
            <a:endParaRPr lang="en-GB"/>
          </a:p>
        </p:txBody>
      </p:sp>
    </p:spTree>
    <p:extLst>
      <p:ext uri="{BB962C8B-B14F-4D97-AF65-F5344CB8AC3E}">
        <p14:creationId xmlns:p14="http://schemas.microsoft.com/office/powerpoint/2010/main" val="147587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DCF5-A71D-47EA-AFB9-7F3EA3063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C6547E-DC81-485A-BA09-C12D4A673D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89084B-AADB-4C85-B937-BB491FA4F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33051F-8CF7-48BA-9FB3-E9C3C75961F6}"/>
              </a:ext>
            </a:extLst>
          </p:cNvPr>
          <p:cNvSpPr>
            <a:spLocks noGrp="1"/>
          </p:cNvSpPr>
          <p:nvPr>
            <p:ph type="dt" sz="half" idx="10"/>
          </p:nvPr>
        </p:nvSpPr>
        <p:spPr/>
        <p:txBody>
          <a:bodyPr/>
          <a:lstStyle/>
          <a:p>
            <a:fld id="{48E9D4C3-5E28-4508-90AF-1E89DF5ABD71}" type="datetimeFigureOut">
              <a:rPr lang="en-GB" smtClean="0"/>
              <a:t>02/09/2023</a:t>
            </a:fld>
            <a:endParaRPr lang="en-GB"/>
          </a:p>
        </p:txBody>
      </p:sp>
      <p:sp>
        <p:nvSpPr>
          <p:cNvPr id="6" name="Footer Placeholder 5">
            <a:extLst>
              <a:ext uri="{FF2B5EF4-FFF2-40B4-BE49-F238E27FC236}">
                <a16:creationId xmlns:a16="http://schemas.microsoft.com/office/drawing/2014/main" id="{25AD8CAF-9A20-407F-9B5F-F8FA4F6903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1ED37E-81BB-4FAF-95BC-634F61C772A5}"/>
              </a:ext>
            </a:extLst>
          </p:cNvPr>
          <p:cNvSpPr>
            <a:spLocks noGrp="1"/>
          </p:cNvSpPr>
          <p:nvPr>
            <p:ph type="sldNum" sz="quarter" idx="12"/>
          </p:nvPr>
        </p:nvSpPr>
        <p:spPr/>
        <p:txBody>
          <a:bodyPr/>
          <a:lstStyle/>
          <a:p>
            <a:fld id="{59002ACE-57B9-410D-A9EC-A726EB97A384}" type="slidenum">
              <a:rPr lang="en-GB" smtClean="0"/>
              <a:t>‹#›</a:t>
            </a:fld>
            <a:endParaRPr lang="en-GB"/>
          </a:p>
        </p:txBody>
      </p:sp>
    </p:spTree>
    <p:extLst>
      <p:ext uri="{BB962C8B-B14F-4D97-AF65-F5344CB8AC3E}">
        <p14:creationId xmlns:p14="http://schemas.microsoft.com/office/powerpoint/2010/main" val="167948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E9AC2-BC93-4137-9060-8EE831C9F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5A3568-A99F-49BF-8C56-6F5060253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8350D4-1ECD-4BB0-9950-77231D2CC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9D4C3-5E28-4508-90AF-1E89DF5ABD71}" type="datetimeFigureOut">
              <a:rPr lang="en-GB" smtClean="0"/>
              <a:t>02/09/2023</a:t>
            </a:fld>
            <a:endParaRPr lang="en-GB"/>
          </a:p>
        </p:txBody>
      </p:sp>
      <p:sp>
        <p:nvSpPr>
          <p:cNvPr id="5" name="Footer Placeholder 4">
            <a:extLst>
              <a:ext uri="{FF2B5EF4-FFF2-40B4-BE49-F238E27FC236}">
                <a16:creationId xmlns:a16="http://schemas.microsoft.com/office/drawing/2014/main" id="{A3654635-DAEA-4CBC-920A-8F2F20966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A0B0D4-F1F6-4E6F-96FE-00CF3EFF7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02ACE-57B9-410D-A9EC-A726EB97A384}" type="slidenum">
              <a:rPr lang="en-GB" smtClean="0"/>
              <a:t>‹#›</a:t>
            </a:fld>
            <a:endParaRPr lang="en-GB"/>
          </a:p>
        </p:txBody>
      </p:sp>
    </p:spTree>
    <p:extLst>
      <p:ext uri="{BB962C8B-B14F-4D97-AF65-F5344CB8AC3E}">
        <p14:creationId xmlns:p14="http://schemas.microsoft.com/office/powerpoint/2010/main" val="3387867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ildline.org.uk/info-advice/bullying-abuse-safety/types-bullying/bullying-cyberbully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eop.police.uk/Safety-Centre/"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hildline.org.uk/info-advice/bullying-abuse-safety/types-bullying/bullying-cyberbullying/" TargetMode="External"/><Relationship Id="rId5" Type="http://schemas.openxmlformats.org/officeDocument/2006/relationships/image" Target="../media/image8.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bc.co.uk/" TargetMode="External"/><Relationship Id="rId2" Type="http://schemas.openxmlformats.org/officeDocument/2006/relationships/hyperlink" Target="http://www.premierleague.com/" TargetMode="External"/><Relationship Id="rId1" Type="http://schemas.openxmlformats.org/officeDocument/2006/relationships/slideLayout" Target="../slideLayouts/slideLayout7.xml"/><Relationship Id="rId5" Type="http://schemas.openxmlformats.org/officeDocument/2006/relationships/hyperlink" Target="https://disney.co.uk/" TargetMode="External"/><Relationship Id="rId4" Type="http://schemas.openxmlformats.org/officeDocument/2006/relationships/hyperlink" Target="http://www.bridgewaterhigh.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34533"/>
            <a:ext cx="12192000" cy="438150"/>
          </a:xfrm>
          <a:prstGeom prst="rect">
            <a:avLst/>
          </a:prstGeom>
        </p:spPr>
        <p:txBody>
          <a:bodyPr>
            <a:normAutofit fontScale="90000"/>
          </a:bodyPr>
          <a:lstStyle/>
          <a:p>
            <a:pPr algn="ctr"/>
            <a:r>
              <a:rPr lang="en-GB" sz="7200" dirty="0"/>
              <a:t>Unit 7.1 - Introduction to e-safety</a:t>
            </a:r>
            <a:br>
              <a:rPr lang="en-GB" sz="7200" dirty="0"/>
            </a:br>
            <a:br>
              <a:rPr lang="en-GB" sz="7200" dirty="0"/>
            </a:br>
            <a:endParaRPr lang="en-GB" sz="72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4822" y="6281804"/>
            <a:ext cx="12382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srcRect l="13440" t="14578" r="14042" b="14862"/>
          <a:stretch/>
        </p:blipFill>
        <p:spPr>
          <a:xfrm>
            <a:off x="0" y="6143758"/>
            <a:ext cx="734082" cy="714242"/>
          </a:xfrm>
          <a:prstGeom prst="rect">
            <a:avLst/>
          </a:prstGeom>
        </p:spPr>
      </p:pic>
      <p:sp>
        <p:nvSpPr>
          <p:cNvPr id="4" name="TextBox 3">
            <a:extLst>
              <a:ext uri="{FF2B5EF4-FFF2-40B4-BE49-F238E27FC236}">
                <a16:creationId xmlns:a16="http://schemas.microsoft.com/office/drawing/2014/main" id="{D66E9E58-66CB-4721-B5A9-773E8F5969A0}"/>
              </a:ext>
            </a:extLst>
          </p:cNvPr>
          <p:cNvSpPr txBox="1"/>
          <p:nvPr/>
        </p:nvSpPr>
        <p:spPr>
          <a:xfrm>
            <a:off x="367041" y="2834533"/>
            <a:ext cx="9905276" cy="1092607"/>
          </a:xfrm>
          <a:prstGeom prst="rect">
            <a:avLst/>
          </a:prstGeom>
          <a:noFill/>
        </p:spPr>
        <p:txBody>
          <a:bodyPr wrap="none" rtlCol="0">
            <a:spAutoFit/>
          </a:bodyPr>
          <a:lstStyle/>
          <a:p>
            <a:r>
              <a:rPr lang="en-GB" sz="6500" b="1" dirty="0">
                <a:solidFill>
                  <a:schemeClr val="bg1"/>
                </a:solidFill>
                <a:latin typeface="Candara" pitchFamily="34" charset="0"/>
                <a:ea typeface="+mj-ea"/>
                <a:cs typeface="+mj-cs"/>
              </a:rPr>
              <a:t>Name:                                         </a:t>
            </a:r>
          </a:p>
        </p:txBody>
      </p:sp>
      <p:sp>
        <p:nvSpPr>
          <p:cNvPr id="7" name="TextBox 6">
            <a:extLst>
              <a:ext uri="{FF2B5EF4-FFF2-40B4-BE49-F238E27FC236}">
                <a16:creationId xmlns:a16="http://schemas.microsoft.com/office/drawing/2014/main" id="{58D01107-7407-45C9-8D63-ED972B02C7A0}"/>
              </a:ext>
            </a:extLst>
          </p:cNvPr>
          <p:cNvSpPr txBox="1"/>
          <p:nvPr/>
        </p:nvSpPr>
        <p:spPr>
          <a:xfrm>
            <a:off x="367041" y="4161917"/>
            <a:ext cx="5252848" cy="1092607"/>
          </a:xfrm>
          <a:prstGeom prst="rect">
            <a:avLst/>
          </a:prstGeom>
          <a:noFill/>
        </p:spPr>
        <p:txBody>
          <a:bodyPr wrap="none" rtlCol="0">
            <a:spAutoFit/>
          </a:bodyPr>
          <a:lstStyle/>
          <a:p>
            <a:r>
              <a:rPr lang="en-GB" sz="6500" b="1" dirty="0">
                <a:solidFill>
                  <a:schemeClr val="bg1"/>
                </a:solidFill>
                <a:latin typeface="Candara" pitchFamily="34" charset="0"/>
                <a:ea typeface="+mj-ea"/>
                <a:cs typeface="+mj-cs"/>
              </a:rPr>
              <a:t>Target:              </a:t>
            </a:r>
          </a:p>
        </p:txBody>
      </p:sp>
      <p:sp>
        <p:nvSpPr>
          <p:cNvPr id="8" name="TextBox 7">
            <a:extLst>
              <a:ext uri="{FF2B5EF4-FFF2-40B4-BE49-F238E27FC236}">
                <a16:creationId xmlns:a16="http://schemas.microsoft.com/office/drawing/2014/main" id="{0DD2C669-4BB0-4594-9749-40405A277BE3}"/>
              </a:ext>
            </a:extLst>
          </p:cNvPr>
          <p:cNvSpPr txBox="1"/>
          <p:nvPr/>
        </p:nvSpPr>
        <p:spPr>
          <a:xfrm>
            <a:off x="514519" y="5254524"/>
            <a:ext cx="11310440" cy="523220"/>
          </a:xfrm>
          <a:prstGeom prst="rect">
            <a:avLst/>
          </a:prstGeom>
          <a:noFill/>
        </p:spPr>
        <p:txBody>
          <a:bodyPr wrap="square" rtlCol="0">
            <a:spAutoFit/>
          </a:bodyPr>
          <a:lstStyle/>
          <a:p>
            <a:r>
              <a:rPr lang="en-GB" sz="2800" dirty="0">
                <a:solidFill>
                  <a:schemeClr val="bg1"/>
                </a:solidFill>
              </a:rPr>
              <a:t>A definition of eSafety is </a:t>
            </a:r>
          </a:p>
        </p:txBody>
      </p:sp>
    </p:spTree>
    <p:extLst>
      <p:ext uri="{BB962C8B-B14F-4D97-AF65-F5344CB8AC3E}">
        <p14:creationId xmlns:p14="http://schemas.microsoft.com/office/powerpoint/2010/main" val="271052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2D2C-C281-4243-A7A8-25961F2389A5}"/>
              </a:ext>
            </a:extLst>
          </p:cNvPr>
          <p:cNvSpPr>
            <a:spLocks noGrp="1"/>
          </p:cNvSpPr>
          <p:nvPr>
            <p:ph type="title"/>
          </p:nvPr>
        </p:nvSpPr>
        <p:spPr/>
        <p:txBody>
          <a:bodyPr/>
          <a:lstStyle/>
          <a:p>
            <a:r>
              <a:rPr lang="en-GB" dirty="0">
                <a:solidFill>
                  <a:schemeClr val="accent2">
                    <a:lumMod val="75000"/>
                  </a:schemeClr>
                </a:solidFill>
                <a:latin typeface="Arial Rounded MT Bold" panose="020F0704030504030204" pitchFamily="34" charset="0"/>
              </a:rPr>
              <a:t>Quick Fire Questions </a:t>
            </a:r>
          </a:p>
        </p:txBody>
      </p:sp>
      <p:sp>
        <p:nvSpPr>
          <p:cNvPr id="3" name="Content Placeholder 2">
            <a:extLst>
              <a:ext uri="{FF2B5EF4-FFF2-40B4-BE49-F238E27FC236}">
                <a16:creationId xmlns:a16="http://schemas.microsoft.com/office/drawing/2014/main" id="{AF179A0C-5C6A-4314-8AA2-071C8094DDC0}"/>
              </a:ext>
            </a:extLst>
          </p:cNvPr>
          <p:cNvSpPr>
            <a:spLocks noGrp="1"/>
          </p:cNvSpPr>
          <p:nvPr>
            <p:ph idx="1"/>
          </p:nvPr>
        </p:nvSpPr>
        <p:spPr/>
        <p:txBody>
          <a:bodyPr/>
          <a:lstStyle/>
          <a:p>
            <a:pPr marL="514350" indent="-514350">
              <a:buFont typeface="+mj-lt"/>
              <a:buAutoNum type="arabicPeriod"/>
            </a:pPr>
            <a:r>
              <a:rPr lang="en-GB" dirty="0"/>
              <a:t>eSafety is….</a:t>
            </a:r>
          </a:p>
          <a:p>
            <a:pPr marL="514350" indent="-514350">
              <a:buFont typeface="+mj-lt"/>
              <a:buAutoNum type="arabicPeriod"/>
            </a:pPr>
            <a:r>
              <a:rPr lang="en-GB" dirty="0"/>
              <a:t>Good friendships make you feel….</a:t>
            </a:r>
          </a:p>
          <a:p>
            <a:pPr marL="514350" indent="-514350">
              <a:buFont typeface="+mj-lt"/>
              <a:buAutoNum type="arabicPeriod"/>
            </a:pPr>
            <a:r>
              <a:rPr lang="en-GB" dirty="0"/>
              <a:t>Bad friendships make you feel….</a:t>
            </a:r>
          </a:p>
          <a:p>
            <a:pPr marL="514350" indent="-514350">
              <a:buFont typeface="+mj-lt"/>
              <a:buAutoNum type="arabicPeriod"/>
            </a:pPr>
            <a:r>
              <a:rPr lang="en-GB" dirty="0"/>
              <a:t>When thinking of online friendships consent means….</a:t>
            </a:r>
          </a:p>
          <a:p>
            <a:pPr marL="514350" indent="-514350">
              <a:buFont typeface="+mj-lt"/>
              <a:buAutoNum type="arabicPeriod"/>
            </a:pPr>
            <a:endParaRPr lang="en-GB" dirty="0"/>
          </a:p>
        </p:txBody>
      </p:sp>
      <p:pic>
        <p:nvPicPr>
          <p:cNvPr id="4" name="Picture 2" descr="Amazon.com: Quick-fire Quiz - Trivia Game: Alexa Skills">
            <a:extLst>
              <a:ext uri="{FF2B5EF4-FFF2-40B4-BE49-F238E27FC236}">
                <a16:creationId xmlns:a16="http://schemas.microsoft.com/office/drawing/2014/main" id="{A377CF27-C494-4F5B-AD33-69FABF997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380" y="1070669"/>
            <a:ext cx="2228850" cy="2228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8568267-F99D-40EF-9751-F89A9356B2D7}"/>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2</a:t>
            </a:r>
            <a:endParaRPr lang="en-GB" sz="3600" dirty="0">
              <a:solidFill>
                <a:schemeClr val="accent1"/>
              </a:solidFill>
            </a:endParaRPr>
          </a:p>
        </p:txBody>
      </p:sp>
    </p:spTree>
    <p:extLst>
      <p:ext uri="{BB962C8B-B14F-4D97-AF65-F5344CB8AC3E}">
        <p14:creationId xmlns:p14="http://schemas.microsoft.com/office/powerpoint/2010/main" val="343396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bwMode="auto">
          <a:xfrm>
            <a:off x="203200" y="323217"/>
            <a:ext cx="9838692" cy="882973"/>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GB" altLang="en-US" b="1" dirty="0">
                <a:solidFill>
                  <a:srgbClr val="143740"/>
                </a:solidFill>
                <a:latin typeface="Arial Rounded MT Bold" panose="020F0704030504030204" pitchFamily="34" charset="0"/>
              </a:rPr>
              <a:t>Task 1 </a:t>
            </a:r>
            <a:r>
              <a:rPr lang="en-GB" altLang="en-US" b="1" dirty="0">
                <a:solidFill>
                  <a:srgbClr val="143740"/>
                </a:solidFill>
              </a:rPr>
              <a:t>– CyberBullying Research</a:t>
            </a:r>
          </a:p>
        </p:txBody>
      </p:sp>
      <p:sp>
        <p:nvSpPr>
          <p:cNvPr id="6" name="Rounded Rectangle 5"/>
          <p:cNvSpPr/>
          <p:nvPr/>
        </p:nvSpPr>
        <p:spPr>
          <a:xfrm>
            <a:off x="772977" y="1539624"/>
            <a:ext cx="6504309" cy="864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dirty="0"/>
              <a:t>Definition:  Type your definition here  </a:t>
            </a:r>
            <a:endParaRPr lang="en-GB" sz="2000" dirty="0">
              <a:solidFill>
                <a:schemeClr val="bg1"/>
              </a:solidFill>
            </a:endParaRPr>
          </a:p>
        </p:txBody>
      </p:sp>
      <p:sp>
        <p:nvSpPr>
          <p:cNvPr id="7" name="Rounded Rectangle 6"/>
          <p:cNvSpPr/>
          <p:nvPr/>
        </p:nvSpPr>
        <p:spPr>
          <a:xfrm>
            <a:off x="685800" y="2736321"/>
            <a:ext cx="10795000" cy="3672408"/>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457200" indent="-457200" algn="just">
              <a:buFont typeface="+mj-lt"/>
              <a:buAutoNum type="arabicPeriod"/>
            </a:pPr>
            <a:r>
              <a:rPr lang="en-GB" sz="1900" dirty="0"/>
              <a:t>List at least 8 facts about cyber bullying</a:t>
            </a:r>
          </a:p>
          <a:p>
            <a:pPr marL="457200" indent="-457200" algn="just">
              <a:buFont typeface="+mj-lt"/>
              <a:buAutoNum type="arabicPeriod"/>
            </a:pPr>
            <a:r>
              <a:rPr lang="en-GB" sz="1900" dirty="0"/>
              <a:t>  </a:t>
            </a:r>
          </a:p>
          <a:p>
            <a:pPr marL="457200" indent="-457200" algn="just">
              <a:buFont typeface="+mj-lt"/>
              <a:buAutoNum type="arabicPeriod"/>
            </a:pPr>
            <a:r>
              <a:rPr lang="en-GB" sz="1900" dirty="0"/>
              <a:t>  </a:t>
            </a:r>
          </a:p>
        </p:txBody>
      </p:sp>
      <p:sp>
        <p:nvSpPr>
          <p:cNvPr id="8" name="Rectangle 7">
            <a:extLst>
              <a:ext uri="{FF2B5EF4-FFF2-40B4-BE49-F238E27FC236}">
                <a16:creationId xmlns:a16="http://schemas.microsoft.com/office/drawing/2014/main" id="{F7EB2190-7791-4C1B-819E-3D7509511E35}"/>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2</a:t>
            </a:r>
            <a:endParaRPr lang="en-GB" sz="3600" dirty="0">
              <a:solidFill>
                <a:schemeClr val="accent1"/>
              </a:solidFill>
            </a:endParaRPr>
          </a:p>
        </p:txBody>
      </p:sp>
      <p:sp>
        <p:nvSpPr>
          <p:cNvPr id="3" name="Rectangle: Rounded Corners 2">
            <a:hlinkClick r:id="rId3"/>
            <a:extLst>
              <a:ext uri="{FF2B5EF4-FFF2-40B4-BE49-F238E27FC236}">
                <a16:creationId xmlns:a16="http://schemas.microsoft.com/office/drawing/2014/main" id="{2B89252B-9A45-4676-B1A3-CD247C76EE00}"/>
              </a:ext>
            </a:extLst>
          </p:cNvPr>
          <p:cNvSpPr/>
          <p:nvPr/>
        </p:nvSpPr>
        <p:spPr>
          <a:xfrm>
            <a:off x="8740556" y="1529407"/>
            <a:ext cx="274024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find out more from Childline</a:t>
            </a:r>
          </a:p>
        </p:txBody>
      </p:sp>
    </p:spTree>
    <p:extLst>
      <p:ext uri="{BB962C8B-B14F-4D97-AF65-F5344CB8AC3E}">
        <p14:creationId xmlns:p14="http://schemas.microsoft.com/office/powerpoint/2010/main" val="262486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45740" y="1147945"/>
            <a:ext cx="6880702" cy="5461402"/>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dirty="0"/>
              <a:t>Explain how these websites can help support young people and how you would report any concerns.</a:t>
            </a:r>
            <a:endParaRPr lang="en-GB" dirty="0">
              <a:solidFill>
                <a:schemeClr val="tx1"/>
              </a:solidFill>
            </a:endParaRPr>
          </a:p>
        </p:txBody>
      </p:sp>
      <p:sp>
        <p:nvSpPr>
          <p:cNvPr id="8" name="Rectangle 2">
            <a:extLst>
              <a:ext uri="{FF2B5EF4-FFF2-40B4-BE49-F238E27FC236}">
                <a16:creationId xmlns:a16="http://schemas.microsoft.com/office/drawing/2014/main" id="{B1A76D9E-4333-4763-A80B-C0A8755E392A}"/>
              </a:ext>
            </a:extLst>
          </p:cNvPr>
          <p:cNvSpPr txBox="1">
            <a:spLocks noChangeArrowheads="1"/>
          </p:cNvSpPr>
          <p:nvPr/>
        </p:nvSpPr>
        <p:spPr bwMode="auto">
          <a:xfrm>
            <a:off x="145740" y="179142"/>
            <a:ext cx="9838692" cy="88297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algn="l" defTabSz="914400" rtl="0" eaLnBrk="1" latinLnBrk="0" hangingPunct="1">
              <a:spcBef>
                <a:spcPct val="0"/>
              </a:spcBef>
              <a:buNone/>
              <a:defRPr sz="4400" kern="1200">
                <a:solidFill>
                  <a:schemeClr val="accent1">
                    <a:lumMod val="50000"/>
                  </a:schemeClr>
                </a:solidFill>
                <a:latin typeface="+mj-lt"/>
                <a:ea typeface="+mj-ea"/>
                <a:cs typeface="+mj-cs"/>
              </a:defRPr>
            </a:lvl1pPr>
          </a:lstStyle>
          <a:p>
            <a:r>
              <a:rPr lang="en-GB" altLang="en-US" sz="3900" dirty="0">
                <a:solidFill>
                  <a:schemeClr val="accent1"/>
                </a:solidFill>
                <a:latin typeface="Arial Rounded MT Bold" panose="020F0704030504030204" pitchFamily="34" charset="0"/>
              </a:rPr>
              <a:t>Apply knowledge task</a:t>
            </a:r>
          </a:p>
          <a:p>
            <a:r>
              <a:rPr lang="en-GB" altLang="en-US" sz="2800" b="1" dirty="0">
                <a:solidFill>
                  <a:schemeClr val="accent1"/>
                </a:solidFill>
              </a:rPr>
              <a:t>Seeking help</a:t>
            </a:r>
          </a:p>
        </p:txBody>
      </p:sp>
      <p:sp>
        <p:nvSpPr>
          <p:cNvPr id="10" name="Rectangle 9">
            <a:extLst>
              <a:ext uri="{FF2B5EF4-FFF2-40B4-BE49-F238E27FC236}">
                <a16:creationId xmlns:a16="http://schemas.microsoft.com/office/drawing/2014/main" id="{6580CEC2-7885-45BC-84C5-A196AAA954AB}"/>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2</a:t>
            </a:r>
            <a:endParaRPr lang="en-GB" sz="3600" dirty="0">
              <a:solidFill>
                <a:schemeClr val="accent1"/>
              </a:solidFill>
            </a:endParaRPr>
          </a:p>
        </p:txBody>
      </p:sp>
      <p:pic>
        <p:nvPicPr>
          <p:cNvPr id="9" name="Picture 8">
            <a:hlinkClick r:id="rId3"/>
            <a:extLst>
              <a:ext uri="{FF2B5EF4-FFF2-40B4-BE49-F238E27FC236}">
                <a16:creationId xmlns:a16="http://schemas.microsoft.com/office/drawing/2014/main" id="{A0E49CE5-BF2F-4A87-A20E-8F1440AA2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88" y="1635638"/>
            <a:ext cx="2966569" cy="104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ThinkUKnow Logo Internet Safety Child Exploitation And Online Protection  Command School PNG, Clipart, Black And White,">
            <a:extLst>
              <a:ext uri="{FF2B5EF4-FFF2-40B4-BE49-F238E27FC236}">
                <a16:creationId xmlns:a16="http://schemas.microsoft.com/office/drawing/2014/main" id="{E43561C5-EB0D-4B95-81B0-CDCA69F4053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BBC - BBC Newsline - Special reports - Internet safety">
            <a:extLst>
              <a:ext uri="{FF2B5EF4-FFF2-40B4-BE49-F238E27FC236}">
                <a16:creationId xmlns:a16="http://schemas.microsoft.com/office/drawing/2014/main" id="{8BF32770-6B0A-4A00-8050-2D3B147CCF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3888" y="2949419"/>
            <a:ext cx="2966569" cy="222127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 name="Picture 3">
            <a:hlinkClick r:id="rId6"/>
            <a:extLst>
              <a:ext uri="{FF2B5EF4-FFF2-40B4-BE49-F238E27FC236}">
                <a16:creationId xmlns:a16="http://schemas.microsoft.com/office/drawing/2014/main" id="{9B47F6C6-FE3D-4747-A20F-8DCFDAAEFA78}"/>
              </a:ext>
            </a:extLst>
          </p:cNvPr>
          <p:cNvPicPr>
            <a:picLocks noChangeAspect="1"/>
          </p:cNvPicPr>
          <p:nvPr/>
        </p:nvPicPr>
        <p:blipFill rotWithShape="1">
          <a:blip r:embed="rId7"/>
          <a:srcRect l="12500" t="10746" r="75395" b="80862"/>
          <a:stretch/>
        </p:blipFill>
        <p:spPr>
          <a:xfrm>
            <a:off x="8163887" y="5399218"/>
            <a:ext cx="2966569" cy="905329"/>
          </a:xfrm>
          <a:prstGeom prst="rect">
            <a:avLst/>
          </a:prstGeom>
        </p:spPr>
      </p:pic>
    </p:spTree>
    <p:extLst>
      <p:ext uri="{BB962C8B-B14F-4D97-AF65-F5344CB8AC3E}">
        <p14:creationId xmlns:p14="http://schemas.microsoft.com/office/powerpoint/2010/main" val="130650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D67DEA-576B-4EB7-8F00-82E13F370961}"/>
              </a:ext>
            </a:extLst>
          </p:cNvPr>
          <p:cNvSpPr>
            <a:spLocks noGrp="1"/>
          </p:cNvSpPr>
          <p:nvPr>
            <p:ph type="title"/>
          </p:nvPr>
        </p:nvSpPr>
        <p:spPr>
          <a:xfrm>
            <a:off x="0" y="0"/>
            <a:ext cx="8229600" cy="1143000"/>
          </a:xfrm>
        </p:spPr>
        <p:txBody>
          <a:bodyPr/>
          <a:lstStyle/>
          <a:p>
            <a:r>
              <a:rPr lang="en-GB" dirty="0">
                <a:solidFill>
                  <a:srgbClr val="FF0000"/>
                </a:solidFill>
                <a:latin typeface="Arial Rounded MT Bold" panose="020F0704030504030204" pitchFamily="34" charset="0"/>
              </a:rPr>
              <a:t>Next steps</a:t>
            </a:r>
          </a:p>
        </p:txBody>
      </p:sp>
      <p:sp>
        <p:nvSpPr>
          <p:cNvPr id="6" name="Rounded Rectangle 6">
            <a:extLst>
              <a:ext uri="{FF2B5EF4-FFF2-40B4-BE49-F238E27FC236}">
                <a16:creationId xmlns:a16="http://schemas.microsoft.com/office/drawing/2014/main" id="{66D29BBC-9900-4180-96CC-B92DDB391284}"/>
              </a:ext>
            </a:extLst>
          </p:cNvPr>
          <p:cNvSpPr/>
          <p:nvPr/>
        </p:nvSpPr>
        <p:spPr>
          <a:xfrm>
            <a:off x="225949" y="1169975"/>
            <a:ext cx="11564997" cy="5461402"/>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dirty="0"/>
              <a:t>Evaluate the websites we have looked at today</a:t>
            </a:r>
          </a:p>
          <a:p>
            <a:pPr marL="285750" indent="-285750">
              <a:buFont typeface="Arial" panose="020B0604020202020204" pitchFamily="34" charset="0"/>
              <a:buChar char="•"/>
            </a:pPr>
            <a:r>
              <a:rPr lang="en-GB" dirty="0"/>
              <a:t>Was the content appropriate for your age, did you understand it</a:t>
            </a:r>
          </a:p>
          <a:p>
            <a:pPr marL="285750" indent="-285750">
              <a:buFont typeface="Arial" panose="020B0604020202020204" pitchFamily="34" charset="0"/>
              <a:buChar char="•"/>
            </a:pPr>
            <a:r>
              <a:rPr lang="en-GB" dirty="0"/>
              <a:t>What did you think of the layout and design</a:t>
            </a:r>
          </a:p>
          <a:p>
            <a:pPr marL="285750" indent="-285750">
              <a:buFont typeface="Arial" panose="020B0604020202020204" pitchFamily="34" charset="0"/>
              <a:buChar char="•"/>
            </a:pPr>
            <a:r>
              <a:rPr lang="en-GB" dirty="0"/>
              <a:t>What improvements would you make</a:t>
            </a:r>
          </a:p>
          <a:p>
            <a:pPr marL="285750" indent="-285750">
              <a:buFont typeface="Arial" panose="020B0604020202020204" pitchFamily="34" charset="0"/>
              <a:buChar char="•"/>
            </a:pPr>
            <a:endParaRPr lang="en-GB" dirty="0"/>
          </a:p>
          <a:p>
            <a:endParaRPr lang="en-GB" dirty="0"/>
          </a:p>
          <a:p>
            <a:endParaRPr lang="en-GB" dirty="0"/>
          </a:p>
        </p:txBody>
      </p:sp>
      <p:sp>
        <p:nvSpPr>
          <p:cNvPr id="7" name="Rectangle 6">
            <a:extLst>
              <a:ext uri="{FF2B5EF4-FFF2-40B4-BE49-F238E27FC236}">
                <a16:creationId xmlns:a16="http://schemas.microsoft.com/office/drawing/2014/main" id="{A0D0F30F-9CAE-4C68-B492-AF107777C670}"/>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2</a:t>
            </a:r>
            <a:endParaRPr lang="en-GB" sz="3600" dirty="0">
              <a:solidFill>
                <a:schemeClr val="accent1"/>
              </a:solidFill>
            </a:endParaRPr>
          </a:p>
        </p:txBody>
      </p:sp>
    </p:spTree>
    <p:extLst>
      <p:ext uri="{BB962C8B-B14F-4D97-AF65-F5344CB8AC3E}">
        <p14:creationId xmlns:p14="http://schemas.microsoft.com/office/powerpoint/2010/main" val="302621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1E2-8939-404B-AB32-FF4AF14ACBC1}"/>
              </a:ext>
            </a:extLst>
          </p:cNvPr>
          <p:cNvSpPr>
            <a:spLocks noGrp="1"/>
          </p:cNvSpPr>
          <p:nvPr>
            <p:ph type="title"/>
          </p:nvPr>
        </p:nvSpPr>
        <p:spPr>
          <a:xfrm>
            <a:off x="1533485" y="1772817"/>
            <a:ext cx="9134515" cy="1041053"/>
          </a:xfrm>
        </p:spPr>
        <p:txBody>
          <a:bodyPr>
            <a:normAutofit fontScale="90000"/>
          </a:bodyPr>
          <a:lstStyle/>
          <a:p>
            <a:pPr algn="ctr"/>
            <a:r>
              <a:rPr lang="en-GB" sz="4400" dirty="0"/>
              <a:t>Lesson 3</a:t>
            </a:r>
            <a:br>
              <a:rPr lang="en-GB" sz="4400" dirty="0"/>
            </a:br>
            <a:r>
              <a:rPr lang="en-GB" sz="4400" dirty="0"/>
              <a:t>Learning Objectives </a:t>
            </a:r>
          </a:p>
        </p:txBody>
      </p:sp>
      <p:sp>
        <p:nvSpPr>
          <p:cNvPr id="3" name="Text Placeholder 2">
            <a:extLst>
              <a:ext uri="{FF2B5EF4-FFF2-40B4-BE49-F238E27FC236}">
                <a16:creationId xmlns:a16="http://schemas.microsoft.com/office/drawing/2014/main" id="{4575651F-C591-4107-8010-13ABD7307773}"/>
              </a:ext>
            </a:extLst>
          </p:cNvPr>
          <p:cNvSpPr>
            <a:spLocks noGrp="1"/>
          </p:cNvSpPr>
          <p:nvPr>
            <p:ph type="body" sz="quarter" idx="10"/>
          </p:nvPr>
        </p:nvSpPr>
        <p:spPr>
          <a:xfrm>
            <a:off x="1523999" y="3429000"/>
            <a:ext cx="9144000" cy="2501838"/>
          </a:xfrm>
        </p:spPr>
        <p:txBody>
          <a:bodyPr>
            <a:normAutofit lnSpcReduction="10000"/>
          </a:bodyPr>
          <a:lstStyle/>
          <a:p>
            <a:pPr marL="457200" indent="-457200" algn="l">
              <a:buFont typeface="Arial" panose="020B0604020202020204" pitchFamily="34" charset="0"/>
              <a:buChar char="•"/>
            </a:pPr>
            <a:r>
              <a:rPr lang="en-GB" altLang="en-US" sz="3200" dirty="0">
                <a:solidFill>
                  <a:schemeClr val="bg1"/>
                </a:solidFill>
              </a:rPr>
              <a:t>Understand </a:t>
            </a:r>
            <a:r>
              <a:rPr lang="en-GB" sz="3200" dirty="0">
                <a:solidFill>
                  <a:schemeClr val="bg1"/>
                </a:solidFill>
              </a:rPr>
              <a:t>the terms </a:t>
            </a:r>
            <a:r>
              <a:rPr lang="en-GB" sz="3200" u="sng" dirty="0">
                <a:solidFill>
                  <a:schemeClr val="bg1"/>
                </a:solidFill>
              </a:rPr>
              <a:t>Audience, Purpose </a:t>
            </a:r>
            <a:r>
              <a:rPr lang="en-GB" sz="3200" dirty="0">
                <a:solidFill>
                  <a:schemeClr val="bg1"/>
                </a:solidFill>
              </a:rPr>
              <a:t>&amp; </a:t>
            </a:r>
            <a:r>
              <a:rPr lang="en-GB" sz="3200" u="sng" dirty="0">
                <a:solidFill>
                  <a:schemeClr val="bg1"/>
                </a:solidFill>
              </a:rPr>
              <a:t>Fitness for Purpose</a:t>
            </a:r>
            <a:r>
              <a:rPr lang="en-GB" sz="3200" dirty="0">
                <a:solidFill>
                  <a:schemeClr val="bg1"/>
                </a:solidFill>
              </a:rPr>
              <a:t>?</a:t>
            </a:r>
          </a:p>
          <a:p>
            <a:pPr marL="457200" indent="-457200" algn="l">
              <a:buFont typeface="Arial" panose="020B0604020202020204" pitchFamily="34" charset="0"/>
              <a:buChar char="•"/>
            </a:pPr>
            <a:r>
              <a:rPr lang="en-GB" altLang="en-US" sz="3200" dirty="0">
                <a:solidFill>
                  <a:schemeClr val="bg1"/>
                </a:solidFill>
              </a:rPr>
              <a:t>Understand </a:t>
            </a:r>
            <a:r>
              <a:rPr lang="en-GB" sz="3200" dirty="0">
                <a:solidFill>
                  <a:schemeClr val="bg1"/>
                </a:solidFill>
              </a:rPr>
              <a:t>what makes an effective web-site?</a:t>
            </a:r>
          </a:p>
          <a:p>
            <a:pPr marL="457200" indent="-457200" algn="l">
              <a:buFont typeface="Arial" panose="020B0604020202020204" pitchFamily="34" charset="0"/>
              <a:buChar char="•"/>
            </a:pPr>
            <a:r>
              <a:rPr lang="en-GB" altLang="en-US" sz="3200" dirty="0">
                <a:solidFill>
                  <a:schemeClr val="bg1"/>
                </a:solidFill>
              </a:rPr>
              <a:t>Successfully </a:t>
            </a:r>
            <a:r>
              <a:rPr lang="en-GB" sz="3200" dirty="0">
                <a:solidFill>
                  <a:schemeClr val="bg1"/>
                </a:solidFill>
              </a:rPr>
              <a:t>evaluate websites aimed at different target audiences?</a:t>
            </a:r>
            <a:endParaRPr lang="en-GB" altLang="en-US" sz="3200" dirty="0">
              <a:solidFill>
                <a:schemeClr val="bg1"/>
              </a:solidFill>
            </a:endParaRPr>
          </a:p>
          <a:p>
            <a:pPr marL="342900" indent="-342900" algn="l">
              <a:buFont typeface="Arial" panose="020B0604020202020204" pitchFamily="34" charset="0"/>
              <a:buChar char="•"/>
            </a:pPr>
            <a:endParaRPr lang="en-GB" sz="3200" dirty="0">
              <a:solidFill>
                <a:srgbClr val="FF0000"/>
              </a:solidFill>
              <a:latin typeface="Calibri"/>
            </a:endParaRPr>
          </a:p>
          <a:p>
            <a:pPr marL="342900" indent="-342900" algn="l">
              <a:buFont typeface="Arial" panose="020B0604020202020204" pitchFamily="34" charset="0"/>
              <a:buChar char="•"/>
            </a:pPr>
            <a:endParaRPr lang="en-GB" sz="3200" b="0" dirty="0">
              <a:solidFill>
                <a:srgbClr val="4F81BD">
                  <a:lumMod val="50000"/>
                </a:srgbClr>
              </a:solidFill>
              <a:latin typeface="Calibri"/>
            </a:endParaRPr>
          </a:p>
          <a:p>
            <a:pPr algn="l"/>
            <a:endParaRPr lang="en-GB" dirty="0"/>
          </a:p>
        </p:txBody>
      </p:sp>
    </p:spTree>
    <p:extLst>
      <p:ext uri="{BB962C8B-B14F-4D97-AF65-F5344CB8AC3E}">
        <p14:creationId xmlns:p14="http://schemas.microsoft.com/office/powerpoint/2010/main" val="1346065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2D2C-C281-4243-A7A8-25961F2389A5}"/>
              </a:ext>
            </a:extLst>
          </p:cNvPr>
          <p:cNvSpPr>
            <a:spLocks noGrp="1"/>
          </p:cNvSpPr>
          <p:nvPr>
            <p:ph type="title"/>
          </p:nvPr>
        </p:nvSpPr>
        <p:spPr/>
        <p:txBody>
          <a:bodyPr/>
          <a:lstStyle/>
          <a:p>
            <a:r>
              <a:rPr lang="en-GB" dirty="0">
                <a:solidFill>
                  <a:schemeClr val="accent2">
                    <a:lumMod val="75000"/>
                  </a:schemeClr>
                </a:solidFill>
                <a:latin typeface="Arial Rounded MT Bold" panose="020F0704030504030204" pitchFamily="34" charset="0"/>
              </a:rPr>
              <a:t>Quick Fire Questions </a:t>
            </a:r>
          </a:p>
        </p:txBody>
      </p:sp>
      <p:sp>
        <p:nvSpPr>
          <p:cNvPr id="3" name="Content Placeholder 2">
            <a:extLst>
              <a:ext uri="{FF2B5EF4-FFF2-40B4-BE49-F238E27FC236}">
                <a16:creationId xmlns:a16="http://schemas.microsoft.com/office/drawing/2014/main" id="{AF179A0C-5C6A-4314-8AA2-071C8094DDC0}"/>
              </a:ext>
            </a:extLst>
          </p:cNvPr>
          <p:cNvSpPr>
            <a:spLocks noGrp="1"/>
          </p:cNvSpPr>
          <p:nvPr>
            <p:ph idx="1"/>
          </p:nvPr>
        </p:nvSpPr>
        <p:spPr/>
        <p:txBody>
          <a:bodyPr/>
          <a:lstStyle/>
          <a:p>
            <a:pPr marL="514350" indent="-514350">
              <a:buFont typeface="+mj-lt"/>
              <a:buAutoNum type="arabicPeriod"/>
            </a:pPr>
            <a:r>
              <a:rPr lang="en-GB" dirty="0"/>
              <a:t>Cyberbullying is …</a:t>
            </a:r>
          </a:p>
          <a:p>
            <a:pPr marL="514350" indent="-514350">
              <a:buFont typeface="+mj-lt"/>
              <a:buAutoNum type="arabicPeriod"/>
            </a:pPr>
            <a:r>
              <a:rPr lang="en-GB" dirty="0"/>
              <a:t>Cyberbullying only happens on social media sites?</a:t>
            </a:r>
          </a:p>
          <a:p>
            <a:pPr marL="1828800" lvl="4" indent="0">
              <a:buNone/>
            </a:pPr>
            <a:r>
              <a:rPr lang="en-GB" sz="4000" b="1" dirty="0"/>
              <a:t>False</a:t>
            </a:r>
          </a:p>
          <a:p>
            <a:pPr marL="514350" indent="-514350">
              <a:buFont typeface="+mj-lt"/>
              <a:buAutoNum type="arabicPeriod"/>
            </a:pPr>
            <a:r>
              <a:rPr lang="en-GB" dirty="0"/>
              <a:t>Only girls experience cyberbullying</a:t>
            </a:r>
          </a:p>
          <a:p>
            <a:pPr marL="1828800" lvl="4" indent="0">
              <a:buNone/>
            </a:pPr>
            <a:r>
              <a:rPr lang="en-GB" sz="4000" b="1" dirty="0"/>
              <a:t>False</a:t>
            </a:r>
          </a:p>
          <a:p>
            <a:pPr marL="1428750" lvl="2" indent="-514350">
              <a:buFont typeface="+mj-lt"/>
              <a:buAutoNum type="arabicPeriod"/>
            </a:pPr>
            <a:endParaRPr lang="en-GB" dirty="0"/>
          </a:p>
          <a:p>
            <a:pPr marL="514350" indent="-514350">
              <a:buFont typeface="+mj-lt"/>
              <a:buAutoNum type="arabicPeriod"/>
            </a:pPr>
            <a:r>
              <a:rPr lang="en-GB" dirty="0"/>
              <a:t>If you are worried about cyberbullying or any other eSafety issues you can get advice from…. Trusted adult or a site like Childline</a:t>
            </a:r>
          </a:p>
          <a:p>
            <a:pPr marL="514350" indent="-514350">
              <a:buFont typeface="+mj-lt"/>
              <a:buAutoNum type="arabicPeriod"/>
            </a:pPr>
            <a:endParaRPr lang="en-GB" dirty="0"/>
          </a:p>
        </p:txBody>
      </p:sp>
      <p:pic>
        <p:nvPicPr>
          <p:cNvPr id="4" name="Picture 2" descr="Amazon.com: Quick-fire Quiz - Trivia Game: Alexa Skills">
            <a:extLst>
              <a:ext uri="{FF2B5EF4-FFF2-40B4-BE49-F238E27FC236}">
                <a16:creationId xmlns:a16="http://schemas.microsoft.com/office/drawing/2014/main" id="{A377CF27-C494-4F5B-AD33-69FABF997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32" y="465048"/>
            <a:ext cx="1125715" cy="11257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8568267-F99D-40EF-9751-F89A9356B2D7}"/>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3</a:t>
            </a:r>
            <a:endParaRPr lang="en-GB" sz="3600" dirty="0">
              <a:solidFill>
                <a:schemeClr val="accent1"/>
              </a:solidFill>
            </a:endParaRPr>
          </a:p>
        </p:txBody>
      </p:sp>
    </p:spTree>
    <p:extLst>
      <p:ext uri="{BB962C8B-B14F-4D97-AF65-F5344CB8AC3E}">
        <p14:creationId xmlns:p14="http://schemas.microsoft.com/office/powerpoint/2010/main" val="178351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E8AD7E9-792E-418F-8254-81CF430BE33A}"/>
              </a:ext>
            </a:extLst>
          </p:cNvPr>
          <p:cNvGraphicFramePr>
            <a:graphicFrameLocks noGrp="1"/>
          </p:cNvGraphicFramePr>
          <p:nvPr>
            <p:extLst>
              <p:ext uri="{D42A27DB-BD31-4B8C-83A1-F6EECF244321}">
                <p14:modId xmlns:p14="http://schemas.microsoft.com/office/powerpoint/2010/main" val="1621031662"/>
              </p:ext>
            </p:extLst>
          </p:nvPr>
        </p:nvGraphicFramePr>
        <p:xfrm>
          <a:off x="-1" y="786416"/>
          <a:ext cx="12192001" cy="6071584"/>
        </p:xfrm>
        <a:graphic>
          <a:graphicData uri="http://schemas.openxmlformats.org/drawingml/2006/table">
            <a:tbl>
              <a:tblPr firstRow="1" firstCol="1" bandRow="1">
                <a:tableStyleId>{5940675A-B579-460E-94D1-54222C63F5DA}</a:tableStyleId>
              </a:tblPr>
              <a:tblGrid>
                <a:gridCol w="2380500">
                  <a:extLst>
                    <a:ext uri="{9D8B030D-6E8A-4147-A177-3AD203B41FA5}">
                      <a16:colId xmlns:a16="http://schemas.microsoft.com/office/drawing/2014/main" val="3527970063"/>
                    </a:ext>
                  </a:extLst>
                </a:gridCol>
                <a:gridCol w="1997317">
                  <a:extLst>
                    <a:ext uri="{9D8B030D-6E8A-4147-A177-3AD203B41FA5}">
                      <a16:colId xmlns:a16="http://schemas.microsoft.com/office/drawing/2014/main" val="1501552578"/>
                    </a:ext>
                  </a:extLst>
                </a:gridCol>
                <a:gridCol w="2000388">
                  <a:extLst>
                    <a:ext uri="{9D8B030D-6E8A-4147-A177-3AD203B41FA5}">
                      <a16:colId xmlns:a16="http://schemas.microsoft.com/office/drawing/2014/main" val="3266978571"/>
                    </a:ext>
                  </a:extLst>
                </a:gridCol>
                <a:gridCol w="1998852">
                  <a:extLst>
                    <a:ext uri="{9D8B030D-6E8A-4147-A177-3AD203B41FA5}">
                      <a16:colId xmlns:a16="http://schemas.microsoft.com/office/drawing/2014/main" val="3569049231"/>
                    </a:ext>
                  </a:extLst>
                </a:gridCol>
                <a:gridCol w="3814944">
                  <a:extLst>
                    <a:ext uri="{9D8B030D-6E8A-4147-A177-3AD203B41FA5}">
                      <a16:colId xmlns:a16="http://schemas.microsoft.com/office/drawing/2014/main" val="399790755"/>
                    </a:ext>
                  </a:extLst>
                </a:gridCol>
              </a:tblGrid>
              <a:tr h="1719152">
                <a:tc>
                  <a:txBody>
                    <a:bodyPr/>
                    <a:lstStyle/>
                    <a:p>
                      <a:pPr algn="ctr">
                        <a:lnSpc>
                          <a:spcPct val="115000"/>
                        </a:lnSpc>
                        <a:spcAft>
                          <a:spcPts val="0"/>
                        </a:spcAft>
                      </a:pPr>
                      <a:r>
                        <a:rPr lang="en-GB" sz="1600" b="1" dirty="0">
                          <a:effectLst/>
                        </a:rPr>
                        <a:t>Website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gn="ctr">
                        <a:lnSpc>
                          <a:spcPct val="115000"/>
                        </a:lnSpc>
                        <a:spcAft>
                          <a:spcPts val="0"/>
                        </a:spcAft>
                      </a:pPr>
                      <a:r>
                        <a:rPr lang="en-GB" sz="1600" b="1" dirty="0">
                          <a:effectLst/>
                        </a:rPr>
                        <a:t>Target Audience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gn="ctr">
                        <a:lnSpc>
                          <a:spcPct val="115000"/>
                        </a:lnSpc>
                        <a:spcAft>
                          <a:spcPts val="0"/>
                        </a:spcAft>
                      </a:pPr>
                      <a:r>
                        <a:rPr lang="en-GB" sz="1600" b="1" dirty="0">
                          <a:effectLst/>
                        </a:rPr>
                        <a:t>Purpose of Website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gn="ctr">
                        <a:lnSpc>
                          <a:spcPct val="115000"/>
                        </a:lnSpc>
                        <a:spcAft>
                          <a:spcPts val="0"/>
                        </a:spcAft>
                      </a:pPr>
                      <a:r>
                        <a:rPr lang="en-GB" sz="1600" b="1" dirty="0">
                          <a:effectLst/>
                        </a:rPr>
                        <a:t>Is the website fit for purpose? Why? Why not?</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gn="ctr">
                        <a:lnSpc>
                          <a:spcPct val="115000"/>
                        </a:lnSpc>
                        <a:spcAft>
                          <a:spcPts val="0"/>
                        </a:spcAft>
                      </a:pPr>
                      <a:r>
                        <a:rPr lang="en-GB" sz="1600" b="1" dirty="0">
                          <a:effectLst/>
                        </a:rPr>
                        <a:t>Is the design of the website effective?  </a:t>
                      </a:r>
                    </a:p>
                    <a:p>
                      <a:pPr algn="ctr">
                        <a:lnSpc>
                          <a:spcPct val="115000"/>
                        </a:lnSpc>
                        <a:spcAft>
                          <a:spcPts val="0"/>
                        </a:spcAft>
                      </a:pPr>
                      <a:r>
                        <a:rPr lang="en-GB" sz="1600" b="1" dirty="0">
                          <a:effectLst/>
                        </a:rPr>
                        <a:t>Why? Why not?</a:t>
                      </a:r>
                    </a:p>
                    <a:p>
                      <a:pPr algn="ctr">
                        <a:lnSpc>
                          <a:spcPct val="115000"/>
                        </a:lnSpc>
                        <a:spcAft>
                          <a:spcPts val="0"/>
                        </a:spcAft>
                      </a:pPr>
                      <a:r>
                        <a:rPr lang="en-GB" sz="1400" b="1" dirty="0">
                          <a:effectLst/>
                        </a:rPr>
                        <a:t>Explanation should include the use of appropriate images, text, layout, hyperlinks and how easy the website is to navigate/use. Is the information reliable? Valid? How do you know?</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tc>
                <a:extLst>
                  <a:ext uri="{0D108BD9-81ED-4DB2-BD59-A6C34878D82A}">
                    <a16:rowId xmlns:a16="http://schemas.microsoft.com/office/drawing/2014/main" val="2026756944"/>
                  </a:ext>
                </a:extLst>
              </a:tr>
              <a:tr h="2744597">
                <a:tc>
                  <a:txBody>
                    <a:bodyPr/>
                    <a:lstStyle/>
                    <a:p>
                      <a:pPr>
                        <a:lnSpc>
                          <a:spcPct val="115000"/>
                        </a:lnSpc>
                        <a:spcAft>
                          <a:spcPts val="0"/>
                        </a:spcAft>
                      </a:pPr>
                      <a:r>
                        <a:rPr lang="en-GB" sz="1400" dirty="0">
                          <a:effectLst/>
                        </a:rPr>
                        <a:t>EXAMPLE</a:t>
                      </a:r>
                    </a:p>
                    <a:p>
                      <a:pPr>
                        <a:lnSpc>
                          <a:spcPct val="115000"/>
                        </a:lnSpc>
                        <a:spcAft>
                          <a:spcPts val="0"/>
                        </a:spcAft>
                      </a:pPr>
                      <a:r>
                        <a:rPr lang="en-GB" sz="1400" u="sng" dirty="0">
                          <a:effectLst/>
                          <a:hlinkClick r:id="rId2"/>
                        </a:rPr>
                        <a:t>http://www.premierleague.com</a:t>
                      </a:r>
                      <a:endParaRPr lang="en-GB" sz="1400" dirty="0">
                        <a:effectLst/>
                      </a:endParaRPr>
                    </a:p>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The target audience for this website is people who are football fans and want information about the Premier League.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The main purpose of this website is to give people information about the Premier League and you can access premier league club websites.  Another purpose of the website is to sell things as you can also buy tickets and club merchandise.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a:effectLst/>
                        </a:rPr>
                        <a:t>I think that this website is fit for purpose because it provides lots of information about each club and you can buy tickets and merchandise for any club.</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a:effectLst/>
                        </a:rPr>
                        <a:t>I think that this website is effective, because:</a:t>
                      </a:r>
                    </a:p>
                    <a:p>
                      <a:pPr marL="342900" lvl="0" indent="-342900">
                        <a:lnSpc>
                          <a:spcPct val="115000"/>
                        </a:lnSpc>
                        <a:spcAft>
                          <a:spcPts val="0"/>
                        </a:spcAft>
                        <a:buFont typeface="Symbol" panose="05050102010706020507" pitchFamily="18" charset="2"/>
                        <a:buChar char=""/>
                      </a:pPr>
                      <a:r>
                        <a:rPr lang="en-GB" sz="1400">
                          <a:effectLst/>
                        </a:rPr>
                        <a:t>Images – are relevant and eye-catching and they represent the premier league.  They are also exciting and good quality.</a:t>
                      </a:r>
                    </a:p>
                    <a:p>
                      <a:pPr marL="342900" lvl="0" indent="-342900">
                        <a:lnSpc>
                          <a:spcPct val="115000"/>
                        </a:lnSpc>
                        <a:spcAft>
                          <a:spcPts val="0"/>
                        </a:spcAft>
                        <a:buFont typeface="Symbol" panose="05050102010706020507" pitchFamily="18" charset="2"/>
                        <a:buChar char=""/>
                      </a:pPr>
                      <a:r>
                        <a:rPr lang="en-GB" sz="1400">
                          <a:effectLst/>
                        </a:rPr>
                        <a:t>Text – is clear and the easy to read.  There is enough text to explain the different sections but not too much to clutter up the page.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extLst>
                  <a:ext uri="{0D108BD9-81ED-4DB2-BD59-A6C34878D82A}">
                    <a16:rowId xmlns:a16="http://schemas.microsoft.com/office/drawing/2014/main" val="917783543"/>
                  </a:ext>
                </a:extLst>
              </a:tr>
              <a:tr h="535945">
                <a:tc>
                  <a:txBody>
                    <a:bodyPr/>
                    <a:lstStyle/>
                    <a:p>
                      <a:pPr>
                        <a:lnSpc>
                          <a:spcPct val="115000"/>
                        </a:lnSpc>
                        <a:spcAft>
                          <a:spcPts val="0"/>
                        </a:spcAft>
                      </a:pPr>
                      <a:r>
                        <a:rPr lang="en-GB" sz="1400" u="sng" dirty="0">
                          <a:effectLst/>
                          <a:hlinkClick r:id="rId3"/>
                        </a:rPr>
                        <a:t>http://www.bbc.co.uk/</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extLst>
                  <a:ext uri="{0D108BD9-81ED-4DB2-BD59-A6C34878D82A}">
                    <a16:rowId xmlns:a16="http://schemas.microsoft.com/office/drawing/2014/main" val="879306899"/>
                  </a:ext>
                </a:extLst>
              </a:tr>
              <a:tr h="535945">
                <a:tc>
                  <a:txBody>
                    <a:bodyPr/>
                    <a:lstStyle/>
                    <a:p>
                      <a:pPr>
                        <a:lnSpc>
                          <a:spcPct val="115000"/>
                        </a:lnSpc>
                        <a:spcAft>
                          <a:spcPts val="0"/>
                        </a:spcAft>
                      </a:pPr>
                      <a:r>
                        <a:rPr lang="en-GB" sz="1400" u="sng" dirty="0">
                          <a:effectLst/>
                          <a:hlinkClick r:id="rId4"/>
                        </a:rPr>
                        <a:t>www.bridgewaterhigh.com</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extLst>
                  <a:ext uri="{0D108BD9-81ED-4DB2-BD59-A6C34878D82A}">
                    <a16:rowId xmlns:a16="http://schemas.microsoft.com/office/drawing/2014/main" val="1015694408"/>
                  </a:ext>
                </a:extLst>
              </a:tr>
              <a:tr h="535945">
                <a:tc>
                  <a:txBody>
                    <a:bodyPr/>
                    <a:lstStyle/>
                    <a:p>
                      <a:pPr>
                        <a:lnSpc>
                          <a:spcPct val="115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hlinkClick r:id="rId5"/>
                        </a:rPr>
                        <a:t>https://disney.co.uk/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extLst>
                  <a:ext uri="{0D108BD9-81ED-4DB2-BD59-A6C34878D82A}">
                    <a16:rowId xmlns:a16="http://schemas.microsoft.com/office/drawing/2014/main" val="4172549668"/>
                  </a:ext>
                </a:extLst>
              </a:tr>
            </a:tbl>
          </a:graphicData>
        </a:graphic>
      </p:graphicFrame>
      <p:sp>
        <p:nvSpPr>
          <p:cNvPr id="7" name="Rectangle 2">
            <a:extLst>
              <a:ext uri="{FF2B5EF4-FFF2-40B4-BE49-F238E27FC236}">
                <a16:creationId xmlns:a16="http://schemas.microsoft.com/office/drawing/2014/main" id="{6C62EF3C-0B92-4613-868A-DC08F8EF2866}"/>
              </a:ext>
            </a:extLst>
          </p:cNvPr>
          <p:cNvSpPr txBox="1">
            <a:spLocks noChangeArrowheads="1"/>
          </p:cNvSpPr>
          <p:nvPr/>
        </p:nvSpPr>
        <p:spPr bwMode="auto">
          <a:xfrm>
            <a:off x="0" y="0"/>
            <a:ext cx="9838692" cy="88297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143740"/>
                </a:solidFill>
                <a:latin typeface="Arial Rounded MT Bold" panose="020F0704030504030204" pitchFamily="34" charset="0"/>
              </a:rPr>
              <a:t>Task 1 </a:t>
            </a:r>
            <a:r>
              <a:rPr lang="en-GB" altLang="en-US" b="1" dirty="0">
                <a:solidFill>
                  <a:srgbClr val="143740"/>
                </a:solidFill>
              </a:rPr>
              <a:t>– CyberBullying Research</a:t>
            </a:r>
          </a:p>
        </p:txBody>
      </p:sp>
      <p:sp>
        <p:nvSpPr>
          <p:cNvPr id="8" name="Rectangle 7">
            <a:extLst>
              <a:ext uri="{FF2B5EF4-FFF2-40B4-BE49-F238E27FC236}">
                <a16:creationId xmlns:a16="http://schemas.microsoft.com/office/drawing/2014/main" id="{023F2395-2447-4D58-880C-33F812C8A377}"/>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3</a:t>
            </a:r>
            <a:endParaRPr lang="en-GB" sz="3600" dirty="0">
              <a:solidFill>
                <a:schemeClr val="accent1"/>
              </a:solidFill>
            </a:endParaRPr>
          </a:p>
        </p:txBody>
      </p:sp>
    </p:spTree>
    <p:extLst>
      <p:ext uri="{BB962C8B-B14F-4D97-AF65-F5344CB8AC3E}">
        <p14:creationId xmlns:p14="http://schemas.microsoft.com/office/powerpoint/2010/main" val="110859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FDF3F29-79B1-439C-A8E9-C73CFF4EC1E6}"/>
              </a:ext>
            </a:extLst>
          </p:cNvPr>
          <p:cNvSpPr txBox="1">
            <a:spLocks noChangeArrowheads="1"/>
          </p:cNvSpPr>
          <p:nvPr/>
        </p:nvSpPr>
        <p:spPr bwMode="auto">
          <a:xfrm>
            <a:off x="0" y="646331"/>
            <a:ext cx="11250863" cy="88297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solidFill>
                  <a:srgbClr val="FF0000"/>
                </a:solidFill>
                <a:latin typeface="Arial Rounded MT Bold" panose="020F0704030504030204" pitchFamily="34" charset="0"/>
              </a:rPr>
              <a:t>Next steps </a:t>
            </a:r>
            <a:r>
              <a:rPr lang="en-GB" altLang="en-US" b="1" dirty="0">
                <a:solidFill>
                  <a:srgbClr val="143740"/>
                </a:solidFill>
              </a:rPr>
              <a:t>– Evaluate your favourite websites</a:t>
            </a:r>
          </a:p>
        </p:txBody>
      </p:sp>
      <p:graphicFrame>
        <p:nvGraphicFramePr>
          <p:cNvPr id="3" name="Table 2">
            <a:extLst>
              <a:ext uri="{FF2B5EF4-FFF2-40B4-BE49-F238E27FC236}">
                <a16:creationId xmlns:a16="http://schemas.microsoft.com/office/drawing/2014/main" id="{B46E4FCC-AC4A-4130-B069-30B84B6967F4}"/>
              </a:ext>
            </a:extLst>
          </p:cNvPr>
          <p:cNvGraphicFramePr>
            <a:graphicFrameLocks noGrp="1"/>
          </p:cNvGraphicFramePr>
          <p:nvPr>
            <p:extLst>
              <p:ext uri="{D42A27DB-BD31-4B8C-83A1-F6EECF244321}">
                <p14:modId xmlns:p14="http://schemas.microsoft.com/office/powerpoint/2010/main" val="1539574928"/>
              </p:ext>
            </p:extLst>
          </p:nvPr>
        </p:nvGraphicFramePr>
        <p:xfrm>
          <a:off x="0" y="1636295"/>
          <a:ext cx="12192001" cy="3618990"/>
        </p:xfrm>
        <a:graphic>
          <a:graphicData uri="http://schemas.openxmlformats.org/drawingml/2006/table">
            <a:tbl>
              <a:tblPr firstRow="1" firstCol="1" bandRow="1">
                <a:tableStyleId>{5940675A-B579-460E-94D1-54222C63F5DA}</a:tableStyleId>
              </a:tblPr>
              <a:tblGrid>
                <a:gridCol w="2380500">
                  <a:extLst>
                    <a:ext uri="{9D8B030D-6E8A-4147-A177-3AD203B41FA5}">
                      <a16:colId xmlns:a16="http://schemas.microsoft.com/office/drawing/2014/main" val="3527970063"/>
                    </a:ext>
                  </a:extLst>
                </a:gridCol>
                <a:gridCol w="1997317">
                  <a:extLst>
                    <a:ext uri="{9D8B030D-6E8A-4147-A177-3AD203B41FA5}">
                      <a16:colId xmlns:a16="http://schemas.microsoft.com/office/drawing/2014/main" val="1501552578"/>
                    </a:ext>
                  </a:extLst>
                </a:gridCol>
                <a:gridCol w="2000388">
                  <a:extLst>
                    <a:ext uri="{9D8B030D-6E8A-4147-A177-3AD203B41FA5}">
                      <a16:colId xmlns:a16="http://schemas.microsoft.com/office/drawing/2014/main" val="3266978571"/>
                    </a:ext>
                  </a:extLst>
                </a:gridCol>
                <a:gridCol w="1998852">
                  <a:extLst>
                    <a:ext uri="{9D8B030D-6E8A-4147-A177-3AD203B41FA5}">
                      <a16:colId xmlns:a16="http://schemas.microsoft.com/office/drawing/2014/main" val="3569049231"/>
                    </a:ext>
                  </a:extLst>
                </a:gridCol>
                <a:gridCol w="3814944">
                  <a:extLst>
                    <a:ext uri="{9D8B030D-6E8A-4147-A177-3AD203B41FA5}">
                      <a16:colId xmlns:a16="http://schemas.microsoft.com/office/drawing/2014/main" val="399790755"/>
                    </a:ext>
                  </a:extLst>
                </a:gridCol>
              </a:tblGrid>
              <a:tr h="874407">
                <a:tc>
                  <a:txBody>
                    <a:bodyPr/>
                    <a:lstStyle/>
                    <a:p>
                      <a:pPr algn="ctr">
                        <a:lnSpc>
                          <a:spcPct val="115000"/>
                        </a:lnSpc>
                        <a:spcAft>
                          <a:spcPts val="0"/>
                        </a:spcAft>
                      </a:pPr>
                      <a:r>
                        <a:rPr lang="en-GB" sz="1600" dirty="0">
                          <a:effectLst/>
                        </a:rPr>
                        <a:t>Website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gn="ctr">
                        <a:lnSpc>
                          <a:spcPct val="115000"/>
                        </a:lnSpc>
                        <a:spcAft>
                          <a:spcPts val="0"/>
                        </a:spcAft>
                      </a:pPr>
                      <a:r>
                        <a:rPr lang="en-GB" sz="1600" dirty="0">
                          <a:effectLst/>
                        </a:rPr>
                        <a:t>Target Audience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gn="ctr">
                        <a:lnSpc>
                          <a:spcPct val="115000"/>
                        </a:lnSpc>
                        <a:spcAft>
                          <a:spcPts val="0"/>
                        </a:spcAft>
                      </a:pPr>
                      <a:r>
                        <a:rPr lang="en-GB" sz="1600" dirty="0">
                          <a:effectLst/>
                        </a:rPr>
                        <a:t>Purpose of Website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gn="ctr">
                        <a:lnSpc>
                          <a:spcPct val="115000"/>
                        </a:lnSpc>
                        <a:spcAft>
                          <a:spcPts val="0"/>
                        </a:spcAft>
                      </a:pPr>
                      <a:r>
                        <a:rPr lang="en-GB" sz="1600">
                          <a:effectLst/>
                        </a:rPr>
                        <a:t>Is the website fit for purpose? Why? Why not?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gn="ctr">
                        <a:lnSpc>
                          <a:spcPct val="115000"/>
                        </a:lnSpc>
                        <a:spcAft>
                          <a:spcPts val="0"/>
                        </a:spcAft>
                      </a:pPr>
                      <a:r>
                        <a:rPr lang="en-GB" sz="1600" dirty="0">
                          <a:effectLst/>
                        </a:rPr>
                        <a:t>Is the design of the website effective?  </a:t>
                      </a:r>
                    </a:p>
                    <a:p>
                      <a:pPr algn="ctr">
                        <a:lnSpc>
                          <a:spcPct val="115000"/>
                        </a:lnSpc>
                        <a:spcAft>
                          <a:spcPts val="0"/>
                        </a:spcAft>
                      </a:pPr>
                      <a:r>
                        <a:rPr lang="en-GB" sz="1600" dirty="0">
                          <a:effectLst/>
                        </a:rPr>
                        <a:t>Why? Why not?</a:t>
                      </a:r>
                    </a:p>
                    <a:p>
                      <a:pPr algn="ctr">
                        <a:lnSpc>
                          <a:spcPct val="115000"/>
                        </a:lnSpc>
                        <a:spcAft>
                          <a:spcPts val="0"/>
                        </a:spcAft>
                      </a:pPr>
                      <a:r>
                        <a:rPr lang="en-GB" sz="1400" dirty="0">
                          <a:effectLst/>
                        </a:rPr>
                        <a:t>Explanation should include the use of appropriate images, text, layout, hyperlinks and how easy the website is to navigate/use. Is the information reliable? Valid? How do you know?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tc>
                <a:extLst>
                  <a:ext uri="{0D108BD9-81ED-4DB2-BD59-A6C34878D82A}">
                    <a16:rowId xmlns:a16="http://schemas.microsoft.com/office/drawing/2014/main" val="2026756944"/>
                  </a:ext>
                </a:extLst>
              </a:tr>
              <a:tr h="439355">
                <a:tc>
                  <a:txBody>
                    <a:bodyPr/>
                    <a:lstStyle/>
                    <a:p>
                      <a:pPr>
                        <a:lnSpc>
                          <a:spcPct val="115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IMDB</a:t>
                      </a:r>
                    </a:p>
                  </a:txBody>
                  <a:tcPr marL="42125" marR="42125" marT="0" marB="0" anchor="ctr"/>
                </a:tc>
                <a:tc>
                  <a:txBody>
                    <a:bodyPr/>
                    <a:lstStyle/>
                    <a:p>
                      <a:pPr>
                        <a:lnSpc>
                          <a:spcPct val="115000"/>
                        </a:lnSpc>
                        <a:spcAft>
                          <a:spcPts val="0"/>
                        </a:spcAft>
                      </a:pPr>
                      <a:r>
                        <a:rPr lang="en-GB" sz="1400" dirty="0">
                          <a:effectLst/>
                        </a:rPr>
                        <a:t> People who like films, going to the cinema and all things about film characters, music and different genres.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To provide details and interesting facts about films. Also to show trailers and general information.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Yes because it is up-to-date, with pictures and information and is really interesting.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Pictures of film action, lots of text information, links to other pages on the website and also other websites plus easy navigation from page to page.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extLst>
                  <a:ext uri="{0D108BD9-81ED-4DB2-BD59-A6C34878D82A}">
                    <a16:rowId xmlns:a16="http://schemas.microsoft.com/office/drawing/2014/main" val="4172549668"/>
                  </a:ext>
                </a:extLst>
              </a:tr>
              <a:tr h="439355">
                <a:tc>
                  <a:txBody>
                    <a:bodyPr/>
                    <a:lstStyle/>
                    <a:p>
                      <a:pPr>
                        <a:lnSpc>
                          <a:spcPct val="115000"/>
                        </a:lnSpc>
                        <a:spcAft>
                          <a:spcPts val="0"/>
                        </a:spcAft>
                      </a:pPr>
                      <a:r>
                        <a:rPr lang="en-GB" sz="1400" dirty="0">
                          <a:effectLst/>
                        </a:rPr>
                        <a:t>Own Choice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extLst>
                  <a:ext uri="{0D108BD9-81ED-4DB2-BD59-A6C34878D82A}">
                    <a16:rowId xmlns:a16="http://schemas.microsoft.com/office/drawing/2014/main" val="1875125187"/>
                  </a:ext>
                </a:extLst>
              </a:tr>
              <a:tr h="439355">
                <a:tc>
                  <a:txBody>
                    <a:bodyPr/>
                    <a:lstStyle/>
                    <a:p>
                      <a:pPr>
                        <a:lnSpc>
                          <a:spcPct val="115000"/>
                        </a:lnSpc>
                        <a:spcAft>
                          <a:spcPts val="0"/>
                        </a:spcAft>
                      </a:pPr>
                      <a:r>
                        <a:rPr lang="en-GB" sz="1400" dirty="0">
                          <a:effectLst/>
                        </a:rPr>
                        <a:t>Own Choice 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25" marR="42125" marT="0" marB="0" anchor="ctr"/>
                </a:tc>
                <a:extLst>
                  <a:ext uri="{0D108BD9-81ED-4DB2-BD59-A6C34878D82A}">
                    <a16:rowId xmlns:a16="http://schemas.microsoft.com/office/drawing/2014/main" val="3631092064"/>
                  </a:ext>
                </a:extLst>
              </a:tr>
            </a:tbl>
          </a:graphicData>
        </a:graphic>
      </p:graphicFrame>
      <p:sp>
        <p:nvSpPr>
          <p:cNvPr id="4" name="Rectangle 3">
            <a:extLst>
              <a:ext uri="{FF2B5EF4-FFF2-40B4-BE49-F238E27FC236}">
                <a16:creationId xmlns:a16="http://schemas.microsoft.com/office/drawing/2014/main" id="{2C1B6EB8-903C-43A0-98B3-BB5DC6E06C4F}"/>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3</a:t>
            </a:r>
            <a:endParaRPr lang="en-GB" sz="3600" dirty="0">
              <a:solidFill>
                <a:schemeClr val="accent1"/>
              </a:solidFill>
            </a:endParaRPr>
          </a:p>
        </p:txBody>
      </p:sp>
    </p:spTree>
    <p:extLst>
      <p:ext uri="{BB962C8B-B14F-4D97-AF65-F5344CB8AC3E}">
        <p14:creationId xmlns:p14="http://schemas.microsoft.com/office/powerpoint/2010/main" val="4278214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1E2-8939-404B-AB32-FF4AF14ACBC1}"/>
              </a:ext>
            </a:extLst>
          </p:cNvPr>
          <p:cNvSpPr>
            <a:spLocks noGrp="1"/>
          </p:cNvSpPr>
          <p:nvPr>
            <p:ph type="title"/>
          </p:nvPr>
        </p:nvSpPr>
        <p:spPr>
          <a:xfrm>
            <a:off x="1533485" y="1772817"/>
            <a:ext cx="9134515" cy="1041053"/>
          </a:xfrm>
        </p:spPr>
        <p:txBody>
          <a:bodyPr>
            <a:normAutofit fontScale="90000"/>
          </a:bodyPr>
          <a:lstStyle/>
          <a:p>
            <a:pPr algn="ctr"/>
            <a:r>
              <a:rPr lang="en-GB" sz="4400" dirty="0"/>
              <a:t>Lesson 4 and 5</a:t>
            </a:r>
            <a:br>
              <a:rPr lang="en-GB" sz="4400" dirty="0"/>
            </a:br>
            <a:r>
              <a:rPr lang="en-GB" sz="4400" dirty="0"/>
              <a:t>Learning Objectives </a:t>
            </a:r>
          </a:p>
        </p:txBody>
      </p:sp>
      <p:sp>
        <p:nvSpPr>
          <p:cNvPr id="3" name="Text Placeholder 2">
            <a:extLst>
              <a:ext uri="{FF2B5EF4-FFF2-40B4-BE49-F238E27FC236}">
                <a16:creationId xmlns:a16="http://schemas.microsoft.com/office/drawing/2014/main" id="{4575651F-C591-4107-8010-13ABD7307773}"/>
              </a:ext>
            </a:extLst>
          </p:cNvPr>
          <p:cNvSpPr>
            <a:spLocks noGrp="1"/>
          </p:cNvSpPr>
          <p:nvPr>
            <p:ph type="body" sz="quarter" idx="10"/>
          </p:nvPr>
        </p:nvSpPr>
        <p:spPr>
          <a:xfrm>
            <a:off x="256674" y="3160295"/>
            <a:ext cx="11534273" cy="2770543"/>
          </a:xfrm>
        </p:spPr>
        <p:txBody>
          <a:bodyPr>
            <a:normAutofit fontScale="92500" lnSpcReduction="10000"/>
          </a:bodyPr>
          <a:lstStyle/>
          <a:p>
            <a:pPr marL="457200" lvl="0" indent="-457200" algn="l">
              <a:buFont typeface="Arial" panose="020B0604020202020204" pitchFamily="34" charset="0"/>
              <a:buChar char="•"/>
            </a:pPr>
            <a:r>
              <a:rPr lang="en-GB" sz="3200" dirty="0">
                <a:solidFill>
                  <a:schemeClr val="bg1"/>
                </a:solidFill>
              </a:rPr>
              <a:t>Understand how to structure your E-safety website properly.</a:t>
            </a:r>
          </a:p>
          <a:p>
            <a:pPr marL="457200" lvl="0" indent="-457200" algn="l">
              <a:buFont typeface="Arial" panose="020B0604020202020204" pitchFamily="34" charset="0"/>
              <a:buChar char="•"/>
            </a:pPr>
            <a:r>
              <a:rPr lang="en-GB" sz="3200" dirty="0">
                <a:solidFill>
                  <a:schemeClr val="bg1"/>
                </a:solidFill>
              </a:rPr>
              <a:t>Understand why consistent layout is important.</a:t>
            </a:r>
          </a:p>
          <a:p>
            <a:pPr marL="457200" lvl="0" indent="-457200" algn="l">
              <a:buFont typeface="Arial" panose="020B0604020202020204" pitchFamily="34" charset="0"/>
              <a:buChar char="•"/>
            </a:pPr>
            <a:r>
              <a:rPr lang="en-GB" sz="3200" dirty="0">
                <a:solidFill>
                  <a:schemeClr val="bg1"/>
                </a:solidFill>
              </a:rPr>
              <a:t>Use a structure chart/storyboard to design an effective and well planned website using a consistent layout.</a:t>
            </a:r>
          </a:p>
          <a:p>
            <a:pPr marL="457200" indent="-457200" algn="l">
              <a:buFont typeface="Arial" panose="020B0604020202020204" pitchFamily="34" charset="0"/>
              <a:buChar char="•"/>
            </a:pPr>
            <a:r>
              <a:rPr lang="en-GB" sz="3200" dirty="0">
                <a:solidFill>
                  <a:schemeClr val="bg1"/>
                </a:solidFill>
              </a:rPr>
              <a:t>Take into consideration the audience when designing your website.</a:t>
            </a:r>
            <a:endParaRPr lang="en-GB" altLang="en-US" sz="3200" dirty="0">
              <a:solidFill>
                <a:schemeClr val="bg1"/>
              </a:solidFill>
            </a:endParaRPr>
          </a:p>
          <a:p>
            <a:pPr marL="342900" indent="-342900" algn="l">
              <a:buFont typeface="Arial" panose="020B0604020202020204" pitchFamily="34" charset="0"/>
              <a:buChar char="•"/>
            </a:pPr>
            <a:endParaRPr lang="en-GB" sz="3200" dirty="0">
              <a:solidFill>
                <a:srgbClr val="FF0000"/>
              </a:solidFill>
              <a:latin typeface="Calibri"/>
            </a:endParaRPr>
          </a:p>
          <a:p>
            <a:pPr marL="342900" indent="-342900" algn="l">
              <a:buFont typeface="Arial" panose="020B0604020202020204" pitchFamily="34" charset="0"/>
              <a:buChar char="•"/>
            </a:pPr>
            <a:endParaRPr lang="en-GB" sz="3200" b="0" dirty="0">
              <a:solidFill>
                <a:srgbClr val="4F81BD">
                  <a:lumMod val="50000"/>
                </a:srgbClr>
              </a:solidFill>
              <a:latin typeface="Calibri"/>
            </a:endParaRPr>
          </a:p>
          <a:p>
            <a:pPr marL="571500" indent="-571500" algn="l">
              <a:buFont typeface="Arial" panose="020B0604020202020204" pitchFamily="34" charset="0"/>
              <a:buChar char="•"/>
            </a:pPr>
            <a:endParaRPr lang="en-GB" dirty="0"/>
          </a:p>
        </p:txBody>
      </p:sp>
    </p:spTree>
    <p:extLst>
      <p:ext uri="{BB962C8B-B14F-4D97-AF65-F5344CB8AC3E}">
        <p14:creationId xmlns:p14="http://schemas.microsoft.com/office/powerpoint/2010/main" val="32503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2D2C-C281-4243-A7A8-25961F2389A5}"/>
              </a:ext>
            </a:extLst>
          </p:cNvPr>
          <p:cNvSpPr>
            <a:spLocks noGrp="1"/>
          </p:cNvSpPr>
          <p:nvPr>
            <p:ph type="title"/>
          </p:nvPr>
        </p:nvSpPr>
        <p:spPr/>
        <p:txBody>
          <a:bodyPr/>
          <a:lstStyle/>
          <a:p>
            <a:r>
              <a:rPr lang="en-GB" dirty="0">
                <a:solidFill>
                  <a:schemeClr val="accent2">
                    <a:lumMod val="75000"/>
                  </a:schemeClr>
                </a:solidFill>
                <a:latin typeface="Arial Rounded MT Bold" panose="020F0704030504030204" pitchFamily="34" charset="0"/>
              </a:rPr>
              <a:t>Quick Fire Questions </a:t>
            </a:r>
          </a:p>
        </p:txBody>
      </p:sp>
      <p:sp>
        <p:nvSpPr>
          <p:cNvPr id="3" name="Content Placeholder 2">
            <a:extLst>
              <a:ext uri="{FF2B5EF4-FFF2-40B4-BE49-F238E27FC236}">
                <a16:creationId xmlns:a16="http://schemas.microsoft.com/office/drawing/2014/main" id="{AF179A0C-5C6A-4314-8AA2-071C8094DDC0}"/>
              </a:ext>
            </a:extLst>
          </p:cNvPr>
          <p:cNvSpPr>
            <a:spLocks noGrp="1"/>
          </p:cNvSpPr>
          <p:nvPr>
            <p:ph idx="1"/>
          </p:nvPr>
        </p:nvSpPr>
        <p:spPr/>
        <p:txBody>
          <a:bodyPr/>
          <a:lstStyle/>
          <a:p>
            <a:pPr marL="514350" indent="-514350">
              <a:buFont typeface="+mj-lt"/>
              <a:buAutoNum type="arabicPeriod"/>
            </a:pPr>
            <a:r>
              <a:rPr lang="en-GB" dirty="0"/>
              <a:t>Target audience means…</a:t>
            </a:r>
          </a:p>
          <a:p>
            <a:pPr marL="514350" indent="-514350">
              <a:buFont typeface="+mj-lt"/>
              <a:buAutoNum type="arabicPeriod"/>
            </a:pPr>
            <a:r>
              <a:rPr lang="en-GB" dirty="0"/>
              <a:t>Fit for purpose means…</a:t>
            </a:r>
          </a:p>
          <a:p>
            <a:pPr marL="514350" indent="-514350">
              <a:buFont typeface="+mj-lt"/>
              <a:buAutoNum type="arabicPeriod"/>
            </a:pPr>
            <a:r>
              <a:rPr lang="en-GB" dirty="0"/>
              <a:t>One purpose of a website is…</a:t>
            </a:r>
          </a:p>
          <a:p>
            <a:pPr marL="514350" indent="-514350">
              <a:buFont typeface="+mj-lt"/>
              <a:buAutoNum type="arabicPeriod"/>
            </a:pPr>
            <a:r>
              <a:rPr lang="en-GB" dirty="0"/>
              <a:t>It is important the website is well designed because…</a:t>
            </a:r>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pic>
        <p:nvPicPr>
          <p:cNvPr id="4" name="Picture 2" descr="Amazon.com: Quick-fire Quiz - Trivia Game: Alexa Skills">
            <a:extLst>
              <a:ext uri="{FF2B5EF4-FFF2-40B4-BE49-F238E27FC236}">
                <a16:creationId xmlns:a16="http://schemas.microsoft.com/office/drawing/2014/main" id="{A377CF27-C494-4F5B-AD33-69FABF997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632" y="465048"/>
            <a:ext cx="1125715" cy="11257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8568267-F99D-40EF-9751-F89A9356B2D7}"/>
              </a:ext>
            </a:extLst>
          </p:cNvPr>
          <p:cNvSpPr/>
          <p:nvPr/>
        </p:nvSpPr>
        <p:spPr>
          <a:xfrm>
            <a:off x="9434301" y="-96252"/>
            <a:ext cx="2805826"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4/5</a:t>
            </a:r>
            <a:endParaRPr lang="en-GB" sz="3600" dirty="0">
              <a:solidFill>
                <a:schemeClr val="accent1"/>
              </a:solidFill>
            </a:endParaRPr>
          </a:p>
        </p:txBody>
      </p:sp>
    </p:spTree>
    <p:extLst>
      <p:ext uri="{BB962C8B-B14F-4D97-AF65-F5344CB8AC3E}">
        <p14:creationId xmlns:p14="http://schemas.microsoft.com/office/powerpoint/2010/main" val="111470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GB" altLang="en-US" dirty="0"/>
              <a:t>How you will be assessed</a:t>
            </a:r>
          </a:p>
        </p:txBody>
      </p:sp>
      <p:sp>
        <p:nvSpPr>
          <p:cNvPr id="7170" name="Content Placeholder 1"/>
          <p:cNvSpPr>
            <a:spLocks noGrp="1"/>
          </p:cNvSpPr>
          <p:nvPr>
            <p:ph idx="1"/>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altLang="en-US" dirty="0"/>
              <a:t>Your teacher will look at your workbook and leave comments regarding the completion of your work.</a:t>
            </a:r>
          </a:p>
          <a:p>
            <a:pPr eaLnBrk="1" hangingPunct="1"/>
            <a:r>
              <a:rPr lang="en-US" altLang="en-US" dirty="0"/>
              <a:t>You will have regular questioning and quick fire questions at the beginning of lessons.</a:t>
            </a:r>
          </a:p>
          <a:p>
            <a:pPr eaLnBrk="1" hangingPunct="1"/>
            <a:r>
              <a:rPr lang="en-US" altLang="en-US" dirty="0"/>
              <a:t>You will sit a mid unit and end of unit test to assess your knowledge.</a:t>
            </a:r>
          </a:p>
          <a:p>
            <a:pPr eaLnBrk="1" hangingPunct="1"/>
            <a:r>
              <a:rPr lang="en-US" altLang="en-US" dirty="0"/>
              <a:t>You will produce your website which your teacher will assess.</a:t>
            </a:r>
          </a:p>
        </p:txBody>
      </p:sp>
    </p:spTree>
    <p:extLst>
      <p:ext uri="{BB962C8B-B14F-4D97-AF65-F5344CB8AC3E}">
        <p14:creationId xmlns:p14="http://schemas.microsoft.com/office/powerpoint/2010/main" val="328297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C903584-BE76-4160-9FDE-3D783C85EEA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97F636BC-8DAC-47A3-A982-F565CE39A84A}"/>
              </a:ext>
            </a:extLst>
          </p:cNvPr>
          <p:cNvSpPr>
            <a:spLocks noChangeArrowheads="1"/>
          </p:cNvSpPr>
          <p:nvPr/>
        </p:nvSpPr>
        <p:spPr bwMode="auto">
          <a:xfrm>
            <a:off x="144379" y="72479"/>
            <a:ext cx="89979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4400" b="1" dirty="0">
                <a:solidFill>
                  <a:srgbClr val="143740"/>
                </a:solidFill>
                <a:latin typeface="Arial Rounded MT Bold" panose="020F0704030504030204" pitchFamily="34" charset="0"/>
                <a:ea typeface="+mj-ea"/>
                <a:cs typeface="+mj-cs"/>
              </a:rPr>
              <a:t>Task 1 - Create a structure chart</a:t>
            </a:r>
          </a:p>
        </p:txBody>
      </p:sp>
      <p:sp>
        <p:nvSpPr>
          <p:cNvPr id="6" name="Rectangle 5">
            <a:extLst>
              <a:ext uri="{FF2B5EF4-FFF2-40B4-BE49-F238E27FC236}">
                <a16:creationId xmlns:a16="http://schemas.microsoft.com/office/drawing/2014/main" id="{22F3094A-DC4A-4183-AB59-F6F2A3F91B00}"/>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4/5</a:t>
            </a:r>
            <a:endParaRPr lang="en-GB" sz="3600" dirty="0">
              <a:solidFill>
                <a:schemeClr val="accent1"/>
              </a:solidFill>
            </a:endParaRPr>
          </a:p>
        </p:txBody>
      </p:sp>
    </p:spTree>
    <p:extLst>
      <p:ext uri="{BB962C8B-B14F-4D97-AF65-F5344CB8AC3E}">
        <p14:creationId xmlns:p14="http://schemas.microsoft.com/office/powerpoint/2010/main" val="345204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5F4B9D-6A68-47AD-BD49-50D65AAAB7B2}"/>
              </a:ext>
            </a:extLst>
          </p:cNvPr>
          <p:cNvGraphicFramePr>
            <a:graphicFrameLocks noGrp="1"/>
          </p:cNvGraphicFramePr>
          <p:nvPr>
            <p:extLst>
              <p:ext uri="{D42A27DB-BD31-4B8C-83A1-F6EECF244321}">
                <p14:modId xmlns:p14="http://schemas.microsoft.com/office/powerpoint/2010/main" val="4070757456"/>
              </p:ext>
            </p:extLst>
          </p:nvPr>
        </p:nvGraphicFramePr>
        <p:xfrm>
          <a:off x="850231" y="1391652"/>
          <a:ext cx="10042358" cy="3706172"/>
        </p:xfrm>
        <a:graphic>
          <a:graphicData uri="http://schemas.openxmlformats.org/drawingml/2006/table">
            <a:tbl>
              <a:tblPr firstRow="1" firstCol="1" bandRow="1">
                <a:tableStyleId>{5940675A-B579-460E-94D1-54222C63F5DA}</a:tableStyleId>
              </a:tblPr>
              <a:tblGrid>
                <a:gridCol w="3197864">
                  <a:extLst>
                    <a:ext uri="{9D8B030D-6E8A-4147-A177-3AD203B41FA5}">
                      <a16:colId xmlns:a16="http://schemas.microsoft.com/office/drawing/2014/main" val="484317755"/>
                    </a:ext>
                  </a:extLst>
                </a:gridCol>
                <a:gridCol w="6844494">
                  <a:extLst>
                    <a:ext uri="{9D8B030D-6E8A-4147-A177-3AD203B41FA5}">
                      <a16:colId xmlns:a16="http://schemas.microsoft.com/office/drawing/2014/main" val="3021692901"/>
                    </a:ext>
                  </a:extLst>
                </a:gridCol>
              </a:tblGrid>
              <a:tr h="464776">
                <a:tc>
                  <a:txBody>
                    <a:bodyPr/>
                    <a:lstStyle/>
                    <a:p>
                      <a:pPr>
                        <a:lnSpc>
                          <a:spcPct val="115000"/>
                        </a:lnSpc>
                        <a:spcAft>
                          <a:spcPts val="0"/>
                        </a:spcAft>
                      </a:pPr>
                      <a:r>
                        <a:rPr lang="en-GB" sz="1800">
                          <a:effectLst/>
                        </a:rPr>
                        <a:t>Colour Scheme - background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0161119"/>
                  </a:ext>
                </a:extLst>
              </a:tr>
              <a:tr h="464776">
                <a:tc>
                  <a:txBody>
                    <a:bodyPr/>
                    <a:lstStyle/>
                    <a:p>
                      <a:pPr>
                        <a:lnSpc>
                          <a:spcPct val="115000"/>
                        </a:lnSpc>
                        <a:spcAft>
                          <a:spcPts val="0"/>
                        </a:spcAft>
                      </a:pPr>
                      <a:r>
                        <a:rPr lang="en-GB" sz="1800">
                          <a:effectLst/>
                        </a:rPr>
                        <a:t>Text Colour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5038968"/>
                  </a:ext>
                </a:extLst>
              </a:tr>
              <a:tr h="464776">
                <a:tc>
                  <a:txBody>
                    <a:bodyPr/>
                    <a:lstStyle/>
                    <a:p>
                      <a:pPr>
                        <a:lnSpc>
                          <a:spcPct val="115000"/>
                        </a:lnSpc>
                        <a:spcAft>
                          <a:spcPts val="0"/>
                        </a:spcAft>
                      </a:pPr>
                      <a:r>
                        <a:rPr lang="en-GB" sz="1800">
                          <a:effectLst/>
                        </a:rPr>
                        <a:t>Font Style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0515886"/>
                  </a:ext>
                </a:extLst>
              </a:tr>
              <a:tr h="464776">
                <a:tc>
                  <a:txBody>
                    <a:bodyPr/>
                    <a:lstStyle/>
                    <a:p>
                      <a:pPr>
                        <a:lnSpc>
                          <a:spcPct val="115000"/>
                        </a:lnSpc>
                        <a:spcAft>
                          <a:spcPts val="0"/>
                        </a:spcAft>
                      </a:pPr>
                      <a:r>
                        <a:rPr lang="en-GB" sz="1800">
                          <a:effectLst/>
                        </a:rPr>
                        <a:t>Font Size – Headings/Titles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8537900"/>
                  </a:ext>
                </a:extLst>
              </a:tr>
              <a:tr h="464776">
                <a:tc>
                  <a:txBody>
                    <a:bodyPr/>
                    <a:lstStyle/>
                    <a:p>
                      <a:pPr>
                        <a:lnSpc>
                          <a:spcPct val="115000"/>
                        </a:lnSpc>
                        <a:spcAft>
                          <a:spcPts val="0"/>
                        </a:spcAft>
                      </a:pPr>
                      <a:r>
                        <a:rPr lang="en-GB" sz="1800">
                          <a:effectLst/>
                        </a:rPr>
                        <a:t>Font Size – Body 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7913468"/>
                  </a:ext>
                </a:extLst>
              </a:tr>
              <a:tr h="1382292">
                <a:tc>
                  <a:txBody>
                    <a:bodyPr/>
                    <a:lstStyle/>
                    <a:p>
                      <a:pPr>
                        <a:lnSpc>
                          <a:spcPct val="115000"/>
                        </a:lnSpc>
                        <a:spcAft>
                          <a:spcPts val="0"/>
                        </a:spcAft>
                      </a:pPr>
                      <a:r>
                        <a:rPr lang="en-GB" sz="1800" dirty="0">
                          <a:effectLst/>
                        </a:rPr>
                        <a:t>Other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3023090"/>
                  </a:ext>
                </a:extLst>
              </a:tr>
            </a:tbl>
          </a:graphicData>
        </a:graphic>
      </p:graphicFrame>
      <p:sp>
        <p:nvSpPr>
          <p:cNvPr id="3" name="Rectangle 2">
            <a:extLst>
              <a:ext uri="{FF2B5EF4-FFF2-40B4-BE49-F238E27FC236}">
                <a16:creationId xmlns:a16="http://schemas.microsoft.com/office/drawing/2014/main" id="{A2290EA9-683B-42E2-978F-2BFABA3EEFE9}"/>
              </a:ext>
            </a:extLst>
          </p:cNvPr>
          <p:cNvSpPr>
            <a:spLocks noChangeArrowheads="1"/>
          </p:cNvSpPr>
          <p:nvPr/>
        </p:nvSpPr>
        <p:spPr bwMode="auto">
          <a:xfrm>
            <a:off x="144379" y="72479"/>
            <a:ext cx="97659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4400" b="1" dirty="0">
                <a:solidFill>
                  <a:srgbClr val="143740"/>
                </a:solidFill>
                <a:latin typeface="Arial Rounded MT Bold" panose="020F0704030504030204" pitchFamily="34" charset="0"/>
                <a:ea typeface="+mj-ea"/>
                <a:cs typeface="+mj-cs"/>
              </a:rPr>
              <a:t>Task 2 – Colour schemes and fonts</a:t>
            </a:r>
          </a:p>
        </p:txBody>
      </p:sp>
      <p:sp>
        <p:nvSpPr>
          <p:cNvPr id="4" name="Rectangle 3">
            <a:extLst>
              <a:ext uri="{FF2B5EF4-FFF2-40B4-BE49-F238E27FC236}">
                <a16:creationId xmlns:a16="http://schemas.microsoft.com/office/drawing/2014/main" id="{EEF34D24-DD66-47E3-AAEA-EB5028FB5375}"/>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4/5</a:t>
            </a:r>
            <a:endParaRPr lang="en-GB" sz="3600" dirty="0">
              <a:solidFill>
                <a:schemeClr val="accent1"/>
              </a:solidFill>
            </a:endParaRPr>
          </a:p>
        </p:txBody>
      </p:sp>
    </p:spTree>
    <p:extLst>
      <p:ext uri="{BB962C8B-B14F-4D97-AF65-F5344CB8AC3E}">
        <p14:creationId xmlns:p14="http://schemas.microsoft.com/office/powerpoint/2010/main" val="4263237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7CEEC7-C99C-47B9-9615-142509B43F51}"/>
              </a:ext>
            </a:extLst>
          </p:cNvPr>
          <p:cNvSpPr>
            <a:spLocks noChangeArrowheads="1"/>
          </p:cNvSpPr>
          <p:nvPr/>
        </p:nvSpPr>
        <p:spPr bwMode="auto">
          <a:xfrm>
            <a:off x="144379" y="72479"/>
            <a:ext cx="487159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4400" b="1" dirty="0">
                <a:solidFill>
                  <a:srgbClr val="143740"/>
                </a:solidFill>
                <a:latin typeface="Arial Rounded MT Bold" panose="020F0704030504030204" pitchFamily="34" charset="0"/>
                <a:ea typeface="+mj-ea"/>
                <a:cs typeface="+mj-cs"/>
              </a:rPr>
              <a:t>Task 3 – Site Map</a:t>
            </a:r>
          </a:p>
        </p:txBody>
      </p:sp>
      <p:sp>
        <p:nvSpPr>
          <p:cNvPr id="6" name="Rectangle: Rounded Corners 5">
            <a:extLst>
              <a:ext uri="{FF2B5EF4-FFF2-40B4-BE49-F238E27FC236}">
                <a16:creationId xmlns:a16="http://schemas.microsoft.com/office/drawing/2014/main" id="{FF951FAB-725C-4B10-9D1E-3C975E728A76}"/>
              </a:ext>
            </a:extLst>
          </p:cNvPr>
          <p:cNvSpPr/>
          <p:nvPr/>
        </p:nvSpPr>
        <p:spPr>
          <a:xfrm>
            <a:off x="4371473" y="1509121"/>
            <a:ext cx="3128211" cy="1620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PAGE 1</a:t>
            </a:r>
          </a:p>
        </p:txBody>
      </p:sp>
      <p:sp>
        <p:nvSpPr>
          <p:cNvPr id="7" name="TextBox 6">
            <a:extLst>
              <a:ext uri="{FF2B5EF4-FFF2-40B4-BE49-F238E27FC236}">
                <a16:creationId xmlns:a16="http://schemas.microsoft.com/office/drawing/2014/main" id="{A468C841-AACA-4ABC-841D-ED2DE9D6A1DE}"/>
              </a:ext>
            </a:extLst>
          </p:cNvPr>
          <p:cNvSpPr txBox="1"/>
          <p:nvPr/>
        </p:nvSpPr>
        <p:spPr>
          <a:xfrm>
            <a:off x="144379" y="841920"/>
            <a:ext cx="4074695" cy="1477328"/>
          </a:xfrm>
          <a:prstGeom prst="rect">
            <a:avLst/>
          </a:prstGeom>
          <a:noFill/>
        </p:spPr>
        <p:txBody>
          <a:bodyPr wrap="square" rtlCol="0">
            <a:spAutoFit/>
          </a:bodyPr>
          <a:lstStyle/>
          <a:p>
            <a:pPr marL="285750" indent="-285750">
              <a:buFont typeface="Arial" panose="020B0604020202020204" pitchFamily="34" charset="0"/>
              <a:buChar char="•"/>
            </a:pPr>
            <a:r>
              <a:rPr lang="en-GB" dirty="0"/>
              <a:t>How will the pages link together</a:t>
            </a:r>
          </a:p>
          <a:p>
            <a:pPr marL="285750" indent="-285750">
              <a:buFont typeface="Arial" panose="020B0604020202020204" pitchFamily="34" charset="0"/>
              <a:buChar char="•"/>
            </a:pPr>
            <a:r>
              <a:rPr lang="en-GB" dirty="0"/>
              <a:t>Label the pages</a:t>
            </a:r>
          </a:p>
          <a:p>
            <a:pPr marL="285750" indent="-285750">
              <a:buFont typeface="Arial" panose="020B0604020202020204" pitchFamily="34" charset="0"/>
              <a:buChar char="•"/>
            </a:pPr>
            <a:r>
              <a:rPr lang="en-GB" dirty="0"/>
              <a:t>Arrange them appropriately </a:t>
            </a:r>
          </a:p>
          <a:p>
            <a:pPr marL="285750" indent="-285750">
              <a:buFont typeface="Arial" panose="020B0604020202020204" pitchFamily="34" charset="0"/>
              <a:buChar char="•"/>
            </a:pPr>
            <a:r>
              <a:rPr lang="en-GB" dirty="0"/>
              <a:t>Draw arrows represent which page links to which</a:t>
            </a:r>
          </a:p>
        </p:txBody>
      </p:sp>
      <p:sp>
        <p:nvSpPr>
          <p:cNvPr id="8" name="Rectangle 7">
            <a:extLst>
              <a:ext uri="{FF2B5EF4-FFF2-40B4-BE49-F238E27FC236}">
                <a16:creationId xmlns:a16="http://schemas.microsoft.com/office/drawing/2014/main" id="{13146627-2884-4184-9735-9F9E3B2046D1}"/>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4/5</a:t>
            </a:r>
            <a:endParaRPr lang="en-GB" sz="3600" dirty="0">
              <a:solidFill>
                <a:schemeClr val="accent1"/>
              </a:solidFill>
            </a:endParaRPr>
          </a:p>
        </p:txBody>
      </p:sp>
      <p:sp>
        <p:nvSpPr>
          <p:cNvPr id="9" name="Rectangle: Rounded Corners 8">
            <a:extLst>
              <a:ext uri="{FF2B5EF4-FFF2-40B4-BE49-F238E27FC236}">
                <a16:creationId xmlns:a16="http://schemas.microsoft.com/office/drawing/2014/main" id="{728E7C26-044F-725C-0153-468F82975F7B}"/>
              </a:ext>
            </a:extLst>
          </p:cNvPr>
          <p:cNvSpPr/>
          <p:nvPr/>
        </p:nvSpPr>
        <p:spPr>
          <a:xfrm>
            <a:off x="8537073" y="1509121"/>
            <a:ext cx="3128211" cy="1620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PAGE 2</a:t>
            </a:r>
          </a:p>
        </p:txBody>
      </p:sp>
      <p:sp>
        <p:nvSpPr>
          <p:cNvPr id="12" name="Rectangle: Rounded Corners 11">
            <a:extLst>
              <a:ext uri="{FF2B5EF4-FFF2-40B4-BE49-F238E27FC236}">
                <a16:creationId xmlns:a16="http://schemas.microsoft.com/office/drawing/2014/main" id="{5105EB09-3BDD-23A2-2C68-573CBE7C82B7}"/>
              </a:ext>
            </a:extLst>
          </p:cNvPr>
          <p:cNvSpPr/>
          <p:nvPr/>
        </p:nvSpPr>
        <p:spPr>
          <a:xfrm>
            <a:off x="4310646" y="3934821"/>
            <a:ext cx="3128211" cy="1620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PAGE 3</a:t>
            </a:r>
          </a:p>
        </p:txBody>
      </p:sp>
      <p:sp>
        <p:nvSpPr>
          <p:cNvPr id="15" name="Rectangle: Rounded Corners 14">
            <a:extLst>
              <a:ext uri="{FF2B5EF4-FFF2-40B4-BE49-F238E27FC236}">
                <a16:creationId xmlns:a16="http://schemas.microsoft.com/office/drawing/2014/main" id="{FDA877DC-3C4F-FE29-7056-994C9BF84F16}"/>
              </a:ext>
            </a:extLst>
          </p:cNvPr>
          <p:cNvSpPr/>
          <p:nvPr/>
        </p:nvSpPr>
        <p:spPr>
          <a:xfrm>
            <a:off x="8537072" y="3934821"/>
            <a:ext cx="3128211" cy="1620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PAGE 4</a:t>
            </a:r>
          </a:p>
        </p:txBody>
      </p:sp>
    </p:spTree>
    <p:extLst>
      <p:ext uri="{BB962C8B-B14F-4D97-AF65-F5344CB8AC3E}">
        <p14:creationId xmlns:p14="http://schemas.microsoft.com/office/powerpoint/2010/main" val="329777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DFDDEAA-F47E-419F-BB6D-D883D4A7DCA3}"/>
              </a:ext>
            </a:extLst>
          </p:cNvPr>
          <p:cNvSpPr>
            <a:spLocks noChangeArrowheads="1"/>
          </p:cNvSpPr>
          <p:nvPr/>
        </p:nvSpPr>
        <p:spPr bwMode="auto">
          <a:xfrm>
            <a:off x="10729" y="38271"/>
            <a:ext cx="667599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4400" b="1" dirty="0">
                <a:solidFill>
                  <a:srgbClr val="143740"/>
                </a:solidFill>
                <a:latin typeface="Arial Rounded MT Bold" panose="020F0704030504030204" pitchFamily="34" charset="0"/>
                <a:ea typeface="+mj-ea"/>
                <a:cs typeface="+mj-cs"/>
              </a:rPr>
              <a:t>Task 4 – Content design</a:t>
            </a:r>
          </a:p>
          <a:p>
            <a:pPr eaLnBrk="0" fontAlgn="base" hangingPunct="0">
              <a:spcBef>
                <a:spcPct val="0"/>
              </a:spcBef>
              <a:spcAft>
                <a:spcPct val="0"/>
              </a:spcAft>
            </a:pPr>
            <a:endParaRPr lang="en-GB" altLang="en-US" sz="4400" b="1" dirty="0">
              <a:solidFill>
                <a:srgbClr val="143740"/>
              </a:solidFill>
              <a:latin typeface="Arial Rounded MT Bold" panose="020F0704030504030204" pitchFamily="34" charset="0"/>
              <a:ea typeface="+mj-ea"/>
              <a:cs typeface="+mj-cs"/>
            </a:endParaRPr>
          </a:p>
        </p:txBody>
      </p:sp>
      <p:sp>
        <p:nvSpPr>
          <p:cNvPr id="15" name="Rectangle 14">
            <a:extLst>
              <a:ext uri="{FF2B5EF4-FFF2-40B4-BE49-F238E27FC236}">
                <a16:creationId xmlns:a16="http://schemas.microsoft.com/office/drawing/2014/main" id="{27FBB87B-3D3E-4D5E-A0D3-8803327736CA}"/>
              </a:ext>
            </a:extLst>
          </p:cNvPr>
          <p:cNvSpPr/>
          <p:nvPr/>
        </p:nvSpPr>
        <p:spPr>
          <a:xfrm>
            <a:off x="2624137" y="1427748"/>
            <a:ext cx="6943725" cy="477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Rectangle 30">
            <a:extLst>
              <a:ext uri="{FF2B5EF4-FFF2-40B4-BE49-F238E27FC236}">
                <a16:creationId xmlns:a16="http://schemas.microsoft.com/office/drawing/2014/main" id="{9D671BC1-DA1C-4FB9-A32E-ECEAF5606BAE}"/>
              </a:ext>
            </a:extLst>
          </p:cNvPr>
          <p:cNvSpPr>
            <a:spLocks noChangeArrowheads="1"/>
          </p:cNvSpPr>
          <p:nvPr/>
        </p:nvSpPr>
        <p:spPr bwMode="auto">
          <a:xfrm>
            <a:off x="2518611" y="1082450"/>
            <a:ext cx="84991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100" b="1" dirty="0">
                <a:latin typeface="Calibri" panose="020F0502020204030204" pitchFamily="34" charset="0"/>
                <a:cs typeface="Times New Roman" panose="02020603050405020304" pitchFamily="18" charset="0"/>
              </a:rPr>
              <a:t>Home page</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38">
            <a:extLst>
              <a:ext uri="{FF2B5EF4-FFF2-40B4-BE49-F238E27FC236}">
                <a16:creationId xmlns:a16="http://schemas.microsoft.com/office/drawing/2014/main" id="{6F7E2205-EAF7-404F-B83A-E9F35A689F1F}"/>
              </a:ext>
            </a:extLst>
          </p:cNvPr>
          <p:cNvSpPr>
            <a:spLocks noChangeArrowheads="1"/>
          </p:cNvSpPr>
          <p:nvPr/>
        </p:nvSpPr>
        <p:spPr bwMode="auto">
          <a:xfrm>
            <a:off x="2518611" y="970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24">
            <a:extLst>
              <a:ext uri="{FF2B5EF4-FFF2-40B4-BE49-F238E27FC236}">
                <a16:creationId xmlns:a16="http://schemas.microsoft.com/office/drawing/2014/main" id="{D2C1782E-BFDF-4D00-9B83-AC6A4EA75241}"/>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4/5</a:t>
            </a:r>
            <a:endParaRPr lang="en-GB" sz="3600" dirty="0">
              <a:solidFill>
                <a:schemeClr val="accent1"/>
              </a:solidFill>
            </a:endParaRPr>
          </a:p>
        </p:txBody>
      </p:sp>
    </p:spTree>
    <p:extLst>
      <p:ext uri="{BB962C8B-B14F-4D97-AF65-F5344CB8AC3E}">
        <p14:creationId xmlns:p14="http://schemas.microsoft.com/office/powerpoint/2010/main" val="54561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9">
            <a:extLst>
              <a:ext uri="{FF2B5EF4-FFF2-40B4-BE49-F238E27FC236}">
                <a16:creationId xmlns:a16="http://schemas.microsoft.com/office/drawing/2014/main" id="{E4C4ACF2-EC2C-424F-AAB2-E7D57AA91D22}"/>
              </a:ext>
            </a:extLst>
          </p:cNvPr>
          <p:cNvSpPr>
            <a:spLocks noChangeArrowheads="1"/>
          </p:cNvSpPr>
          <p:nvPr/>
        </p:nvSpPr>
        <p:spPr bwMode="auto">
          <a:xfrm>
            <a:off x="0" y="6200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12">
            <a:extLst>
              <a:ext uri="{FF2B5EF4-FFF2-40B4-BE49-F238E27FC236}">
                <a16:creationId xmlns:a16="http://schemas.microsoft.com/office/drawing/2014/main" id="{F18CBED9-685B-4DEF-AF4E-871EDE0130E0}"/>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4/5</a:t>
            </a:r>
            <a:endParaRPr lang="en-GB" sz="3600" dirty="0">
              <a:solidFill>
                <a:schemeClr val="accent1"/>
              </a:solidFill>
            </a:endParaRPr>
          </a:p>
        </p:txBody>
      </p:sp>
      <p:sp>
        <p:nvSpPr>
          <p:cNvPr id="6" name="Rectangle 5">
            <a:extLst>
              <a:ext uri="{FF2B5EF4-FFF2-40B4-BE49-F238E27FC236}">
                <a16:creationId xmlns:a16="http://schemas.microsoft.com/office/drawing/2014/main" id="{19C9589A-DB9C-A769-B712-521F745137BE}"/>
              </a:ext>
            </a:extLst>
          </p:cNvPr>
          <p:cNvSpPr/>
          <p:nvPr/>
        </p:nvSpPr>
        <p:spPr>
          <a:xfrm>
            <a:off x="2624137" y="1427748"/>
            <a:ext cx="6943725" cy="477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30">
            <a:extLst>
              <a:ext uri="{FF2B5EF4-FFF2-40B4-BE49-F238E27FC236}">
                <a16:creationId xmlns:a16="http://schemas.microsoft.com/office/drawing/2014/main" id="{54A6D882-6B10-49C7-B664-94AED851C2AC}"/>
              </a:ext>
            </a:extLst>
          </p:cNvPr>
          <p:cNvSpPr>
            <a:spLocks noChangeArrowheads="1"/>
          </p:cNvSpPr>
          <p:nvPr/>
        </p:nvSpPr>
        <p:spPr bwMode="auto">
          <a:xfrm>
            <a:off x="2518611" y="1082450"/>
            <a:ext cx="98937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Cyberbullying</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7171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9">
            <a:extLst>
              <a:ext uri="{FF2B5EF4-FFF2-40B4-BE49-F238E27FC236}">
                <a16:creationId xmlns:a16="http://schemas.microsoft.com/office/drawing/2014/main" id="{E4C4ACF2-EC2C-424F-AAB2-E7D57AA91D22}"/>
              </a:ext>
            </a:extLst>
          </p:cNvPr>
          <p:cNvSpPr>
            <a:spLocks noChangeArrowheads="1"/>
          </p:cNvSpPr>
          <p:nvPr/>
        </p:nvSpPr>
        <p:spPr bwMode="auto">
          <a:xfrm>
            <a:off x="0" y="6200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12">
            <a:extLst>
              <a:ext uri="{FF2B5EF4-FFF2-40B4-BE49-F238E27FC236}">
                <a16:creationId xmlns:a16="http://schemas.microsoft.com/office/drawing/2014/main" id="{ED928F2F-2CFC-4695-BEB4-868538492697}"/>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4/5</a:t>
            </a:r>
            <a:endParaRPr lang="en-GB" sz="3600" dirty="0">
              <a:solidFill>
                <a:schemeClr val="accent1"/>
              </a:solidFill>
            </a:endParaRPr>
          </a:p>
        </p:txBody>
      </p:sp>
      <p:sp>
        <p:nvSpPr>
          <p:cNvPr id="4" name="Rectangle 3">
            <a:extLst>
              <a:ext uri="{FF2B5EF4-FFF2-40B4-BE49-F238E27FC236}">
                <a16:creationId xmlns:a16="http://schemas.microsoft.com/office/drawing/2014/main" id="{04D9867F-8623-4F2B-11F2-D87BE445165B}"/>
              </a:ext>
            </a:extLst>
          </p:cNvPr>
          <p:cNvSpPr/>
          <p:nvPr/>
        </p:nvSpPr>
        <p:spPr>
          <a:xfrm>
            <a:off x="2624137" y="1427748"/>
            <a:ext cx="6943725" cy="477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30">
            <a:extLst>
              <a:ext uri="{FF2B5EF4-FFF2-40B4-BE49-F238E27FC236}">
                <a16:creationId xmlns:a16="http://schemas.microsoft.com/office/drawing/2014/main" id="{AB910CBD-21E5-3F41-18D9-4945C8DE529D}"/>
              </a:ext>
            </a:extLst>
          </p:cNvPr>
          <p:cNvSpPr>
            <a:spLocks noChangeArrowheads="1"/>
          </p:cNvSpPr>
          <p:nvPr/>
        </p:nvSpPr>
        <p:spPr bwMode="auto">
          <a:xfrm>
            <a:off x="2518611" y="1082450"/>
            <a:ext cx="127310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Online Friendships</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2797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9">
            <a:extLst>
              <a:ext uri="{FF2B5EF4-FFF2-40B4-BE49-F238E27FC236}">
                <a16:creationId xmlns:a16="http://schemas.microsoft.com/office/drawing/2014/main" id="{E4C4ACF2-EC2C-424F-AAB2-E7D57AA91D22}"/>
              </a:ext>
            </a:extLst>
          </p:cNvPr>
          <p:cNvSpPr>
            <a:spLocks noChangeArrowheads="1"/>
          </p:cNvSpPr>
          <p:nvPr/>
        </p:nvSpPr>
        <p:spPr bwMode="auto">
          <a:xfrm>
            <a:off x="0" y="6200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12">
            <a:extLst>
              <a:ext uri="{FF2B5EF4-FFF2-40B4-BE49-F238E27FC236}">
                <a16:creationId xmlns:a16="http://schemas.microsoft.com/office/drawing/2014/main" id="{D17052EF-7AFF-4CC6-BC8A-49101FFFE788}"/>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4/5</a:t>
            </a:r>
            <a:endParaRPr lang="en-GB" sz="3600" dirty="0">
              <a:solidFill>
                <a:schemeClr val="accent1"/>
              </a:solidFill>
            </a:endParaRPr>
          </a:p>
        </p:txBody>
      </p:sp>
      <p:sp>
        <p:nvSpPr>
          <p:cNvPr id="4" name="Rectangle 3">
            <a:extLst>
              <a:ext uri="{FF2B5EF4-FFF2-40B4-BE49-F238E27FC236}">
                <a16:creationId xmlns:a16="http://schemas.microsoft.com/office/drawing/2014/main" id="{852CF4A6-3D8A-7326-B20D-6DFFC73C1CD2}"/>
              </a:ext>
            </a:extLst>
          </p:cNvPr>
          <p:cNvSpPr/>
          <p:nvPr/>
        </p:nvSpPr>
        <p:spPr>
          <a:xfrm>
            <a:off x="2624137" y="1427748"/>
            <a:ext cx="6943725" cy="477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30">
            <a:extLst>
              <a:ext uri="{FF2B5EF4-FFF2-40B4-BE49-F238E27FC236}">
                <a16:creationId xmlns:a16="http://schemas.microsoft.com/office/drawing/2014/main" id="{DE952557-573F-D3FC-15C1-C67EE8B56E9A}"/>
              </a:ext>
            </a:extLst>
          </p:cNvPr>
          <p:cNvSpPr>
            <a:spLocks noChangeArrowheads="1"/>
          </p:cNvSpPr>
          <p:nvPr/>
        </p:nvSpPr>
        <p:spPr bwMode="auto">
          <a:xfrm>
            <a:off x="2518611" y="1082450"/>
            <a:ext cx="113204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100" b="1" dirty="0">
                <a:latin typeface="Calibri" panose="020F0502020204030204" pitchFamily="34" charset="0"/>
                <a:cs typeface="Times New Roman" panose="02020603050405020304" pitchFamily="18" charset="0"/>
              </a:rPr>
              <a:t>Help and Advice</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362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100D5F2-D173-44F5-B121-7839EF192367}"/>
              </a:ext>
            </a:extLst>
          </p:cNvPr>
          <p:cNvGraphicFramePr>
            <a:graphicFrameLocks noGrp="1"/>
          </p:cNvGraphicFramePr>
          <p:nvPr>
            <p:extLst>
              <p:ext uri="{D42A27DB-BD31-4B8C-83A1-F6EECF244321}">
                <p14:modId xmlns:p14="http://schemas.microsoft.com/office/powerpoint/2010/main" val="4016986021"/>
              </p:ext>
            </p:extLst>
          </p:nvPr>
        </p:nvGraphicFramePr>
        <p:xfrm>
          <a:off x="625642" y="2135345"/>
          <a:ext cx="10475494" cy="3816036"/>
        </p:xfrm>
        <a:graphic>
          <a:graphicData uri="http://schemas.openxmlformats.org/drawingml/2006/table">
            <a:tbl>
              <a:tblPr firstRow="1" firstCol="1" bandRow="1">
                <a:tableStyleId>{5940675A-B579-460E-94D1-54222C63F5DA}</a:tableStyleId>
              </a:tblPr>
              <a:tblGrid>
                <a:gridCol w="10475494">
                  <a:extLst>
                    <a:ext uri="{9D8B030D-6E8A-4147-A177-3AD203B41FA5}">
                      <a16:colId xmlns:a16="http://schemas.microsoft.com/office/drawing/2014/main" val="105621024"/>
                    </a:ext>
                  </a:extLst>
                </a:gridCol>
              </a:tblGrid>
              <a:tr h="3816036">
                <a:tc>
                  <a:txBody>
                    <a:bodyPr/>
                    <a:lstStyle/>
                    <a:p>
                      <a:pPr>
                        <a:lnSpc>
                          <a:spcPct val="115000"/>
                        </a:lnSpc>
                        <a:spcAft>
                          <a:spcPts val="0"/>
                        </a:spcAft>
                      </a:pPr>
                      <a:r>
                        <a:rPr lang="en-GB" sz="2000" dirty="0">
                          <a:effectLst/>
                        </a:rPr>
                        <a:t>I have used the following features in my page design  </a:t>
                      </a:r>
                    </a:p>
                    <a:p>
                      <a:pPr>
                        <a:lnSpc>
                          <a:spcPct val="115000"/>
                        </a:lnSpc>
                        <a:spcAft>
                          <a:spcPts val="0"/>
                        </a:spcAft>
                      </a:pPr>
                      <a:r>
                        <a:rPr lang="en-GB" sz="2000" dirty="0">
                          <a:effectLst/>
                        </a:rPr>
                        <a:t>I have designed my website in this way because</a:t>
                      </a:r>
                    </a:p>
                    <a:p>
                      <a:pPr>
                        <a:lnSpc>
                          <a:spcPct val="115000"/>
                        </a:lnSpc>
                        <a:spcAft>
                          <a:spcPts val="0"/>
                        </a:spcAft>
                      </a:pPr>
                      <a:r>
                        <a:rPr lang="en-GB" sz="2000" dirty="0">
                          <a:effectLst/>
                        </a:rPr>
                        <a:t>Complete a Peer review</a:t>
                      </a:r>
                    </a:p>
                    <a:p>
                      <a:pPr>
                        <a:lnSpc>
                          <a:spcPct val="115000"/>
                        </a:lnSpc>
                        <a:spcAft>
                          <a:spcPts val="0"/>
                        </a:spcAft>
                      </a:pPr>
                      <a:r>
                        <a:rPr lang="en-GB" sz="2000" dirty="0">
                          <a:effectLst/>
                        </a:rPr>
                        <a:t>What changes would you now make</a:t>
                      </a:r>
                    </a:p>
                    <a:p>
                      <a:pPr>
                        <a:lnSpc>
                          <a:spcPct val="115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0652182"/>
                  </a:ext>
                </a:extLst>
              </a:tr>
            </a:tbl>
          </a:graphicData>
        </a:graphic>
      </p:graphicFrame>
      <p:sp>
        <p:nvSpPr>
          <p:cNvPr id="5" name="Rectangle 1">
            <a:extLst>
              <a:ext uri="{FF2B5EF4-FFF2-40B4-BE49-F238E27FC236}">
                <a16:creationId xmlns:a16="http://schemas.microsoft.com/office/drawing/2014/main" id="{BECF7ADA-A2AA-4B1E-85CF-0137E0B95F67}"/>
              </a:ext>
            </a:extLst>
          </p:cNvPr>
          <p:cNvSpPr>
            <a:spLocks noChangeArrowheads="1"/>
          </p:cNvSpPr>
          <p:nvPr/>
        </p:nvSpPr>
        <p:spPr bwMode="auto">
          <a:xfrm>
            <a:off x="3162300" y="3814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0E63CAC0-87DE-4A90-ACD5-660124453FF5}"/>
              </a:ext>
            </a:extLst>
          </p:cNvPr>
          <p:cNvSpPr>
            <a:spLocks noChangeArrowheads="1"/>
          </p:cNvSpPr>
          <p:nvPr/>
        </p:nvSpPr>
        <p:spPr bwMode="auto">
          <a:xfrm>
            <a:off x="443866" y="150566"/>
            <a:ext cx="764709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4400" b="1" dirty="0">
                <a:solidFill>
                  <a:srgbClr val="FF0000"/>
                </a:solidFill>
                <a:latin typeface="Arial Rounded MT Bold" panose="020F0704030504030204" pitchFamily="34" charset="0"/>
                <a:ea typeface="+mj-ea"/>
                <a:cs typeface="+mj-cs"/>
              </a:rPr>
              <a:t>Next Steps </a:t>
            </a:r>
            <a:r>
              <a:rPr lang="en-GB" altLang="en-US" sz="4400" b="1" dirty="0">
                <a:solidFill>
                  <a:srgbClr val="143740"/>
                </a:solidFill>
                <a:latin typeface="Arial Rounded MT Bold" panose="020F0704030504030204" pitchFamily="34" charset="0"/>
                <a:ea typeface="+mj-ea"/>
                <a:cs typeface="+mj-cs"/>
              </a:rPr>
              <a:t>– Peer feedback</a:t>
            </a:r>
          </a:p>
          <a:p>
            <a:pPr eaLnBrk="0" fontAlgn="base" hangingPunct="0">
              <a:spcBef>
                <a:spcPct val="0"/>
              </a:spcBef>
              <a:spcAft>
                <a:spcPct val="0"/>
              </a:spcAft>
            </a:pPr>
            <a:endParaRPr lang="en-GB" altLang="en-US" sz="4400" b="1" dirty="0">
              <a:solidFill>
                <a:srgbClr val="143740"/>
              </a:solidFill>
              <a:latin typeface="Arial Rounded MT Bold" panose="020F0704030504030204" pitchFamily="34" charset="0"/>
              <a:ea typeface="+mj-ea"/>
              <a:cs typeface="+mj-cs"/>
            </a:endParaRPr>
          </a:p>
        </p:txBody>
      </p:sp>
      <p:sp>
        <p:nvSpPr>
          <p:cNvPr id="7" name="Rectangle 6">
            <a:extLst>
              <a:ext uri="{FF2B5EF4-FFF2-40B4-BE49-F238E27FC236}">
                <a16:creationId xmlns:a16="http://schemas.microsoft.com/office/drawing/2014/main" id="{908B9891-6DEB-4AD1-B198-857C3C108863}"/>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4/5</a:t>
            </a:r>
            <a:endParaRPr lang="en-GB" sz="3600" dirty="0">
              <a:solidFill>
                <a:schemeClr val="accent1"/>
              </a:solidFill>
            </a:endParaRPr>
          </a:p>
        </p:txBody>
      </p:sp>
    </p:spTree>
    <p:extLst>
      <p:ext uri="{BB962C8B-B14F-4D97-AF65-F5344CB8AC3E}">
        <p14:creationId xmlns:p14="http://schemas.microsoft.com/office/powerpoint/2010/main" val="2534210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1E2-8939-404B-AB32-FF4AF14ACBC1}"/>
              </a:ext>
            </a:extLst>
          </p:cNvPr>
          <p:cNvSpPr>
            <a:spLocks noGrp="1"/>
          </p:cNvSpPr>
          <p:nvPr>
            <p:ph type="title"/>
          </p:nvPr>
        </p:nvSpPr>
        <p:spPr>
          <a:xfrm>
            <a:off x="1533485" y="1772817"/>
            <a:ext cx="9134515" cy="1041053"/>
          </a:xfrm>
        </p:spPr>
        <p:txBody>
          <a:bodyPr>
            <a:normAutofit fontScale="90000"/>
          </a:bodyPr>
          <a:lstStyle/>
          <a:p>
            <a:pPr algn="ctr"/>
            <a:r>
              <a:rPr lang="en-GB" sz="4400" dirty="0"/>
              <a:t>Mid Unit Assessment</a:t>
            </a:r>
            <a:br>
              <a:rPr lang="en-GB" sz="4400" dirty="0"/>
            </a:br>
            <a:r>
              <a:rPr lang="en-GB" sz="4400" dirty="0"/>
              <a:t>Learning Objectives </a:t>
            </a:r>
          </a:p>
        </p:txBody>
      </p:sp>
      <p:sp>
        <p:nvSpPr>
          <p:cNvPr id="3" name="Text Placeholder 2">
            <a:extLst>
              <a:ext uri="{FF2B5EF4-FFF2-40B4-BE49-F238E27FC236}">
                <a16:creationId xmlns:a16="http://schemas.microsoft.com/office/drawing/2014/main" id="{4575651F-C591-4107-8010-13ABD7307773}"/>
              </a:ext>
            </a:extLst>
          </p:cNvPr>
          <p:cNvSpPr>
            <a:spLocks noGrp="1"/>
          </p:cNvSpPr>
          <p:nvPr>
            <p:ph type="body" sz="quarter" idx="10"/>
          </p:nvPr>
        </p:nvSpPr>
        <p:spPr>
          <a:xfrm>
            <a:off x="256674" y="3160295"/>
            <a:ext cx="11534273" cy="2770543"/>
          </a:xfrm>
        </p:spPr>
        <p:txBody>
          <a:bodyPr>
            <a:normAutofit/>
          </a:bodyPr>
          <a:lstStyle/>
          <a:p>
            <a:pPr marL="457200" lvl="0" indent="-457200" algn="l">
              <a:buFont typeface="Arial" panose="020B0604020202020204" pitchFamily="34" charset="0"/>
              <a:buChar char="•"/>
            </a:pPr>
            <a:r>
              <a:rPr lang="en-GB" sz="3200" dirty="0">
                <a:solidFill>
                  <a:schemeClr val="bg1"/>
                </a:solidFill>
              </a:rPr>
              <a:t>Complete your mid-unit assessment (Link to be shared by your teacher)</a:t>
            </a:r>
          </a:p>
          <a:p>
            <a:pPr marL="457200" lvl="0" indent="-457200" algn="l">
              <a:buFont typeface="Arial" panose="020B0604020202020204" pitchFamily="34" charset="0"/>
              <a:buChar char="•"/>
            </a:pPr>
            <a:r>
              <a:rPr lang="en-GB" sz="3200" dirty="0">
                <a:solidFill>
                  <a:schemeClr val="bg1"/>
                </a:solidFill>
              </a:rPr>
              <a:t>Fill in the information on the next slide and highlight which statements you have achieved so far</a:t>
            </a:r>
          </a:p>
          <a:p>
            <a:pPr marL="457200" lvl="0" indent="-457200" algn="l">
              <a:buFont typeface="Arial" panose="020B0604020202020204" pitchFamily="34" charset="0"/>
              <a:buChar char="•"/>
            </a:pPr>
            <a:r>
              <a:rPr lang="en-GB" sz="3200" dirty="0">
                <a:solidFill>
                  <a:schemeClr val="bg1"/>
                </a:solidFill>
              </a:rPr>
              <a:t>Complete any unfinished work up until this point</a:t>
            </a:r>
          </a:p>
          <a:p>
            <a:pPr marL="457200" lvl="0" indent="-457200" algn="l">
              <a:buFont typeface="Arial" panose="020B0604020202020204" pitchFamily="34" charset="0"/>
              <a:buChar char="•"/>
            </a:pPr>
            <a:endParaRPr lang="en-GB" altLang="en-US" sz="3200" dirty="0">
              <a:solidFill>
                <a:schemeClr val="bg1"/>
              </a:solidFill>
            </a:endParaRPr>
          </a:p>
          <a:p>
            <a:pPr marL="342900" indent="-342900" algn="l">
              <a:buFont typeface="Arial" panose="020B0604020202020204" pitchFamily="34" charset="0"/>
              <a:buChar char="•"/>
            </a:pPr>
            <a:endParaRPr lang="en-GB" sz="3200" dirty="0">
              <a:solidFill>
                <a:srgbClr val="FF0000"/>
              </a:solidFill>
              <a:latin typeface="Calibri"/>
            </a:endParaRPr>
          </a:p>
          <a:p>
            <a:pPr marL="342900" indent="-342900" algn="l">
              <a:buFont typeface="Arial" panose="020B0604020202020204" pitchFamily="34" charset="0"/>
              <a:buChar char="•"/>
            </a:pPr>
            <a:endParaRPr lang="en-GB" sz="3200" b="0" dirty="0">
              <a:solidFill>
                <a:srgbClr val="4F81BD">
                  <a:lumMod val="50000"/>
                </a:srgbClr>
              </a:solidFill>
              <a:latin typeface="Calibri"/>
            </a:endParaRPr>
          </a:p>
          <a:p>
            <a:pPr marL="571500" indent="-571500" algn="l">
              <a:buFont typeface="Arial" panose="020B0604020202020204" pitchFamily="34" charset="0"/>
              <a:buChar char="•"/>
            </a:pPr>
            <a:endParaRPr lang="en-GB" dirty="0"/>
          </a:p>
        </p:txBody>
      </p:sp>
    </p:spTree>
    <p:extLst>
      <p:ext uri="{BB962C8B-B14F-4D97-AF65-F5344CB8AC3E}">
        <p14:creationId xmlns:p14="http://schemas.microsoft.com/office/powerpoint/2010/main" val="3005534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674"/>
            <a:ext cx="11871158" cy="648072"/>
          </a:xfrm>
        </p:spPr>
        <p:txBody>
          <a:bodyPr>
            <a:normAutofit fontScale="90000"/>
          </a:bodyPr>
          <a:lstStyle/>
          <a:p>
            <a:r>
              <a:rPr lang="en-GB" dirty="0">
                <a:solidFill>
                  <a:srgbClr val="143740"/>
                </a:solidFill>
              </a:rPr>
              <a:t>Unit 7.1 Assessment Grid</a:t>
            </a:r>
            <a:br>
              <a:rPr lang="en-GB" b="1" dirty="0">
                <a:solidFill>
                  <a:srgbClr val="143740"/>
                </a:solidFill>
              </a:rPr>
            </a:br>
            <a:r>
              <a:rPr lang="en-GB" b="1" dirty="0">
                <a:solidFill>
                  <a:srgbClr val="143740"/>
                </a:solidFill>
              </a:rPr>
              <a:t>Fill the targets you think you have achieved with green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3738804"/>
              </p:ext>
            </p:extLst>
          </p:nvPr>
        </p:nvGraphicFramePr>
        <p:xfrm>
          <a:off x="133739" y="1122680"/>
          <a:ext cx="9144000" cy="5735320"/>
        </p:xfrm>
        <a:graphic>
          <a:graphicData uri="http://schemas.openxmlformats.org/drawingml/2006/table">
            <a:tbl>
              <a:tblPr firstRow="1" bandRow="1">
                <a:tableStyleId>{5C22544A-7EE6-4342-B048-85BDC9FD1C3A}</a:tableStyleId>
              </a:tblPr>
              <a:tblGrid>
                <a:gridCol w="2928979">
                  <a:extLst>
                    <a:ext uri="{9D8B030D-6E8A-4147-A177-3AD203B41FA5}">
                      <a16:colId xmlns:a16="http://schemas.microsoft.com/office/drawing/2014/main" val="20000"/>
                    </a:ext>
                  </a:extLst>
                </a:gridCol>
                <a:gridCol w="3181499">
                  <a:extLst>
                    <a:ext uri="{9D8B030D-6E8A-4147-A177-3AD203B41FA5}">
                      <a16:colId xmlns:a16="http://schemas.microsoft.com/office/drawing/2014/main" val="20001"/>
                    </a:ext>
                  </a:extLst>
                </a:gridCol>
                <a:gridCol w="3033522">
                  <a:extLst>
                    <a:ext uri="{9D8B030D-6E8A-4147-A177-3AD203B41FA5}">
                      <a16:colId xmlns:a16="http://schemas.microsoft.com/office/drawing/2014/main" val="20002"/>
                    </a:ext>
                  </a:extLst>
                </a:gridCol>
              </a:tblGrid>
              <a:tr h="370840">
                <a:tc>
                  <a:txBody>
                    <a:bodyPr/>
                    <a:lstStyle/>
                    <a:p>
                      <a:pPr algn="ctr"/>
                      <a:r>
                        <a:rPr lang="en-GB" dirty="0"/>
                        <a:t>ADVANCED</a:t>
                      </a:r>
                    </a:p>
                  </a:txBody>
                  <a:tcPr/>
                </a:tc>
                <a:tc>
                  <a:txBody>
                    <a:bodyPr/>
                    <a:lstStyle/>
                    <a:p>
                      <a:pPr algn="ctr"/>
                      <a:r>
                        <a:rPr lang="en-GB" dirty="0"/>
                        <a:t>INTERMEDIATE</a:t>
                      </a:r>
                    </a:p>
                  </a:txBody>
                  <a:tcPr/>
                </a:tc>
                <a:tc>
                  <a:txBody>
                    <a:bodyPr/>
                    <a:lstStyle/>
                    <a:p>
                      <a:pPr algn="ctr"/>
                      <a:r>
                        <a:rPr lang="en-GB" dirty="0"/>
                        <a:t>FOUNDATION</a:t>
                      </a:r>
                    </a:p>
                  </a:txBody>
                  <a:tcPr/>
                </a:tc>
                <a:extLst>
                  <a:ext uri="{0D108BD9-81ED-4DB2-BD59-A6C34878D82A}">
                    <a16:rowId xmlns:a16="http://schemas.microsoft.com/office/drawing/2014/main" val="10000"/>
                  </a:ext>
                </a:extLst>
              </a:tr>
              <a:tr h="370840">
                <a:tc>
                  <a:txBody>
                    <a:bodyPr/>
                    <a:lstStyle/>
                    <a:p>
                      <a:pPr algn="ctr"/>
                      <a:r>
                        <a:rPr lang="en-GB" sz="1400" dirty="0">
                          <a:solidFill>
                            <a:schemeClr val="accent1">
                              <a:lumMod val="50000"/>
                            </a:schemeClr>
                          </a:solidFill>
                        </a:rPr>
                        <a:t>I have created a detailed plan for all E- Safety website pages with a detailed explanation of my design decisions.</a:t>
                      </a:r>
                    </a:p>
                  </a:txBody>
                  <a:tcPr anchor="ctr"/>
                </a:tc>
                <a:tc>
                  <a:txBody>
                    <a:bodyPr/>
                    <a:lstStyle/>
                    <a:p>
                      <a:pPr algn="ctr"/>
                      <a:r>
                        <a:rPr lang="en-GB" sz="1400" dirty="0">
                          <a:solidFill>
                            <a:schemeClr val="accent1">
                              <a:lumMod val="50000"/>
                            </a:schemeClr>
                          </a:solidFill>
                        </a:rPr>
                        <a:t>I have created a detailed E-Safety website plan with an explanation of some of my design decisions.</a:t>
                      </a:r>
                    </a:p>
                  </a:txBody>
                  <a:tcPr anchor="ctr"/>
                </a:tc>
                <a:tc>
                  <a:txBody>
                    <a:bodyPr/>
                    <a:lstStyle/>
                    <a:p>
                      <a:pPr algn="ctr"/>
                      <a:r>
                        <a:rPr lang="en-GB" sz="1400" dirty="0">
                          <a:solidFill>
                            <a:schemeClr val="accent1">
                              <a:lumMod val="50000"/>
                            </a:schemeClr>
                          </a:solidFill>
                        </a:rPr>
                        <a:t>I have created a basic E-safety website plan.</a:t>
                      </a:r>
                    </a:p>
                  </a:txBody>
                  <a:tcPr anchor="ctr"/>
                </a:tc>
                <a:extLst>
                  <a:ext uri="{0D108BD9-81ED-4DB2-BD59-A6C34878D82A}">
                    <a16:rowId xmlns:a16="http://schemas.microsoft.com/office/drawing/2014/main" val="10001"/>
                  </a:ext>
                </a:extLst>
              </a:tr>
              <a:tr h="370840">
                <a:tc>
                  <a:txBody>
                    <a:bodyPr/>
                    <a:lstStyle/>
                    <a:p>
                      <a:pPr algn="ctr"/>
                      <a:r>
                        <a:rPr lang="en-GB" sz="1400" dirty="0">
                          <a:solidFill>
                            <a:schemeClr val="accent1">
                              <a:lumMod val="50000"/>
                            </a:schemeClr>
                          </a:solidFill>
                        </a:rPr>
                        <a:t>The web pages include text and images and I have made comments showing why the text and images are suitable for audience and purpose.</a:t>
                      </a:r>
                    </a:p>
                  </a:txBody>
                  <a:tcPr/>
                </a:tc>
                <a:tc>
                  <a:txBody>
                    <a:bodyPr/>
                    <a:lstStyle/>
                    <a:p>
                      <a:pPr algn="ctr"/>
                      <a:r>
                        <a:rPr lang="en-GB" sz="1400" dirty="0">
                          <a:solidFill>
                            <a:schemeClr val="accent1">
                              <a:lumMod val="50000"/>
                            </a:schemeClr>
                          </a:solidFill>
                        </a:rPr>
                        <a:t>The web pages include text and images that are suitable for audience and purpose.</a:t>
                      </a:r>
                    </a:p>
                  </a:txBody>
                  <a:tcPr anchor="ctr"/>
                </a:tc>
                <a:tc>
                  <a:txBody>
                    <a:bodyPr/>
                    <a:lstStyle/>
                    <a:p>
                      <a:pPr algn="ctr"/>
                      <a:r>
                        <a:rPr lang="en-GB" sz="1400" dirty="0">
                          <a:solidFill>
                            <a:schemeClr val="accent1">
                              <a:lumMod val="50000"/>
                            </a:schemeClr>
                          </a:solidFill>
                        </a:rPr>
                        <a:t>At least one webpage has text, an image and at least one webpage includes colour.</a:t>
                      </a:r>
                    </a:p>
                  </a:txBody>
                  <a:tcPr anchor="ctr"/>
                </a:tc>
                <a:extLst>
                  <a:ext uri="{0D108BD9-81ED-4DB2-BD59-A6C34878D82A}">
                    <a16:rowId xmlns:a16="http://schemas.microsoft.com/office/drawing/2014/main" val="10002"/>
                  </a:ext>
                </a:extLst>
              </a:tr>
              <a:tr h="370840">
                <a:tc>
                  <a:txBody>
                    <a:bodyPr/>
                    <a:lstStyle/>
                    <a:p>
                      <a:pPr algn="ctr"/>
                      <a:r>
                        <a:rPr lang="en-GB" sz="1400" dirty="0">
                          <a:solidFill>
                            <a:schemeClr val="accent1">
                              <a:lumMod val="50000"/>
                            </a:schemeClr>
                          </a:solidFill>
                        </a:rPr>
                        <a:t>My website includes consistent colours that are suitable for audience and purpose and I have made evaluative comments about the website and how it is suitable for the target audience.</a:t>
                      </a:r>
                    </a:p>
                  </a:txBody>
                  <a:tcPr/>
                </a:tc>
                <a:tc>
                  <a:txBody>
                    <a:bodyPr/>
                    <a:lstStyle/>
                    <a:p>
                      <a:pPr algn="ctr"/>
                      <a:r>
                        <a:rPr lang="en-GB" sz="1400" dirty="0">
                          <a:solidFill>
                            <a:schemeClr val="accent1">
                              <a:lumMod val="50000"/>
                            </a:schemeClr>
                          </a:solidFill>
                        </a:rPr>
                        <a:t>My website includes consistent colours and layout to all web pages and I have made comments on why they are suitable for audience and purpose.</a:t>
                      </a:r>
                    </a:p>
                  </a:txBody>
                  <a:tcPr anchor="ctr"/>
                </a:tc>
                <a:tc>
                  <a:txBody>
                    <a:bodyPr/>
                    <a:lstStyle/>
                    <a:p>
                      <a:pPr algn="ctr"/>
                      <a:r>
                        <a:rPr lang="en-GB" sz="1400" dirty="0">
                          <a:solidFill>
                            <a:schemeClr val="accent1">
                              <a:lumMod val="50000"/>
                            </a:schemeClr>
                          </a:solidFill>
                        </a:rPr>
                        <a:t>The website is neat and organised and I have made some comments about my website in an evaluation.</a:t>
                      </a:r>
                    </a:p>
                  </a:txBody>
                  <a:tcPr anchor="ctr"/>
                </a:tc>
                <a:extLst>
                  <a:ext uri="{0D108BD9-81ED-4DB2-BD59-A6C34878D82A}">
                    <a16:rowId xmlns:a16="http://schemas.microsoft.com/office/drawing/2014/main" val="10003"/>
                  </a:ext>
                </a:extLst>
              </a:tr>
              <a:tr h="370840">
                <a:tc>
                  <a:txBody>
                    <a:bodyPr/>
                    <a:lstStyle/>
                    <a:p>
                      <a:pPr algn="ctr"/>
                      <a:r>
                        <a:rPr lang="en-GB" sz="1400" dirty="0">
                          <a:solidFill>
                            <a:schemeClr val="accent1">
                              <a:lumMod val="50000"/>
                            </a:schemeClr>
                          </a:solidFill>
                        </a:rPr>
                        <a:t>I understand the importance of developing effective online friendships and can describe good and bad friendships and the impact they have on individuals.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50000"/>
                            </a:schemeClr>
                          </a:solidFill>
                        </a:rPr>
                        <a:t>I understand online friendships and can describe good and bad friendships.</a:t>
                      </a:r>
                    </a:p>
                    <a:p>
                      <a:pPr algn="ctr"/>
                      <a:endParaRPr lang="en-GB" sz="1400" dirty="0">
                        <a:solidFill>
                          <a:schemeClr val="accent1">
                            <a:lumMod val="50000"/>
                          </a:schemeClr>
                        </a:solidFill>
                      </a:endParaRPr>
                    </a:p>
                  </a:txBody>
                  <a:tcPr anchor="ctr"/>
                </a:tc>
                <a:tc>
                  <a:txBody>
                    <a:bodyPr/>
                    <a:lstStyle/>
                    <a:p>
                      <a:pPr algn="ctr"/>
                      <a:r>
                        <a:rPr lang="en-GB" sz="1400" dirty="0">
                          <a:solidFill>
                            <a:schemeClr val="accent1">
                              <a:lumMod val="50000"/>
                            </a:schemeClr>
                          </a:solidFill>
                        </a:rPr>
                        <a:t>I understand the term online friendship.</a:t>
                      </a:r>
                    </a:p>
                  </a:txBody>
                  <a:tcPr anchor="ctr"/>
                </a:tc>
                <a:extLst>
                  <a:ext uri="{0D108BD9-81ED-4DB2-BD59-A6C34878D82A}">
                    <a16:rowId xmlns:a16="http://schemas.microsoft.com/office/drawing/2014/main" val="4057878318"/>
                  </a:ext>
                </a:extLst>
              </a:tr>
              <a:tr h="370840">
                <a:tc>
                  <a:txBody>
                    <a:bodyPr/>
                    <a:lstStyle/>
                    <a:p>
                      <a:pPr algn="ctr"/>
                      <a:r>
                        <a:rPr lang="en-GB" sz="1400" dirty="0">
                          <a:solidFill>
                            <a:schemeClr val="accent1">
                              <a:lumMod val="50000"/>
                            </a:schemeClr>
                          </a:solidFill>
                        </a:rPr>
                        <a:t>I understand the term cyberbullying and the impact it can have on people.  I know how to report any issues I have relating to eSafety.</a:t>
                      </a:r>
                    </a:p>
                  </a:txBody>
                  <a:tcPr/>
                </a:tc>
                <a:tc>
                  <a:txBody>
                    <a:bodyPr/>
                    <a:lstStyle/>
                    <a:p>
                      <a:pPr algn="ctr"/>
                      <a:r>
                        <a:rPr lang="en-GB" sz="1400" dirty="0">
                          <a:solidFill>
                            <a:schemeClr val="accent1">
                              <a:lumMod val="50000"/>
                            </a:schemeClr>
                          </a:solidFill>
                        </a:rPr>
                        <a:t>I can describe the term and give examples of cyberbullying.  I can find relevant websites to give me advice.</a:t>
                      </a:r>
                    </a:p>
                  </a:txBody>
                  <a:tcPr anchor="ctr"/>
                </a:tc>
                <a:tc>
                  <a:txBody>
                    <a:bodyPr/>
                    <a:lstStyle/>
                    <a:p>
                      <a:pPr algn="ctr"/>
                      <a:r>
                        <a:rPr lang="en-GB" sz="1400" dirty="0">
                          <a:solidFill>
                            <a:schemeClr val="accent1">
                              <a:lumMod val="50000"/>
                            </a:schemeClr>
                          </a:solidFill>
                        </a:rPr>
                        <a:t>I understand the term cyberbullying. I know I should speak to an adult if I need help</a:t>
                      </a:r>
                    </a:p>
                  </a:txBody>
                  <a:tcPr anchor="ctr"/>
                </a:tc>
                <a:extLst>
                  <a:ext uri="{0D108BD9-81ED-4DB2-BD59-A6C34878D82A}">
                    <a16:rowId xmlns:a16="http://schemas.microsoft.com/office/drawing/2014/main" val="72528102"/>
                  </a:ext>
                </a:extLst>
              </a:tr>
            </a:tbl>
          </a:graphicData>
        </a:graphic>
      </p:graphicFrame>
      <p:sp>
        <p:nvSpPr>
          <p:cNvPr id="3" name="TextBox 2">
            <a:extLst>
              <a:ext uri="{FF2B5EF4-FFF2-40B4-BE49-F238E27FC236}">
                <a16:creationId xmlns:a16="http://schemas.microsoft.com/office/drawing/2014/main" id="{99FC8829-2D25-43F4-90F2-7DAA1E315310}"/>
              </a:ext>
            </a:extLst>
          </p:cNvPr>
          <p:cNvSpPr txBox="1"/>
          <p:nvPr/>
        </p:nvSpPr>
        <p:spPr>
          <a:xfrm>
            <a:off x="9326295" y="1754155"/>
            <a:ext cx="2731966" cy="2308324"/>
          </a:xfrm>
          <a:prstGeom prst="rect">
            <a:avLst/>
          </a:prstGeom>
          <a:noFill/>
          <a:ln>
            <a:solidFill>
              <a:schemeClr val="accent1"/>
            </a:solidFill>
          </a:ln>
        </p:spPr>
        <p:txBody>
          <a:bodyPr wrap="none" rtlCol="0">
            <a:spAutoFit/>
          </a:bodyPr>
          <a:lstStyle/>
          <a:p>
            <a:r>
              <a:rPr lang="en-GB" dirty="0"/>
              <a:t>In my mid unit test I scored</a:t>
            </a:r>
          </a:p>
          <a:p>
            <a:r>
              <a:rPr lang="en-GB" dirty="0"/>
              <a:t>:        /20</a:t>
            </a:r>
          </a:p>
          <a:p>
            <a:r>
              <a:rPr lang="en-GB" dirty="0"/>
              <a:t>Which means I am </a:t>
            </a:r>
          </a:p>
          <a:p>
            <a:r>
              <a:rPr lang="en-GB" dirty="0"/>
              <a:t>Developing</a:t>
            </a:r>
          </a:p>
          <a:p>
            <a:r>
              <a:rPr lang="en-GB" dirty="0"/>
              <a:t>Securing</a:t>
            </a:r>
          </a:p>
          <a:p>
            <a:r>
              <a:rPr lang="en-GB" dirty="0"/>
              <a:t>Mastering </a:t>
            </a:r>
          </a:p>
          <a:p>
            <a:r>
              <a:rPr lang="en-GB" dirty="0"/>
              <a:t>Exceeding</a:t>
            </a:r>
          </a:p>
          <a:p>
            <a:endParaRPr lang="en-GB" dirty="0"/>
          </a:p>
        </p:txBody>
      </p:sp>
    </p:spTree>
    <p:extLst>
      <p:ext uri="{BB962C8B-B14F-4D97-AF65-F5344CB8AC3E}">
        <p14:creationId xmlns:p14="http://schemas.microsoft.com/office/powerpoint/2010/main" val="80860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304" y="0"/>
            <a:ext cx="8784976" cy="648072"/>
          </a:xfrm>
        </p:spPr>
        <p:txBody>
          <a:bodyPr>
            <a:normAutofit fontScale="90000"/>
          </a:bodyPr>
          <a:lstStyle/>
          <a:p>
            <a:r>
              <a:rPr lang="en-GB" b="1" dirty="0">
                <a:solidFill>
                  <a:srgbClr val="143740"/>
                </a:solidFill>
              </a:rPr>
              <a:t>Unit 7.1 Assessment Grid</a:t>
            </a:r>
          </a:p>
        </p:txBody>
      </p:sp>
      <p:graphicFrame>
        <p:nvGraphicFramePr>
          <p:cNvPr id="6" name="Content Placeholder 5"/>
          <p:cNvGraphicFramePr>
            <a:graphicFrameLocks noGrp="1"/>
          </p:cNvGraphicFramePr>
          <p:nvPr>
            <p:ph idx="1"/>
          </p:nvPr>
        </p:nvGraphicFramePr>
        <p:xfrm>
          <a:off x="1524000" y="659291"/>
          <a:ext cx="9144000" cy="5735320"/>
        </p:xfrm>
        <a:graphic>
          <a:graphicData uri="http://schemas.openxmlformats.org/drawingml/2006/table">
            <a:tbl>
              <a:tblPr firstRow="1" bandRow="1">
                <a:tableStyleId>{5C22544A-7EE6-4342-B048-85BDC9FD1C3A}</a:tableStyleId>
              </a:tblPr>
              <a:tblGrid>
                <a:gridCol w="2928979">
                  <a:extLst>
                    <a:ext uri="{9D8B030D-6E8A-4147-A177-3AD203B41FA5}">
                      <a16:colId xmlns:a16="http://schemas.microsoft.com/office/drawing/2014/main" val="20000"/>
                    </a:ext>
                  </a:extLst>
                </a:gridCol>
                <a:gridCol w="3181499">
                  <a:extLst>
                    <a:ext uri="{9D8B030D-6E8A-4147-A177-3AD203B41FA5}">
                      <a16:colId xmlns:a16="http://schemas.microsoft.com/office/drawing/2014/main" val="20001"/>
                    </a:ext>
                  </a:extLst>
                </a:gridCol>
                <a:gridCol w="3033522">
                  <a:extLst>
                    <a:ext uri="{9D8B030D-6E8A-4147-A177-3AD203B41FA5}">
                      <a16:colId xmlns:a16="http://schemas.microsoft.com/office/drawing/2014/main" val="20002"/>
                    </a:ext>
                  </a:extLst>
                </a:gridCol>
              </a:tblGrid>
              <a:tr h="370840">
                <a:tc>
                  <a:txBody>
                    <a:bodyPr/>
                    <a:lstStyle/>
                    <a:p>
                      <a:pPr algn="ctr"/>
                      <a:r>
                        <a:rPr lang="en-GB" dirty="0"/>
                        <a:t>ADVANCED</a:t>
                      </a:r>
                    </a:p>
                  </a:txBody>
                  <a:tcPr/>
                </a:tc>
                <a:tc>
                  <a:txBody>
                    <a:bodyPr/>
                    <a:lstStyle/>
                    <a:p>
                      <a:pPr algn="ctr"/>
                      <a:r>
                        <a:rPr lang="en-GB" dirty="0"/>
                        <a:t>INTERMEDIATE</a:t>
                      </a:r>
                    </a:p>
                  </a:txBody>
                  <a:tcPr/>
                </a:tc>
                <a:tc>
                  <a:txBody>
                    <a:bodyPr/>
                    <a:lstStyle/>
                    <a:p>
                      <a:pPr algn="ctr"/>
                      <a:r>
                        <a:rPr lang="en-GB" dirty="0"/>
                        <a:t>FOUNDATION</a:t>
                      </a:r>
                    </a:p>
                  </a:txBody>
                  <a:tcPr/>
                </a:tc>
                <a:extLst>
                  <a:ext uri="{0D108BD9-81ED-4DB2-BD59-A6C34878D82A}">
                    <a16:rowId xmlns:a16="http://schemas.microsoft.com/office/drawing/2014/main" val="10000"/>
                  </a:ext>
                </a:extLst>
              </a:tr>
              <a:tr h="370840">
                <a:tc>
                  <a:txBody>
                    <a:bodyPr/>
                    <a:lstStyle/>
                    <a:p>
                      <a:pPr algn="ctr"/>
                      <a:r>
                        <a:rPr lang="en-GB" sz="1400" dirty="0">
                          <a:solidFill>
                            <a:schemeClr val="accent1">
                              <a:lumMod val="50000"/>
                            </a:schemeClr>
                          </a:solidFill>
                        </a:rPr>
                        <a:t>I have created a detailed plan for all E- Safety website pages with a detailed explanation of my design decisions.</a:t>
                      </a:r>
                    </a:p>
                  </a:txBody>
                  <a:tcPr anchor="ctr"/>
                </a:tc>
                <a:tc>
                  <a:txBody>
                    <a:bodyPr/>
                    <a:lstStyle/>
                    <a:p>
                      <a:pPr algn="ctr"/>
                      <a:r>
                        <a:rPr lang="en-GB" sz="1400" dirty="0">
                          <a:solidFill>
                            <a:schemeClr val="accent1">
                              <a:lumMod val="50000"/>
                            </a:schemeClr>
                          </a:solidFill>
                        </a:rPr>
                        <a:t>I have created a detailed E-Safety website plan with an explanation of some of my design decisions.</a:t>
                      </a:r>
                    </a:p>
                  </a:txBody>
                  <a:tcPr anchor="ctr"/>
                </a:tc>
                <a:tc>
                  <a:txBody>
                    <a:bodyPr/>
                    <a:lstStyle/>
                    <a:p>
                      <a:pPr algn="ctr"/>
                      <a:r>
                        <a:rPr lang="en-GB" sz="1400" dirty="0">
                          <a:solidFill>
                            <a:schemeClr val="accent1">
                              <a:lumMod val="50000"/>
                            </a:schemeClr>
                          </a:solidFill>
                        </a:rPr>
                        <a:t>I have created a basic E-safety website plan.</a:t>
                      </a:r>
                    </a:p>
                  </a:txBody>
                  <a:tcPr anchor="ctr"/>
                </a:tc>
                <a:extLst>
                  <a:ext uri="{0D108BD9-81ED-4DB2-BD59-A6C34878D82A}">
                    <a16:rowId xmlns:a16="http://schemas.microsoft.com/office/drawing/2014/main" val="10001"/>
                  </a:ext>
                </a:extLst>
              </a:tr>
              <a:tr h="370840">
                <a:tc>
                  <a:txBody>
                    <a:bodyPr/>
                    <a:lstStyle/>
                    <a:p>
                      <a:pPr algn="ctr"/>
                      <a:r>
                        <a:rPr lang="en-GB" sz="1400" dirty="0">
                          <a:solidFill>
                            <a:schemeClr val="accent1">
                              <a:lumMod val="50000"/>
                            </a:schemeClr>
                          </a:solidFill>
                        </a:rPr>
                        <a:t>The web pages include text and images and I have made comments showing why the text and images are suitable for audience and purpose.</a:t>
                      </a:r>
                    </a:p>
                  </a:txBody>
                  <a:tcPr/>
                </a:tc>
                <a:tc>
                  <a:txBody>
                    <a:bodyPr/>
                    <a:lstStyle/>
                    <a:p>
                      <a:pPr algn="ctr"/>
                      <a:r>
                        <a:rPr lang="en-GB" sz="1400" dirty="0">
                          <a:solidFill>
                            <a:schemeClr val="accent1">
                              <a:lumMod val="50000"/>
                            </a:schemeClr>
                          </a:solidFill>
                        </a:rPr>
                        <a:t>The web pages include text and images that are suitable for audience and purpose.</a:t>
                      </a:r>
                    </a:p>
                  </a:txBody>
                  <a:tcPr anchor="ctr"/>
                </a:tc>
                <a:tc>
                  <a:txBody>
                    <a:bodyPr/>
                    <a:lstStyle/>
                    <a:p>
                      <a:pPr algn="ctr"/>
                      <a:r>
                        <a:rPr lang="en-GB" sz="1400" dirty="0">
                          <a:solidFill>
                            <a:schemeClr val="accent1">
                              <a:lumMod val="50000"/>
                            </a:schemeClr>
                          </a:solidFill>
                        </a:rPr>
                        <a:t>At least one webpage has text, an image and at least one webpage includes colour.</a:t>
                      </a:r>
                    </a:p>
                  </a:txBody>
                  <a:tcPr anchor="ctr"/>
                </a:tc>
                <a:extLst>
                  <a:ext uri="{0D108BD9-81ED-4DB2-BD59-A6C34878D82A}">
                    <a16:rowId xmlns:a16="http://schemas.microsoft.com/office/drawing/2014/main" val="10002"/>
                  </a:ext>
                </a:extLst>
              </a:tr>
              <a:tr h="370840">
                <a:tc>
                  <a:txBody>
                    <a:bodyPr/>
                    <a:lstStyle/>
                    <a:p>
                      <a:pPr algn="ctr"/>
                      <a:r>
                        <a:rPr lang="en-GB" sz="1400" dirty="0">
                          <a:solidFill>
                            <a:schemeClr val="accent1">
                              <a:lumMod val="50000"/>
                            </a:schemeClr>
                          </a:solidFill>
                        </a:rPr>
                        <a:t>My website includes consistent colours that are suitable for audience and purpose and I have made evaluative comments about the website and how it is suitable for the target audience.</a:t>
                      </a:r>
                    </a:p>
                  </a:txBody>
                  <a:tcPr/>
                </a:tc>
                <a:tc>
                  <a:txBody>
                    <a:bodyPr/>
                    <a:lstStyle/>
                    <a:p>
                      <a:pPr algn="ctr"/>
                      <a:r>
                        <a:rPr lang="en-GB" sz="1400" dirty="0">
                          <a:solidFill>
                            <a:schemeClr val="accent1">
                              <a:lumMod val="50000"/>
                            </a:schemeClr>
                          </a:solidFill>
                        </a:rPr>
                        <a:t>My website includes consistent colours and layout to all web pages and I have made comments on why they are suitable for audience and purpose.</a:t>
                      </a:r>
                    </a:p>
                  </a:txBody>
                  <a:tcPr anchor="ctr"/>
                </a:tc>
                <a:tc>
                  <a:txBody>
                    <a:bodyPr/>
                    <a:lstStyle/>
                    <a:p>
                      <a:pPr algn="ctr"/>
                      <a:r>
                        <a:rPr lang="en-GB" sz="1400" dirty="0">
                          <a:solidFill>
                            <a:schemeClr val="accent1">
                              <a:lumMod val="50000"/>
                            </a:schemeClr>
                          </a:solidFill>
                        </a:rPr>
                        <a:t>The website is neat and organised and I have made some comments about my website in an evaluation.</a:t>
                      </a:r>
                    </a:p>
                  </a:txBody>
                  <a:tcPr anchor="ctr"/>
                </a:tc>
                <a:extLst>
                  <a:ext uri="{0D108BD9-81ED-4DB2-BD59-A6C34878D82A}">
                    <a16:rowId xmlns:a16="http://schemas.microsoft.com/office/drawing/2014/main" val="10003"/>
                  </a:ext>
                </a:extLst>
              </a:tr>
              <a:tr h="370840">
                <a:tc>
                  <a:txBody>
                    <a:bodyPr/>
                    <a:lstStyle/>
                    <a:p>
                      <a:pPr algn="ctr"/>
                      <a:r>
                        <a:rPr lang="en-GB" sz="1400" dirty="0">
                          <a:solidFill>
                            <a:schemeClr val="accent1">
                              <a:lumMod val="50000"/>
                            </a:schemeClr>
                          </a:solidFill>
                        </a:rPr>
                        <a:t>I understand the importance of developing effective online friendships and can describe good and bad friendships and the impact they have on individuals.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50000"/>
                            </a:schemeClr>
                          </a:solidFill>
                        </a:rPr>
                        <a:t>I understand online friendships and can describe good and bad friendships.</a:t>
                      </a:r>
                    </a:p>
                    <a:p>
                      <a:pPr algn="ctr"/>
                      <a:endParaRPr lang="en-GB" sz="1400" dirty="0">
                        <a:solidFill>
                          <a:schemeClr val="accent1">
                            <a:lumMod val="50000"/>
                          </a:schemeClr>
                        </a:solidFill>
                      </a:endParaRPr>
                    </a:p>
                  </a:txBody>
                  <a:tcPr anchor="ctr"/>
                </a:tc>
                <a:tc>
                  <a:txBody>
                    <a:bodyPr/>
                    <a:lstStyle/>
                    <a:p>
                      <a:pPr algn="ctr"/>
                      <a:r>
                        <a:rPr lang="en-GB" sz="1400" dirty="0">
                          <a:solidFill>
                            <a:schemeClr val="accent1">
                              <a:lumMod val="50000"/>
                            </a:schemeClr>
                          </a:solidFill>
                        </a:rPr>
                        <a:t>I understand the term online friendship.</a:t>
                      </a:r>
                    </a:p>
                  </a:txBody>
                  <a:tcPr anchor="ctr"/>
                </a:tc>
                <a:extLst>
                  <a:ext uri="{0D108BD9-81ED-4DB2-BD59-A6C34878D82A}">
                    <a16:rowId xmlns:a16="http://schemas.microsoft.com/office/drawing/2014/main" val="4057878318"/>
                  </a:ext>
                </a:extLst>
              </a:tr>
              <a:tr h="370840">
                <a:tc>
                  <a:txBody>
                    <a:bodyPr/>
                    <a:lstStyle/>
                    <a:p>
                      <a:pPr algn="ctr"/>
                      <a:r>
                        <a:rPr lang="en-GB" sz="1400" dirty="0">
                          <a:solidFill>
                            <a:schemeClr val="accent1">
                              <a:lumMod val="50000"/>
                            </a:schemeClr>
                          </a:solidFill>
                        </a:rPr>
                        <a:t>I understand the term cyberbullying and the impact it can have on people.  I know how to report any issues I have relating to eSafety.</a:t>
                      </a:r>
                    </a:p>
                  </a:txBody>
                  <a:tcPr/>
                </a:tc>
                <a:tc>
                  <a:txBody>
                    <a:bodyPr/>
                    <a:lstStyle/>
                    <a:p>
                      <a:pPr algn="ctr"/>
                      <a:r>
                        <a:rPr lang="en-GB" sz="1400" dirty="0">
                          <a:solidFill>
                            <a:schemeClr val="accent1">
                              <a:lumMod val="50000"/>
                            </a:schemeClr>
                          </a:solidFill>
                        </a:rPr>
                        <a:t>I can describe the term and give examples of cyberbullying.  I can find relevant websites to give me advice.</a:t>
                      </a:r>
                    </a:p>
                  </a:txBody>
                  <a:tcPr anchor="ctr"/>
                </a:tc>
                <a:tc>
                  <a:txBody>
                    <a:bodyPr/>
                    <a:lstStyle/>
                    <a:p>
                      <a:pPr algn="ctr"/>
                      <a:r>
                        <a:rPr lang="en-GB" sz="1400" dirty="0">
                          <a:solidFill>
                            <a:schemeClr val="accent1">
                              <a:lumMod val="50000"/>
                            </a:schemeClr>
                          </a:solidFill>
                        </a:rPr>
                        <a:t>I understand the term cyberbullying. I know I should speak to an adult if I need help</a:t>
                      </a:r>
                    </a:p>
                  </a:txBody>
                  <a:tcPr anchor="ctr"/>
                </a:tc>
                <a:extLst>
                  <a:ext uri="{0D108BD9-81ED-4DB2-BD59-A6C34878D82A}">
                    <a16:rowId xmlns:a16="http://schemas.microsoft.com/office/drawing/2014/main" val="72528102"/>
                  </a:ext>
                </a:extLst>
              </a:tr>
            </a:tbl>
          </a:graphicData>
        </a:graphic>
      </p:graphicFrame>
    </p:spTree>
    <p:extLst>
      <p:ext uri="{BB962C8B-B14F-4D97-AF65-F5344CB8AC3E}">
        <p14:creationId xmlns:p14="http://schemas.microsoft.com/office/powerpoint/2010/main" val="2794252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1E2-8939-404B-AB32-FF4AF14ACBC1}"/>
              </a:ext>
            </a:extLst>
          </p:cNvPr>
          <p:cNvSpPr>
            <a:spLocks noGrp="1"/>
          </p:cNvSpPr>
          <p:nvPr>
            <p:ph type="title"/>
          </p:nvPr>
        </p:nvSpPr>
        <p:spPr>
          <a:xfrm>
            <a:off x="1533485" y="1772817"/>
            <a:ext cx="9134515" cy="1041053"/>
          </a:xfrm>
        </p:spPr>
        <p:txBody>
          <a:bodyPr>
            <a:normAutofit fontScale="90000"/>
          </a:bodyPr>
          <a:lstStyle/>
          <a:p>
            <a:r>
              <a:rPr lang="en-GB" sz="3600" dirty="0"/>
              <a:t>Lesson 6 / 7 / 8</a:t>
            </a:r>
            <a:br>
              <a:rPr lang="en-GB" sz="3600" dirty="0"/>
            </a:br>
            <a:r>
              <a:rPr lang="en-GB" sz="3600" dirty="0"/>
              <a:t>Learning Objectives –  Using Dreamweaver</a:t>
            </a:r>
          </a:p>
        </p:txBody>
      </p:sp>
      <p:sp>
        <p:nvSpPr>
          <p:cNvPr id="5" name="Content Placeholder 1">
            <a:extLst>
              <a:ext uri="{FF2B5EF4-FFF2-40B4-BE49-F238E27FC236}">
                <a16:creationId xmlns:a16="http://schemas.microsoft.com/office/drawing/2014/main" id="{373F6ECF-4831-47F7-ADE9-BFFFA13A3A5B}"/>
              </a:ext>
            </a:extLst>
          </p:cNvPr>
          <p:cNvSpPr txBox="1">
            <a:spLocks/>
          </p:cNvSpPr>
          <p:nvPr/>
        </p:nvSpPr>
        <p:spPr bwMode="auto">
          <a:xfrm>
            <a:off x="1688549" y="3140968"/>
            <a:ext cx="8814902" cy="483517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2800" dirty="0">
                <a:solidFill>
                  <a:schemeClr val="bg1"/>
                </a:solidFill>
              </a:rPr>
              <a:t>Start to learn the skills you will need to start creating your eSafety website.</a:t>
            </a:r>
          </a:p>
          <a:p>
            <a:pPr lvl="0"/>
            <a:r>
              <a:rPr lang="en-GB" sz="2800" dirty="0">
                <a:solidFill>
                  <a:schemeClr val="bg1"/>
                </a:solidFill>
              </a:rPr>
              <a:t>Be able to choose the most appropriate software for the task.</a:t>
            </a:r>
          </a:p>
          <a:p>
            <a:r>
              <a:rPr lang="en-GB" sz="2800" dirty="0">
                <a:solidFill>
                  <a:schemeClr val="bg1"/>
                </a:solidFill>
              </a:rPr>
              <a:t>Use these skills to start to create pages that are suitable for the target audience and fit for purpose</a:t>
            </a:r>
            <a:endParaRPr lang="en-GB" altLang="en-US" sz="2800" dirty="0">
              <a:solidFill>
                <a:schemeClr val="bg1"/>
              </a:solidFill>
            </a:endParaRPr>
          </a:p>
        </p:txBody>
      </p:sp>
    </p:spTree>
    <p:extLst>
      <p:ext uri="{BB962C8B-B14F-4D97-AF65-F5344CB8AC3E}">
        <p14:creationId xmlns:p14="http://schemas.microsoft.com/office/powerpoint/2010/main" val="1724661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2D2C-C281-4243-A7A8-25961F2389A5}"/>
              </a:ext>
            </a:extLst>
          </p:cNvPr>
          <p:cNvSpPr>
            <a:spLocks noGrp="1"/>
          </p:cNvSpPr>
          <p:nvPr>
            <p:ph type="title"/>
          </p:nvPr>
        </p:nvSpPr>
        <p:spPr>
          <a:xfrm>
            <a:off x="1981200" y="1028005"/>
            <a:ext cx="8229600" cy="1143000"/>
          </a:xfrm>
        </p:spPr>
        <p:txBody>
          <a:bodyPr>
            <a:normAutofit fontScale="90000"/>
          </a:bodyPr>
          <a:lstStyle/>
          <a:p>
            <a:r>
              <a:rPr lang="en-GB" dirty="0"/>
              <a:t>Quick Fire Questions</a:t>
            </a:r>
            <a:br>
              <a:rPr lang="en-GB" dirty="0"/>
            </a:br>
            <a:r>
              <a:rPr lang="en-GB" sz="3200" dirty="0">
                <a:solidFill>
                  <a:schemeClr val="accent2">
                    <a:lumMod val="75000"/>
                  </a:schemeClr>
                </a:solidFill>
              </a:rPr>
              <a:t>Go to your workbook and </a:t>
            </a:r>
            <a:br>
              <a:rPr lang="en-GB" sz="3200" dirty="0">
                <a:solidFill>
                  <a:schemeClr val="accent2">
                    <a:lumMod val="75000"/>
                  </a:schemeClr>
                </a:solidFill>
              </a:rPr>
            </a:br>
            <a:r>
              <a:rPr lang="en-GB" sz="3200" dirty="0">
                <a:solidFill>
                  <a:schemeClr val="accent2">
                    <a:lumMod val="75000"/>
                  </a:schemeClr>
                </a:solidFill>
              </a:rPr>
              <a:t>answer the quick fire questions </a:t>
            </a:r>
            <a:endParaRPr lang="en-GB" dirty="0">
              <a:solidFill>
                <a:schemeClr val="accent2">
                  <a:lumMod val="75000"/>
                </a:schemeClr>
              </a:solidFill>
            </a:endParaRPr>
          </a:p>
        </p:txBody>
      </p:sp>
      <p:sp>
        <p:nvSpPr>
          <p:cNvPr id="3" name="Content Placeholder 2">
            <a:extLst>
              <a:ext uri="{FF2B5EF4-FFF2-40B4-BE49-F238E27FC236}">
                <a16:creationId xmlns:a16="http://schemas.microsoft.com/office/drawing/2014/main" id="{AF179A0C-5C6A-4314-8AA2-071C8094DDC0}"/>
              </a:ext>
            </a:extLst>
          </p:cNvPr>
          <p:cNvSpPr>
            <a:spLocks noGrp="1"/>
          </p:cNvSpPr>
          <p:nvPr>
            <p:ph idx="1"/>
          </p:nvPr>
        </p:nvSpPr>
        <p:spPr>
          <a:xfrm>
            <a:off x="1219200" y="2737757"/>
            <a:ext cx="8229600" cy="4165923"/>
          </a:xfrm>
        </p:spPr>
        <p:txBody>
          <a:bodyPr/>
          <a:lstStyle/>
          <a:p>
            <a:pPr marL="514350" indent="-514350">
              <a:buFont typeface="+mj-lt"/>
              <a:buAutoNum type="arabicPeriod"/>
            </a:pPr>
            <a:r>
              <a:rPr lang="en-GB" dirty="0"/>
              <a:t>A hyperlink connects to what 3 things ?</a:t>
            </a:r>
          </a:p>
          <a:p>
            <a:pPr marL="514350" indent="-514350">
              <a:buFont typeface="+mj-lt"/>
              <a:buAutoNum type="arabicPeriod"/>
            </a:pPr>
            <a:r>
              <a:rPr lang="en-GB" dirty="0"/>
              <a:t>A structure chart shows….</a:t>
            </a:r>
          </a:p>
          <a:p>
            <a:pPr marL="514350" indent="-514350">
              <a:buFont typeface="+mj-lt"/>
              <a:buAutoNum type="arabicPeriod"/>
            </a:pPr>
            <a:r>
              <a:rPr lang="en-GB" dirty="0"/>
              <a:t>Fonts for my website should be…</a:t>
            </a:r>
          </a:p>
          <a:p>
            <a:pPr marL="514350" indent="-514350">
              <a:buFont typeface="+mj-lt"/>
              <a:buAutoNum type="arabicPeriod"/>
            </a:pPr>
            <a:r>
              <a:rPr lang="en-GB" dirty="0"/>
              <a:t>Colour for my website should be…</a:t>
            </a:r>
          </a:p>
          <a:p>
            <a:pPr marL="514350" indent="-514350">
              <a:buFont typeface="+mj-lt"/>
              <a:buAutoNum type="arabicPeriod"/>
            </a:pPr>
            <a:r>
              <a:rPr lang="en-GB" dirty="0"/>
              <a:t>What is Navigation</a:t>
            </a:r>
          </a:p>
          <a:p>
            <a:pPr marL="514350" indent="-514350">
              <a:buFont typeface="+mj-lt"/>
              <a:buAutoNum type="arabicPeriod"/>
            </a:pPr>
            <a:r>
              <a:rPr lang="en-GB" dirty="0"/>
              <a:t>What does consistency mean ?</a:t>
            </a:r>
          </a:p>
          <a:p>
            <a:pPr marL="514350" indent="-514350">
              <a:buFont typeface="+mj-lt"/>
              <a:buAutoNum type="arabicPeriod"/>
            </a:pPr>
            <a:r>
              <a:rPr lang="en-GB" dirty="0"/>
              <a:t>Why are logos important ?</a:t>
            </a:r>
          </a:p>
          <a:p>
            <a:pPr marL="514350" indent="-514350">
              <a:buFont typeface="+mj-lt"/>
              <a:buAutoNum type="arabicPeriod"/>
            </a:pPr>
            <a:r>
              <a:rPr lang="en-GB" dirty="0"/>
              <a:t>What does formatting do ?</a:t>
            </a:r>
          </a:p>
          <a:p>
            <a:pPr marL="514350" indent="-514350">
              <a:buFont typeface="+mj-lt"/>
              <a:buAutoNum type="arabicPeriod"/>
            </a:pPr>
            <a:endParaRPr lang="en-GB" dirty="0"/>
          </a:p>
        </p:txBody>
      </p:sp>
      <p:pic>
        <p:nvPicPr>
          <p:cNvPr id="4" name="Picture 2" descr="Amazon.com: Quick-fire Quiz - Trivia Game: Alexa Skills">
            <a:extLst>
              <a:ext uri="{FF2B5EF4-FFF2-40B4-BE49-F238E27FC236}">
                <a16:creationId xmlns:a16="http://schemas.microsoft.com/office/drawing/2014/main" id="{A377CF27-C494-4F5B-AD33-69FABF997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380" y="1070669"/>
            <a:ext cx="2228850" cy="2228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DD07329-91E5-4FFB-A4F1-872DDB8328FB}"/>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6</a:t>
            </a:r>
            <a:endParaRPr lang="en-GB" sz="3600" dirty="0">
              <a:solidFill>
                <a:schemeClr val="accent1"/>
              </a:solidFill>
            </a:endParaRPr>
          </a:p>
        </p:txBody>
      </p:sp>
    </p:spTree>
    <p:extLst>
      <p:ext uri="{BB962C8B-B14F-4D97-AF65-F5344CB8AC3E}">
        <p14:creationId xmlns:p14="http://schemas.microsoft.com/office/powerpoint/2010/main" val="274664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1E2-8939-404B-AB32-FF4AF14ACBC1}"/>
              </a:ext>
            </a:extLst>
          </p:cNvPr>
          <p:cNvSpPr>
            <a:spLocks noGrp="1"/>
          </p:cNvSpPr>
          <p:nvPr>
            <p:ph type="title"/>
          </p:nvPr>
        </p:nvSpPr>
        <p:spPr>
          <a:xfrm>
            <a:off x="1533485" y="1772817"/>
            <a:ext cx="9134515" cy="1041053"/>
          </a:xfrm>
        </p:spPr>
        <p:txBody>
          <a:bodyPr>
            <a:normAutofit fontScale="90000"/>
          </a:bodyPr>
          <a:lstStyle/>
          <a:p>
            <a:r>
              <a:rPr lang="en-GB" sz="3600" dirty="0"/>
              <a:t>Lesson 9</a:t>
            </a:r>
            <a:br>
              <a:rPr lang="en-GB" sz="3600" dirty="0"/>
            </a:br>
            <a:r>
              <a:rPr lang="en-GB" sz="3600" dirty="0"/>
              <a:t>Learning Objectives –  review / evaluate</a:t>
            </a:r>
          </a:p>
        </p:txBody>
      </p:sp>
      <p:sp>
        <p:nvSpPr>
          <p:cNvPr id="5" name="Content Placeholder 1">
            <a:extLst>
              <a:ext uri="{FF2B5EF4-FFF2-40B4-BE49-F238E27FC236}">
                <a16:creationId xmlns:a16="http://schemas.microsoft.com/office/drawing/2014/main" id="{373F6ECF-4831-47F7-ADE9-BFFFA13A3A5B}"/>
              </a:ext>
            </a:extLst>
          </p:cNvPr>
          <p:cNvSpPr txBox="1">
            <a:spLocks/>
          </p:cNvSpPr>
          <p:nvPr/>
        </p:nvSpPr>
        <p:spPr bwMode="auto">
          <a:xfrm>
            <a:off x="1688549" y="3140968"/>
            <a:ext cx="8814902" cy="483517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2400" dirty="0">
                <a:solidFill>
                  <a:schemeClr val="bg1"/>
                </a:solidFill>
              </a:rPr>
              <a:t>Understand why it is important to review/ evaluate your work.</a:t>
            </a:r>
          </a:p>
          <a:p>
            <a:pPr lvl="0"/>
            <a:r>
              <a:rPr lang="en-GB" altLang="en-US" sz="2400" dirty="0">
                <a:solidFill>
                  <a:schemeClr val="bg1"/>
                </a:solidFill>
              </a:rPr>
              <a:t>Be able to include </a:t>
            </a:r>
            <a:r>
              <a:rPr lang="en-GB" altLang="en-US" sz="2400" b="1" dirty="0">
                <a:solidFill>
                  <a:schemeClr val="bg1"/>
                </a:solidFill>
              </a:rPr>
              <a:t>strengths</a:t>
            </a:r>
            <a:r>
              <a:rPr lang="en-GB" altLang="en-US" sz="2400" dirty="0">
                <a:solidFill>
                  <a:schemeClr val="bg1"/>
                </a:solidFill>
              </a:rPr>
              <a:t>, </a:t>
            </a:r>
            <a:r>
              <a:rPr lang="en-GB" altLang="en-US" sz="2400" b="1" dirty="0">
                <a:solidFill>
                  <a:schemeClr val="bg1"/>
                </a:solidFill>
              </a:rPr>
              <a:t>weaknesses</a:t>
            </a:r>
            <a:r>
              <a:rPr lang="en-GB" altLang="en-US" sz="2400" dirty="0">
                <a:solidFill>
                  <a:schemeClr val="bg1"/>
                </a:solidFill>
              </a:rPr>
              <a:t> and </a:t>
            </a:r>
            <a:r>
              <a:rPr lang="en-GB" altLang="en-US" sz="2400" b="1" dirty="0">
                <a:solidFill>
                  <a:schemeClr val="bg1"/>
                </a:solidFill>
              </a:rPr>
              <a:t>improvements</a:t>
            </a:r>
            <a:r>
              <a:rPr lang="en-GB" altLang="en-US" sz="2400" dirty="0">
                <a:solidFill>
                  <a:schemeClr val="bg1"/>
                </a:solidFill>
              </a:rPr>
              <a:t> in your review.</a:t>
            </a:r>
          </a:p>
          <a:p>
            <a:pPr lvl="0"/>
            <a:r>
              <a:rPr lang="en-GB" altLang="en-US" sz="2400" dirty="0">
                <a:solidFill>
                  <a:schemeClr val="bg1"/>
                </a:solidFill>
              </a:rPr>
              <a:t>Complete the </a:t>
            </a:r>
            <a:r>
              <a:rPr lang="en-GB" altLang="en-US" sz="2400" b="1" dirty="0">
                <a:solidFill>
                  <a:schemeClr val="bg1"/>
                </a:solidFill>
              </a:rPr>
              <a:t>self and peer assessment </a:t>
            </a:r>
            <a:r>
              <a:rPr lang="en-GB" altLang="en-US" sz="2400" dirty="0">
                <a:solidFill>
                  <a:schemeClr val="bg1"/>
                </a:solidFill>
              </a:rPr>
              <a:t>documents to review your e-safety website.</a:t>
            </a:r>
          </a:p>
          <a:p>
            <a:pPr lvl="0"/>
            <a:r>
              <a:rPr lang="en-GB" altLang="en-US" sz="2400" dirty="0">
                <a:solidFill>
                  <a:schemeClr val="bg1"/>
                </a:solidFill>
              </a:rPr>
              <a:t>Make sure your review is detailed enough to master your </a:t>
            </a:r>
            <a:r>
              <a:rPr lang="en-GB" altLang="en-US" sz="2400" b="1" dirty="0">
                <a:solidFill>
                  <a:schemeClr val="bg1"/>
                </a:solidFill>
              </a:rPr>
              <a:t>A/I/F</a:t>
            </a:r>
            <a:r>
              <a:rPr lang="en-GB" altLang="en-US" sz="2400" dirty="0">
                <a:solidFill>
                  <a:schemeClr val="bg1"/>
                </a:solidFill>
              </a:rPr>
              <a:t> targets …</a:t>
            </a:r>
          </a:p>
        </p:txBody>
      </p:sp>
    </p:spTree>
    <p:extLst>
      <p:ext uri="{BB962C8B-B14F-4D97-AF65-F5344CB8AC3E}">
        <p14:creationId xmlns:p14="http://schemas.microsoft.com/office/powerpoint/2010/main" val="3899083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7CEEC7-C99C-47B9-9615-142509B43F51}"/>
              </a:ext>
            </a:extLst>
          </p:cNvPr>
          <p:cNvSpPr>
            <a:spLocks noChangeArrowheads="1"/>
          </p:cNvSpPr>
          <p:nvPr/>
        </p:nvSpPr>
        <p:spPr bwMode="auto">
          <a:xfrm>
            <a:off x="176463" y="1072387"/>
            <a:ext cx="9259779"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3600" dirty="0">
                <a:solidFill>
                  <a:srgbClr val="143740"/>
                </a:solidFill>
                <a:latin typeface="Arial Rounded MT Bold" panose="020F0704030504030204" pitchFamily="34" charset="0"/>
                <a:ea typeface="+mj-ea"/>
                <a:cs typeface="+mj-cs"/>
              </a:rPr>
              <a:t>Task Starter – Using Dreamweaver</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3600" dirty="0">
                <a:solidFill>
                  <a:srgbClr val="143740"/>
                </a:solidFill>
                <a:latin typeface="Arial" panose="020B0604020202020204" pitchFamily="34" charset="0"/>
                <a:ea typeface="+mj-ea"/>
                <a:cs typeface="Arial" panose="020B0604020202020204" pitchFamily="34" charset="0"/>
              </a:rPr>
              <a:t>Open Dreamweaver – then Open New</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3600" dirty="0">
                <a:solidFill>
                  <a:srgbClr val="143740"/>
                </a:solidFill>
                <a:latin typeface="Arial" panose="020B0604020202020204" pitchFamily="34" charset="0"/>
                <a:ea typeface="+mj-ea"/>
                <a:cs typeface="Arial" panose="020B0604020202020204" pitchFamily="34" charset="0"/>
              </a:rPr>
              <a:t>Use split and New |Document </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3600" dirty="0">
                <a:solidFill>
                  <a:srgbClr val="143740"/>
                </a:solidFill>
                <a:latin typeface="Arial" panose="020B0604020202020204" pitchFamily="34" charset="0"/>
                <a:ea typeface="+mj-ea"/>
                <a:cs typeface="Arial" panose="020B0604020202020204" pitchFamily="34" charset="0"/>
              </a:rPr>
              <a:t>Starter Templates</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3600" dirty="0">
                <a:solidFill>
                  <a:srgbClr val="143740"/>
                </a:solidFill>
                <a:latin typeface="Arial" panose="020B0604020202020204" pitchFamily="34" charset="0"/>
                <a:ea typeface="+mj-ea"/>
                <a:cs typeface="Arial" panose="020B0604020202020204" pitchFamily="34" charset="0"/>
              </a:rPr>
              <a:t>Try to edit text and images with your own </a:t>
            </a:r>
          </a:p>
          <a:p>
            <a:pPr marR="0" lvl="0" algn="l" defTabSz="914400" rtl="0" eaLnBrk="0" fontAlgn="base" latinLnBrk="0" hangingPunct="0">
              <a:lnSpc>
                <a:spcPct val="100000"/>
              </a:lnSpc>
              <a:spcBef>
                <a:spcPct val="0"/>
              </a:spcBef>
              <a:spcAft>
                <a:spcPct val="0"/>
              </a:spcAft>
              <a:buClrTx/>
              <a:buSzTx/>
              <a:tabLst/>
            </a:pPr>
            <a:r>
              <a:rPr lang="en-GB" altLang="en-US" sz="3600" dirty="0">
                <a:solidFill>
                  <a:srgbClr val="143740"/>
                </a:solidFill>
                <a:latin typeface="Arial" panose="020B0604020202020204" pitchFamily="34" charset="0"/>
                <a:ea typeface="+mj-ea"/>
                <a:cs typeface="Arial" panose="020B0604020202020204" pitchFamily="34" charset="0"/>
              </a:rPr>
              <a:t>	from your designs</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3600" dirty="0">
                <a:solidFill>
                  <a:srgbClr val="143740"/>
                </a:solidFill>
                <a:latin typeface="Arial" panose="020B0604020202020204" pitchFamily="34" charset="0"/>
                <a:ea typeface="+mj-ea"/>
                <a:cs typeface="Arial" panose="020B0604020202020204" pitchFamily="34" charset="0"/>
              </a:rPr>
              <a:t>Check in split screen</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3600" dirty="0">
                <a:solidFill>
                  <a:srgbClr val="143740"/>
                </a:solidFill>
                <a:latin typeface="Arial" panose="020B0604020202020204" pitchFamily="34" charset="0"/>
                <a:ea typeface="+mj-ea"/>
                <a:cs typeface="Arial" panose="020B0604020202020204" pitchFamily="34" charset="0"/>
              </a:rPr>
              <a:t>Save in Folder</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3600" dirty="0">
                <a:solidFill>
                  <a:srgbClr val="143740"/>
                </a:solidFill>
                <a:latin typeface="Arial" panose="020B0604020202020204" pitchFamily="34" charset="0"/>
                <a:ea typeface="+mj-ea"/>
                <a:cs typeface="Arial" panose="020B0604020202020204" pitchFamily="34" charset="0"/>
              </a:rPr>
              <a:t>Open from folder to view or</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3600" dirty="0">
                <a:solidFill>
                  <a:srgbClr val="143740"/>
                </a:solidFill>
                <a:latin typeface="Arial" panose="020B0604020202020204" pitchFamily="34" charset="0"/>
                <a:ea typeface="+mj-ea"/>
                <a:cs typeface="Arial" panose="020B0604020202020204" pitchFamily="34" charset="0"/>
              </a:rPr>
              <a:t>Open in Dreamweaver to edit</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4400" b="1" dirty="0">
              <a:solidFill>
                <a:srgbClr val="143740"/>
              </a:solidFill>
              <a:latin typeface="Arial Rounded MT Bold" panose="020F0704030504030204" pitchFamily="34" charset="0"/>
              <a:ea typeface="+mj-ea"/>
              <a:cs typeface="+mj-cs"/>
            </a:endParaRPr>
          </a:p>
        </p:txBody>
      </p:sp>
      <p:sp>
        <p:nvSpPr>
          <p:cNvPr id="8" name="Rectangle 7">
            <a:extLst>
              <a:ext uri="{FF2B5EF4-FFF2-40B4-BE49-F238E27FC236}">
                <a16:creationId xmlns:a16="http://schemas.microsoft.com/office/drawing/2014/main" id="{13146627-2884-4184-9735-9F9E3B2046D1}"/>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9</a:t>
            </a:r>
            <a:endParaRPr lang="en-GB" sz="3600" dirty="0">
              <a:solidFill>
                <a:schemeClr val="accent1"/>
              </a:solidFill>
            </a:endParaRPr>
          </a:p>
        </p:txBody>
      </p:sp>
    </p:spTree>
    <p:extLst>
      <p:ext uri="{BB962C8B-B14F-4D97-AF65-F5344CB8AC3E}">
        <p14:creationId xmlns:p14="http://schemas.microsoft.com/office/powerpoint/2010/main" val="2626502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7CEEC7-C99C-47B9-9615-142509B43F51}"/>
              </a:ext>
            </a:extLst>
          </p:cNvPr>
          <p:cNvSpPr>
            <a:spLocks noChangeArrowheads="1"/>
          </p:cNvSpPr>
          <p:nvPr/>
        </p:nvSpPr>
        <p:spPr bwMode="auto">
          <a:xfrm>
            <a:off x="144379" y="72479"/>
            <a:ext cx="73822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4400" b="1" dirty="0">
                <a:solidFill>
                  <a:srgbClr val="143740"/>
                </a:solidFill>
                <a:latin typeface="Arial Rounded MT Bold" panose="020F0704030504030204" pitchFamily="34" charset="0"/>
                <a:ea typeface="+mj-ea"/>
                <a:cs typeface="+mj-cs"/>
              </a:rPr>
              <a:t>Task 1 – Website Evidence</a:t>
            </a:r>
          </a:p>
        </p:txBody>
      </p:sp>
      <p:sp>
        <p:nvSpPr>
          <p:cNvPr id="8" name="Rectangle 7">
            <a:extLst>
              <a:ext uri="{FF2B5EF4-FFF2-40B4-BE49-F238E27FC236}">
                <a16:creationId xmlns:a16="http://schemas.microsoft.com/office/drawing/2014/main" id="{13146627-2884-4184-9735-9F9E3B2046D1}"/>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9</a:t>
            </a:r>
            <a:endParaRPr lang="en-GB" sz="3600" dirty="0">
              <a:solidFill>
                <a:schemeClr val="accent1"/>
              </a:solidFill>
            </a:endParaRPr>
          </a:p>
        </p:txBody>
      </p:sp>
    </p:spTree>
    <p:extLst>
      <p:ext uri="{BB962C8B-B14F-4D97-AF65-F5344CB8AC3E}">
        <p14:creationId xmlns:p14="http://schemas.microsoft.com/office/powerpoint/2010/main" val="3876220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7CEEC7-C99C-47B9-9615-142509B43F51}"/>
              </a:ext>
            </a:extLst>
          </p:cNvPr>
          <p:cNvSpPr>
            <a:spLocks noChangeArrowheads="1"/>
          </p:cNvSpPr>
          <p:nvPr/>
        </p:nvSpPr>
        <p:spPr bwMode="auto">
          <a:xfrm>
            <a:off x="144379" y="72479"/>
            <a:ext cx="73822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4400" b="1" dirty="0">
                <a:solidFill>
                  <a:srgbClr val="143740"/>
                </a:solidFill>
                <a:latin typeface="Arial Rounded MT Bold" panose="020F0704030504030204" pitchFamily="34" charset="0"/>
                <a:ea typeface="+mj-ea"/>
                <a:cs typeface="+mj-cs"/>
              </a:rPr>
              <a:t>Task 1 – Website Evidence</a:t>
            </a:r>
          </a:p>
        </p:txBody>
      </p:sp>
      <p:sp>
        <p:nvSpPr>
          <p:cNvPr id="8" name="Rectangle 7">
            <a:extLst>
              <a:ext uri="{FF2B5EF4-FFF2-40B4-BE49-F238E27FC236}">
                <a16:creationId xmlns:a16="http://schemas.microsoft.com/office/drawing/2014/main" id="{13146627-2884-4184-9735-9F9E3B2046D1}"/>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9</a:t>
            </a:r>
            <a:endParaRPr lang="en-GB" sz="3600" dirty="0">
              <a:solidFill>
                <a:schemeClr val="accent1"/>
              </a:solidFill>
            </a:endParaRPr>
          </a:p>
        </p:txBody>
      </p:sp>
    </p:spTree>
    <p:extLst>
      <p:ext uri="{BB962C8B-B14F-4D97-AF65-F5344CB8AC3E}">
        <p14:creationId xmlns:p14="http://schemas.microsoft.com/office/powerpoint/2010/main" val="2719592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7CEEC7-C99C-47B9-9615-142509B43F51}"/>
              </a:ext>
            </a:extLst>
          </p:cNvPr>
          <p:cNvSpPr>
            <a:spLocks noChangeArrowheads="1"/>
          </p:cNvSpPr>
          <p:nvPr/>
        </p:nvSpPr>
        <p:spPr bwMode="auto">
          <a:xfrm>
            <a:off x="144379" y="72479"/>
            <a:ext cx="73822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4400" b="1" dirty="0">
                <a:solidFill>
                  <a:srgbClr val="143740"/>
                </a:solidFill>
                <a:latin typeface="Arial Rounded MT Bold" panose="020F0704030504030204" pitchFamily="34" charset="0"/>
                <a:ea typeface="+mj-ea"/>
                <a:cs typeface="+mj-cs"/>
              </a:rPr>
              <a:t>Task 1 – Website Evidence</a:t>
            </a:r>
          </a:p>
        </p:txBody>
      </p:sp>
      <p:sp>
        <p:nvSpPr>
          <p:cNvPr id="8" name="Rectangle 7">
            <a:extLst>
              <a:ext uri="{FF2B5EF4-FFF2-40B4-BE49-F238E27FC236}">
                <a16:creationId xmlns:a16="http://schemas.microsoft.com/office/drawing/2014/main" id="{13146627-2884-4184-9735-9F9E3B2046D1}"/>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9</a:t>
            </a:r>
            <a:endParaRPr lang="en-GB" sz="3600" dirty="0">
              <a:solidFill>
                <a:schemeClr val="accent1"/>
              </a:solidFill>
            </a:endParaRPr>
          </a:p>
        </p:txBody>
      </p:sp>
    </p:spTree>
    <p:extLst>
      <p:ext uri="{BB962C8B-B14F-4D97-AF65-F5344CB8AC3E}">
        <p14:creationId xmlns:p14="http://schemas.microsoft.com/office/powerpoint/2010/main" val="1500915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7CEEC7-C99C-47B9-9615-142509B43F51}"/>
              </a:ext>
            </a:extLst>
          </p:cNvPr>
          <p:cNvSpPr>
            <a:spLocks noChangeArrowheads="1"/>
          </p:cNvSpPr>
          <p:nvPr/>
        </p:nvSpPr>
        <p:spPr bwMode="auto">
          <a:xfrm>
            <a:off x="144379" y="72479"/>
            <a:ext cx="73822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4400" b="1" dirty="0">
                <a:solidFill>
                  <a:srgbClr val="143740"/>
                </a:solidFill>
                <a:latin typeface="Arial Rounded MT Bold" panose="020F0704030504030204" pitchFamily="34" charset="0"/>
                <a:ea typeface="+mj-ea"/>
                <a:cs typeface="+mj-cs"/>
              </a:rPr>
              <a:t>Task 1 – Website Evidence</a:t>
            </a:r>
          </a:p>
        </p:txBody>
      </p:sp>
      <p:sp>
        <p:nvSpPr>
          <p:cNvPr id="8" name="Rectangle 7">
            <a:extLst>
              <a:ext uri="{FF2B5EF4-FFF2-40B4-BE49-F238E27FC236}">
                <a16:creationId xmlns:a16="http://schemas.microsoft.com/office/drawing/2014/main" id="{13146627-2884-4184-9735-9F9E3B2046D1}"/>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9</a:t>
            </a:r>
            <a:endParaRPr lang="en-GB" sz="3600" dirty="0">
              <a:solidFill>
                <a:schemeClr val="accent1"/>
              </a:solidFill>
            </a:endParaRPr>
          </a:p>
        </p:txBody>
      </p:sp>
    </p:spTree>
    <p:extLst>
      <p:ext uri="{BB962C8B-B14F-4D97-AF65-F5344CB8AC3E}">
        <p14:creationId xmlns:p14="http://schemas.microsoft.com/office/powerpoint/2010/main" val="122491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7CEEC7-C99C-47B9-9615-142509B43F51}"/>
              </a:ext>
            </a:extLst>
          </p:cNvPr>
          <p:cNvSpPr>
            <a:spLocks noChangeArrowheads="1"/>
          </p:cNvSpPr>
          <p:nvPr/>
        </p:nvSpPr>
        <p:spPr bwMode="auto">
          <a:xfrm>
            <a:off x="-64168" y="-121567"/>
            <a:ext cx="663585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4400" b="1" dirty="0">
                <a:solidFill>
                  <a:srgbClr val="143740"/>
                </a:solidFill>
                <a:latin typeface="Arial Rounded MT Bold" panose="020F0704030504030204" pitchFamily="34" charset="0"/>
                <a:ea typeface="+mj-ea"/>
                <a:cs typeface="+mj-cs"/>
              </a:rPr>
              <a:t>Task 2 – Self Evaluation</a:t>
            </a:r>
          </a:p>
        </p:txBody>
      </p:sp>
      <p:sp>
        <p:nvSpPr>
          <p:cNvPr id="8" name="Rectangle 7">
            <a:extLst>
              <a:ext uri="{FF2B5EF4-FFF2-40B4-BE49-F238E27FC236}">
                <a16:creationId xmlns:a16="http://schemas.microsoft.com/office/drawing/2014/main" id="{13146627-2884-4184-9735-9F9E3B2046D1}"/>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9</a:t>
            </a:r>
            <a:endParaRPr lang="en-GB" sz="3600" dirty="0">
              <a:solidFill>
                <a:schemeClr val="accent1"/>
              </a:solidFill>
            </a:endParaRPr>
          </a:p>
        </p:txBody>
      </p:sp>
      <p:sp>
        <p:nvSpPr>
          <p:cNvPr id="4" name="Content Placeholder 15">
            <a:extLst>
              <a:ext uri="{FF2B5EF4-FFF2-40B4-BE49-F238E27FC236}">
                <a16:creationId xmlns:a16="http://schemas.microsoft.com/office/drawing/2014/main" id="{31B11992-5580-4F13-9F23-066BED9D74EA}"/>
              </a:ext>
            </a:extLst>
          </p:cNvPr>
          <p:cNvSpPr txBox="1">
            <a:spLocks/>
          </p:cNvSpPr>
          <p:nvPr/>
        </p:nvSpPr>
        <p:spPr>
          <a:xfrm>
            <a:off x="144379" y="841921"/>
            <a:ext cx="11887199" cy="601608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latin typeface="Calibri" panose="020F0502020204030204" pitchFamily="34" charset="0"/>
                <a:ea typeface="Times New Roman" panose="02020603050405020304" pitchFamily="18" charset="0"/>
                <a:cs typeface="Calibri" panose="020F0502020204030204" pitchFamily="34" charset="0"/>
              </a:rPr>
              <a:t>Explain what you were asked to do for this project and how you think you met the needs of your target audience.</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How did you ensure that the text  and images you used were suitable for purpose and your target audience?</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How did you choose the colour scheme for your website?  How did you ensure that the colour scheme you used was suitable for purpose and your target audience?</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Discuss why the software you chose to use was the most appropriate for your task.</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Now that you have used the software, what was good/bad about it?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What new techniques have you learned during this project?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Did you encounter any problems during the project? If so, how did you overcome them?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What have you particularly enjoyed about this project?  What aspects did you not enjoy?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  </a:t>
            </a:r>
          </a:p>
          <a:p>
            <a:r>
              <a:rPr lang="en-GB" altLang="en-US" sz="2000" dirty="0">
                <a:latin typeface="Calibri" panose="020F0502020204030204" pitchFamily="34" charset="0"/>
                <a:ea typeface="Times New Roman" panose="02020603050405020304" pitchFamily="18" charset="0"/>
                <a:cs typeface="Calibri" panose="020F0502020204030204" pitchFamily="34" charset="0"/>
              </a:rPr>
              <a:t>If you had to do the project again, what would you do differently next time?  </a:t>
            </a:r>
            <a:endParaRPr lang="en-GB" sz="2000" dirty="0"/>
          </a:p>
        </p:txBody>
      </p:sp>
    </p:spTree>
    <p:extLst>
      <p:ext uri="{BB962C8B-B14F-4D97-AF65-F5344CB8AC3E}">
        <p14:creationId xmlns:p14="http://schemas.microsoft.com/office/powerpoint/2010/main" val="1061749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80207499-CD51-4241-8A8E-6EA7C0CCCCBD}"/>
              </a:ext>
            </a:extLst>
          </p:cNvPr>
          <p:cNvSpPr>
            <a:spLocks noChangeArrowheads="1"/>
          </p:cNvSpPr>
          <p:nvPr/>
        </p:nvSpPr>
        <p:spPr bwMode="auto">
          <a:xfrm>
            <a:off x="1524000" y="90101"/>
            <a:ext cx="2936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981200" algn="l"/>
              </a:tabLst>
              <a:defRPr>
                <a:solidFill>
                  <a:schemeClr val="tx1"/>
                </a:solidFill>
                <a:latin typeface="Arial" panose="020B0604020202020204" pitchFamily="34" charset="0"/>
              </a:defRPr>
            </a:lvl1pPr>
            <a:lvl2pPr eaLnBrk="0" fontAlgn="base" hangingPunct="0">
              <a:spcBef>
                <a:spcPct val="0"/>
              </a:spcBef>
              <a:spcAft>
                <a:spcPct val="0"/>
              </a:spcAft>
              <a:tabLst>
                <a:tab pos="1981200" algn="l"/>
              </a:tabLst>
              <a:defRPr>
                <a:solidFill>
                  <a:schemeClr val="tx1"/>
                </a:solidFill>
                <a:latin typeface="Arial" panose="020B0604020202020204" pitchFamily="34" charset="0"/>
              </a:defRPr>
            </a:lvl2pPr>
            <a:lvl3pPr eaLnBrk="0" fontAlgn="base" hangingPunct="0">
              <a:spcBef>
                <a:spcPct val="0"/>
              </a:spcBef>
              <a:spcAft>
                <a:spcPct val="0"/>
              </a:spcAft>
              <a:tabLst>
                <a:tab pos="1981200" algn="l"/>
              </a:tabLst>
              <a:defRPr>
                <a:solidFill>
                  <a:schemeClr val="tx1"/>
                </a:solidFill>
                <a:latin typeface="Arial" panose="020B0604020202020204" pitchFamily="34" charset="0"/>
              </a:defRPr>
            </a:lvl3pPr>
            <a:lvl4pPr eaLnBrk="0" fontAlgn="base" hangingPunct="0">
              <a:spcBef>
                <a:spcPct val="0"/>
              </a:spcBef>
              <a:spcAft>
                <a:spcPct val="0"/>
              </a:spcAft>
              <a:tabLst>
                <a:tab pos="1981200" algn="l"/>
              </a:tabLst>
              <a:defRPr>
                <a:solidFill>
                  <a:schemeClr val="tx1"/>
                </a:solidFill>
                <a:latin typeface="Arial" panose="020B0604020202020204" pitchFamily="34" charset="0"/>
              </a:defRPr>
            </a:lvl4pPr>
            <a:lvl5pPr eaLnBrk="0" fontAlgn="base" hangingPunct="0">
              <a:spcBef>
                <a:spcPct val="0"/>
              </a:spcBef>
              <a:spcAft>
                <a:spcPct val="0"/>
              </a:spcAft>
              <a:tabLst>
                <a:tab pos="1981200" algn="l"/>
              </a:tabLst>
              <a:defRPr>
                <a:solidFill>
                  <a:schemeClr val="tx1"/>
                </a:solidFill>
                <a:latin typeface="Arial" panose="020B0604020202020204" pitchFamily="34" charset="0"/>
              </a:defRPr>
            </a:lvl5pPr>
            <a:lvl6pPr eaLnBrk="0" fontAlgn="base" hangingPunct="0">
              <a:spcBef>
                <a:spcPct val="0"/>
              </a:spcBef>
              <a:spcAft>
                <a:spcPct val="0"/>
              </a:spcAft>
              <a:tabLst>
                <a:tab pos="1981200" algn="l"/>
              </a:tabLst>
              <a:defRPr>
                <a:solidFill>
                  <a:schemeClr val="tx1"/>
                </a:solidFill>
                <a:latin typeface="Arial" panose="020B0604020202020204" pitchFamily="34" charset="0"/>
              </a:defRPr>
            </a:lvl6pPr>
            <a:lvl7pPr eaLnBrk="0" fontAlgn="base" hangingPunct="0">
              <a:spcBef>
                <a:spcPct val="0"/>
              </a:spcBef>
              <a:spcAft>
                <a:spcPct val="0"/>
              </a:spcAft>
              <a:tabLst>
                <a:tab pos="1981200" algn="l"/>
              </a:tabLst>
              <a:defRPr>
                <a:solidFill>
                  <a:schemeClr val="tx1"/>
                </a:solidFill>
                <a:latin typeface="Arial" panose="020B0604020202020204" pitchFamily="34" charset="0"/>
              </a:defRPr>
            </a:lvl7pPr>
            <a:lvl8pPr eaLnBrk="0" fontAlgn="base" hangingPunct="0">
              <a:spcBef>
                <a:spcPct val="0"/>
              </a:spcBef>
              <a:spcAft>
                <a:spcPct val="0"/>
              </a:spcAft>
              <a:tabLst>
                <a:tab pos="1981200" algn="l"/>
              </a:tabLst>
              <a:defRPr>
                <a:solidFill>
                  <a:schemeClr val="tx1"/>
                </a:solidFill>
                <a:latin typeface="Arial" panose="020B0604020202020204" pitchFamily="34" charset="0"/>
              </a:defRPr>
            </a:lvl8pPr>
            <a:lvl9pPr eaLnBrk="0" fontAlgn="base" hangingPunct="0">
              <a:spcBef>
                <a:spcPct val="0"/>
              </a:spcBef>
              <a:spcAft>
                <a:spcPct val="0"/>
              </a:spcAft>
              <a:tabLst>
                <a:tab pos="1981200" algn="l"/>
              </a:tabLst>
              <a:defRPr>
                <a:solidFill>
                  <a:schemeClr val="tx1"/>
                </a:solidFill>
                <a:latin typeface="Arial" panose="020B0604020202020204" pitchFamily="34" charset="0"/>
              </a:defRPr>
            </a:lvl9pPr>
          </a:lstStyle>
          <a:p>
            <a:r>
              <a:rPr lang="en-GB" altLang="en-US" sz="1200" dirty="0">
                <a:latin typeface="Calibri" panose="020F0502020204030204" pitchFamily="34" charset="0"/>
                <a:ea typeface="Times New Roman" panose="02020603050405020304" pitchFamily="18" charset="0"/>
                <a:cs typeface="Calibri" panose="020F0502020204030204" pitchFamily="34" charset="0"/>
              </a:rPr>
              <a:t>.  </a:t>
            </a:r>
            <a:endParaRPr lang="en-GB" altLang="en-US" dirty="0"/>
          </a:p>
        </p:txBody>
      </p:sp>
      <p:sp>
        <p:nvSpPr>
          <p:cNvPr id="17" name="Title 1">
            <a:extLst>
              <a:ext uri="{FF2B5EF4-FFF2-40B4-BE49-F238E27FC236}">
                <a16:creationId xmlns:a16="http://schemas.microsoft.com/office/drawing/2014/main" id="{9AFC6DF9-D44F-4C36-A8C7-18556702D219}"/>
              </a:ext>
            </a:extLst>
          </p:cNvPr>
          <p:cNvSpPr>
            <a:spLocks noGrp="1"/>
          </p:cNvSpPr>
          <p:nvPr>
            <p:ph type="title"/>
          </p:nvPr>
        </p:nvSpPr>
        <p:spPr>
          <a:xfrm>
            <a:off x="1524269" y="0"/>
            <a:ext cx="8229600" cy="620688"/>
          </a:xfrm>
        </p:spPr>
        <p:txBody>
          <a:bodyPr/>
          <a:lstStyle/>
          <a:p>
            <a:r>
              <a:rPr lang="en-GB" sz="3600" dirty="0">
                <a:solidFill>
                  <a:schemeClr val="bg1"/>
                </a:solidFill>
                <a:latin typeface="Arial Rounded MT Bold" panose="020F0704030504030204" pitchFamily="34" charset="0"/>
              </a:rPr>
              <a:t>Task 2 – Self Evaluation</a:t>
            </a:r>
          </a:p>
        </p:txBody>
      </p:sp>
      <p:graphicFrame>
        <p:nvGraphicFramePr>
          <p:cNvPr id="3" name="Table 2">
            <a:extLst>
              <a:ext uri="{FF2B5EF4-FFF2-40B4-BE49-F238E27FC236}">
                <a16:creationId xmlns:a16="http://schemas.microsoft.com/office/drawing/2014/main" id="{3D57F2E5-B450-486E-9C8B-8EF8C28C840D}"/>
              </a:ext>
            </a:extLst>
          </p:cNvPr>
          <p:cNvGraphicFramePr>
            <a:graphicFrameLocks noGrp="1"/>
          </p:cNvGraphicFramePr>
          <p:nvPr>
            <p:extLst>
              <p:ext uri="{D42A27DB-BD31-4B8C-83A1-F6EECF244321}">
                <p14:modId xmlns:p14="http://schemas.microsoft.com/office/powerpoint/2010/main" val="2973717218"/>
              </p:ext>
            </p:extLst>
          </p:nvPr>
        </p:nvGraphicFramePr>
        <p:xfrm>
          <a:off x="208547" y="721895"/>
          <a:ext cx="7267071" cy="5929048"/>
        </p:xfrm>
        <a:graphic>
          <a:graphicData uri="http://schemas.openxmlformats.org/drawingml/2006/table">
            <a:tbl>
              <a:tblPr firstRow="1" firstCol="1" lastRow="1" lastCol="1" bandRow="1" bandCol="1">
                <a:tableStyleId>{5940675A-B579-460E-94D1-54222C63F5DA}</a:tableStyleId>
              </a:tblPr>
              <a:tblGrid>
                <a:gridCol w="1800495">
                  <a:extLst>
                    <a:ext uri="{9D8B030D-6E8A-4147-A177-3AD203B41FA5}">
                      <a16:colId xmlns:a16="http://schemas.microsoft.com/office/drawing/2014/main" val="2383646138"/>
                    </a:ext>
                  </a:extLst>
                </a:gridCol>
                <a:gridCol w="649058">
                  <a:extLst>
                    <a:ext uri="{9D8B030D-6E8A-4147-A177-3AD203B41FA5}">
                      <a16:colId xmlns:a16="http://schemas.microsoft.com/office/drawing/2014/main" val="2258190279"/>
                    </a:ext>
                  </a:extLst>
                </a:gridCol>
                <a:gridCol w="4817518">
                  <a:extLst>
                    <a:ext uri="{9D8B030D-6E8A-4147-A177-3AD203B41FA5}">
                      <a16:colId xmlns:a16="http://schemas.microsoft.com/office/drawing/2014/main" val="3974866225"/>
                    </a:ext>
                  </a:extLst>
                </a:gridCol>
              </a:tblGrid>
              <a:tr h="273806">
                <a:tc>
                  <a:txBody>
                    <a:bodyPr/>
                    <a:lstStyle/>
                    <a:p>
                      <a:pPr>
                        <a:spcAft>
                          <a:spcPts val="0"/>
                        </a:spcAft>
                      </a:pPr>
                      <a:r>
                        <a:rPr lang="en-US" sz="1800" dirty="0">
                          <a:effectLst/>
                        </a:rPr>
                        <a:t>Criteria</a:t>
                      </a:r>
                      <a:endParaRPr lang="en-GB" sz="1800" dirty="0">
                        <a:effectLst/>
                        <a:latin typeface="Times New Roman" panose="02020603050405020304" pitchFamily="18" charset="0"/>
                        <a:ea typeface="Times New Roman" panose="02020603050405020304" pitchFamily="18" charset="0"/>
                      </a:endParaRPr>
                    </a:p>
                  </a:txBody>
                  <a:tcPr marL="51796" marR="51796" marT="0" marB="0" anchor="ctr"/>
                </a:tc>
                <a:tc>
                  <a:txBody>
                    <a:bodyPr/>
                    <a:lstStyle/>
                    <a:p>
                      <a:pPr>
                        <a:spcAft>
                          <a:spcPts val="0"/>
                        </a:spcAft>
                      </a:pPr>
                      <a:r>
                        <a:rPr lang="en-US" sz="1800">
                          <a:effectLst/>
                        </a:rPr>
                        <a:t>Y/N</a:t>
                      </a:r>
                      <a:endParaRPr lang="en-GB" sz="1800">
                        <a:effectLst/>
                        <a:latin typeface="Times New Roman" panose="02020603050405020304" pitchFamily="18" charset="0"/>
                        <a:ea typeface="Times New Roman" panose="02020603050405020304" pitchFamily="18" charset="0"/>
                      </a:endParaRPr>
                    </a:p>
                  </a:txBody>
                  <a:tcPr marL="51796" marR="51796" marT="0" marB="0" anchor="ctr"/>
                </a:tc>
                <a:tc>
                  <a:txBody>
                    <a:bodyPr/>
                    <a:lstStyle/>
                    <a:p>
                      <a:pPr>
                        <a:spcAft>
                          <a:spcPts val="0"/>
                        </a:spcAft>
                      </a:pPr>
                      <a:r>
                        <a:rPr lang="en-US" sz="1800" dirty="0">
                          <a:effectLst/>
                        </a:rPr>
                        <a:t>Suggested improvements</a:t>
                      </a:r>
                      <a:endParaRPr lang="en-GB" sz="1800" dirty="0">
                        <a:effectLst/>
                        <a:latin typeface="Times New Roman" panose="02020603050405020304" pitchFamily="18" charset="0"/>
                        <a:ea typeface="Times New Roman" panose="02020603050405020304" pitchFamily="18" charset="0"/>
                      </a:endParaRPr>
                    </a:p>
                  </a:txBody>
                  <a:tcPr marL="51796" marR="51796" marT="0" marB="0" anchor="ctr"/>
                </a:tc>
                <a:extLst>
                  <a:ext uri="{0D108BD9-81ED-4DB2-BD59-A6C34878D82A}">
                    <a16:rowId xmlns:a16="http://schemas.microsoft.com/office/drawing/2014/main" val="3871745115"/>
                  </a:ext>
                </a:extLst>
              </a:tr>
              <a:tr h="547613">
                <a:tc>
                  <a:txBody>
                    <a:bodyPr/>
                    <a:lstStyle/>
                    <a:p>
                      <a:pPr>
                        <a:spcAft>
                          <a:spcPts val="0"/>
                        </a:spcAft>
                      </a:pPr>
                      <a:r>
                        <a:rPr lang="en-US" sz="1800">
                          <a:effectLst/>
                        </a:rPr>
                        <a:t>Heading on each page?</a:t>
                      </a:r>
                      <a:endParaRPr lang="en-GB" sz="1800">
                        <a:effectLst/>
                        <a:latin typeface="Times New Roman" panose="02020603050405020304" pitchFamily="18" charset="0"/>
                        <a:ea typeface="Times New Roman" panose="02020603050405020304" pitchFamily="18" charset="0"/>
                      </a:endParaRPr>
                    </a:p>
                  </a:txBody>
                  <a:tcPr marL="51796" marR="51796" marT="0" marB="0" anchor="ctr"/>
                </a:tc>
                <a:tc>
                  <a:txBody>
                    <a:bodyPr/>
                    <a:lstStyle/>
                    <a:p>
                      <a:pPr algn="ctr">
                        <a:spcAft>
                          <a:spcPts val="0"/>
                        </a:spcAft>
                      </a:pPr>
                      <a:r>
                        <a:rPr lang="en-US" sz="1800">
                          <a:effectLst/>
                        </a:rPr>
                        <a:t> </a:t>
                      </a:r>
                      <a:endParaRPr lang="en-GB" sz="1800">
                        <a:effectLst/>
                        <a:latin typeface="Times New Roman" panose="02020603050405020304" pitchFamily="18" charset="0"/>
                        <a:ea typeface="Times New Roman" panose="02020603050405020304" pitchFamily="18" charset="0"/>
                      </a:endParaRPr>
                    </a:p>
                  </a:txBody>
                  <a:tcPr marL="51796" marR="51796" marT="0" marB="0"/>
                </a:tc>
                <a:tc>
                  <a:txBody>
                    <a:bodyPr/>
                    <a:lstStyle/>
                    <a:p>
                      <a:pPr>
                        <a:spcAft>
                          <a:spcPts val="0"/>
                        </a:spcAft>
                      </a:pPr>
                      <a:r>
                        <a:rPr lang="en-US" sz="1800" dirty="0">
                          <a:effectLst/>
                        </a:rPr>
                        <a:t> </a:t>
                      </a:r>
                      <a:endParaRPr lang="en-GB" sz="1800" dirty="0">
                        <a:effectLst/>
                        <a:latin typeface="Times New Roman" panose="02020603050405020304" pitchFamily="18" charset="0"/>
                        <a:ea typeface="Times New Roman" panose="02020603050405020304" pitchFamily="18" charset="0"/>
                      </a:endParaRPr>
                    </a:p>
                  </a:txBody>
                  <a:tcPr marL="51796" marR="51796" marT="0" marB="0"/>
                </a:tc>
                <a:extLst>
                  <a:ext uri="{0D108BD9-81ED-4DB2-BD59-A6C34878D82A}">
                    <a16:rowId xmlns:a16="http://schemas.microsoft.com/office/drawing/2014/main" val="3714410948"/>
                  </a:ext>
                </a:extLst>
              </a:tr>
              <a:tr h="547613">
                <a:tc>
                  <a:txBody>
                    <a:bodyPr/>
                    <a:lstStyle/>
                    <a:p>
                      <a:pPr>
                        <a:spcAft>
                          <a:spcPts val="0"/>
                        </a:spcAft>
                      </a:pPr>
                      <a:r>
                        <a:rPr lang="en-US" sz="1800">
                          <a:effectLst/>
                        </a:rPr>
                        <a:t>Suitable images on each page?</a:t>
                      </a:r>
                      <a:endParaRPr lang="en-GB" sz="1800">
                        <a:effectLst/>
                        <a:latin typeface="Times New Roman" panose="02020603050405020304" pitchFamily="18" charset="0"/>
                        <a:ea typeface="Times New Roman" panose="02020603050405020304" pitchFamily="18" charset="0"/>
                      </a:endParaRPr>
                    </a:p>
                  </a:txBody>
                  <a:tcPr marL="51796" marR="51796" marT="0" marB="0" anchor="ctr"/>
                </a:tc>
                <a:tc>
                  <a:txBody>
                    <a:bodyPr/>
                    <a:lstStyle/>
                    <a:p>
                      <a:pPr algn="ctr">
                        <a:spcAft>
                          <a:spcPts val="0"/>
                        </a:spcAft>
                      </a:pPr>
                      <a:r>
                        <a:rPr lang="en-US" sz="1800">
                          <a:effectLst/>
                        </a:rPr>
                        <a:t> </a:t>
                      </a:r>
                      <a:endParaRPr lang="en-GB" sz="1800">
                        <a:effectLst/>
                        <a:latin typeface="Times New Roman" panose="02020603050405020304" pitchFamily="18" charset="0"/>
                        <a:ea typeface="Times New Roman" panose="02020603050405020304" pitchFamily="18" charset="0"/>
                      </a:endParaRPr>
                    </a:p>
                  </a:txBody>
                  <a:tcPr marL="51796" marR="51796" marT="0" marB="0"/>
                </a:tc>
                <a:tc>
                  <a:txBody>
                    <a:bodyPr/>
                    <a:lstStyle/>
                    <a:p>
                      <a:pPr>
                        <a:spcAft>
                          <a:spcPts val="0"/>
                        </a:spcAft>
                      </a:pPr>
                      <a:r>
                        <a:rPr lang="en-US" sz="1800">
                          <a:effectLst/>
                        </a:rPr>
                        <a:t> </a:t>
                      </a:r>
                      <a:endParaRPr lang="en-GB" sz="1800">
                        <a:effectLst/>
                        <a:latin typeface="Times New Roman" panose="02020603050405020304" pitchFamily="18" charset="0"/>
                        <a:ea typeface="Times New Roman" panose="02020603050405020304" pitchFamily="18" charset="0"/>
                      </a:endParaRPr>
                    </a:p>
                  </a:txBody>
                  <a:tcPr marL="51796" marR="51796" marT="0" marB="0"/>
                </a:tc>
                <a:extLst>
                  <a:ext uri="{0D108BD9-81ED-4DB2-BD59-A6C34878D82A}">
                    <a16:rowId xmlns:a16="http://schemas.microsoft.com/office/drawing/2014/main" val="3370189128"/>
                  </a:ext>
                </a:extLst>
              </a:tr>
              <a:tr h="821419">
                <a:tc>
                  <a:txBody>
                    <a:bodyPr/>
                    <a:lstStyle/>
                    <a:p>
                      <a:pPr>
                        <a:spcAft>
                          <a:spcPts val="0"/>
                        </a:spcAft>
                      </a:pPr>
                      <a:r>
                        <a:rPr lang="en-US" sz="1800">
                          <a:effectLst/>
                        </a:rPr>
                        <a:t>Consistent layout </a:t>
                      </a:r>
                      <a:endParaRPr lang="en-GB" sz="1800">
                        <a:effectLst/>
                      </a:endParaRPr>
                    </a:p>
                    <a:p>
                      <a:pPr>
                        <a:spcAft>
                          <a:spcPts val="0"/>
                        </a:spcAft>
                      </a:pPr>
                      <a:r>
                        <a:rPr lang="en-US" sz="1800">
                          <a:effectLst/>
                        </a:rPr>
                        <a:t>(Colours, Fonts etc)</a:t>
                      </a:r>
                      <a:endParaRPr lang="en-GB" sz="1800">
                        <a:effectLst/>
                        <a:latin typeface="Times New Roman" panose="02020603050405020304" pitchFamily="18" charset="0"/>
                        <a:ea typeface="Times New Roman" panose="02020603050405020304" pitchFamily="18" charset="0"/>
                      </a:endParaRPr>
                    </a:p>
                  </a:txBody>
                  <a:tcPr marL="51796" marR="51796" marT="0" marB="0" anchor="ctr"/>
                </a:tc>
                <a:tc>
                  <a:txBody>
                    <a:bodyPr/>
                    <a:lstStyle/>
                    <a:p>
                      <a:pPr algn="ctr">
                        <a:spcAft>
                          <a:spcPts val="0"/>
                        </a:spcAft>
                      </a:pPr>
                      <a:r>
                        <a:rPr lang="en-US" sz="1800">
                          <a:effectLst/>
                        </a:rPr>
                        <a:t> </a:t>
                      </a:r>
                      <a:endParaRPr lang="en-GB" sz="1800">
                        <a:effectLst/>
                        <a:latin typeface="Times New Roman" panose="02020603050405020304" pitchFamily="18" charset="0"/>
                        <a:ea typeface="Times New Roman" panose="02020603050405020304" pitchFamily="18" charset="0"/>
                      </a:endParaRPr>
                    </a:p>
                  </a:txBody>
                  <a:tcPr marL="51796" marR="51796" marT="0" marB="0"/>
                </a:tc>
                <a:tc>
                  <a:txBody>
                    <a:bodyPr/>
                    <a:lstStyle/>
                    <a:p>
                      <a:pPr>
                        <a:spcAft>
                          <a:spcPts val="0"/>
                        </a:spcAft>
                      </a:pPr>
                      <a:r>
                        <a:rPr lang="en-US" sz="1800">
                          <a:effectLst/>
                        </a:rPr>
                        <a:t> </a:t>
                      </a:r>
                      <a:endParaRPr lang="en-GB" sz="1800">
                        <a:effectLst/>
                        <a:latin typeface="Times New Roman" panose="02020603050405020304" pitchFamily="18" charset="0"/>
                        <a:ea typeface="Times New Roman" panose="02020603050405020304" pitchFamily="18" charset="0"/>
                      </a:endParaRPr>
                    </a:p>
                  </a:txBody>
                  <a:tcPr marL="51796" marR="51796" marT="0" marB="0"/>
                </a:tc>
                <a:extLst>
                  <a:ext uri="{0D108BD9-81ED-4DB2-BD59-A6C34878D82A}">
                    <a16:rowId xmlns:a16="http://schemas.microsoft.com/office/drawing/2014/main" val="2447481044"/>
                  </a:ext>
                </a:extLst>
              </a:tr>
              <a:tr h="1095225">
                <a:tc>
                  <a:txBody>
                    <a:bodyPr/>
                    <a:lstStyle/>
                    <a:p>
                      <a:pPr>
                        <a:spcAft>
                          <a:spcPts val="0"/>
                        </a:spcAft>
                      </a:pPr>
                      <a:r>
                        <a:rPr lang="en-US" sz="1800">
                          <a:effectLst/>
                        </a:rPr>
                        <a:t>Suitable text on each page? Is it related to the topic?</a:t>
                      </a:r>
                      <a:endParaRPr lang="en-GB" sz="1800">
                        <a:effectLst/>
                        <a:latin typeface="Times New Roman" panose="02020603050405020304" pitchFamily="18" charset="0"/>
                        <a:ea typeface="Times New Roman" panose="02020603050405020304" pitchFamily="18" charset="0"/>
                      </a:endParaRPr>
                    </a:p>
                  </a:txBody>
                  <a:tcPr marL="51796" marR="51796" marT="0" marB="0" anchor="ctr"/>
                </a:tc>
                <a:tc>
                  <a:txBody>
                    <a:bodyPr/>
                    <a:lstStyle/>
                    <a:p>
                      <a:pPr algn="ctr">
                        <a:spcAft>
                          <a:spcPts val="0"/>
                        </a:spcAft>
                      </a:pPr>
                      <a:r>
                        <a:rPr lang="en-US" sz="1800">
                          <a:effectLst/>
                        </a:rPr>
                        <a:t> </a:t>
                      </a:r>
                      <a:endParaRPr lang="en-GB" sz="1800">
                        <a:effectLst/>
                        <a:latin typeface="Times New Roman" panose="02020603050405020304" pitchFamily="18" charset="0"/>
                        <a:ea typeface="Times New Roman" panose="02020603050405020304" pitchFamily="18" charset="0"/>
                      </a:endParaRPr>
                    </a:p>
                  </a:txBody>
                  <a:tcPr marL="51796" marR="51796" marT="0" marB="0"/>
                </a:tc>
                <a:tc>
                  <a:txBody>
                    <a:bodyPr/>
                    <a:lstStyle/>
                    <a:p>
                      <a:pPr>
                        <a:spcAft>
                          <a:spcPts val="0"/>
                        </a:spcAft>
                      </a:pPr>
                      <a:r>
                        <a:rPr lang="en-US" sz="1800" dirty="0">
                          <a:effectLst/>
                        </a:rPr>
                        <a:t> </a:t>
                      </a:r>
                      <a:endParaRPr lang="en-GB" sz="1800" dirty="0">
                        <a:effectLst/>
                        <a:latin typeface="Times New Roman" panose="02020603050405020304" pitchFamily="18" charset="0"/>
                        <a:ea typeface="Times New Roman" panose="02020603050405020304" pitchFamily="18" charset="0"/>
                      </a:endParaRPr>
                    </a:p>
                  </a:txBody>
                  <a:tcPr marL="51796" marR="51796" marT="0" marB="0"/>
                </a:tc>
                <a:extLst>
                  <a:ext uri="{0D108BD9-81ED-4DB2-BD59-A6C34878D82A}">
                    <a16:rowId xmlns:a16="http://schemas.microsoft.com/office/drawing/2014/main" val="545882826"/>
                  </a:ext>
                </a:extLst>
              </a:tr>
              <a:tr h="821419">
                <a:tc>
                  <a:txBody>
                    <a:bodyPr/>
                    <a:lstStyle/>
                    <a:p>
                      <a:pPr>
                        <a:spcAft>
                          <a:spcPts val="0"/>
                        </a:spcAft>
                      </a:pPr>
                      <a:r>
                        <a:rPr lang="en-US" sz="1800">
                          <a:effectLst/>
                        </a:rPr>
                        <a:t>At least 4 web pages including homepage?</a:t>
                      </a:r>
                      <a:endParaRPr lang="en-GB" sz="1800">
                        <a:effectLst/>
                        <a:latin typeface="Times New Roman" panose="02020603050405020304" pitchFamily="18" charset="0"/>
                        <a:ea typeface="Times New Roman" panose="02020603050405020304" pitchFamily="18" charset="0"/>
                      </a:endParaRPr>
                    </a:p>
                  </a:txBody>
                  <a:tcPr marL="51796" marR="51796" marT="0" marB="0" anchor="ctr"/>
                </a:tc>
                <a:tc>
                  <a:txBody>
                    <a:bodyPr/>
                    <a:lstStyle/>
                    <a:p>
                      <a:pPr algn="ctr">
                        <a:spcAft>
                          <a:spcPts val="0"/>
                        </a:spcAft>
                      </a:pPr>
                      <a:r>
                        <a:rPr lang="en-US" sz="1800">
                          <a:effectLst/>
                        </a:rPr>
                        <a:t> </a:t>
                      </a:r>
                      <a:endParaRPr lang="en-GB" sz="1800">
                        <a:effectLst/>
                        <a:latin typeface="Times New Roman" panose="02020603050405020304" pitchFamily="18" charset="0"/>
                        <a:ea typeface="Times New Roman" panose="02020603050405020304" pitchFamily="18" charset="0"/>
                      </a:endParaRPr>
                    </a:p>
                  </a:txBody>
                  <a:tcPr marL="51796" marR="51796" marT="0" marB="0"/>
                </a:tc>
                <a:tc>
                  <a:txBody>
                    <a:bodyPr/>
                    <a:lstStyle/>
                    <a:p>
                      <a:pPr>
                        <a:spcAft>
                          <a:spcPts val="0"/>
                        </a:spcAft>
                      </a:pPr>
                      <a:r>
                        <a:rPr lang="en-US" sz="1800">
                          <a:effectLst/>
                        </a:rPr>
                        <a:t> </a:t>
                      </a:r>
                      <a:endParaRPr lang="en-GB" sz="1800">
                        <a:effectLst/>
                        <a:latin typeface="Times New Roman" panose="02020603050405020304" pitchFamily="18" charset="0"/>
                        <a:ea typeface="Times New Roman" panose="02020603050405020304" pitchFamily="18" charset="0"/>
                      </a:endParaRPr>
                    </a:p>
                  </a:txBody>
                  <a:tcPr marL="51796" marR="51796" marT="0" marB="0"/>
                </a:tc>
                <a:extLst>
                  <a:ext uri="{0D108BD9-81ED-4DB2-BD59-A6C34878D82A}">
                    <a16:rowId xmlns:a16="http://schemas.microsoft.com/office/drawing/2014/main" val="4221907827"/>
                  </a:ext>
                </a:extLst>
              </a:tr>
              <a:tr h="547613">
                <a:tc>
                  <a:txBody>
                    <a:bodyPr/>
                    <a:lstStyle/>
                    <a:p>
                      <a:pPr>
                        <a:spcAft>
                          <a:spcPts val="0"/>
                        </a:spcAft>
                      </a:pPr>
                      <a:r>
                        <a:rPr lang="en-US" sz="1800">
                          <a:effectLst/>
                        </a:rPr>
                        <a:t>Hyperlinks on each page?</a:t>
                      </a:r>
                      <a:endParaRPr lang="en-GB" sz="1800">
                        <a:effectLst/>
                        <a:latin typeface="Times New Roman" panose="02020603050405020304" pitchFamily="18" charset="0"/>
                        <a:ea typeface="Times New Roman" panose="02020603050405020304" pitchFamily="18" charset="0"/>
                      </a:endParaRPr>
                    </a:p>
                  </a:txBody>
                  <a:tcPr marL="51796" marR="51796" marT="0" marB="0" anchor="ctr"/>
                </a:tc>
                <a:tc>
                  <a:txBody>
                    <a:bodyPr/>
                    <a:lstStyle/>
                    <a:p>
                      <a:pPr algn="ctr">
                        <a:spcAft>
                          <a:spcPts val="0"/>
                        </a:spcAft>
                      </a:pPr>
                      <a:r>
                        <a:rPr lang="en-US" sz="1800">
                          <a:effectLst/>
                        </a:rPr>
                        <a:t> </a:t>
                      </a:r>
                      <a:endParaRPr lang="en-GB" sz="1800">
                        <a:effectLst/>
                        <a:latin typeface="Times New Roman" panose="02020603050405020304" pitchFamily="18" charset="0"/>
                        <a:ea typeface="Times New Roman" panose="02020603050405020304" pitchFamily="18" charset="0"/>
                      </a:endParaRPr>
                    </a:p>
                  </a:txBody>
                  <a:tcPr marL="51796" marR="51796" marT="0" marB="0"/>
                </a:tc>
                <a:tc>
                  <a:txBody>
                    <a:bodyPr/>
                    <a:lstStyle/>
                    <a:p>
                      <a:pPr>
                        <a:spcAft>
                          <a:spcPts val="0"/>
                        </a:spcAft>
                      </a:pPr>
                      <a:r>
                        <a:rPr lang="en-US" sz="1800">
                          <a:effectLst/>
                        </a:rPr>
                        <a:t> </a:t>
                      </a:r>
                      <a:endParaRPr lang="en-GB" sz="1800">
                        <a:effectLst/>
                        <a:latin typeface="Times New Roman" panose="02020603050405020304" pitchFamily="18" charset="0"/>
                        <a:ea typeface="Times New Roman" panose="02020603050405020304" pitchFamily="18" charset="0"/>
                      </a:endParaRPr>
                    </a:p>
                  </a:txBody>
                  <a:tcPr marL="51796" marR="51796" marT="0" marB="0"/>
                </a:tc>
                <a:extLst>
                  <a:ext uri="{0D108BD9-81ED-4DB2-BD59-A6C34878D82A}">
                    <a16:rowId xmlns:a16="http://schemas.microsoft.com/office/drawing/2014/main" val="2214535284"/>
                  </a:ext>
                </a:extLst>
              </a:tr>
              <a:tr h="632804">
                <a:tc>
                  <a:txBody>
                    <a:bodyPr/>
                    <a:lstStyle/>
                    <a:p>
                      <a:pPr>
                        <a:spcAft>
                          <a:spcPts val="0"/>
                        </a:spcAft>
                      </a:pPr>
                      <a:r>
                        <a:rPr lang="en-US" sz="1800">
                          <a:effectLst/>
                        </a:rPr>
                        <a:t>Do the hyperlinks work?</a:t>
                      </a:r>
                      <a:endParaRPr lang="en-GB" sz="1800">
                        <a:effectLst/>
                        <a:latin typeface="Times New Roman" panose="02020603050405020304" pitchFamily="18" charset="0"/>
                        <a:ea typeface="Times New Roman" panose="02020603050405020304" pitchFamily="18" charset="0"/>
                      </a:endParaRPr>
                    </a:p>
                  </a:txBody>
                  <a:tcPr marL="51796" marR="51796" marT="0" marB="0" anchor="ctr"/>
                </a:tc>
                <a:tc>
                  <a:txBody>
                    <a:bodyPr/>
                    <a:lstStyle/>
                    <a:p>
                      <a:pPr algn="ctr">
                        <a:spcAft>
                          <a:spcPts val="0"/>
                        </a:spcAft>
                      </a:pPr>
                      <a:r>
                        <a:rPr lang="en-US" sz="1800">
                          <a:effectLst/>
                        </a:rPr>
                        <a:t> </a:t>
                      </a:r>
                      <a:endParaRPr lang="en-GB" sz="1800">
                        <a:effectLst/>
                        <a:latin typeface="Times New Roman" panose="02020603050405020304" pitchFamily="18" charset="0"/>
                        <a:ea typeface="Times New Roman" panose="02020603050405020304" pitchFamily="18" charset="0"/>
                      </a:endParaRPr>
                    </a:p>
                  </a:txBody>
                  <a:tcPr marL="51796" marR="51796" marT="0" marB="0"/>
                </a:tc>
                <a:tc>
                  <a:txBody>
                    <a:bodyPr/>
                    <a:lstStyle/>
                    <a:p>
                      <a:pPr>
                        <a:spcAft>
                          <a:spcPts val="0"/>
                        </a:spcAft>
                      </a:pPr>
                      <a:r>
                        <a:rPr lang="en-US" sz="1800" dirty="0">
                          <a:effectLst/>
                        </a:rPr>
                        <a:t> </a:t>
                      </a:r>
                      <a:endParaRPr lang="en-GB" sz="1800" dirty="0">
                        <a:effectLst/>
                        <a:latin typeface="Times New Roman" panose="02020603050405020304" pitchFamily="18" charset="0"/>
                        <a:ea typeface="Times New Roman" panose="02020603050405020304" pitchFamily="18" charset="0"/>
                      </a:endParaRPr>
                    </a:p>
                  </a:txBody>
                  <a:tcPr marL="51796" marR="51796" marT="0" marB="0"/>
                </a:tc>
                <a:extLst>
                  <a:ext uri="{0D108BD9-81ED-4DB2-BD59-A6C34878D82A}">
                    <a16:rowId xmlns:a16="http://schemas.microsoft.com/office/drawing/2014/main" val="1311641931"/>
                  </a:ext>
                </a:extLst>
              </a:tr>
              <a:tr h="632804">
                <a:tc>
                  <a:txBody>
                    <a:bodyPr/>
                    <a:lstStyle/>
                    <a:p>
                      <a:pPr>
                        <a:spcAft>
                          <a:spcPts val="0"/>
                        </a:spcAft>
                      </a:pPr>
                      <a:r>
                        <a:rPr lang="en-US" sz="1800" dirty="0">
                          <a:effectLst/>
                        </a:rPr>
                        <a:t>Overall feedback</a:t>
                      </a:r>
                      <a:endParaRPr lang="en-GB" sz="1800" dirty="0">
                        <a:effectLst/>
                        <a:latin typeface="Times New Roman" panose="02020603050405020304" pitchFamily="18" charset="0"/>
                        <a:ea typeface="Times New Roman" panose="02020603050405020304" pitchFamily="18" charset="0"/>
                      </a:endParaRPr>
                    </a:p>
                  </a:txBody>
                  <a:tcPr marL="51796" marR="51796" marT="0" marB="0" anchor="ctr"/>
                </a:tc>
                <a:tc gridSpan="2">
                  <a:txBody>
                    <a:bodyPr/>
                    <a:lstStyle/>
                    <a:p>
                      <a:pPr>
                        <a:spcAft>
                          <a:spcPts val="0"/>
                        </a:spcAft>
                      </a:pPr>
                      <a:r>
                        <a:rPr lang="en-US" sz="1800" dirty="0">
                          <a:effectLst/>
                        </a:rPr>
                        <a:t> </a:t>
                      </a:r>
                      <a:endParaRPr lang="en-GB" sz="1800" dirty="0">
                        <a:effectLst/>
                        <a:latin typeface="Times New Roman" panose="02020603050405020304" pitchFamily="18" charset="0"/>
                        <a:ea typeface="Times New Roman" panose="02020603050405020304" pitchFamily="18" charset="0"/>
                      </a:endParaRPr>
                    </a:p>
                  </a:txBody>
                  <a:tcPr marL="51796" marR="51796" marT="0" marB="0"/>
                </a:tc>
                <a:tc hMerge="1">
                  <a:txBody>
                    <a:bodyPr/>
                    <a:lstStyle/>
                    <a:p>
                      <a:endParaRPr lang="en-GB"/>
                    </a:p>
                  </a:txBody>
                  <a:tcPr/>
                </a:tc>
                <a:extLst>
                  <a:ext uri="{0D108BD9-81ED-4DB2-BD59-A6C34878D82A}">
                    <a16:rowId xmlns:a16="http://schemas.microsoft.com/office/drawing/2014/main" val="127912751"/>
                  </a:ext>
                </a:extLst>
              </a:tr>
            </a:tbl>
          </a:graphicData>
        </a:graphic>
      </p:graphicFrame>
      <p:sp>
        <p:nvSpPr>
          <p:cNvPr id="4" name="Rectangle 1">
            <a:extLst>
              <a:ext uri="{FF2B5EF4-FFF2-40B4-BE49-F238E27FC236}">
                <a16:creationId xmlns:a16="http://schemas.microsoft.com/office/drawing/2014/main" id="{D3522DEF-8FAC-4CDC-9187-0768B734D24C}"/>
              </a:ext>
            </a:extLst>
          </p:cNvPr>
          <p:cNvSpPr>
            <a:spLocks noChangeArrowheads="1"/>
          </p:cNvSpPr>
          <p:nvPr/>
        </p:nvSpPr>
        <p:spPr bwMode="auto">
          <a:xfrm>
            <a:off x="7756088" y="1337012"/>
            <a:ext cx="443591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48525" algn="l"/>
              </a:tabLst>
              <a:defRPr>
                <a:solidFill>
                  <a:schemeClr val="tx1"/>
                </a:solidFill>
                <a:latin typeface="Arial" panose="020B0604020202020204" pitchFamily="34" charset="0"/>
              </a:defRPr>
            </a:lvl1pPr>
            <a:lvl2pPr eaLnBrk="0" fontAlgn="base" hangingPunct="0">
              <a:spcBef>
                <a:spcPct val="0"/>
              </a:spcBef>
              <a:spcAft>
                <a:spcPct val="0"/>
              </a:spcAft>
              <a:tabLst>
                <a:tab pos="7248525" algn="l"/>
              </a:tabLst>
              <a:defRPr>
                <a:solidFill>
                  <a:schemeClr val="tx1"/>
                </a:solidFill>
                <a:latin typeface="Arial" panose="020B0604020202020204" pitchFamily="34" charset="0"/>
              </a:defRPr>
            </a:lvl2pPr>
            <a:lvl3pPr eaLnBrk="0" fontAlgn="base" hangingPunct="0">
              <a:spcBef>
                <a:spcPct val="0"/>
              </a:spcBef>
              <a:spcAft>
                <a:spcPct val="0"/>
              </a:spcAft>
              <a:tabLst>
                <a:tab pos="7248525" algn="l"/>
              </a:tabLst>
              <a:defRPr>
                <a:solidFill>
                  <a:schemeClr val="tx1"/>
                </a:solidFill>
                <a:latin typeface="Arial" panose="020B0604020202020204" pitchFamily="34" charset="0"/>
              </a:defRPr>
            </a:lvl3pPr>
            <a:lvl4pPr eaLnBrk="0" fontAlgn="base" hangingPunct="0">
              <a:spcBef>
                <a:spcPct val="0"/>
              </a:spcBef>
              <a:spcAft>
                <a:spcPct val="0"/>
              </a:spcAft>
              <a:tabLst>
                <a:tab pos="7248525" algn="l"/>
              </a:tabLst>
              <a:defRPr>
                <a:solidFill>
                  <a:schemeClr val="tx1"/>
                </a:solidFill>
                <a:latin typeface="Arial" panose="020B0604020202020204" pitchFamily="34" charset="0"/>
              </a:defRPr>
            </a:lvl4pPr>
            <a:lvl5pPr eaLnBrk="0" fontAlgn="base" hangingPunct="0">
              <a:spcBef>
                <a:spcPct val="0"/>
              </a:spcBef>
              <a:spcAft>
                <a:spcPct val="0"/>
              </a:spcAft>
              <a:tabLst>
                <a:tab pos="7248525" algn="l"/>
              </a:tabLst>
              <a:defRPr>
                <a:solidFill>
                  <a:schemeClr val="tx1"/>
                </a:solidFill>
                <a:latin typeface="Arial" panose="020B0604020202020204" pitchFamily="34" charset="0"/>
              </a:defRPr>
            </a:lvl5pPr>
            <a:lvl6pPr eaLnBrk="0" fontAlgn="base" hangingPunct="0">
              <a:spcBef>
                <a:spcPct val="0"/>
              </a:spcBef>
              <a:spcAft>
                <a:spcPct val="0"/>
              </a:spcAft>
              <a:tabLst>
                <a:tab pos="7248525" algn="l"/>
              </a:tabLst>
              <a:defRPr>
                <a:solidFill>
                  <a:schemeClr val="tx1"/>
                </a:solidFill>
                <a:latin typeface="Arial" panose="020B0604020202020204" pitchFamily="34" charset="0"/>
              </a:defRPr>
            </a:lvl6pPr>
            <a:lvl7pPr eaLnBrk="0" fontAlgn="base" hangingPunct="0">
              <a:spcBef>
                <a:spcPct val="0"/>
              </a:spcBef>
              <a:spcAft>
                <a:spcPct val="0"/>
              </a:spcAft>
              <a:tabLst>
                <a:tab pos="7248525" algn="l"/>
              </a:tabLst>
              <a:defRPr>
                <a:solidFill>
                  <a:schemeClr val="tx1"/>
                </a:solidFill>
                <a:latin typeface="Arial" panose="020B0604020202020204" pitchFamily="34" charset="0"/>
              </a:defRPr>
            </a:lvl7pPr>
            <a:lvl8pPr eaLnBrk="0" fontAlgn="base" hangingPunct="0">
              <a:spcBef>
                <a:spcPct val="0"/>
              </a:spcBef>
              <a:spcAft>
                <a:spcPct val="0"/>
              </a:spcAft>
              <a:tabLst>
                <a:tab pos="7248525" algn="l"/>
              </a:tabLst>
              <a:defRPr>
                <a:solidFill>
                  <a:schemeClr val="tx1"/>
                </a:solidFill>
                <a:latin typeface="Arial" panose="020B0604020202020204" pitchFamily="34" charset="0"/>
              </a:defRPr>
            </a:lvl8pPr>
            <a:lvl9pPr eaLnBrk="0" fontAlgn="base" hangingPunct="0">
              <a:spcBef>
                <a:spcPct val="0"/>
              </a:spcBef>
              <a:spcAft>
                <a:spcPct val="0"/>
              </a:spcAft>
              <a:tabLst>
                <a:tab pos="72485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248525" algn="l"/>
              </a:tabLst>
            </a:pPr>
            <a:r>
              <a:rPr kumimoji="0" lang="en-US" altLang="en-US" sz="20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Mark each section identifying if you think criteria has been met or not (Yes or No)</a:t>
            </a:r>
            <a:r>
              <a:rPr lang="en-GB" altLang="en-US" sz="2000" dirty="0"/>
              <a:t>  </a:t>
            </a:r>
            <a:r>
              <a:rPr kumimoji="0" lang="en-US" altLang="en-US" sz="20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each section, provide a suggestion which will help to improve their website.</a:t>
            </a:r>
          </a:p>
          <a:p>
            <a:pPr marL="0" marR="0" lvl="0" indent="0" algn="l" defTabSz="914400" rtl="0" eaLnBrk="0" fontAlgn="base" latinLnBrk="0" hangingPunct="0">
              <a:lnSpc>
                <a:spcPct val="100000"/>
              </a:lnSpc>
              <a:spcBef>
                <a:spcPct val="0"/>
              </a:spcBef>
              <a:spcAft>
                <a:spcPct val="0"/>
              </a:spcAft>
              <a:buClrTx/>
              <a:buSzTx/>
              <a:buFontTx/>
              <a:buNone/>
              <a:tabLst>
                <a:tab pos="7248525" algn="l"/>
              </a:tabLst>
            </a:pPr>
            <a:endParaRPr lang="en-US" altLang="en-US" sz="20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248525" algn="l"/>
              </a:tabLst>
            </a:pPr>
            <a:r>
              <a:rPr kumimoji="0" lang="en-US" altLang="en-US" sz="20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Peer evaluation wa</a:t>
            </a:r>
            <a:r>
              <a:rPr lang="en-US" altLang="en-US" sz="2000" dirty="0">
                <a:latin typeface="Calibri" panose="020F0502020204030204" pitchFamily="34" charset="0"/>
                <a:cs typeface="Calibri" panose="020F0502020204030204" pitchFamily="34" charset="0"/>
              </a:rPr>
              <a:t>s completed by:</a:t>
            </a:r>
          </a:p>
          <a:p>
            <a:pPr marL="0" marR="0" lvl="0" indent="0" algn="l" defTabSz="914400" rtl="0" eaLnBrk="0" fontAlgn="base" latinLnBrk="0" hangingPunct="0">
              <a:lnSpc>
                <a:spcPct val="100000"/>
              </a:lnSpc>
              <a:spcBef>
                <a:spcPct val="0"/>
              </a:spcBef>
              <a:spcAft>
                <a:spcPct val="0"/>
              </a:spcAft>
              <a:buClrTx/>
              <a:buSzTx/>
              <a:buFontTx/>
              <a:buNone/>
              <a:tabLst>
                <a:tab pos="7248525" algn="l"/>
              </a:tabLst>
            </a:pPr>
            <a:endParaRPr kumimoji="0" lang="en-US" altLang="en-US" sz="20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248525" algn="l"/>
              </a:tabLst>
            </a:pPr>
            <a:endParaRPr kumimoji="0" lang="en-US" altLang="en-US" sz="20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248525" algn="l"/>
              </a:tabLst>
            </a:pPr>
            <a:r>
              <a:rPr lang="en-US" altLang="en-US" sz="2000" dirty="0">
                <a:latin typeface="Calibri" panose="020F0502020204030204" pitchFamily="34" charset="0"/>
                <a:cs typeface="Calibri" panose="020F0502020204030204" pitchFamily="34" charset="0"/>
              </a:rPr>
              <a:t>Date:</a:t>
            </a:r>
            <a:endParaRPr kumimoji="0" lang="en-GB" altLang="en-US"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48525" algn="l"/>
              </a:tabLst>
            </a:pPr>
            <a:r>
              <a:rPr kumimoji="0" lang="en-US" altLang="en-US" sz="20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48525" algn="l"/>
              </a:tabLst>
            </a:pPr>
            <a:endParaRPr kumimoji="0" lang="en-GB" altLang="en-US" sz="2000" i="0" u="none" strike="noStrike" cap="none" normalizeH="0" baseline="0" dirty="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F05F861D-6150-469D-9C9F-BAA759A65E48}"/>
              </a:ext>
            </a:extLst>
          </p:cNvPr>
          <p:cNvSpPr txBox="1">
            <a:spLocks/>
          </p:cNvSpPr>
          <p:nvPr/>
        </p:nvSpPr>
        <p:spPr>
          <a:xfrm>
            <a:off x="269" y="0"/>
            <a:ext cx="8229600" cy="62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FF0000"/>
                </a:solidFill>
                <a:latin typeface="Arial Rounded MT Bold" panose="020F0704030504030204" pitchFamily="34" charset="0"/>
              </a:rPr>
              <a:t>Next steps </a:t>
            </a:r>
            <a:r>
              <a:rPr lang="en-GB" sz="3600" dirty="0">
                <a:solidFill>
                  <a:srgbClr val="002060"/>
                </a:solidFill>
                <a:latin typeface="Arial Rounded MT Bold" panose="020F0704030504030204" pitchFamily="34" charset="0"/>
              </a:rPr>
              <a:t>– Peer Evaluation</a:t>
            </a:r>
          </a:p>
        </p:txBody>
      </p:sp>
      <p:sp>
        <p:nvSpPr>
          <p:cNvPr id="9" name="Rectangle 8">
            <a:extLst>
              <a:ext uri="{FF2B5EF4-FFF2-40B4-BE49-F238E27FC236}">
                <a16:creationId xmlns:a16="http://schemas.microsoft.com/office/drawing/2014/main" id="{B646557A-9735-4B7E-9428-A5E976E805BA}"/>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9</a:t>
            </a:r>
            <a:endParaRPr lang="en-GB" sz="3600" dirty="0">
              <a:solidFill>
                <a:schemeClr val="accent1"/>
              </a:solidFill>
            </a:endParaRPr>
          </a:p>
        </p:txBody>
      </p:sp>
    </p:spTree>
    <p:extLst>
      <p:ext uri="{BB962C8B-B14F-4D97-AF65-F5344CB8AC3E}">
        <p14:creationId xmlns:p14="http://schemas.microsoft.com/office/powerpoint/2010/main" val="350009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8834" y="267167"/>
            <a:ext cx="849167" cy="468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4" name="Table 3"/>
          <p:cNvGraphicFramePr>
            <a:graphicFrameLocks noGrp="1"/>
          </p:cNvGraphicFramePr>
          <p:nvPr/>
        </p:nvGraphicFramePr>
        <p:xfrm>
          <a:off x="1818860" y="397137"/>
          <a:ext cx="5600699" cy="172102"/>
        </p:xfrm>
        <a:graphic>
          <a:graphicData uri="http://schemas.openxmlformats.org/drawingml/2006/table">
            <a:tbl>
              <a:tblPr firstRow="1" firstCol="1" bandRow="1">
                <a:tableStyleId>{073A0DAA-6AF3-43AB-8588-CEC1D06C72B9}</a:tableStyleId>
              </a:tblPr>
              <a:tblGrid>
                <a:gridCol w="807720">
                  <a:extLst>
                    <a:ext uri="{9D8B030D-6E8A-4147-A177-3AD203B41FA5}">
                      <a16:colId xmlns:a16="http://schemas.microsoft.com/office/drawing/2014/main" val="3308441868"/>
                    </a:ext>
                  </a:extLst>
                </a:gridCol>
                <a:gridCol w="1337786">
                  <a:extLst>
                    <a:ext uri="{9D8B030D-6E8A-4147-A177-3AD203B41FA5}">
                      <a16:colId xmlns:a16="http://schemas.microsoft.com/office/drawing/2014/main" val="4148508196"/>
                    </a:ext>
                  </a:extLst>
                </a:gridCol>
                <a:gridCol w="1727835">
                  <a:extLst>
                    <a:ext uri="{9D8B030D-6E8A-4147-A177-3AD203B41FA5}">
                      <a16:colId xmlns:a16="http://schemas.microsoft.com/office/drawing/2014/main" val="786811272"/>
                    </a:ext>
                  </a:extLst>
                </a:gridCol>
                <a:gridCol w="1727358">
                  <a:extLst>
                    <a:ext uri="{9D8B030D-6E8A-4147-A177-3AD203B41FA5}">
                      <a16:colId xmlns:a16="http://schemas.microsoft.com/office/drawing/2014/main" val="1491199705"/>
                    </a:ext>
                  </a:extLst>
                </a:gridCol>
              </a:tblGrid>
              <a:tr h="172102">
                <a:tc>
                  <a:txBody>
                    <a:bodyPr/>
                    <a:lstStyle/>
                    <a:p>
                      <a:pPr>
                        <a:lnSpc>
                          <a:spcPct val="107000"/>
                        </a:lnSpc>
                        <a:spcAft>
                          <a:spcPts val="0"/>
                        </a:spcAft>
                      </a:pPr>
                      <a:r>
                        <a:rPr lang="en-GB" sz="800" dirty="0">
                          <a:effectLst/>
                        </a:rPr>
                        <a:t>ICT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800" dirty="0">
                          <a:effectLst/>
                        </a:rPr>
                        <a:t>Year 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800" dirty="0">
                          <a:effectLst/>
                        </a:rPr>
                        <a:t>Autumn Term</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800" dirty="0">
                          <a:effectLst/>
                        </a:rPr>
                        <a:t>E-Safety/web</a:t>
                      </a:r>
                      <a:r>
                        <a:rPr lang="en-GB" sz="800" baseline="0" dirty="0">
                          <a:effectLst/>
                        </a:rPr>
                        <a:t> Design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37186021"/>
                  </a:ext>
                </a:extLst>
              </a:tr>
            </a:tbl>
          </a:graphicData>
        </a:graphic>
      </p:graphicFrame>
      <p:graphicFrame>
        <p:nvGraphicFramePr>
          <p:cNvPr id="5" name="Table 4"/>
          <p:cNvGraphicFramePr>
            <a:graphicFrameLocks noGrp="1"/>
          </p:cNvGraphicFramePr>
          <p:nvPr/>
        </p:nvGraphicFramePr>
        <p:xfrm>
          <a:off x="1845403" y="706194"/>
          <a:ext cx="4121743" cy="2916496"/>
        </p:xfrm>
        <a:graphic>
          <a:graphicData uri="http://schemas.openxmlformats.org/drawingml/2006/table">
            <a:tbl>
              <a:tblPr firstRow="1" firstCol="1" bandRow="1">
                <a:tableStyleId>{793D81CF-94F2-401A-BA57-92F5A7B2D0C5}</a:tableStyleId>
              </a:tblPr>
              <a:tblGrid>
                <a:gridCol w="222156">
                  <a:extLst>
                    <a:ext uri="{9D8B030D-6E8A-4147-A177-3AD203B41FA5}">
                      <a16:colId xmlns:a16="http://schemas.microsoft.com/office/drawing/2014/main" val="3276500004"/>
                    </a:ext>
                  </a:extLst>
                </a:gridCol>
                <a:gridCol w="886483">
                  <a:extLst>
                    <a:ext uri="{9D8B030D-6E8A-4147-A177-3AD203B41FA5}">
                      <a16:colId xmlns:a16="http://schemas.microsoft.com/office/drawing/2014/main" val="696656072"/>
                    </a:ext>
                  </a:extLst>
                </a:gridCol>
                <a:gridCol w="3013104">
                  <a:extLst>
                    <a:ext uri="{9D8B030D-6E8A-4147-A177-3AD203B41FA5}">
                      <a16:colId xmlns:a16="http://schemas.microsoft.com/office/drawing/2014/main" val="2252781272"/>
                    </a:ext>
                  </a:extLst>
                </a:gridCol>
              </a:tblGrid>
              <a:tr h="149426">
                <a:tc gridSpan="3">
                  <a:txBody>
                    <a:bodyPr/>
                    <a:lstStyle/>
                    <a:p>
                      <a:pPr marL="0" lvl="0" indent="0" algn="l">
                        <a:spcAft>
                          <a:spcPts val="0"/>
                        </a:spcAft>
                        <a:buFont typeface="+mj-lt"/>
                        <a:buNone/>
                      </a:pPr>
                      <a:r>
                        <a:rPr lang="en-GB" sz="800" dirty="0">
                          <a:effectLst/>
                        </a:rPr>
                        <a:t>Topic – E-Safety</a:t>
                      </a:r>
                      <a:endParaRPr lang="en-GB" sz="800" dirty="0">
                        <a:effectLst/>
                        <a:latin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37569555"/>
                  </a:ext>
                </a:extLst>
              </a:tr>
              <a:tr h="297054">
                <a:tc>
                  <a:txBody>
                    <a:bodyPr/>
                    <a:lstStyle/>
                    <a:p>
                      <a:pPr algn="ctr">
                        <a:lnSpc>
                          <a:spcPct val="107000"/>
                        </a:lnSpc>
                        <a:spcAft>
                          <a:spcPts val="0"/>
                        </a:spcAft>
                      </a:pPr>
                      <a:r>
                        <a:rPr lang="en-GB" sz="800" dirty="0">
                          <a:effectLst/>
                        </a:rPr>
                        <a:t>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Blog</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A personal website on which a person records their opinions.</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68282958"/>
                  </a:ext>
                </a:extLst>
              </a:tr>
              <a:tr h="449245">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R="0" indent="0" algn="ctr"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Chatroom</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A ‘virtual room’ where users can ‘talk’ with each other by typing.</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4788274"/>
                  </a:ext>
                </a:extLst>
              </a:tr>
              <a:tr h="297054">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Online friendships</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lvl="0" indent="0" algn="l" rtl="0">
                        <a:spcBef>
                          <a:spcPts val="0"/>
                        </a:spcBef>
                        <a:spcAft>
                          <a:spcPts val="0"/>
                        </a:spcAft>
                        <a:buNone/>
                      </a:pPr>
                      <a:r>
                        <a:rPr lang="en-GB" sz="900" kern="1400" dirty="0">
                          <a:ln>
                            <a:noFill/>
                          </a:ln>
                          <a:solidFill>
                            <a:srgbClr val="000000"/>
                          </a:solidFill>
                          <a:effectLst/>
                          <a:latin typeface="Calibri" panose="020F0502020204030204" pitchFamily="34" charset="0"/>
                        </a:rPr>
                        <a:t>Characteristics of good online friendships include </a:t>
                      </a:r>
                      <a:r>
                        <a:rPr lang="en-GB" sz="900" dirty="0"/>
                        <a:t>Support, consent, trust and kindness</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61691775"/>
                  </a:ext>
                </a:extLst>
              </a:tr>
              <a:tr h="297054">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R="0" indent="0" algn="ctr"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Cyberbullying</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Bullying that takes place using digital/electronic devices.</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201450"/>
                  </a:ext>
                </a:extLst>
              </a:tr>
              <a:tr h="297054">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Cyberstalking</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Stalking someone online.</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40119665"/>
                  </a:ext>
                </a:extLst>
              </a:tr>
              <a:tr h="449245">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R="0" indent="0" algn="ctr" rtl="0">
                        <a:lnSpc>
                          <a:spcPct val="119000"/>
                        </a:lnSpc>
                        <a:spcBef>
                          <a:spcPts val="0"/>
                        </a:spcBef>
                        <a:spcAft>
                          <a:spcPts val="600"/>
                        </a:spcAft>
                      </a:pPr>
                      <a:r>
                        <a:rPr lang="en-GB" sz="900" kern="1400">
                          <a:ln>
                            <a:noFill/>
                          </a:ln>
                          <a:solidFill>
                            <a:srgbClr val="000000"/>
                          </a:solidFill>
                          <a:effectLst/>
                          <a:latin typeface="Calibri" panose="020F0502020204030204" pitchFamily="34" charset="0"/>
                        </a:rPr>
                        <a:t>Cyberspace</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A term for the Internet which is often viewed as a virtual world.</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206209"/>
                  </a:ext>
                </a:extLst>
              </a:tr>
              <a:tr h="297054">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900" kern="1400" dirty="0" err="1">
                          <a:ln>
                            <a:noFill/>
                          </a:ln>
                          <a:solidFill>
                            <a:srgbClr val="000000"/>
                          </a:solidFill>
                          <a:effectLst/>
                          <a:latin typeface="Calibri" panose="020F0502020204030204" pitchFamily="34" charset="0"/>
                        </a:rPr>
                        <a:t>Fabotage</a:t>
                      </a:r>
                      <a:endParaRPr lang="en-GB" sz="900" kern="1400" dirty="0">
                        <a:ln>
                          <a:noFill/>
                        </a:ln>
                        <a:solidFill>
                          <a:srgbClr val="000000"/>
                        </a:solidFill>
                        <a:effectLst/>
                        <a:latin typeface="Calibri" panose="020F0502020204030204" pitchFamily="34" charset="0"/>
                      </a:endParaRP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A slang word for ‘Facebook Sabotage’.</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93884687"/>
                  </a:ext>
                </a:extLst>
              </a:tr>
              <a:tr h="297054">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8</a:t>
                      </a: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R="0" indent="0" algn="ctr" rtl="0">
                        <a:lnSpc>
                          <a:spcPct val="119000"/>
                        </a:lnSpc>
                        <a:spcBef>
                          <a:spcPts val="0"/>
                        </a:spcBef>
                        <a:spcAft>
                          <a:spcPts val="600"/>
                        </a:spcAft>
                      </a:pPr>
                      <a:r>
                        <a:rPr lang="en-GB" sz="900" kern="1400">
                          <a:ln>
                            <a:noFill/>
                          </a:ln>
                          <a:solidFill>
                            <a:srgbClr val="000000"/>
                          </a:solidFill>
                          <a:effectLst/>
                          <a:latin typeface="Calibri" panose="020F0502020204030204" pitchFamily="34" charset="0"/>
                        </a:rPr>
                        <a:t>Filter</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Preventing certain types of material from reaching your PC.</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258918"/>
                  </a:ext>
                </a:extLst>
              </a:tr>
            </a:tbl>
          </a:graphicData>
        </a:graphic>
      </p:graphicFrame>
      <p:graphicFrame>
        <p:nvGraphicFramePr>
          <p:cNvPr id="8" name="Table 7"/>
          <p:cNvGraphicFramePr>
            <a:graphicFrameLocks noGrp="1"/>
          </p:cNvGraphicFramePr>
          <p:nvPr/>
        </p:nvGraphicFramePr>
        <p:xfrm>
          <a:off x="1845402" y="5319998"/>
          <a:ext cx="4124794" cy="1145000"/>
        </p:xfrm>
        <a:graphic>
          <a:graphicData uri="http://schemas.openxmlformats.org/drawingml/2006/table">
            <a:tbl>
              <a:tblPr firstRow="1" firstCol="1" bandRow="1">
                <a:tableStyleId>{793D81CF-94F2-401A-BA57-92F5A7B2D0C5}</a:tableStyleId>
              </a:tblPr>
              <a:tblGrid>
                <a:gridCol w="128270">
                  <a:extLst>
                    <a:ext uri="{9D8B030D-6E8A-4147-A177-3AD203B41FA5}">
                      <a16:colId xmlns:a16="http://schemas.microsoft.com/office/drawing/2014/main" val="162903367"/>
                    </a:ext>
                  </a:extLst>
                </a:gridCol>
                <a:gridCol w="519383">
                  <a:extLst>
                    <a:ext uri="{9D8B030D-6E8A-4147-A177-3AD203B41FA5}">
                      <a16:colId xmlns:a16="http://schemas.microsoft.com/office/drawing/2014/main" val="128745657"/>
                    </a:ext>
                  </a:extLst>
                </a:gridCol>
                <a:gridCol w="3477141">
                  <a:extLst>
                    <a:ext uri="{9D8B030D-6E8A-4147-A177-3AD203B41FA5}">
                      <a16:colId xmlns:a16="http://schemas.microsoft.com/office/drawing/2014/main" val="1533877816"/>
                    </a:ext>
                  </a:extLst>
                </a:gridCol>
              </a:tblGrid>
              <a:tr h="168695">
                <a:tc gridSpan="3">
                  <a:txBody>
                    <a:bodyPr/>
                    <a:lstStyle/>
                    <a:p>
                      <a:pPr marL="0" lvl="0" indent="0" algn="l">
                        <a:lnSpc>
                          <a:spcPct val="107000"/>
                        </a:lnSpc>
                        <a:spcAft>
                          <a:spcPts val="0"/>
                        </a:spcAft>
                        <a:buFont typeface="+mj-lt"/>
                        <a:buNone/>
                      </a:pPr>
                      <a:r>
                        <a:rPr lang="en-GB" sz="800" dirty="0">
                          <a:effectLst/>
                        </a:rPr>
                        <a:t>Command Words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4983870"/>
                  </a:ext>
                </a:extLst>
              </a:tr>
              <a:tr h="181294">
                <a:tc>
                  <a:txBody>
                    <a:bodyPr/>
                    <a:lstStyle/>
                    <a:p>
                      <a:pPr algn="l">
                        <a:lnSpc>
                          <a:spcPct val="107000"/>
                        </a:lnSpc>
                        <a:spcAft>
                          <a:spcPts val="0"/>
                        </a:spcAft>
                      </a:pPr>
                      <a:r>
                        <a:rPr lang="en-GB" sz="800" dirty="0">
                          <a:effectLst/>
                        </a:rPr>
                        <a:t>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nSpc>
                          <a:spcPct val="115000"/>
                        </a:lnSpc>
                        <a:spcAft>
                          <a:spcPts val="0"/>
                        </a:spcAft>
                      </a:pPr>
                      <a:r>
                        <a:rPr lang="en-GB" sz="800" dirty="0">
                          <a:effectLst/>
                        </a:rPr>
                        <a:t>State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n-GB" sz="800" dirty="0">
                          <a:effectLst/>
                        </a:rPr>
                        <a:t>Give a specific name</a:t>
                      </a:r>
                      <a:r>
                        <a:rPr lang="en-GB" sz="800" baseline="0" dirty="0">
                          <a:effectLst/>
                        </a:rPr>
                        <a:t> or </a:t>
                      </a:r>
                      <a:r>
                        <a:rPr lang="en-GB" sz="800" dirty="0">
                          <a:effectLst/>
                        </a:rPr>
                        <a:t>value without explanation or calculation.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54586631"/>
                  </a:ext>
                </a:extLst>
              </a:tr>
              <a:tr h="174978">
                <a:tc>
                  <a:txBody>
                    <a:bodyPr/>
                    <a:lstStyle/>
                    <a:p>
                      <a:pPr algn="l">
                        <a:lnSpc>
                          <a:spcPct val="107000"/>
                        </a:lnSpc>
                        <a:spcAft>
                          <a:spcPts val="0"/>
                        </a:spcAft>
                      </a:pPr>
                      <a:r>
                        <a:rPr lang="en-GB" sz="800" dirty="0">
                          <a:effectLst/>
                          <a:latin typeface="+mn-lt"/>
                          <a:ea typeface="+mn-ea"/>
                          <a:cs typeface="+mn-cs"/>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tcPr>
                </a:tc>
                <a:tc>
                  <a:txBody>
                    <a:bodyPr/>
                    <a:lstStyle/>
                    <a:p>
                      <a:pPr>
                        <a:lnSpc>
                          <a:spcPct val="115000"/>
                        </a:lnSpc>
                        <a:spcAft>
                          <a:spcPts val="0"/>
                        </a:spcAft>
                      </a:pPr>
                      <a:r>
                        <a:rPr lang="en-GB" sz="800" dirty="0">
                          <a:effectLst/>
                        </a:rPr>
                        <a:t>Give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800" dirty="0">
                          <a:effectLst/>
                        </a:rPr>
                        <a:t>Present information which determines the importance of an event or issue.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91231"/>
                  </a:ext>
                </a:extLst>
              </a:tr>
              <a:tr h="168695">
                <a:tc>
                  <a:txBody>
                    <a:bodyPr/>
                    <a:lstStyle/>
                    <a:p>
                      <a:pPr algn="l">
                        <a:lnSpc>
                          <a:spcPct val="107000"/>
                        </a:lnSpc>
                        <a:spcAft>
                          <a:spcPts val="0"/>
                        </a:spcAft>
                      </a:pPr>
                      <a:r>
                        <a:rPr lang="en-GB" sz="800" dirty="0">
                          <a:effectLst/>
                          <a:latin typeface="+mn-lt"/>
                          <a:ea typeface="+mn-ea"/>
                          <a:cs typeface="+mn-cs"/>
                        </a:rPr>
                        <a:t>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nSpc>
                          <a:spcPct val="115000"/>
                        </a:lnSpc>
                        <a:spcAft>
                          <a:spcPts val="0"/>
                        </a:spcAft>
                      </a:pPr>
                      <a:r>
                        <a:rPr lang="en-GB" sz="800" dirty="0">
                          <a:effectLst/>
                        </a:rPr>
                        <a:t>Describe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n-GB" sz="800" dirty="0">
                          <a:effectLst/>
                        </a:rPr>
                        <a:t>Give a detailed account of a situation, event, pattern or process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16549400"/>
                  </a:ext>
                </a:extLst>
              </a:tr>
              <a:tr h="168695">
                <a:tc>
                  <a:txBody>
                    <a:bodyPr/>
                    <a:lstStyle/>
                    <a:p>
                      <a:pPr algn="l">
                        <a:lnSpc>
                          <a:spcPct val="107000"/>
                        </a:lnSpc>
                        <a:spcAft>
                          <a:spcPts val="0"/>
                        </a:spcAft>
                      </a:pPr>
                      <a:r>
                        <a:rPr lang="en-GB" sz="800" dirty="0">
                          <a:effectLst/>
                          <a:latin typeface="+mn-lt"/>
                          <a:ea typeface="+mn-ea"/>
                          <a:cs typeface="+mn-cs"/>
                        </a:rPr>
                        <a:t>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tcPr>
                </a:tc>
                <a:tc>
                  <a:txBody>
                    <a:bodyPr/>
                    <a:lstStyle/>
                    <a:p>
                      <a:pPr>
                        <a:lnSpc>
                          <a:spcPct val="115000"/>
                        </a:lnSpc>
                        <a:spcAft>
                          <a:spcPts val="0"/>
                        </a:spcAft>
                      </a:pPr>
                      <a:r>
                        <a:rPr lang="en-GB" sz="800" dirty="0">
                          <a:effectLst/>
                        </a:rPr>
                        <a:t>Explain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800" dirty="0">
                          <a:effectLst/>
                        </a:rPr>
                        <a:t>Give a detailed account including reasons or causes.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315453"/>
                  </a:ext>
                </a:extLst>
              </a:tr>
              <a:tr h="282643">
                <a:tc>
                  <a:txBody>
                    <a:bodyPr/>
                    <a:lstStyle/>
                    <a:p>
                      <a:pPr algn="l">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Evaluate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Assess the implications and limitations; to make judgements about the ideas, works, solutions or methods in relation to selected criteria</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6416481"/>
                  </a:ext>
                </a:extLst>
              </a:tr>
            </a:tbl>
          </a:graphicData>
        </a:graphic>
      </p:graphicFrame>
      <p:graphicFrame>
        <p:nvGraphicFramePr>
          <p:cNvPr id="18" name="Table 17"/>
          <p:cNvGraphicFramePr>
            <a:graphicFrameLocks noGrp="1"/>
          </p:cNvGraphicFramePr>
          <p:nvPr/>
        </p:nvGraphicFramePr>
        <p:xfrm>
          <a:off x="6199797" y="5319999"/>
          <a:ext cx="4122118" cy="1146541"/>
        </p:xfrm>
        <a:graphic>
          <a:graphicData uri="http://schemas.openxmlformats.org/drawingml/2006/table">
            <a:tbl>
              <a:tblPr firstRow="1" firstCol="1" bandRow="1">
                <a:tableStyleId>{793D81CF-94F2-401A-BA57-92F5A7B2D0C5}</a:tableStyleId>
              </a:tblPr>
              <a:tblGrid>
                <a:gridCol w="128270">
                  <a:extLst>
                    <a:ext uri="{9D8B030D-6E8A-4147-A177-3AD203B41FA5}">
                      <a16:colId xmlns:a16="http://schemas.microsoft.com/office/drawing/2014/main" val="3276500004"/>
                    </a:ext>
                  </a:extLst>
                </a:gridCol>
                <a:gridCol w="899209">
                  <a:extLst>
                    <a:ext uri="{9D8B030D-6E8A-4147-A177-3AD203B41FA5}">
                      <a16:colId xmlns:a16="http://schemas.microsoft.com/office/drawing/2014/main" val="696656072"/>
                    </a:ext>
                  </a:extLst>
                </a:gridCol>
                <a:gridCol w="3094639">
                  <a:extLst>
                    <a:ext uri="{9D8B030D-6E8A-4147-A177-3AD203B41FA5}">
                      <a16:colId xmlns:a16="http://schemas.microsoft.com/office/drawing/2014/main" val="2252781272"/>
                    </a:ext>
                  </a:extLst>
                </a:gridCol>
              </a:tblGrid>
              <a:tr h="141323">
                <a:tc gridSpan="3">
                  <a:txBody>
                    <a:bodyPr/>
                    <a:lstStyle/>
                    <a:p>
                      <a:pPr marL="0" lvl="0" indent="0" algn="l">
                        <a:spcAft>
                          <a:spcPts val="0"/>
                        </a:spcAft>
                        <a:buFont typeface="+mj-lt"/>
                        <a:buNone/>
                      </a:pPr>
                      <a:r>
                        <a:rPr lang="en-GB" sz="800" dirty="0">
                          <a:effectLst/>
                        </a:rPr>
                        <a:t>Key Words</a:t>
                      </a:r>
                      <a:endParaRPr lang="en-GB" sz="800" dirty="0">
                        <a:effectLst/>
                        <a:latin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37569555"/>
                  </a:ext>
                </a:extLst>
              </a:tr>
              <a:tr h="400402">
                <a:tc>
                  <a:txBody>
                    <a:bodyPr/>
                    <a:lstStyle/>
                    <a:p>
                      <a:pPr algn="ctr">
                        <a:lnSpc>
                          <a:spcPct val="107000"/>
                        </a:lnSpc>
                        <a:spcAft>
                          <a:spcPts val="0"/>
                        </a:spcAft>
                      </a:pPr>
                      <a:r>
                        <a:rPr lang="en-GB" sz="800" dirty="0">
                          <a:effectLst/>
                        </a:rPr>
                        <a:t>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lnSpc>
                          <a:spcPct val="107000"/>
                        </a:lnSpc>
                        <a:spcAft>
                          <a:spcPts val="0"/>
                        </a:spcAft>
                      </a:pPr>
                      <a:r>
                        <a:rPr lang="en-GB" sz="800" dirty="0">
                          <a:effectLst/>
                        </a:rPr>
                        <a:t> E-Safety is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lnSpc>
                          <a:spcPct val="107000"/>
                        </a:lnSpc>
                        <a:spcAft>
                          <a:spcPts val="0"/>
                        </a:spcAft>
                      </a:pPr>
                      <a:r>
                        <a:rPr lang="en-GB" sz="800" dirty="0">
                          <a:effectLst/>
                        </a:rPr>
                        <a:t> Making sure that </a:t>
                      </a:r>
                      <a:r>
                        <a:rPr lang="en-GB" sz="800" b="1" dirty="0">
                          <a:effectLst/>
                        </a:rPr>
                        <a:t>YOU</a:t>
                      </a:r>
                      <a:r>
                        <a:rPr lang="en-GB" sz="800" dirty="0">
                          <a:effectLst/>
                        </a:rPr>
                        <a:t> are protected from harm when using the Internet and other technology</a:t>
                      </a:r>
                      <a:r>
                        <a:rPr lang="en-GB" sz="800" baseline="0" dirty="0">
                          <a:effectLst/>
                        </a:rPr>
                        <a:t> and </a:t>
                      </a:r>
                      <a:r>
                        <a:rPr lang="en-GB" sz="800" b="1" dirty="0">
                          <a:effectLst/>
                        </a:rPr>
                        <a:t>YOU</a:t>
                      </a:r>
                      <a:r>
                        <a:rPr lang="en-GB" sz="800" dirty="0">
                          <a:effectLst/>
                        </a:rPr>
                        <a:t> get the maximum benefit when using any technology without risk to yourself or others.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268282958"/>
                  </a:ext>
                </a:extLst>
              </a:tr>
              <a:tr h="151204">
                <a:tc>
                  <a:txBody>
                    <a:bodyPr/>
                    <a:lstStyle/>
                    <a:p>
                      <a:pPr algn="ctr">
                        <a:lnSpc>
                          <a:spcPct val="107000"/>
                        </a:lnSpc>
                        <a:spcAft>
                          <a:spcPts val="0"/>
                        </a:spcAft>
                      </a:pPr>
                      <a:r>
                        <a:rPr lang="en-GB" sz="800" dirty="0">
                          <a:effectLst/>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algn="l">
                        <a:lnSpc>
                          <a:spcPct val="107000"/>
                        </a:lnSpc>
                        <a:spcAft>
                          <a:spcPts val="0"/>
                        </a:spcAft>
                      </a:pPr>
                      <a:r>
                        <a:rPr lang="en-GB" sz="800" dirty="0">
                          <a:effectLst/>
                        </a:rPr>
                        <a:t> Target Audience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800" dirty="0">
                          <a:effectLst/>
                          <a:latin typeface="+mn-lt"/>
                          <a:ea typeface="+mn-ea"/>
                          <a:cs typeface="+mn-cs"/>
                        </a:rPr>
                        <a:t>A</a:t>
                      </a:r>
                      <a:r>
                        <a:rPr lang="en-GB" sz="800" baseline="0" dirty="0">
                          <a:effectLst/>
                          <a:latin typeface="+mn-lt"/>
                          <a:ea typeface="+mn-ea"/>
                          <a:cs typeface="+mn-cs"/>
                        </a:rPr>
                        <a:t> group of people at which the website is aimed e.g. teenage girls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674185"/>
                  </a:ext>
                </a:extLst>
              </a:tr>
              <a:tr h="151204">
                <a:tc>
                  <a:txBody>
                    <a:bodyPr/>
                    <a:lstStyle/>
                    <a:p>
                      <a:pPr algn="ctr">
                        <a:lnSpc>
                          <a:spcPct val="107000"/>
                        </a:lnSpc>
                        <a:spcAft>
                          <a:spcPts val="0"/>
                        </a:spcAft>
                      </a:pPr>
                      <a:r>
                        <a:rPr lang="en-GB" sz="800" dirty="0">
                          <a:effectLst/>
                        </a:rPr>
                        <a:t>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800" dirty="0">
                          <a:effectLst/>
                        </a:rPr>
                        <a:t> Purpose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lnSpc>
                          <a:spcPct val="107000"/>
                        </a:lnSpc>
                        <a:spcAft>
                          <a:spcPts val="0"/>
                        </a:spcAft>
                      </a:pPr>
                      <a:r>
                        <a:rPr lang="en-GB" sz="800" dirty="0">
                          <a:effectLst/>
                        </a:rPr>
                        <a:t>The reason for which the website has been created e.g. to</a:t>
                      </a:r>
                      <a:r>
                        <a:rPr lang="en-GB" sz="800" baseline="0" dirty="0">
                          <a:effectLst/>
                        </a:rPr>
                        <a:t> entertain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89151911"/>
                  </a:ext>
                </a:extLst>
              </a:tr>
              <a:tr h="151204">
                <a:tc>
                  <a:txBody>
                    <a:bodyPr/>
                    <a:lstStyle/>
                    <a:p>
                      <a:pPr algn="ctr">
                        <a:lnSpc>
                          <a:spcPct val="107000"/>
                        </a:lnSpc>
                        <a:spcAft>
                          <a:spcPts val="0"/>
                        </a:spcAft>
                      </a:pPr>
                      <a:r>
                        <a:rPr lang="en-GB" sz="800" dirty="0">
                          <a:effectLst/>
                        </a:rPr>
                        <a:t>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algn="l">
                        <a:lnSpc>
                          <a:spcPct val="107000"/>
                        </a:lnSpc>
                        <a:spcAft>
                          <a:spcPts val="0"/>
                        </a:spcAft>
                      </a:pPr>
                      <a:r>
                        <a:rPr lang="en-GB" sz="800" dirty="0">
                          <a:effectLst/>
                        </a:rPr>
                        <a:t> Intuitive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800" dirty="0">
                          <a:effectLst/>
                        </a:rPr>
                        <a:t>Easy</a:t>
                      </a:r>
                      <a:r>
                        <a:rPr lang="en-GB" sz="800" baseline="0" dirty="0">
                          <a:effectLst/>
                        </a:rPr>
                        <a:t> to use and understand</a:t>
                      </a: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6610490"/>
                  </a:ext>
                </a:extLst>
              </a:tr>
              <a:tr h="151204">
                <a:tc>
                  <a:txBody>
                    <a:bodyPr/>
                    <a:lstStyle/>
                    <a:p>
                      <a:pPr algn="ctr">
                        <a:lnSpc>
                          <a:spcPct val="107000"/>
                        </a:lnSpc>
                        <a:spcAft>
                          <a:spcPts val="0"/>
                        </a:spcAft>
                      </a:pPr>
                      <a:r>
                        <a:rPr lang="en-GB" sz="800" dirty="0">
                          <a:effectLst/>
                        </a:rPr>
                        <a:t>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800">
                          <a:effectLst/>
                        </a:rPr>
                        <a:t> House-style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lnSpc>
                          <a:spcPct val="107000"/>
                        </a:lnSpc>
                        <a:spcAft>
                          <a:spcPts val="0"/>
                        </a:spcAft>
                      </a:pPr>
                      <a:r>
                        <a:rPr lang="en-GB" sz="800" dirty="0">
                          <a:effectLst/>
                          <a:latin typeface="+mn-lt"/>
                          <a:ea typeface="+mn-ea"/>
                          <a:cs typeface="+mn-cs"/>
                        </a:rPr>
                        <a:t>A</a:t>
                      </a:r>
                      <a:r>
                        <a:rPr lang="en-GB" sz="800" baseline="0" dirty="0">
                          <a:effectLst/>
                          <a:latin typeface="+mn-lt"/>
                          <a:ea typeface="+mn-ea"/>
                          <a:cs typeface="+mn-cs"/>
                        </a:rPr>
                        <a:t> preferred way to present/layout digital material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528892302"/>
                  </a:ext>
                </a:extLst>
              </a:tr>
            </a:tbl>
          </a:graphicData>
        </a:graphic>
      </p:graphicFrame>
      <p:graphicFrame>
        <p:nvGraphicFramePr>
          <p:cNvPr id="19" name="Table 18"/>
          <p:cNvGraphicFramePr>
            <a:graphicFrameLocks noGrp="1"/>
          </p:cNvGraphicFramePr>
          <p:nvPr/>
        </p:nvGraphicFramePr>
        <p:xfrm>
          <a:off x="1845402" y="3643942"/>
          <a:ext cx="4121744" cy="1524939"/>
        </p:xfrm>
        <a:graphic>
          <a:graphicData uri="http://schemas.openxmlformats.org/drawingml/2006/table">
            <a:tbl>
              <a:tblPr firstRow="1" firstCol="1" bandRow="1">
                <a:tableStyleId>{793D81CF-94F2-401A-BA57-92F5A7B2D0C5}</a:tableStyleId>
              </a:tblPr>
              <a:tblGrid>
                <a:gridCol w="177230">
                  <a:extLst>
                    <a:ext uri="{9D8B030D-6E8A-4147-A177-3AD203B41FA5}">
                      <a16:colId xmlns:a16="http://schemas.microsoft.com/office/drawing/2014/main" val="3276500004"/>
                    </a:ext>
                  </a:extLst>
                </a:gridCol>
                <a:gridCol w="3944514">
                  <a:extLst>
                    <a:ext uri="{9D8B030D-6E8A-4147-A177-3AD203B41FA5}">
                      <a16:colId xmlns:a16="http://schemas.microsoft.com/office/drawing/2014/main" val="696656072"/>
                    </a:ext>
                  </a:extLst>
                </a:gridCol>
              </a:tblGrid>
              <a:tr h="126609">
                <a:tc gridSpan="2">
                  <a:txBody>
                    <a:bodyPr/>
                    <a:lstStyle/>
                    <a:p>
                      <a:pPr marL="0" lvl="0" indent="0" algn="l">
                        <a:spcAft>
                          <a:spcPts val="0"/>
                        </a:spcAft>
                        <a:buFont typeface="+mj-lt"/>
                        <a:buNone/>
                      </a:pPr>
                      <a:r>
                        <a:rPr lang="en-GB" sz="800" dirty="0">
                          <a:effectLst/>
                        </a:rPr>
                        <a:t>Topic – Features of a well-designed</a:t>
                      </a:r>
                      <a:r>
                        <a:rPr lang="en-GB" sz="800" baseline="0" dirty="0">
                          <a:effectLst/>
                        </a:rPr>
                        <a:t> website</a:t>
                      </a:r>
                      <a:endParaRPr lang="en-GB" sz="800" dirty="0">
                        <a:effectLst/>
                        <a:latin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4137569555"/>
                  </a:ext>
                </a:extLst>
              </a:tr>
              <a:tr h="224028">
                <a:tc>
                  <a:txBody>
                    <a:bodyPr/>
                    <a:lstStyle/>
                    <a:p>
                      <a:pPr algn="ctr">
                        <a:lnSpc>
                          <a:spcPct val="107000"/>
                        </a:lnSpc>
                        <a:spcAft>
                          <a:spcPts val="0"/>
                        </a:spcAft>
                      </a:pPr>
                      <a:r>
                        <a:rPr lang="en-GB" sz="800" dirty="0">
                          <a:effectLst/>
                        </a:rPr>
                        <a:t>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The website</a:t>
                      </a:r>
                      <a:r>
                        <a:rPr lang="en-GB" sz="900" kern="1400" baseline="0" dirty="0">
                          <a:ln>
                            <a:noFill/>
                          </a:ln>
                          <a:solidFill>
                            <a:srgbClr val="000000"/>
                          </a:solidFill>
                          <a:effectLst/>
                          <a:latin typeface="Calibri" panose="020F0502020204030204" pitchFamily="34" charset="0"/>
                        </a:rPr>
                        <a:t> m</a:t>
                      </a:r>
                      <a:r>
                        <a:rPr lang="en-GB" sz="900" kern="1400" dirty="0">
                          <a:ln>
                            <a:noFill/>
                          </a:ln>
                          <a:solidFill>
                            <a:srgbClr val="000000"/>
                          </a:solidFill>
                          <a:effectLst/>
                          <a:latin typeface="Calibri" panose="020F0502020204030204" pitchFamily="34" charset="0"/>
                        </a:rPr>
                        <a:t>eets the needs of the target audience.</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268282958"/>
                  </a:ext>
                </a:extLst>
              </a:tr>
              <a:tr h="391434">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The website</a:t>
                      </a:r>
                      <a:r>
                        <a:rPr lang="en-GB" sz="900" kern="1400" baseline="0" dirty="0">
                          <a:ln>
                            <a:noFill/>
                          </a:ln>
                          <a:solidFill>
                            <a:srgbClr val="000000"/>
                          </a:solidFill>
                          <a:effectLst/>
                          <a:latin typeface="Calibri" panose="020F0502020204030204" pitchFamily="34" charset="0"/>
                        </a:rPr>
                        <a:t> is fit for the purpose intended e.g. to sell things, to entertain, to provide information etc.</a:t>
                      </a:r>
                      <a:endParaRPr lang="en-GB" sz="900" kern="1400" dirty="0">
                        <a:ln>
                          <a:noFill/>
                        </a:ln>
                        <a:solidFill>
                          <a:srgbClr val="000000"/>
                        </a:solidFill>
                        <a:effectLst/>
                        <a:latin typeface="Calibri" panose="020F0502020204030204" pitchFamily="34" charset="0"/>
                      </a:endParaRP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4788274"/>
                  </a:ext>
                </a:extLst>
              </a:tr>
              <a:tr h="391434">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The images on the website</a:t>
                      </a:r>
                      <a:r>
                        <a:rPr lang="en-GB" sz="900" kern="1400" baseline="0" dirty="0">
                          <a:ln>
                            <a:noFill/>
                          </a:ln>
                          <a:solidFill>
                            <a:srgbClr val="000000"/>
                          </a:solidFill>
                          <a:effectLst/>
                          <a:latin typeface="Calibri" panose="020F0502020204030204" pitchFamily="34" charset="0"/>
                        </a:rPr>
                        <a:t> are effective, of good quality and are appropriate for the target audience.</a:t>
                      </a:r>
                      <a:endParaRPr lang="en-GB" sz="900" kern="1400" dirty="0">
                        <a:ln>
                          <a:noFill/>
                        </a:ln>
                        <a:solidFill>
                          <a:srgbClr val="000000"/>
                        </a:solidFill>
                        <a:effectLst/>
                        <a:latin typeface="Calibri" panose="020F0502020204030204" pitchFamily="34" charset="0"/>
                      </a:endParaRP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261691775"/>
                  </a:ext>
                </a:extLst>
              </a:tr>
              <a:tr h="391434">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900" kern="1400" dirty="0">
                          <a:ln>
                            <a:noFill/>
                          </a:ln>
                          <a:solidFill>
                            <a:srgbClr val="000000"/>
                          </a:solidFill>
                          <a:effectLst/>
                          <a:latin typeface="Calibri" panose="020F0502020204030204" pitchFamily="34" charset="0"/>
                        </a:rPr>
                        <a:t>The text/information on the website is</a:t>
                      </a:r>
                      <a:r>
                        <a:rPr lang="en-GB" sz="900" kern="1400" baseline="0" dirty="0">
                          <a:ln>
                            <a:noFill/>
                          </a:ln>
                          <a:solidFill>
                            <a:srgbClr val="000000"/>
                          </a:solidFill>
                          <a:effectLst/>
                          <a:latin typeface="Calibri" panose="020F0502020204030204" pitchFamily="34" charset="0"/>
                        </a:rPr>
                        <a:t> concise, of good quality and is appropriate for the target audience.</a:t>
                      </a:r>
                      <a:endParaRPr lang="en-GB" sz="900" kern="1400" dirty="0">
                        <a:ln>
                          <a:noFill/>
                        </a:ln>
                        <a:solidFill>
                          <a:srgbClr val="000000"/>
                        </a:solidFill>
                        <a:effectLst/>
                        <a:latin typeface="Calibri" panose="020F0502020204030204" pitchFamily="34" charset="0"/>
                      </a:endParaRP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201450"/>
                  </a:ext>
                </a:extLst>
              </a:tr>
            </a:tbl>
          </a:graphicData>
        </a:graphic>
      </p:graphicFrame>
      <p:graphicFrame>
        <p:nvGraphicFramePr>
          <p:cNvPr id="9" name="Table 8"/>
          <p:cNvGraphicFramePr>
            <a:graphicFrameLocks noGrp="1"/>
          </p:cNvGraphicFramePr>
          <p:nvPr/>
        </p:nvGraphicFramePr>
        <p:xfrm>
          <a:off x="6199797" y="706196"/>
          <a:ext cx="4121744" cy="2797531"/>
        </p:xfrm>
        <a:graphic>
          <a:graphicData uri="http://schemas.openxmlformats.org/drawingml/2006/table">
            <a:tbl>
              <a:tblPr firstRow="1" firstCol="1" bandRow="1">
                <a:tableStyleId>{793D81CF-94F2-401A-BA57-92F5A7B2D0C5}</a:tableStyleId>
              </a:tblPr>
              <a:tblGrid>
                <a:gridCol w="222156">
                  <a:extLst>
                    <a:ext uri="{9D8B030D-6E8A-4147-A177-3AD203B41FA5}">
                      <a16:colId xmlns:a16="http://schemas.microsoft.com/office/drawing/2014/main" val="3276500004"/>
                    </a:ext>
                  </a:extLst>
                </a:gridCol>
                <a:gridCol w="695114">
                  <a:extLst>
                    <a:ext uri="{9D8B030D-6E8A-4147-A177-3AD203B41FA5}">
                      <a16:colId xmlns:a16="http://schemas.microsoft.com/office/drawing/2014/main" val="696656072"/>
                    </a:ext>
                  </a:extLst>
                </a:gridCol>
                <a:gridCol w="3204474">
                  <a:extLst>
                    <a:ext uri="{9D8B030D-6E8A-4147-A177-3AD203B41FA5}">
                      <a16:colId xmlns:a16="http://schemas.microsoft.com/office/drawing/2014/main" val="2252781272"/>
                    </a:ext>
                  </a:extLst>
                </a:gridCol>
              </a:tblGrid>
              <a:tr h="133823">
                <a:tc gridSpan="3">
                  <a:txBody>
                    <a:bodyPr/>
                    <a:lstStyle/>
                    <a:p>
                      <a:pPr marL="0" lvl="0" indent="0" algn="l">
                        <a:spcAft>
                          <a:spcPts val="0"/>
                        </a:spcAft>
                        <a:buFont typeface="+mj-lt"/>
                        <a:buNone/>
                      </a:pPr>
                      <a:r>
                        <a:rPr lang="en-GB" sz="800" dirty="0">
                          <a:effectLst/>
                        </a:rPr>
                        <a:t>Topic – E-Safety</a:t>
                      </a:r>
                      <a:endParaRPr lang="en-GB" sz="800" dirty="0">
                        <a:effectLst/>
                        <a:latin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37569555"/>
                  </a:ext>
                </a:extLst>
              </a:tr>
              <a:tr h="391434">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9</a:t>
                      </a: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Firewall</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A program that helps stop hackers, viruses and worms reach your PC.</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54369043"/>
                  </a:ext>
                </a:extLst>
              </a:tr>
              <a:tr h="391434">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10</a:t>
                      </a: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R="0" indent="0" algn="ctr"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Flaming</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Sending an offensive message to a specific person over the Internet.</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497508"/>
                  </a:ext>
                </a:extLst>
              </a:tr>
              <a:tr h="266036">
                <a:tc>
                  <a:txBody>
                    <a:bodyPr/>
                    <a:lstStyle/>
                    <a:p>
                      <a:pPr algn="ctr">
                        <a:lnSpc>
                          <a:spcPct val="107000"/>
                        </a:lnSpc>
                        <a:spcAft>
                          <a:spcPts val="0"/>
                        </a:spcAft>
                      </a:pPr>
                      <a:r>
                        <a:rPr lang="en-GB" sz="800" dirty="0">
                          <a:effectLst/>
                          <a:latin typeface="+mn-lt"/>
                          <a:ea typeface="+mn-ea"/>
                          <a:cs typeface="+mn-cs"/>
                        </a:rPr>
                        <a:t>11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Forum</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An online discussion group, like a chat room.</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5674185"/>
                  </a:ext>
                </a:extLst>
              </a:tr>
              <a:tr h="266036">
                <a:tc>
                  <a:txBody>
                    <a:bodyPr/>
                    <a:lstStyle/>
                    <a:p>
                      <a:pPr algn="ctr">
                        <a:lnSpc>
                          <a:spcPct val="107000"/>
                        </a:lnSpc>
                        <a:spcAft>
                          <a:spcPts val="0"/>
                        </a:spcAft>
                      </a:pPr>
                      <a:r>
                        <a:rPr lang="en-GB" sz="800" dirty="0">
                          <a:effectLst/>
                          <a:latin typeface="+mn-lt"/>
                          <a:ea typeface="+mn-ea"/>
                          <a:cs typeface="+mn-cs"/>
                        </a:rPr>
                        <a:t>12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R="0" indent="0" algn="ctr" rtl="0">
                        <a:lnSpc>
                          <a:spcPct val="119000"/>
                        </a:lnSpc>
                        <a:spcBef>
                          <a:spcPts val="0"/>
                        </a:spcBef>
                        <a:spcAft>
                          <a:spcPts val="600"/>
                        </a:spcAft>
                      </a:pPr>
                      <a:r>
                        <a:rPr lang="en-GB" sz="900" kern="1400" dirty="0" err="1">
                          <a:ln>
                            <a:noFill/>
                          </a:ln>
                          <a:solidFill>
                            <a:srgbClr val="000000"/>
                          </a:solidFill>
                          <a:effectLst/>
                          <a:latin typeface="Calibri" panose="020F0502020204030204" pitchFamily="34" charset="0"/>
                        </a:rPr>
                        <a:t>Griefing</a:t>
                      </a:r>
                      <a:endParaRPr lang="en-GB" sz="900" kern="1400" dirty="0">
                        <a:ln>
                          <a:noFill/>
                        </a:ln>
                        <a:solidFill>
                          <a:srgbClr val="000000"/>
                        </a:solidFill>
                        <a:effectLst/>
                        <a:latin typeface="Calibri" panose="020F0502020204030204" pitchFamily="34" charset="0"/>
                      </a:endParaRP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A player in an online game deliberately irritates other players.</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9151911"/>
                  </a:ext>
                </a:extLst>
              </a:tr>
              <a:tr h="266036">
                <a:tc>
                  <a:txBody>
                    <a:bodyPr/>
                    <a:lstStyle/>
                    <a:p>
                      <a:pPr algn="ctr">
                        <a:lnSpc>
                          <a:spcPct val="107000"/>
                        </a:lnSpc>
                        <a:spcAft>
                          <a:spcPts val="0"/>
                        </a:spcAft>
                      </a:pPr>
                      <a:r>
                        <a:rPr lang="en-GB" sz="800" dirty="0">
                          <a:effectLst/>
                          <a:latin typeface="+mn-lt"/>
                          <a:ea typeface="+mn-ea"/>
                          <a:cs typeface="+mn-cs"/>
                        </a:rPr>
                        <a:t>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Hacker</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People who gain unauthorised access to data using a computer.</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76610490"/>
                  </a:ext>
                </a:extLst>
              </a:tr>
              <a:tr h="266036">
                <a:tc>
                  <a:txBody>
                    <a:bodyPr/>
                    <a:lstStyle/>
                    <a:p>
                      <a:pPr algn="ctr">
                        <a:lnSpc>
                          <a:spcPct val="107000"/>
                        </a:lnSpc>
                        <a:spcAft>
                          <a:spcPts val="0"/>
                        </a:spcAft>
                      </a:pPr>
                      <a:r>
                        <a:rPr lang="en-GB" sz="800" dirty="0">
                          <a:effectLst/>
                          <a:latin typeface="+mn-lt"/>
                          <a:ea typeface="+mn-ea"/>
                          <a:cs typeface="+mn-cs"/>
                        </a:rPr>
                        <a:t>14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R="0" indent="0" algn="ctr"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Malware</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‘Malicious software’, programs that damage your computer.</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8892302"/>
                  </a:ext>
                </a:extLst>
              </a:tr>
              <a:tr h="391434">
                <a:tc>
                  <a:txBody>
                    <a:bodyPr/>
                    <a:lstStyle/>
                    <a:p>
                      <a:pPr algn="ctr">
                        <a:lnSpc>
                          <a:spcPct val="107000"/>
                        </a:lnSpc>
                        <a:spcAft>
                          <a:spcPts val="0"/>
                        </a:spcAft>
                      </a:pPr>
                      <a:r>
                        <a:rPr lang="en-GB" sz="800" dirty="0">
                          <a:effectLst/>
                          <a:latin typeface="+mn-lt"/>
                          <a:ea typeface="+mn-ea"/>
                          <a:cs typeface="+mn-cs"/>
                        </a:rPr>
                        <a:t>15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Troll</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A person who posts inflammatory comments in an online community.</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25946915"/>
                  </a:ext>
                </a:extLst>
              </a:tr>
              <a:tr h="425262">
                <a:tc>
                  <a:txBody>
                    <a:bodyPr/>
                    <a:lstStyle/>
                    <a:p>
                      <a:pPr algn="ctr">
                        <a:lnSpc>
                          <a:spcPct val="107000"/>
                        </a:lnSpc>
                        <a:spcAft>
                          <a:spcPts val="0"/>
                        </a:spcAft>
                      </a:pPr>
                      <a:r>
                        <a:rPr lang="en-GB" sz="800" dirty="0">
                          <a:effectLst/>
                          <a:latin typeface="+mn-lt"/>
                          <a:ea typeface="+mn-ea"/>
                          <a:cs typeface="+mn-cs"/>
                        </a:rPr>
                        <a:t>16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R="0" indent="0" algn="ctr" rtl="0">
                        <a:lnSpc>
                          <a:spcPct val="119000"/>
                        </a:lnSpc>
                        <a:spcBef>
                          <a:spcPts val="0"/>
                        </a:spcBef>
                        <a:spcAft>
                          <a:spcPts val="600"/>
                        </a:spcAft>
                      </a:pPr>
                      <a:r>
                        <a:rPr lang="en-GB" sz="900" kern="1400" dirty="0" err="1">
                          <a:ln>
                            <a:noFill/>
                          </a:ln>
                          <a:solidFill>
                            <a:srgbClr val="000000"/>
                          </a:solidFill>
                          <a:effectLst/>
                          <a:latin typeface="Calibri" panose="020F0502020204030204" pitchFamily="34" charset="0"/>
                        </a:rPr>
                        <a:t>Zipit</a:t>
                      </a:r>
                      <a:endParaRPr lang="en-GB" sz="900" kern="1400" dirty="0">
                        <a:ln>
                          <a:noFill/>
                        </a:ln>
                        <a:solidFill>
                          <a:srgbClr val="000000"/>
                        </a:solidFill>
                        <a:effectLst/>
                        <a:latin typeface="Calibri" panose="020F0502020204030204" pitchFamily="34" charset="0"/>
                      </a:endParaRP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Made by </a:t>
                      </a:r>
                      <a:r>
                        <a:rPr lang="en-GB" sz="900" kern="1400" dirty="0" err="1">
                          <a:ln>
                            <a:noFill/>
                          </a:ln>
                          <a:solidFill>
                            <a:srgbClr val="000000"/>
                          </a:solidFill>
                          <a:effectLst/>
                          <a:latin typeface="Calibri" panose="020F0502020204030204" pitchFamily="34" charset="0"/>
                        </a:rPr>
                        <a:t>Childline</a:t>
                      </a:r>
                      <a:r>
                        <a:rPr lang="en-GB" sz="900" kern="1400" dirty="0">
                          <a:ln>
                            <a:noFill/>
                          </a:ln>
                          <a:solidFill>
                            <a:srgbClr val="000000"/>
                          </a:solidFill>
                          <a:effectLst/>
                          <a:latin typeface="Calibri" panose="020F0502020204030204" pitchFamily="34" charset="0"/>
                        </a:rPr>
                        <a:t>. The app helps teenagers deal with difficult sexting and flirting situations.</a:t>
                      </a: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334036"/>
                  </a:ext>
                </a:extLst>
              </a:tr>
            </a:tbl>
          </a:graphicData>
        </a:graphic>
      </p:graphicFrame>
      <p:graphicFrame>
        <p:nvGraphicFramePr>
          <p:cNvPr id="11" name="Table 10"/>
          <p:cNvGraphicFramePr>
            <a:graphicFrameLocks noGrp="1"/>
          </p:cNvGraphicFramePr>
          <p:nvPr/>
        </p:nvGraphicFramePr>
        <p:xfrm>
          <a:off x="6199797" y="3643942"/>
          <a:ext cx="4121744" cy="1550853"/>
        </p:xfrm>
        <a:graphic>
          <a:graphicData uri="http://schemas.openxmlformats.org/drawingml/2006/table">
            <a:tbl>
              <a:tblPr firstRow="1" firstCol="1" bandRow="1">
                <a:tableStyleId>{793D81CF-94F2-401A-BA57-92F5A7B2D0C5}</a:tableStyleId>
              </a:tblPr>
              <a:tblGrid>
                <a:gridCol w="202094">
                  <a:extLst>
                    <a:ext uri="{9D8B030D-6E8A-4147-A177-3AD203B41FA5}">
                      <a16:colId xmlns:a16="http://schemas.microsoft.com/office/drawing/2014/main" val="3276500004"/>
                    </a:ext>
                  </a:extLst>
                </a:gridCol>
                <a:gridCol w="3919650">
                  <a:extLst>
                    <a:ext uri="{9D8B030D-6E8A-4147-A177-3AD203B41FA5}">
                      <a16:colId xmlns:a16="http://schemas.microsoft.com/office/drawing/2014/main" val="696656072"/>
                    </a:ext>
                  </a:extLst>
                </a:gridCol>
              </a:tblGrid>
              <a:tr h="148091">
                <a:tc gridSpan="2">
                  <a:txBody>
                    <a:bodyPr/>
                    <a:lstStyle/>
                    <a:p>
                      <a:pPr marL="0" lvl="0" indent="0" algn="l">
                        <a:spcAft>
                          <a:spcPts val="0"/>
                        </a:spcAft>
                        <a:buFont typeface="+mj-lt"/>
                        <a:buNone/>
                      </a:pPr>
                      <a:r>
                        <a:rPr lang="en-GB" sz="800" dirty="0">
                          <a:effectLst/>
                        </a:rPr>
                        <a:t>Topic – Features of a well-designed</a:t>
                      </a:r>
                      <a:r>
                        <a:rPr lang="en-GB" sz="800" baseline="0" dirty="0">
                          <a:effectLst/>
                        </a:rPr>
                        <a:t> website</a:t>
                      </a:r>
                      <a:endParaRPr lang="en-GB" sz="800" dirty="0">
                        <a:effectLst/>
                        <a:latin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4137569555"/>
                  </a:ext>
                </a:extLst>
              </a:tr>
              <a:tr h="294402">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The layout of the website</a:t>
                      </a:r>
                      <a:r>
                        <a:rPr lang="en-GB" sz="900" kern="1400" baseline="0" dirty="0">
                          <a:ln>
                            <a:noFill/>
                          </a:ln>
                          <a:solidFill>
                            <a:srgbClr val="000000"/>
                          </a:solidFill>
                          <a:effectLst/>
                          <a:latin typeface="Calibri" panose="020F0502020204030204" pitchFamily="34" charset="0"/>
                        </a:rPr>
                        <a:t> is efficient and intuitive.</a:t>
                      </a:r>
                      <a:endParaRPr lang="en-GB" sz="900" kern="1400" dirty="0">
                        <a:ln>
                          <a:noFill/>
                        </a:ln>
                        <a:solidFill>
                          <a:srgbClr val="000000"/>
                        </a:solidFill>
                        <a:effectLst/>
                        <a:latin typeface="Calibri" panose="020F0502020204030204" pitchFamily="34" charset="0"/>
                      </a:endParaRP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040119665"/>
                  </a:ext>
                </a:extLst>
              </a:tr>
              <a:tr h="406979">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The hyperlinks</a:t>
                      </a:r>
                      <a:r>
                        <a:rPr lang="en-GB" sz="900" kern="1400" baseline="0" dirty="0">
                          <a:ln>
                            <a:noFill/>
                          </a:ln>
                          <a:solidFill>
                            <a:srgbClr val="000000"/>
                          </a:solidFill>
                          <a:effectLst/>
                          <a:latin typeface="Calibri" panose="020F0502020204030204" pitchFamily="34" charset="0"/>
                        </a:rPr>
                        <a:t> and navigation features on the website make it easy for the target audience to use.</a:t>
                      </a:r>
                      <a:endParaRPr lang="en-GB" sz="900" kern="1400" dirty="0">
                        <a:ln>
                          <a:noFill/>
                        </a:ln>
                        <a:solidFill>
                          <a:srgbClr val="000000"/>
                        </a:solidFill>
                        <a:effectLst/>
                        <a:latin typeface="Calibri" panose="020F0502020204030204" pitchFamily="34" charset="0"/>
                      </a:endParaRP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206209"/>
                  </a:ext>
                </a:extLst>
              </a:tr>
              <a:tr h="406979">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7</a:t>
                      </a:r>
                    </a:p>
                  </a:txBody>
                  <a:tcPr marL="51435" marR="51435" marT="0" marB="0" anchor="ct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The website has</a:t>
                      </a:r>
                      <a:r>
                        <a:rPr lang="en-GB" sz="900" kern="1400" baseline="0" dirty="0">
                          <a:ln>
                            <a:noFill/>
                          </a:ln>
                          <a:solidFill>
                            <a:srgbClr val="000000"/>
                          </a:solidFill>
                          <a:effectLst/>
                          <a:latin typeface="Calibri" panose="020F0502020204030204" pitchFamily="34" charset="0"/>
                        </a:rPr>
                        <a:t> an appropriate ‘h</a:t>
                      </a:r>
                      <a:r>
                        <a:rPr lang="en-GB" sz="900" kern="1400" dirty="0">
                          <a:ln>
                            <a:noFill/>
                          </a:ln>
                          <a:solidFill>
                            <a:srgbClr val="000000"/>
                          </a:solidFill>
                          <a:effectLst/>
                          <a:latin typeface="Calibri" panose="020F0502020204030204" pitchFamily="34" charset="0"/>
                        </a:rPr>
                        <a:t>ouse-style’</a:t>
                      </a:r>
                      <a:r>
                        <a:rPr lang="en-GB" sz="900" kern="1400" baseline="0" dirty="0">
                          <a:ln>
                            <a:noFill/>
                          </a:ln>
                          <a:solidFill>
                            <a:srgbClr val="000000"/>
                          </a:solidFill>
                          <a:effectLst/>
                          <a:latin typeface="Calibri" panose="020F0502020204030204" pitchFamily="34" charset="0"/>
                        </a:rPr>
                        <a:t> and effective colour scheme that meets the needs of the target audience</a:t>
                      </a:r>
                      <a:endParaRPr lang="en-GB" sz="900" kern="1400" dirty="0">
                        <a:ln>
                          <a:noFill/>
                        </a:ln>
                        <a:solidFill>
                          <a:srgbClr val="000000"/>
                        </a:solidFill>
                        <a:effectLst/>
                        <a:latin typeface="Calibri" panose="020F0502020204030204" pitchFamily="34" charset="0"/>
                      </a:endParaRP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593884687"/>
                  </a:ext>
                </a:extLst>
              </a:tr>
              <a:tr h="294402">
                <a:tc>
                  <a:txBody>
                    <a:bodyPr/>
                    <a:lstStyle/>
                    <a:p>
                      <a:pPr algn="ct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8</a:t>
                      </a:r>
                    </a:p>
                  </a:txBody>
                  <a:tcPr marL="51435" marR="51435" marT="0" marB="0" anchor="ctr">
                    <a:lnR w="12700" cap="flat" cmpd="sng" algn="ctr">
                      <a:solidFill>
                        <a:schemeClr val="tx1"/>
                      </a:solidFill>
                      <a:prstDash val="solid"/>
                      <a:round/>
                      <a:headEnd type="none" w="med" len="med"/>
                      <a:tailEnd type="none" w="med" len="med"/>
                    </a:lnR>
                    <a:no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Calibri" panose="020F0502020204030204" pitchFamily="34" charset="0"/>
                        </a:rPr>
                        <a:t>The information provided</a:t>
                      </a:r>
                      <a:r>
                        <a:rPr lang="en-GB" sz="900" kern="1400" baseline="0" dirty="0">
                          <a:ln>
                            <a:noFill/>
                          </a:ln>
                          <a:solidFill>
                            <a:srgbClr val="000000"/>
                          </a:solidFill>
                          <a:effectLst/>
                          <a:latin typeface="Calibri" panose="020F0502020204030204" pitchFamily="34" charset="0"/>
                        </a:rPr>
                        <a:t> on the website is up-to-date, reliable and valid.</a:t>
                      </a:r>
                      <a:endParaRPr lang="en-GB" sz="900" kern="1400" dirty="0">
                        <a:ln>
                          <a:noFill/>
                        </a:ln>
                        <a:solidFill>
                          <a:srgbClr val="000000"/>
                        </a:solidFill>
                        <a:effectLst/>
                        <a:latin typeface="Calibri" panose="020F0502020204030204" pitchFamily="34" charset="0"/>
                      </a:endParaRPr>
                    </a:p>
                  </a:txBody>
                  <a:tcPr marL="33762" marR="33762" marT="33762" marB="3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258918"/>
                  </a:ext>
                </a:extLst>
              </a:tr>
            </a:tbl>
          </a:graphicData>
        </a:graphic>
      </p:graphicFrame>
      <p:sp>
        <p:nvSpPr>
          <p:cNvPr id="2" name="Rectangle 1">
            <a:extLst>
              <a:ext uri="{FF2B5EF4-FFF2-40B4-BE49-F238E27FC236}">
                <a16:creationId xmlns:a16="http://schemas.microsoft.com/office/drawing/2014/main" id="{6C4255B9-D67B-425C-B12C-89423D9F2705}"/>
              </a:ext>
            </a:extLst>
          </p:cNvPr>
          <p:cNvSpPr/>
          <p:nvPr/>
        </p:nvSpPr>
        <p:spPr>
          <a:xfrm rot="16200000">
            <a:off x="-2347841" y="2959090"/>
            <a:ext cx="6307176"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Knowledge </a:t>
            </a:r>
            <a:r>
              <a:rPr lang="en-US" sz="5400" b="1" cap="none" spc="0" dirty="0" err="1">
                <a:ln w="6600">
                  <a:solidFill>
                    <a:schemeClr val="accent2"/>
                  </a:solidFill>
                  <a:prstDash val="solid"/>
                </a:ln>
                <a:solidFill>
                  <a:srgbClr val="FFFFFF"/>
                </a:solidFill>
                <a:effectLst>
                  <a:outerShdw dist="38100" dir="2700000" algn="tl" rotWithShape="0">
                    <a:schemeClr val="accent2"/>
                  </a:outerShdw>
                </a:effectLst>
              </a:rPr>
              <a:t>Organiser</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030265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1E2-8939-404B-AB32-FF4AF14ACBC1}"/>
              </a:ext>
            </a:extLst>
          </p:cNvPr>
          <p:cNvSpPr>
            <a:spLocks noGrp="1"/>
          </p:cNvSpPr>
          <p:nvPr>
            <p:ph type="title"/>
          </p:nvPr>
        </p:nvSpPr>
        <p:spPr>
          <a:xfrm>
            <a:off x="1533485" y="1772817"/>
            <a:ext cx="9134515" cy="1041053"/>
          </a:xfrm>
        </p:spPr>
        <p:txBody>
          <a:bodyPr>
            <a:normAutofit fontScale="90000"/>
          </a:bodyPr>
          <a:lstStyle/>
          <a:p>
            <a:pPr algn="ctr"/>
            <a:r>
              <a:rPr lang="en-GB" sz="4400" dirty="0"/>
              <a:t>End of Unit Assessment</a:t>
            </a:r>
            <a:br>
              <a:rPr lang="en-GB" sz="4400" dirty="0"/>
            </a:br>
            <a:r>
              <a:rPr lang="en-GB" sz="4400" dirty="0"/>
              <a:t>Learning Objectives </a:t>
            </a:r>
          </a:p>
        </p:txBody>
      </p:sp>
      <p:sp>
        <p:nvSpPr>
          <p:cNvPr id="3" name="Text Placeholder 2">
            <a:extLst>
              <a:ext uri="{FF2B5EF4-FFF2-40B4-BE49-F238E27FC236}">
                <a16:creationId xmlns:a16="http://schemas.microsoft.com/office/drawing/2014/main" id="{4575651F-C591-4107-8010-13ABD7307773}"/>
              </a:ext>
            </a:extLst>
          </p:cNvPr>
          <p:cNvSpPr>
            <a:spLocks noGrp="1"/>
          </p:cNvSpPr>
          <p:nvPr>
            <p:ph type="body" sz="quarter" idx="10"/>
          </p:nvPr>
        </p:nvSpPr>
        <p:spPr>
          <a:xfrm>
            <a:off x="256674" y="3160295"/>
            <a:ext cx="11534273" cy="2770543"/>
          </a:xfrm>
        </p:spPr>
        <p:txBody>
          <a:bodyPr>
            <a:normAutofit/>
          </a:bodyPr>
          <a:lstStyle/>
          <a:p>
            <a:pPr marL="457200" lvl="0" indent="-457200" algn="l">
              <a:buFont typeface="Arial" panose="020B0604020202020204" pitchFamily="34" charset="0"/>
              <a:buChar char="•"/>
            </a:pPr>
            <a:r>
              <a:rPr lang="en-GB" sz="3200" dirty="0">
                <a:solidFill>
                  <a:schemeClr val="bg1"/>
                </a:solidFill>
              </a:rPr>
              <a:t>Complete your end-of-unit assessment (Link to be shared by your teacher)</a:t>
            </a:r>
          </a:p>
          <a:p>
            <a:pPr marL="457200" lvl="0" indent="-457200" algn="l">
              <a:buFont typeface="Arial" panose="020B0604020202020204" pitchFamily="34" charset="0"/>
              <a:buChar char="•"/>
            </a:pPr>
            <a:r>
              <a:rPr lang="en-GB" sz="3200" dirty="0">
                <a:solidFill>
                  <a:schemeClr val="bg1"/>
                </a:solidFill>
              </a:rPr>
              <a:t>Fill in the information on the next slide and highlight which statements you have achieved so far</a:t>
            </a:r>
          </a:p>
          <a:p>
            <a:pPr marL="457200" lvl="0" indent="-457200" algn="l">
              <a:buFont typeface="Arial" panose="020B0604020202020204" pitchFamily="34" charset="0"/>
              <a:buChar char="•"/>
            </a:pPr>
            <a:r>
              <a:rPr lang="en-GB" sz="3200" dirty="0">
                <a:solidFill>
                  <a:schemeClr val="bg1"/>
                </a:solidFill>
              </a:rPr>
              <a:t>Complete any unfinished work up until this point</a:t>
            </a:r>
          </a:p>
          <a:p>
            <a:pPr marL="457200" lvl="0" indent="-457200" algn="l">
              <a:buFont typeface="Arial" panose="020B0604020202020204" pitchFamily="34" charset="0"/>
              <a:buChar char="•"/>
            </a:pPr>
            <a:endParaRPr lang="en-GB" altLang="en-US" sz="3200" dirty="0">
              <a:solidFill>
                <a:schemeClr val="bg1"/>
              </a:solidFill>
            </a:endParaRPr>
          </a:p>
          <a:p>
            <a:pPr marL="342900" indent="-342900" algn="l">
              <a:buFont typeface="Arial" panose="020B0604020202020204" pitchFamily="34" charset="0"/>
              <a:buChar char="•"/>
            </a:pPr>
            <a:endParaRPr lang="en-GB" sz="3200" dirty="0">
              <a:solidFill>
                <a:srgbClr val="FF0000"/>
              </a:solidFill>
              <a:latin typeface="Calibri"/>
            </a:endParaRPr>
          </a:p>
          <a:p>
            <a:pPr marL="342900" indent="-342900" algn="l">
              <a:buFont typeface="Arial" panose="020B0604020202020204" pitchFamily="34" charset="0"/>
              <a:buChar char="•"/>
            </a:pPr>
            <a:endParaRPr lang="en-GB" sz="3200" b="0" dirty="0">
              <a:solidFill>
                <a:srgbClr val="4F81BD">
                  <a:lumMod val="50000"/>
                </a:srgbClr>
              </a:solidFill>
              <a:latin typeface="Calibri"/>
            </a:endParaRPr>
          </a:p>
          <a:p>
            <a:pPr marL="571500" indent="-571500" algn="l">
              <a:buFont typeface="Arial" panose="020B0604020202020204" pitchFamily="34" charset="0"/>
              <a:buChar char="•"/>
            </a:pPr>
            <a:endParaRPr lang="en-GB" dirty="0"/>
          </a:p>
        </p:txBody>
      </p:sp>
    </p:spTree>
    <p:extLst>
      <p:ext uri="{BB962C8B-B14F-4D97-AF65-F5344CB8AC3E}">
        <p14:creationId xmlns:p14="http://schemas.microsoft.com/office/powerpoint/2010/main" val="1748155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674"/>
            <a:ext cx="11871158" cy="648072"/>
          </a:xfrm>
        </p:spPr>
        <p:txBody>
          <a:bodyPr>
            <a:normAutofit fontScale="90000"/>
          </a:bodyPr>
          <a:lstStyle/>
          <a:p>
            <a:r>
              <a:rPr lang="en-GB" dirty="0">
                <a:solidFill>
                  <a:srgbClr val="143740"/>
                </a:solidFill>
              </a:rPr>
              <a:t>Unit 7.1 Assessment Grid</a:t>
            </a:r>
            <a:br>
              <a:rPr lang="en-GB" b="1" dirty="0">
                <a:solidFill>
                  <a:srgbClr val="143740"/>
                </a:solidFill>
              </a:rPr>
            </a:br>
            <a:r>
              <a:rPr lang="en-GB" b="1" dirty="0">
                <a:solidFill>
                  <a:srgbClr val="143740"/>
                </a:solidFill>
              </a:rPr>
              <a:t>Fill the targets you think you have achieved with green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0250078"/>
              </p:ext>
            </p:extLst>
          </p:nvPr>
        </p:nvGraphicFramePr>
        <p:xfrm>
          <a:off x="0" y="1122680"/>
          <a:ext cx="9144000" cy="5735320"/>
        </p:xfrm>
        <a:graphic>
          <a:graphicData uri="http://schemas.openxmlformats.org/drawingml/2006/table">
            <a:tbl>
              <a:tblPr firstRow="1" bandRow="1">
                <a:tableStyleId>{5C22544A-7EE6-4342-B048-85BDC9FD1C3A}</a:tableStyleId>
              </a:tblPr>
              <a:tblGrid>
                <a:gridCol w="2928979">
                  <a:extLst>
                    <a:ext uri="{9D8B030D-6E8A-4147-A177-3AD203B41FA5}">
                      <a16:colId xmlns:a16="http://schemas.microsoft.com/office/drawing/2014/main" val="20000"/>
                    </a:ext>
                  </a:extLst>
                </a:gridCol>
                <a:gridCol w="3181499">
                  <a:extLst>
                    <a:ext uri="{9D8B030D-6E8A-4147-A177-3AD203B41FA5}">
                      <a16:colId xmlns:a16="http://schemas.microsoft.com/office/drawing/2014/main" val="20001"/>
                    </a:ext>
                  </a:extLst>
                </a:gridCol>
                <a:gridCol w="3033522">
                  <a:extLst>
                    <a:ext uri="{9D8B030D-6E8A-4147-A177-3AD203B41FA5}">
                      <a16:colId xmlns:a16="http://schemas.microsoft.com/office/drawing/2014/main" val="20002"/>
                    </a:ext>
                  </a:extLst>
                </a:gridCol>
              </a:tblGrid>
              <a:tr h="370840">
                <a:tc>
                  <a:txBody>
                    <a:bodyPr/>
                    <a:lstStyle/>
                    <a:p>
                      <a:pPr algn="ctr"/>
                      <a:r>
                        <a:rPr lang="en-GB" dirty="0"/>
                        <a:t>ADVANCED</a:t>
                      </a:r>
                    </a:p>
                  </a:txBody>
                  <a:tcPr/>
                </a:tc>
                <a:tc>
                  <a:txBody>
                    <a:bodyPr/>
                    <a:lstStyle/>
                    <a:p>
                      <a:pPr algn="ctr"/>
                      <a:r>
                        <a:rPr lang="en-GB" dirty="0"/>
                        <a:t>INTERMEDIATE</a:t>
                      </a:r>
                    </a:p>
                  </a:txBody>
                  <a:tcPr/>
                </a:tc>
                <a:tc>
                  <a:txBody>
                    <a:bodyPr/>
                    <a:lstStyle/>
                    <a:p>
                      <a:pPr algn="ctr"/>
                      <a:r>
                        <a:rPr lang="en-GB" dirty="0"/>
                        <a:t>FOUNDATION</a:t>
                      </a:r>
                    </a:p>
                  </a:txBody>
                  <a:tcPr/>
                </a:tc>
                <a:extLst>
                  <a:ext uri="{0D108BD9-81ED-4DB2-BD59-A6C34878D82A}">
                    <a16:rowId xmlns:a16="http://schemas.microsoft.com/office/drawing/2014/main" val="10000"/>
                  </a:ext>
                </a:extLst>
              </a:tr>
              <a:tr h="370840">
                <a:tc>
                  <a:txBody>
                    <a:bodyPr/>
                    <a:lstStyle/>
                    <a:p>
                      <a:pPr algn="ctr"/>
                      <a:r>
                        <a:rPr lang="en-GB" sz="1400" kern="1200" dirty="0">
                          <a:solidFill>
                            <a:schemeClr val="accent1">
                              <a:lumMod val="50000"/>
                            </a:schemeClr>
                          </a:solidFill>
                          <a:latin typeface="+mn-lt"/>
                          <a:ea typeface="+mn-ea"/>
                          <a:cs typeface="+mn-cs"/>
                        </a:rPr>
                        <a:t>I have created a detailed plan for all E- Safety website pages with a detailed explanation of my design decisions.</a:t>
                      </a:r>
                    </a:p>
                  </a:txBody>
                  <a:tcPr anchor="ctr"/>
                </a:tc>
                <a:tc>
                  <a:txBody>
                    <a:bodyPr/>
                    <a:lstStyle/>
                    <a:p>
                      <a:pPr algn="ctr"/>
                      <a:r>
                        <a:rPr lang="en-GB" sz="1400" dirty="0">
                          <a:solidFill>
                            <a:schemeClr val="accent1">
                              <a:lumMod val="50000"/>
                            </a:schemeClr>
                          </a:solidFill>
                        </a:rPr>
                        <a:t>I have created a detailed E-Safety website plan with an explanation of some of my design decisions.</a:t>
                      </a:r>
                    </a:p>
                  </a:txBody>
                  <a:tcPr anchor="ctr"/>
                </a:tc>
                <a:tc>
                  <a:txBody>
                    <a:bodyPr/>
                    <a:lstStyle/>
                    <a:p>
                      <a:pPr algn="ctr"/>
                      <a:r>
                        <a:rPr lang="en-GB" sz="1400" dirty="0">
                          <a:solidFill>
                            <a:schemeClr val="accent1">
                              <a:lumMod val="50000"/>
                            </a:schemeClr>
                          </a:solidFill>
                        </a:rPr>
                        <a:t>I have created a basic E-safety website plan.</a:t>
                      </a:r>
                    </a:p>
                  </a:txBody>
                  <a:tcPr anchor="ctr"/>
                </a:tc>
                <a:extLst>
                  <a:ext uri="{0D108BD9-81ED-4DB2-BD59-A6C34878D82A}">
                    <a16:rowId xmlns:a16="http://schemas.microsoft.com/office/drawing/2014/main" val="10001"/>
                  </a:ext>
                </a:extLst>
              </a:tr>
              <a:tr h="370840">
                <a:tc>
                  <a:txBody>
                    <a:bodyPr/>
                    <a:lstStyle/>
                    <a:p>
                      <a:pPr algn="ctr"/>
                      <a:r>
                        <a:rPr lang="en-GB" sz="1400" dirty="0">
                          <a:solidFill>
                            <a:schemeClr val="accent1">
                              <a:lumMod val="50000"/>
                            </a:schemeClr>
                          </a:solidFill>
                        </a:rPr>
                        <a:t>The web pages include text and images and I have made comments showing why the text and images are suitable for audience and purpose.</a:t>
                      </a:r>
                    </a:p>
                  </a:txBody>
                  <a:tcPr/>
                </a:tc>
                <a:tc>
                  <a:txBody>
                    <a:bodyPr/>
                    <a:lstStyle/>
                    <a:p>
                      <a:pPr algn="ctr"/>
                      <a:r>
                        <a:rPr lang="en-GB" sz="1400" dirty="0">
                          <a:solidFill>
                            <a:schemeClr val="accent1">
                              <a:lumMod val="50000"/>
                            </a:schemeClr>
                          </a:solidFill>
                        </a:rPr>
                        <a:t>The web pages include text and images that are suitable for audience and purpose.</a:t>
                      </a:r>
                    </a:p>
                  </a:txBody>
                  <a:tcPr anchor="ctr"/>
                </a:tc>
                <a:tc>
                  <a:txBody>
                    <a:bodyPr/>
                    <a:lstStyle/>
                    <a:p>
                      <a:pPr algn="ctr"/>
                      <a:r>
                        <a:rPr lang="en-GB" sz="1400" dirty="0">
                          <a:solidFill>
                            <a:schemeClr val="accent1">
                              <a:lumMod val="50000"/>
                            </a:schemeClr>
                          </a:solidFill>
                        </a:rPr>
                        <a:t>At least one webpage has text, an image and at least one webpage includes colour.</a:t>
                      </a:r>
                    </a:p>
                  </a:txBody>
                  <a:tcPr anchor="ctr"/>
                </a:tc>
                <a:extLst>
                  <a:ext uri="{0D108BD9-81ED-4DB2-BD59-A6C34878D82A}">
                    <a16:rowId xmlns:a16="http://schemas.microsoft.com/office/drawing/2014/main" val="10002"/>
                  </a:ext>
                </a:extLst>
              </a:tr>
              <a:tr h="370840">
                <a:tc>
                  <a:txBody>
                    <a:bodyPr/>
                    <a:lstStyle/>
                    <a:p>
                      <a:pPr algn="ctr"/>
                      <a:r>
                        <a:rPr lang="en-GB" sz="1400" dirty="0">
                          <a:solidFill>
                            <a:schemeClr val="accent1">
                              <a:lumMod val="50000"/>
                            </a:schemeClr>
                          </a:solidFill>
                        </a:rPr>
                        <a:t>My website includes consistent colours that are suitable for audience and purpose and I have made evaluative comments about the website and how it is suitable for the target audience.</a:t>
                      </a:r>
                    </a:p>
                  </a:txBody>
                  <a:tcPr/>
                </a:tc>
                <a:tc>
                  <a:txBody>
                    <a:bodyPr/>
                    <a:lstStyle/>
                    <a:p>
                      <a:pPr algn="ctr"/>
                      <a:r>
                        <a:rPr lang="en-GB" sz="1400" dirty="0">
                          <a:solidFill>
                            <a:schemeClr val="accent1">
                              <a:lumMod val="50000"/>
                            </a:schemeClr>
                          </a:solidFill>
                        </a:rPr>
                        <a:t>My website includes consistent colours and layout to all web pages and I have made comments on why they are suitable for audience and purpose.</a:t>
                      </a:r>
                    </a:p>
                  </a:txBody>
                  <a:tcPr anchor="ctr"/>
                </a:tc>
                <a:tc>
                  <a:txBody>
                    <a:bodyPr/>
                    <a:lstStyle/>
                    <a:p>
                      <a:pPr algn="ctr"/>
                      <a:r>
                        <a:rPr lang="en-GB" sz="1400" dirty="0">
                          <a:solidFill>
                            <a:schemeClr val="accent1">
                              <a:lumMod val="50000"/>
                            </a:schemeClr>
                          </a:solidFill>
                        </a:rPr>
                        <a:t>The website is neat and organised and I have made some comments about my website in an evaluation.</a:t>
                      </a:r>
                    </a:p>
                  </a:txBody>
                  <a:tcPr anchor="ctr"/>
                </a:tc>
                <a:extLst>
                  <a:ext uri="{0D108BD9-81ED-4DB2-BD59-A6C34878D82A}">
                    <a16:rowId xmlns:a16="http://schemas.microsoft.com/office/drawing/2014/main" val="10003"/>
                  </a:ext>
                </a:extLst>
              </a:tr>
              <a:tr h="370840">
                <a:tc>
                  <a:txBody>
                    <a:bodyPr/>
                    <a:lstStyle/>
                    <a:p>
                      <a:pPr algn="ctr"/>
                      <a:r>
                        <a:rPr lang="en-GB" sz="1400" dirty="0">
                          <a:solidFill>
                            <a:schemeClr val="accent1">
                              <a:lumMod val="50000"/>
                            </a:schemeClr>
                          </a:solidFill>
                        </a:rPr>
                        <a:t>I understand the importance of developing effective online friendships and can describe good and bad friendships and the impact they have on individuals.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lumMod val="50000"/>
                            </a:schemeClr>
                          </a:solidFill>
                        </a:rPr>
                        <a:t>I understand online friendships and can describe good and bad friendships.</a:t>
                      </a:r>
                    </a:p>
                    <a:p>
                      <a:pPr algn="ctr"/>
                      <a:endParaRPr lang="en-GB" sz="1400" dirty="0">
                        <a:solidFill>
                          <a:schemeClr val="accent1">
                            <a:lumMod val="50000"/>
                          </a:schemeClr>
                        </a:solidFill>
                      </a:endParaRPr>
                    </a:p>
                  </a:txBody>
                  <a:tcPr anchor="ctr"/>
                </a:tc>
                <a:tc>
                  <a:txBody>
                    <a:bodyPr/>
                    <a:lstStyle/>
                    <a:p>
                      <a:pPr algn="ctr"/>
                      <a:r>
                        <a:rPr lang="en-GB" sz="1400" kern="1200" dirty="0">
                          <a:solidFill>
                            <a:schemeClr val="accent1">
                              <a:lumMod val="50000"/>
                            </a:schemeClr>
                          </a:solidFill>
                          <a:latin typeface="+mn-lt"/>
                          <a:ea typeface="+mn-ea"/>
                          <a:cs typeface="+mn-cs"/>
                        </a:rPr>
                        <a:t>I understand the term online friendship.</a:t>
                      </a:r>
                    </a:p>
                  </a:txBody>
                  <a:tcPr anchor="ctr"/>
                </a:tc>
                <a:extLst>
                  <a:ext uri="{0D108BD9-81ED-4DB2-BD59-A6C34878D82A}">
                    <a16:rowId xmlns:a16="http://schemas.microsoft.com/office/drawing/2014/main" val="4057878318"/>
                  </a:ext>
                </a:extLst>
              </a:tr>
              <a:tr h="370840">
                <a:tc>
                  <a:txBody>
                    <a:bodyPr/>
                    <a:lstStyle/>
                    <a:p>
                      <a:pPr algn="ctr"/>
                      <a:r>
                        <a:rPr lang="en-GB" sz="1400" dirty="0">
                          <a:solidFill>
                            <a:schemeClr val="accent1">
                              <a:lumMod val="50000"/>
                            </a:schemeClr>
                          </a:solidFill>
                        </a:rPr>
                        <a:t>I understand the term cyberbullying and the impact it can have on people.  I know how to report any issues I have relating to eSafety.</a:t>
                      </a:r>
                    </a:p>
                  </a:txBody>
                  <a:tcPr/>
                </a:tc>
                <a:tc>
                  <a:txBody>
                    <a:bodyPr/>
                    <a:lstStyle/>
                    <a:p>
                      <a:pPr algn="ctr"/>
                      <a:r>
                        <a:rPr lang="en-GB" sz="1400" dirty="0">
                          <a:solidFill>
                            <a:schemeClr val="accent1">
                              <a:lumMod val="50000"/>
                            </a:schemeClr>
                          </a:solidFill>
                        </a:rPr>
                        <a:t>I can describe the term and give examples of cyberbullying.  I can find relevant websites to give me advice.</a:t>
                      </a:r>
                    </a:p>
                  </a:txBody>
                  <a:tcPr anchor="ctr"/>
                </a:tc>
                <a:tc>
                  <a:txBody>
                    <a:bodyPr/>
                    <a:lstStyle/>
                    <a:p>
                      <a:pPr algn="ctr"/>
                      <a:r>
                        <a:rPr lang="en-GB" sz="1400" dirty="0">
                          <a:solidFill>
                            <a:schemeClr val="accent1">
                              <a:lumMod val="50000"/>
                            </a:schemeClr>
                          </a:solidFill>
                        </a:rPr>
                        <a:t>I understand the term cyberbullying. I know I should speak to an adult if I need help</a:t>
                      </a:r>
                    </a:p>
                  </a:txBody>
                  <a:tcPr anchor="ctr"/>
                </a:tc>
                <a:extLst>
                  <a:ext uri="{0D108BD9-81ED-4DB2-BD59-A6C34878D82A}">
                    <a16:rowId xmlns:a16="http://schemas.microsoft.com/office/drawing/2014/main" val="72528102"/>
                  </a:ext>
                </a:extLst>
              </a:tr>
            </a:tbl>
          </a:graphicData>
        </a:graphic>
      </p:graphicFrame>
      <p:sp>
        <p:nvSpPr>
          <p:cNvPr id="4" name="TextBox 3">
            <a:extLst>
              <a:ext uri="{FF2B5EF4-FFF2-40B4-BE49-F238E27FC236}">
                <a16:creationId xmlns:a16="http://schemas.microsoft.com/office/drawing/2014/main" id="{BA2671B4-0DD4-42AB-9D9F-7A37C2E59F32}"/>
              </a:ext>
            </a:extLst>
          </p:cNvPr>
          <p:cNvSpPr txBox="1"/>
          <p:nvPr/>
        </p:nvSpPr>
        <p:spPr>
          <a:xfrm>
            <a:off x="9212424" y="1719339"/>
            <a:ext cx="2979576" cy="2308324"/>
          </a:xfrm>
          <a:prstGeom prst="rect">
            <a:avLst/>
          </a:prstGeom>
          <a:noFill/>
          <a:ln>
            <a:solidFill>
              <a:schemeClr val="accent1"/>
            </a:solidFill>
          </a:ln>
        </p:spPr>
        <p:txBody>
          <a:bodyPr wrap="square" rtlCol="0">
            <a:spAutoFit/>
          </a:bodyPr>
          <a:lstStyle/>
          <a:p>
            <a:r>
              <a:rPr lang="en-GB" dirty="0"/>
              <a:t>In my end of unit test I scored</a:t>
            </a:r>
          </a:p>
          <a:p>
            <a:r>
              <a:rPr lang="en-GB" dirty="0"/>
              <a:t>:        /20</a:t>
            </a:r>
          </a:p>
          <a:p>
            <a:r>
              <a:rPr lang="en-GB" dirty="0"/>
              <a:t>Which means I am </a:t>
            </a:r>
          </a:p>
          <a:p>
            <a:r>
              <a:rPr lang="en-GB" dirty="0"/>
              <a:t>Developing</a:t>
            </a:r>
          </a:p>
          <a:p>
            <a:r>
              <a:rPr lang="en-GB" dirty="0"/>
              <a:t>Securing</a:t>
            </a:r>
          </a:p>
          <a:p>
            <a:r>
              <a:rPr lang="en-GB" dirty="0"/>
              <a:t>Mastering </a:t>
            </a:r>
          </a:p>
          <a:p>
            <a:r>
              <a:rPr lang="en-GB" dirty="0"/>
              <a:t>Exceeding</a:t>
            </a:r>
          </a:p>
          <a:p>
            <a:endParaRPr lang="en-GB" dirty="0"/>
          </a:p>
        </p:txBody>
      </p:sp>
    </p:spTree>
    <p:extLst>
      <p:ext uri="{BB962C8B-B14F-4D97-AF65-F5344CB8AC3E}">
        <p14:creationId xmlns:p14="http://schemas.microsoft.com/office/powerpoint/2010/main" val="769338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1E2-8939-404B-AB32-FF4AF14ACBC1}"/>
              </a:ext>
            </a:extLst>
          </p:cNvPr>
          <p:cNvSpPr>
            <a:spLocks noGrp="1"/>
          </p:cNvSpPr>
          <p:nvPr>
            <p:ph type="title"/>
          </p:nvPr>
        </p:nvSpPr>
        <p:spPr>
          <a:xfrm>
            <a:off x="0" y="1579538"/>
            <a:ext cx="10972800" cy="1388070"/>
          </a:xfrm>
        </p:spPr>
        <p:txBody>
          <a:bodyPr/>
          <a:lstStyle/>
          <a:p>
            <a:r>
              <a:rPr lang="en-GB" dirty="0"/>
              <a:t>Lesson 1 </a:t>
            </a:r>
          </a:p>
        </p:txBody>
      </p:sp>
      <p:sp>
        <p:nvSpPr>
          <p:cNvPr id="3" name="Text Placeholder 2">
            <a:extLst>
              <a:ext uri="{FF2B5EF4-FFF2-40B4-BE49-F238E27FC236}">
                <a16:creationId xmlns:a16="http://schemas.microsoft.com/office/drawing/2014/main" id="{4575651F-C591-4107-8010-13ABD7307773}"/>
              </a:ext>
            </a:extLst>
          </p:cNvPr>
          <p:cNvSpPr>
            <a:spLocks noGrp="1"/>
          </p:cNvSpPr>
          <p:nvPr>
            <p:ph type="body" sz="quarter" idx="10"/>
          </p:nvPr>
        </p:nvSpPr>
        <p:spPr>
          <a:xfrm>
            <a:off x="0" y="2811016"/>
            <a:ext cx="12192000" cy="3335784"/>
          </a:xfrm>
        </p:spPr>
        <p:txBody>
          <a:bodyPr>
            <a:normAutofit fontScale="92500" lnSpcReduction="20000"/>
          </a:bodyPr>
          <a:lstStyle/>
          <a:p>
            <a:pPr marL="571500" lvl="0" indent="-571500" algn="l">
              <a:buFont typeface="Arial" panose="020B0604020202020204" pitchFamily="34" charset="0"/>
              <a:buChar char="•"/>
            </a:pPr>
            <a:r>
              <a:rPr lang="en-GB" dirty="0">
                <a:solidFill>
                  <a:schemeClr val="bg1"/>
                </a:solidFill>
              </a:rPr>
              <a:t>Understand what is meant by the term eSafety. </a:t>
            </a:r>
          </a:p>
          <a:p>
            <a:pPr marL="571500" lvl="0" indent="-571500" algn="l">
              <a:buFont typeface="Arial" panose="020B0604020202020204" pitchFamily="34" charset="0"/>
              <a:buChar char="•"/>
            </a:pPr>
            <a:r>
              <a:rPr lang="en-GB" dirty="0">
                <a:solidFill>
                  <a:schemeClr val="bg1"/>
                </a:solidFill>
              </a:rPr>
              <a:t>Recognise how technology has changed friendships.</a:t>
            </a:r>
          </a:p>
          <a:p>
            <a:pPr marL="571500" lvl="0" indent="-571500" algn="l">
              <a:buFont typeface="Arial" panose="020B0604020202020204" pitchFamily="34" charset="0"/>
              <a:buChar char="•"/>
            </a:pPr>
            <a:r>
              <a:rPr lang="en-GB" dirty="0">
                <a:solidFill>
                  <a:schemeClr val="bg1"/>
                </a:solidFill>
              </a:rPr>
              <a:t>Be able to define good online friendships</a:t>
            </a:r>
          </a:p>
          <a:p>
            <a:pPr marL="571500" indent="-571500" algn="l">
              <a:buFont typeface="Arial" panose="020B0604020202020204" pitchFamily="34" charset="0"/>
              <a:buChar char="•"/>
            </a:pPr>
            <a:r>
              <a:rPr lang="en-GB" altLang="en-US" dirty="0">
                <a:solidFill>
                  <a:schemeClr val="bg1"/>
                </a:solidFill>
              </a:rPr>
              <a:t>Apply your knowledge and provide advice to a friend about online friendships.</a:t>
            </a:r>
          </a:p>
          <a:p>
            <a:pPr algn="l"/>
            <a:endParaRPr lang="en-GB" dirty="0"/>
          </a:p>
        </p:txBody>
      </p:sp>
    </p:spTree>
    <p:extLst>
      <p:ext uri="{BB962C8B-B14F-4D97-AF65-F5344CB8AC3E}">
        <p14:creationId xmlns:p14="http://schemas.microsoft.com/office/powerpoint/2010/main" val="25296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a:xfrm>
            <a:off x="0" y="42442"/>
            <a:ext cx="8352456" cy="11430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4400"/>
            </a:pPr>
            <a:r>
              <a:rPr lang="en-GB" sz="4000" b="1" dirty="0">
                <a:latin typeface="Arial Rounded MT Bold" panose="020F0704030504030204" pitchFamily="34" charset="0"/>
              </a:rPr>
              <a:t>Task 1: </a:t>
            </a:r>
            <a:r>
              <a:rPr lang="en-GB" sz="4000" dirty="0"/>
              <a:t>Friendships in a digital world</a:t>
            </a:r>
            <a:endParaRPr sz="4000" dirty="0"/>
          </a:p>
        </p:txBody>
      </p:sp>
      <p:pic>
        <p:nvPicPr>
          <p:cNvPr id="147" name="Google Shape;147;p8"/>
          <p:cNvPicPr preferRelativeResize="0"/>
          <p:nvPr/>
        </p:nvPicPr>
        <p:blipFill rotWithShape="1">
          <a:blip r:embed="rId3">
            <a:alphaModFix/>
          </a:blip>
          <a:srcRect r="13755"/>
          <a:stretch/>
        </p:blipFill>
        <p:spPr>
          <a:xfrm>
            <a:off x="81440" y="1182802"/>
            <a:ext cx="2458827" cy="2302916"/>
          </a:xfrm>
          <a:prstGeom prst="rect">
            <a:avLst/>
          </a:prstGeom>
          <a:noFill/>
          <a:ln w="9525" cap="flat" cmpd="sng">
            <a:solidFill>
              <a:srgbClr val="000000"/>
            </a:solidFill>
            <a:prstDash val="solid"/>
            <a:round/>
            <a:headEnd type="none" w="sm" len="sm"/>
            <a:tailEnd type="none" w="sm" len="sm"/>
          </a:ln>
        </p:spPr>
      </p:pic>
      <p:pic>
        <p:nvPicPr>
          <p:cNvPr id="148" name="Google Shape;148;p8"/>
          <p:cNvPicPr preferRelativeResize="0"/>
          <p:nvPr/>
        </p:nvPicPr>
        <p:blipFill rotWithShape="1">
          <a:blip r:embed="rId4">
            <a:alphaModFix/>
          </a:blip>
          <a:srcRect l="19238" t="3567" r="15367"/>
          <a:stretch/>
        </p:blipFill>
        <p:spPr>
          <a:xfrm>
            <a:off x="2300477" y="3921151"/>
            <a:ext cx="2260672" cy="2302916"/>
          </a:xfrm>
          <a:prstGeom prst="rect">
            <a:avLst/>
          </a:prstGeom>
          <a:noFill/>
          <a:ln w="9525" cap="flat" cmpd="sng">
            <a:solidFill>
              <a:srgbClr val="000000"/>
            </a:solidFill>
            <a:prstDash val="solid"/>
            <a:round/>
            <a:headEnd type="none" w="sm" len="sm"/>
            <a:tailEnd type="none" w="sm" len="sm"/>
          </a:ln>
        </p:spPr>
      </p:pic>
      <p:sp>
        <p:nvSpPr>
          <p:cNvPr id="149" name="Google Shape;149;p8"/>
          <p:cNvSpPr txBox="1"/>
          <p:nvPr/>
        </p:nvSpPr>
        <p:spPr>
          <a:xfrm>
            <a:off x="-99733" y="3575736"/>
            <a:ext cx="2640000" cy="738633"/>
          </a:xfrm>
          <a:prstGeom prst="rect">
            <a:avLst/>
          </a:prstGeom>
          <a:noFill/>
          <a:ln>
            <a:noFill/>
          </a:ln>
        </p:spPr>
        <p:txBody>
          <a:bodyPr spcFirstLastPara="1" wrap="square" lIns="91425" tIns="91425" rIns="91425" bIns="91425" anchor="t" anchorCtr="0">
            <a:spAutoFit/>
          </a:bodyPr>
          <a:lstStyle/>
          <a:p>
            <a:pPr algn="ctr"/>
            <a:r>
              <a:rPr lang="en-GB" dirty="0">
                <a:latin typeface="Calibri"/>
                <a:ea typeface="Calibri"/>
                <a:cs typeface="Calibri"/>
                <a:sym typeface="Calibri"/>
              </a:rPr>
              <a:t>‘Sam’ </a:t>
            </a:r>
            <a:endParaRPr dirty="0">
              <a:latin typeface="Calibri"/>
              <a:ea typeface="Calibri"/>
              <a:cs typeface="Calibri"/>
              <a:sym typeface="Calibri"/>
            </a:endParaRPr>
          </a:p>
          <a:p>
            <a:pPr algn="ctr"/>
            <a:r>
              <a:rPr lang="en-GB" dirty="0">
                <a:latin typeface="Calibri"/>
                <a:ea typeface="Calibri"/>
                <a:cs typeface="Calibri"/>
                <a:sym typeface="Calibri"/>
              </a:rPr>
              <a:t>13 year old  in 2001</a:t>
            </a:r>
            <a:endParaRPr dirty="0">
              <a:latin typeface="Calibri"/>
              <a:ea typeface="Calibri"/>
              <a:cs typeface="Calibri"/>
              <a:sym typeface="Calibri"/>
            </a:endParaRPr>
          </a:p>
        </p:txBody>
      </p:sp>
      <p:sp>
        <p:nvSpPr>
          <p:cNvPr id="150" name="Google Shape;150;p8"/>
          <p:cNvSpPr txBox="1"/>
          <p:nvPr/>
        </p:nvSpPr>
        <p:spPr>
          <a:xfrm>
            <a:off x="4750813" y="1305633"/>
            <a:ext cx="6763614" cy="1730146"/>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r>
              <a:rPr lang="en-GB" sz="2500" b="1" dirty="0">
                <a:solidFill>
                  <a:schemeClr val="dk1"/>
                </a:solidFill>
              </a:rPr>
              <a:t>How have friendships changed in this time period?</a:t>
            </a:r>
          </a:p>
          <a:p>
            <a:endParaRPr lang="en-GB" sz="2500" b="1" dirty="0"/>
          </a:p>
          <a:p>
            <a:endParaRPr lang="en-GB" sz="2500" b="1" dirty="0">
              <a:solidFill>
                <a:schemeClr val="dk1"/>
              </a:solidFill>
            </a:endParaRPr>
          </a:p>
          <a:p>
            <a:endParaRPr lang="en-GB" sz="2500" b="1" dirty="0">
              <a:solidFill>
                <a:schemeClr val="dk1"/>
              </a:solidFill>
            </a:endParaRPr>
          </a:p>
          <a:p>
            <a:endParaRPr lang="en-GB" sz="2500" b="1" dirty="0"/>
          </a:p>
          <a:p>
            <a:endParaRPr lang="en-GB" sz="2500" b="1" dirty="0">
              <a:solidFill>
                <a:schemeClr val="dk1"/>
              </a:solidFill>
            </a:endParaRPr>
          </a:p>
          <a:p>
            <a:endParaRPr lang="en-GB" sz="2500" b="1" dirty="0">
              <a:solidFill>
                <a:schemeClr val="dk1"/>
              </a:solidFill>
            </a:endParaRPr>
          </a:p>
          <a:p>
            <a:pPr algn="ctr">
              <a:lnSpc>
                <a:spcPct val="115000"/>
              </a:lnSpc>
              <a:spcBef>
                <a:spcPts val="1200"/>
              </a:spcBef>
            </a:pPr>
            <a:r>
              <a:rPr lang="en-GB" sz="1100" dirty="0">
                <a:solidFill>
                  <a:schemeClr val="dk1"/>
                </a:solidFill>
              </a:rPr>
              <a:t>					 				</a:t>
            </a:r>
            <a:endParaRPr sz="1100" dirty="0">
              <a:solidFill>
                <a:schemeClr val="dk1"/>
              </a:solidFill>
            </a:endParaRPr>
          </a:p>
          <a:p>
            <a:r>
              <a:rPr lang="en-GB" sz="1100" dirty="0">
                <a:solidFill>
                  <a:schemeClr val="dk1"/>
                </a:solidFill>
              </a:rPr>
              <a:t>			</a:t>
            </a:r>
            <a:endParaRPr sz="1100" dirty="0">
              <a:solidFill>
                <a:schemeClr val="dk1"/>
              </a:solidFill>
            </a:endParaRPr>
          </a:p>
          <a:p>
            <a:r>
              <a:rPr lang="en-GB" sz="1100" dirty="0">
                <a:solidFill>
                  <a:schemeClr val="dk1"/>
                </a:solidFill>
              </a:rPr>
              <a:t>		</a:t>
            </a:r>
            <a:endParaRPr sz="1100" dirty="0">
              <a:solidFill>
                <a:schemeClr val="dk1"/>
              </a:solidFill>
            </a:endParaRPr>
          </a:p>
        </p:txBody>
      </p:sp>
      <p:sp>
        <p:nvSpPr>
          <p:cNvPr id="151" name="Google Shape;151;p8"/>
          <p:cNvSpPr txBox="1"/>
          <p:nvPr/>
        </p:nvSpPr>
        <p:spPr>
          <a:xfrm>
            <a:off x="2110813" y="6200650"/>
            <a:ext cx="2640000" cy="738633"/>
          </a:xfrm>
          <a:prstGeom prst="rect">
            <a:avLst/>
          </a:prstGeom>
          <a:noFill/>
          <a:ln>
            <a:noFill/>
          </a:ln>
        </p:spPr>
        <p:txBody>
          <a:bodyPr spcFirstLastPara="1" wrap="square" lIns="91425" tIns="91425" rIns="91425" bIns="91425" anchor="t" anchorCtr="0">
            <a:spAutoFit/>
          </a:bodyPr>
          <a:lstStyle/>
          <a:p>
            <a:pPr algn="ctr"/>
            <a:r>
              <a:rPr lang="en-GB" dirty="0">
                <a:latin typeface="Calibri"/>
                <a:ea typeface="Calibri"/>
                <a:cs typeface="Calibri"/>
                <a:sym typeface="Calibri"/>
              </a:rPr>
              <a:t>‘Alex’ </a:t>
            </a:r>
            <a:endParaRPr dirty="0">
              <a:latin typeface="Calibri"/>
              <a:ea typeface="Calibri"/>
              <a:cs typeface="Calibri"/>
              <a:sym typeface="Calibri"/>
            </a:endParaRPr>
          </a:p>
          <a:p>
            <a:pPr algn="ctr"/>
            <a:r>
              <a:rPr lang="en-GB" dirty="0">
                <a:latin typeface="Calibri"/>
                <a:ea typeface="Calibri"/>
                <a:cs typeface="Calibri"/>
                <a:sym typeface="Calibri"/>
              </a:rPr>
              <a:t>13 year old in 2021</a:t>
            </a:r>
            <a:endParaRPr dirty="0">
              <a:latin typeface="Calibri"/>
              <a:ea typeface="Calibri"/>
              <a:cs typeface="Calibri"/>
              <a:sym typeface="Calibri"/>
            </a:endParaRPr>
          </a:p>
        </p:txBody>
      </p:sp>
      <p:sp>
        <p:nvSpPr>
          <p:cNvPr id="2" name="Rectangle 1">
            <a:extLst>
              <a:ext uri="{FF2B5EF4-FFF2-40B4-BE49-F238E27FC236}">
                <a16:creationId xmlns:a16="http://schemas.microsoft.com/office/drawing/2014/main" id="{097F3FE3-5D48-453D-A44E-EE16FA573337}"/>
              </a:ext>
            </a:extLst>
          </p:cNvPr>
          <p:cNvSpPr/>
          <p:nvPr/>
        </p:nvSpPr>
        <p:spPr>
          <a:xfrm>
            <a:off x="4750813" y="3921151"/>
            <a:ext cx="6763614"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500" b="1" dirty="0">
                <a:solidFill>
                  <a:schemeClr val="dk1"/>
                </a:solidFill>
              </a:rPr>
              <a:t>Are these changes positive or negative?</a:t>
            </a:r>
          </a:p>
          <a:p>
            <a:endParaRPr lang="en-GB" sz="2500" b="1" dirty="0"/>
          </a:p>
          <a:p>
            <a:endParaRPr lang="en-GB" sz="2500" b="1" dirty="0">
              <a:solidFill>
                <a:schemeClr val="dk1"/>
              </a:solidFill>
            </a:endParaRPr>
          </a:p>
          <a:p>
            <a:endParaRPr lang="en-GB" sz="2500" b="1" dirty="0"/>
          </a:p>
        </p:txBody>
      </p:sp>
      <p:sp>
        <p:nvSpPr>
          <p:cNvPr id="3" name="Rectangle 2">
            <a:extLst>
              <a:ext uri="{FF2B5EF4-FFF2-40B4-BE49-F238E27FC236}">
                <a16:creationId xmlns:a16="http://schemas.microsoft.com/office/drawing/2014/main" id="{32446C68-376D-4C82-BF50-D82450846F28}"/>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1</a:t>
            </a:r>
            <a:endParaRPr lang="en-GB" sz="3600" dirty="0">
              <a:solidFill>
                <a:schemeClr val="accent1"/>
              </a:solidFill>
            </a:endParaRPr>
          </a:p>
        </p:txBody>
      </p:sp>
    </p:spTree>
    <p:extLst>
      <p:ext uri="{BB962C8B-B14F-4D97-AF65-F5344CB8AC3E}">
        <p14:creationId xmlns:p14="http://schemas.microsoft.com/office/powerpoint/2010/main" val="385817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BD870B-9186-4835-8D83-B9562BA0B236}"/>
              </a:ext>
            </a:extLst>
          </p:cNvPr>
          <p:cNvSpPr/>
          <p:nvPr/>
        </p:nvSpPr>
        <p:spPr>
          <a:xfrm>
            <a:off x="213651" y="292388"/>
            <a:ext cx="9493496" cy="707886"/>
          </a:xfrm>
          <a:prstGeom prst="rect">
            <a:avLst/>
          </a:prstGeom>
        </p:spPr>
        <p:txBody>
          <a:bodyPr wrap="none">
            <a:spAutoFit/>
          </a:bodyPr>
          <a:lstStyle/>
          <a:p>
            <a:r>
              <a:rPr lang="en-GB" sz="4000" b="1" dirty="0">
                <a:latin typeface="Arial Rounded MT Bold" panose="020F0704030504030204" pitchFamily="34" charset="0"/>
                <a:ea typeface="+mj-ea"/>
                <a:cs typeface="+mj-cs"/>
              </a:rPr>
              <a:t>Apply Knowledge Task </a:t>
            </a:r>
            <a:r>
              <a:rPr lang="en-GB" sz="3200" dirty="0"/>
              <a:t>- </a:t>
            </a:r>
            <a:r>
              <a:rPr lang="en-GB" sz="4000" dirty="0"/>
              <a:t>Helping a friend</a:t>
            </a:r>
            <a:endParaRPr lang="en-GB" sz="3200" dirty="0"/>
          </a:p>
        </p:txBody>
      </p:sp>
      <p:sp>
        <p:nvSpPr>
          <p:cNvPr id="8" name="Google Shape;173;p12">
            <a:extLst>
              <a:ext uri="{FF2B5EF4-FFF2-40B4-BE49-F238E27FC236}">
                <a16:creationId xmlns:a16="http://schemas.microsoft.com/office/drawing/2014/main" id="{D570C930-7C19-4271-9ED3-8079D10CCFD0}"/>
              </a:ext>
            </a:extLst>
          </p:cNvPr>
          <p:cNvSpPr/>
          <p:nvPr/>
        </p:nvSpPr>
        <p:spPr>
          <a:xfrm>
            <a:off x="863600" y="1168401"/>
            <a:ext cx="10566400" cy="4673600"/>
          </a:xfrm>
          <a:prstGeom prst="wedgeRoundRectCallout">
            <a:avLst>
              <a:gd name="adj1" fmla="val -37500"/>
              <a:gd name="adj2" fmla="val 67273"/>
              <a:gd name="adj3" fmla="val 0"/>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t" anchorCtr="0">
            <a:noAutofit/>
          </a:bodyPr>
          <a:lstStyle/>
          <a:p>
            <a:pPr lvl="0">
              <a:buClr>
                <a:schemeClr val="dk1"/>
              </a:buClr>
              <a:buSzPts val="1100"/>
            </a:pPr>
            <a:r>
              <a:rPr lang="en-GB" sz="2800" dirty="0"/>
              <a:t>Your friend is talking to someone who they met online, but they don’t know if this person is a good friend. </a:t>
            </a:r>
          </a:p>
          <a:p>
            <a:pPr lvl="0">
              <a:buClr>
                <a:schemeClr val="dk1"/>
              </a:buClr>
              <a:buSzPts val="1100"/>
            </a:pPr>
            <a:endParaRPr lang="en-GB" sz="2800" dirty="0"/>
          </a:p>
          <a:p>
            <a:pPr>
              <a:buClr>
                <a:schemeClr val="dk1"/>
              </a:buClr>
              <a:buSzPts val="1100"/>
            </a:pPr>
            <a:r>
              <a:rPr lang="en-GB" sz="2800" dirty="0"/>
              <a:t>Write a message with three pieces of advice to help them work it out. </a:t>
            </a:r>
          </a:p>
          <a:p>
            <a:pPr lvl="0">
              <a:buClr>
                <a:schemeClr val="dk1"/>
              </a:buClr>
              <a:buSzPts val="1100"/>
            </a:pPr>
            <a:endParaRPr lang="en-GB" sz="2800" dirty="0"/>
          </a:p>
        </p:txBody>
      </p:sp>
      <p:sp>
        <p:nvSpPr>
          <p:cNvPr id="9" name="Rectangle 8">
            <a:extLst>
              <a:ext uri="{FF2B5EF4-FFF2-40B4-BE49-F238E27FC236}">
                <a16:creationId xmlns:a16="http://schemas.microsoft.com/office/drawing/2014/main" id="{92C68A82-81B5-48ED-80AE-FB0E1FA6FB78}"/>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1</a:t>
            </a:r>
            <a:endParaRPr lang="en-GB" sz="3600" dirty="0">
              <a:solidFill>
                <a:schemeClr val="accent1"/>
              </a:solidFill>
            </a:endParaRPr>
          </a:p>
        </p:txBody>
      </p:sp>
    </p:spTree>
    <p:extLst>
      <p:ext uri="{BB962C8B-B14F-4D97-AF65-F5344CB8AC3E}">
        <p14:creationId xmlns:p14="http://schemas.microsoft.com/office/powerpoint/2010/main" val="197141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body" idx="1"/>
          </p:nvPr>
        </p:nvSpPr>
        <p:spPr>
          <a:xfrm>
            <a:off x="33627" y="646331"/>
            <a:ext cx="12192000" cy="1039800"/>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SzPts val="4400"/>
              <a:buNone/>
            </a:pPr>
            <a:r>
              <a:rPr lang="en-GB" sz="4000" b="1" dirty="0">
                <a:solidFill>
                  <a:srgbClr val="FF0000"/>
                </a:solidFill>
                <a:latin typeface="Arial Rounded MT Bold" panose="020F0704030504030204" pitchFamily="34" charset="0"/>
              </a:rPr>
              <a:t>Next steps </a:t>
            </a:r>
            <a:r>
              <a:rPr lang="en-GB" sz="4000" b="1" dirty="0">
                <a:latin typeface="Arial Rounded MT Bold" panose="020F0704030504030204" pitchFamily="34" charset="0"/>
                <a:ea typeface="+mj-ea"/>
                <a:cs typeface="+mj-cs"/>
              </a:rPr>
              <a:t>: </a:t>
            </a:r>
            <a:r>
              <a:rPr lang="en-GB" sz="4000" dirty="0">
                <a:ea typeface="+mj-ea"/>
                <a:cs typeface="+mj-cs"/>
              </a:rPr>
              <a:t>Characteristics of good friendships online</a:t>
            </a:r>
            <a:endParaRPr sz="4000" dirty="0">
              <a:ea typeface="+mj-ea"/>
              <a:cs typeface="+mj-cs"/>
            </a:endParaRPr>
          </a:p>
        </p:txBody>
      </p:sp>
      <p:sp>
        <p:nvSpPr>
          <p:cNvPr id="167" name="Google Shape;167;p11"/>
          <p:cNvSpPr txBox="1">
            <a:spLocks noGrp="1"/>
          </p:cNvSpPr>
          <p:nvPr>
            <p:ph type="body" idx="1"/>
          </p:nvPr>
        </p:nvSpPr>
        <p:spPr>
          <a:xfrm>
            <a:off x="1734744" y="1757100"/>
            <a:ext cx="8722513" cy="1039800"/>
          </a:xfrm>
          <a:prstGeom prst="rect">
            <a:avLst/>
          </a:prstGeom>
          <a:noFill/>
          <a:ln>
            <a:noFill/>
          </a:ln>
        </p:spPr>
        <p:txBody>
          <a:bodyPr spcFirstLastPara="1" vert="horz" wrap="square" lIns="91425" tIns="45700" rIns="91425" bIns="45700" rtlCol="0" anchor="t" anchorCtr="0">
            <a:noAutofit/>
          </a:bodyPr>
          <a:lstStyle/>
          <a:p>
            <a:pPr marL="0" indent="0">
              <a:spcBef>
                <a:spcPts val="0"/>
              </a:spcBef>
              <a:buNone/>
            </a:pPr>
            <a:r>
              <a:rPr lang="en-GB" dirty="0"/>
              <a:t>Match the good online friendship characteristic to the example of how this could be shown in a friendship online. </a:t>
            </a:r>
          </a:p>
          <a:p>
            <a:pPr marL="0" indent="0">
              <a:spcBef>
                <a:spcPts val="0"/>
              </a:spcBef>
              <a:buNone/>
            </a:pPr>
            <a:endParaRPr dirty="0"/>
          </a:p>
          <a:p>
            <a:pPr marL="0" indent="0">
              <a:spcBef>
                <a:spcPts val="0"/>
              </a:spcBef>
              <a:buNone/>
            </a:pPr>
            <a:r>
              <a:rPr lang="en-GB" dirty="0"/>
              <a:t>  </a:t>
            </a:r>
          </a:p>
        </p:txBody>
      </p:sp>
      <p:sp>
        <p:nvSpPr>
          <p:cNvPr id="4" name="TextBox 3">
            <a:extLst>
              <a:ext uri="{FF2B5EF4-FFF2-40B4-BE49-F238E27FC236}">
                <a16:creationId xmlns:a16="http://schemas.microsoft.com/office/drawing/2014/main" id="{51CCDC52-FE1B-41F4-8BDC-A8B83C3CDDF8}"/>
              </a:ext>
            </a:extLst>
          </p:cNvPr>
          <p:cNvSpPr txBox="1"/>
          <p:nvPr/>
        </p:nvSpPr>
        <p:spPr>
          <a:xfrm>
            <a:off x="4714766" y="2796900"/>
            <a:ext cx="5388258" cy="707886"/>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r>
              <a:rPr lang="en-GB" sz="2000" dirty="0"/>
              <a:t>1. Asking your friend if you can post a picture of them before uploading it. </a:t>
            </a:r>
          </a:p>
        </p:txBody>
      </p:sp>
      <p:sp>
        <p:nvSpPr>
          <p:cNvPr id="12" name="TextBox 11">
            <a:extLst>
              <a:ext uri="{FF2B5EF4-FFF2-40B4-BE49-F238E27FC236}">
                <a16:creationId xmlns:a16="http://schemas.microsoft.com/office/drawing/2014/main" id="{BB4A4CE9-7006-4606-8B52-589334201424}"/>
              </a:ext>
            </a:extLst>
          </p:cNvPr>
          <p:cNvSpPr txBox="1"/>
          <p:nvPr/>
        </p:nvSpPr>
        <p:spPr>
          <a:xfrm>
            <a:off x="4728177" y="3634485"/>
            <a:ext cx="5361436" cy="1015663"/>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buClr>
                <a:schemeClr val="dk1"/>
              </a:buClr>
              <a:buSzPts val="1100"/>
            </a:pPr>
            <a:r>
              <a:rPr lang="en-GB" sz="2000" dirty="0">
                <a:sym typeface="Calibri"/>
              </a:rPr>
              <a:t>2. Knowing that you can share private information with your friend and they won’t share it with their followers. </a:t>
            </a:r>
            <a:endParaRPr lang="en-GB" sz="2000" dirty="0">
              <a:latin typeface="Calibri"/>
              <a:ea typeface="Calibri"/>
              <a:cs typeface="Calibri"/>
              <a:sym typeface="Calibri"/>
            </a:endParaRPr>
          </a:p>
        </p:txBody>
      </p:sp>
      <p:sp>
        <p:nvSpPr>
          <p:cNvPr id="13" name="TextBox 12">
            <a:extLst>
              <a:ext uri="{FF2B5EF4-FFF2-40B4-BE49-F238E27FC236}">
                <a16:creationId xmlns:a16="http://schemas.microsoft.com/office/drawing/2014/main" id="{65C396CA-DCA3-4851-A5AB-01CFEEA5F22A}"/>
              </a:ext>
            </a:extLst>
          </p:cNvPr>
          <p:cNvSpPr txBox="1"/>
          <p:nvPr/>
        </p:nvSpPr>
        <p:spPr>
          <a:xfrm>
            <a:off x="4736401" y="5585583"/>
            <a:ext cx="5344988" cy="707886"/>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r>
              <a:rPr lang="en-GB" sz="2000" dirty="0">
                <a:sym typeface="Calibri"/>
              </a:rPr>
              <a:t>4. Telling people to stop sharing  an embarrassing photo   of your friend. </a:t>
            </a:r>
            <a:endParaRPr lang="en-GB" sz="2000" dirty="0">
              <a:latin typeface="Calibri"/>
              <a:ea typeface="Calibri"/>
              <a:cs typeface="Calibri"/>
              <a:sym typeface="Calibri"/>
            </a:endParaRPr>
          </a:p>
        </p:txBody>
      </p:sp>
      <p:sp>
        <p:nvSpPr>
          <p:cNvPr id="14" name="TextBox 13">
            <a:extLst>
              <a:ext uri="{FF2B5EF4-FFF2-40B4-BE49-F238E27FC236}">
                <a16:creationId xmlns:a16="http://schemas.microsoft.com/office/drawing/2014/main" id="{BA04AF6B-968A-4119-BEE0-AE174790CBDD}"/>
              </a:ext>
            </a:extLst>
          </p:cNvPr>
          <p:cNvSpPr txBox="1"/>
          <p:nvPr/>
        </p:nvSpPr>
        <p:spPr>
          <a:xfrm>
            <a:off x="4736401" y="4763922"/>
            <a:ext cx="5344988" cy="707886"/>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buClr>
                <a:schemeClr val="dk1"/>
              </a:buClr>
              <a:buSzPts val="1100"/>
            </a:pPr>
            <a:r>
              <a:rPr lang="en-GB" sz="2000" dirty="0">
                <a:sym typeface="Calibri"/>
              </a:rPr>
              <a:t>3. Messaging a friend to check they’re okay after noticing nasty comments of them online. </a:t>
            </a:r>
            <a:endParaRPr lang="en-GB" sz="2000" dirty="0">
              <a:latin typeface="Calibri"/>
              <a:ea typeface="Calibri"/>
              <a:cs typeface="Calibri"/>
              <a:sym typeface="Calibri"/>
            </a:endParaRPr>
          </a:p>
        </p:txBody>
      </p:sp>
      <p:sp>
        <p:nvSpPr>
          <p:cNvPr id="5" name="TextBox 4">
            <a:extLst>
              <a:ext uri="{FF2B5EF4-FFF2-40B4-BE49-F238E27FC236}">
                <a16:creationId xmlns:a16="http://schemas.microsoft.com/office/drawing/2014/main" id="{DB65EF73-4453-464A-9F10-86ADC513DC4C}"/>
              </a:ext>
            </a:extLst>
          </p:cNvPr>
          <p:cNvSpPr txBox="1"/>
          <p:nvPr/>
        </p:nvSpPr>
        <p:spPr>
          <a:xfrm>
            <a:off x="535360" y="2858455"/>
            <a:ext cx="1944216" cy="584775"/>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en-GB" sz="3200" dirty="0"/>
              <a:t>Support</a:t>
            </a:r>
          </a:p>
        </p:txBody>
      </p:sp>
      <p:sp>
        <p:nvSpPr>
          <p:cNvPr id="16" name="TextBox 15">
            <a:extLst>
              <a:ext uri="{FF2B5EF4-FFF2-40B4-BE49-F238E27FC236}">
                <a16:creationId xmlns:a16="http://schemas.microsoft.com/office/drawing/2014/main" id="{F069DF73-F542-4540-B621-CB8F734CA2E4}"/>
              </a:ext>
            </a:extLst>
          </p:cNvPr>
          <p:cNvSpPr txBox="1"/>
          <p:nvPr/>
        </p:nvSpPr>
        <p:spPr>
          <a:xfrm>
            <a:off x="535360" y="3795237"/>
            <a:ext cx="1944216" cy="584775"/>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en-GB" sz="3200" dirty="0"/>
              <a:t>Kindness</a:t>
            </a:r>
          </a:p>
        </p:txBody>
      </p:sp>
      <p:sp>
        <p:nvSpPr>
          <p:cNvPr id="17" name="TextBox 16">
            <a:extLst>
              <a:ext uri="{FF2B5EF4-FFF2-40B4-BE49-F238E27FC236}">
                <a16:creationId xmlns:a16="http://schemas.microsoft.com/office/drawing/2014/main" id="{60C961C0-1469-4386-BB83-FA900CB98BDF}"/>
              </a:ext>
            </a:extLst>
          </p:cNvPr>
          <p:cNvSpPr txBox="1"/>
          <p:nvPr/>
        </p:nvSpPr>
        <p:spPr>
          <a:xfrm>
            <a:off x="535360" y="4648802"/>
            <a:ext cx="1944216" cy="584775"/>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en-GB" sz="3200" dirty="0"/>
              <a:t>Consent</a:t>
            </a:r>
          </a:p>
        </p:txBody>
      </p:sp>
      <p:sp>
        <p:nvSpPr>
          <p:cNvPr id="18" name="TextBox 17">
            <a:extLst>
              <a:ext uri="{FF2B5EF4-FFF2-40B4-BE49-F238E27FC236}">
                <a16:creationId xmlns:a16="http://schemas.microsoft.com/office/drawing/2014/main" id="{1CEF12D4-0A05-40DA-AC69-8357FEB5D86F}"/>
              </a:ext>
            </a:extLst>
          </p:cNvPr>
          <p:cNvSpPr txBox="1"/>
          <p:nvPr/>
        </p:nvSpPr>
        <p:spPr>
          <a:xfrm>
            <a:off x="535360" y="5550750"/>
            <a:ext cx="1944216" cy="584775"/>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en-GB" sz="3200" dirty="0"/>
              <a:t>Trust</a:t>
            </a:r>
          </a:p>
        </p:txBody>
      </p:sp>
      <p:sp>
        <p:nvSpPr>
          <p:cNvPr id="2" name="Arrow: Right 1">
            <a:extLst>
              <a:ext uri="{FF2B5EF4-FFF2-40B4-BE49-F238E27FC236}">
                <a16:creationId xmlns:a16="http://schemas.microsoft.com/office/drawing/2014/main" id="{FE8F53BC-6E0A-469D-B180-6B2CBA527105}"/>
              </a:ext>
            </a:extLst>
          </p:cNvPr>
          <p:cNvSpPr/>
          <p:nvPr/>
        </p:nvSpPr>
        <p:spPr>
          <a:xfrm>
            <a:off x="-3796041" y="3989059"/>
            <a:ext cx="2082800" cy="564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8C48A82-2A22-4D12-A52E-828AF24740C0}"/>
              </a:ext>
            </a:extLst>
          </p:cNvPr>
          <p:cNvSpPr/>
          <p:nvPr/>
        </p:nvSpPr>
        <p:spPr>
          <a:xfrm>
            <a:off x="9448800" y="0"/>
            <a:ext cx="2776827" cy="646331"/>
          </a:xfrm>
          <a:prstGeom prst="rect">
            <a:avLst/>
          </a:prstGeom>
        </p:spPr>
        <p:txBody>
          <a:bodyPr wrap="square">
            <a:spAutoFit/>
          </a:bodyPr>
          <a:lstStyle/>
          <a:p>
            <a:pPr algn="r"/>
            <a:r>
              <a:rPr lang="en-GB" sz="3600" b="1" dirty="0">
                <a:solidFill>
                  <a:schemeClr val="accent1"/>
                </a:solidFill>
                <a:latin typeface="Arial Rounded MT Bold" panose="020F0704030504030204" pitchFamily="34" charset="0"/>
              </a:rPr>
              <a:t>Lesson 1</a:t>
            </a:r>
            <a:endParaRPr lang="en-GB" sz="3600" dirty="0">
              <a:solidFill>
                <a:schemeClr val="accent1"/>
              </a:solidFill>
            </a:endParaRPr>
          </a:p>
        </p:txBody>
      </p:sp>
    </p:spTree>
    <p:extLst>
      <p:ext uri="{BB962C8B-B14F-4D97-AF65-F5344CB8AC3E}">
        <p14:creationId xmlns:p14="http://schemas.microsoft.com/office/powerpoint/2010/main" val="41143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1E2-8939-404B-AB32-FF4AF14ACBC1}"/>
              </a:ext>
            </a:extLst>
          </p:cNvPr>
          <p:cNvSpPr>
            <a:spLocks noGrp="1"/>
          </p:cNvSpPr>
          <p:nvPr>
            <p:ph type="title"/>
          </p:nvPr>
        </p:nvSpPr>
        <p:spPr>
          <a:xfrm>
            <a:off x="1533485" y="1772817"/>
            <a:ext cx="9134515" cy="1041053"/>
          </a:xfrm>
        </p:spPr>
        <p:txBody>
          <a:bodyPr>
            <a:normAutofit fontScale="90000"/>
          </a:bodyPr>
          <a:lstStyle/>
          <a:p>
            <a:pPr algn="ctr"/>
            <a:r>
              <a:rPr lang="en-GB" sz="4400" dirty="0"/>
              <a:t>Lesson 2</a:t>
            </a:r>
            <a:br>
              <a:rPr lang="en-GB" sz="4400" dirty="0"/>
            </a:br>
            <a:r>
              <a:rPr lang="en-GB" sz="4400" dirty="0"/>
              <a:t>Learning Objectives </a:t>
            </a:r>
          </a:p>
        </p:txBody>
      </p:sp>
      <p:sp>
        <p:nvSpPr>
          <p:cNvPr id="3" name="Text Placeholder 2">
            <a:extLst>
              <a:ext uri="{FF2B5EF4-FFF2-40B4-BE49-F238E27FC236}">
                <a16:creationId xmlns:a16="http://schemas.microsoft.com/office/drawing/2014/main" id="{4575651F-C591-4107-8010-13ABD7307773}"/>
              </a:ext>
            </a:extLst>
          </p:cNvPr>
          <p:cNvSpPr>
            <a:spLocks noGrp="1"/>
          </p:cNvSpPr>
          <p:nvPr>
            <p:ph type="body" sz="quarter" idx="10"/>
          </p:nvPr>
        </p:nvSpPr>
        <p:spPr>
          <a:xfrm>
            <a:off x="1523999" y="3429000"/>
            <a:ext cx="9144000" cy="2501838"/>
          </a:xfrm>
        </p:spPr>
        <p:txBody>
          <a:bodyPr>
            <a:normAutofit/>
          </a:bodyPr>
          <a:lstStyle/>
          <a:p>
            <a:pPr marL="342900" indent="-342900" algn="l">
              <a:buFont typeface="Arial" panose="020B0604020202020204" pitchFamily="34" charset="0"/>
              <a:buChar char="•"/>
            </a:pPr>
            <a:r>
              <a:rPr lang="en-GB" sz="3200" dirty="0">
                <a:solidFill>
                  <a:schemeClr val="bg1"/>
                </a:solidFill>
                <a:latin typeface="Calibri"/>
              </a:rPr>
              <a:t>Be able to define Cyberbullying</a:t>
            </a:r>
          </a:p>
          <a:p>
            <a:pPr marL="342900" indent="-342900" algn="l">
              <a:buFont typeface="Arial" panose="020B0604020202020204" pitchFamily="34" charset="0"/>
              <a:buChar char="•"/>
            </a:pPr>
            <a:r>
              <a:rPr lang="en-GB" sz="3200" dirty="0">
                <a:solidFill>
                  <a:schemeClr val="bg1"/>
                </a:solidFill>
                <a:latin typeface="Calibri"/>
              </a:rPr>
              <a:t>Identify characteristics of cyberbullying</a:t>
            </a:r>
          </a:p>
          <a:p>
            <a:pPr marL="342900" indent="-342900" algn="l">
              <a:buFont typeface="Arial" panose="020B0604020202020204" pitchFamily="34" charset="0"/>
              <a:buChar char="•"/>
            </a:pPr>
            <a:r>
              <a:rPr lang="en-GB" sz="3200" dirty="0">
                <a:solidFill>
                  <a:schemeClr val="bg1"/>
                </a:solidFill>
                <a:latin typeface="Calibri"/>
              </a:rPr>
              <a:t>Identifying places where you can report a problem</a:t>
            </a:r>
          </a:p>
          <a:p>
            <a:pPr marL="342900" indent="-342900" algn="l">
              <a:buFont typeface="Arial" panose="020B0604020202020204" pitchFamily="34" charset="0"/>
              <a:buChar char="•"/>
            </a:pPr>
            <a:r>
              <a:rPr lang="en-GB" sz="3200" dirty="0">
                <a:solidFill>
                  <a:schemeClr val="bg1"/>
                </a:solidFill>
                <a:latin typeface="Calibri"/>
              </a:rPr>
              <a:t>Know the steps to take when reporting a problem</a:t>
            </a:r>
          </a:p>
          <a:p>
            <a:pPr marL="342900" indent="-342900" algn="l">
              <a:buFont typeface="Arial" panose="020B0604020202020204" pitchFamily="34" charset="0"/>
              <a:buChar char="•"/>
            </a:pPr>
            <a:endParaRPr lang="en-GB" sz="3200" dirty="0">
              <a:solidFill>
                <a:srgbClr val="FF0000"/>
              </a:solidFill>
              <a:latin typeface="Calibri"/>
            </a:endParaRPr>
          </a:p>
          <a:p>
            <a:pPr marL="342900" indent="-342900" algn="l">
              <a:buFont typeface="Arial" panose="020B0604020202020204" pitchFamily="34" charset="0"/>
              <a:buChar char="•"/>
            </a:pPr>
            <a:endParaRPr lang="en-GB" sz="3200" b="0" dirty="0">
              <a:solidFill>
                <a:srgbClr val="4F81BD">
                  <a:lumMod val="50000"/>
                </a:srgbClr>
              </a:solidFill>
              <a:latin typeface="Calibri"/>
            </a:endParaRPr>
          </a:p>
          <a:p>
            <a:pPr algn="l"/>
            <a:endParaRPr lang="en-GB" dirty="0"/>
          </a:p>
        </p:txBody>
      </p:sp>
    </p:spTree>
    <p:extLst>
      <p:ext uri="{BB962C8B-B14F-4D97-AF65-F5344CB8AC3E}">
        <p14:creationId xmlns:p14="http://schemas.microsoft.com/office/powerpoint/2010/main" val="1561431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5782</TotalTime>
  <Words>3450</Words>
  <Application>Microsoft Office PowerPoint</Application>
  <PresentationFormat>Widescreen</PresentationFormat>
  <Paragraphs>510</Paragraphs>
  <Slides>41</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Rounded MT Bold</vt:lpstr>
      <vt:lpstr>Calibri</vt:lpstr>
      <vt:lpstr>Calibri Light</vt:lpstr>
      <vt:lpstr>Candara</vt:lpstr>
      <vt:lpstr>Museo 300</vt:lpstr>
      <vt:lpstr>Symbol</vt:lpstr>
      <vt:lpstr>Times New Roman</vt:lpstr>
      <vt:lpstr>Office Theme</vt:lpstr>
      <vt:lpstr>Unit 7.1 - Introduction to e-safety  </vt:lpstr>
      <vt:lpstr>How you will be assessed</vt:lpstr>
      <vt:lpstr>Unit 7.1 Assessment Grid</vt:lpstr>
      <vt:lpstr>PowerPoint Presentation</vt:lpstr>
      <vt:lpstr>Lesson 1 </vt:lpstr>
      <vt:lpstr>Task 1: Friendships in a digital world</vt:lpstr>
      <vt:lpstr>PowerPoint Presentation</vt:lpstr>
      <vt:lpstr>PowerPoint Presentation</vt:lpstr>
      <vt:lpstr>Lesson 2 Learning Objectives </vt:lpstr>
      <vt:lpstr>Quick Fire Questions </vt:lpstr>
      <vt:lpstr>Task 1 – CyberBullying Research</vt:lpstr>
      <vt:lpstr>PowerPoint Presentation</vt:lpstr>
      <vt:lpstr>Next steps</vt:lpstr>
      <vt:lpstr>Lesson 3 Learning Objectives </vt:lpstr>
      <vt:lpstr>Quick Fire Questions </vt:lpstr>
      <vt:lpstr>PowerPoint Presentation</vt:lpstr>
      <vt:lpstr>PowerPoint Presentation</vt:lpstr>
      <vt:lpstr>Lesson 4 and 5 Learning Objectives </vt:lpstr>
      <vt:lpstr>Quick Fire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 Unit Assessment Learning Objectives </vt:lpstr>
      <vt:lpstr>Unit 7.1 Assessment Grid Fill the targets you think you have achieved with green</vt:lpstr>
      <vt:lpstr>Lesson 6 / 7 / 8 Learning Objectives –  Using Dreamweaver</vt:lpstr>
      <vt:lpstr>Quick Fire Questions Go to your workbook and  answer the quick fire questions </vt:lpstr>
      <vt:lpstr>Lesson 9 Learning Objectives –  review / evaluate</vt:lpstr>
      <vt:lpstr>PowerPoint Presentation</vt:lpstr>
      <vt:lpstr>PowerPoint Presentation</vt:lpstr>
      <vt:lpstr>PowerPoint Presentation</vt:lpstr>
      <vt:lpstr>PowerPoint Presentation</vt:lpstr>
      <vt:lpstr>PowerPoint Presentation</vt:lpstr>
      <vt:lpstr>PowerPoint Presentation</vt:lpstr>
      <vt:lpstr>Task 2 – Self Evaluation</vt:lpstr>
      <vt:lpstr>End of Unit Assessment Learning Objectives </vt:lpstr>
      <vt:lpstr>Unit 7.1 Assessment Grid Fill the targets you think you have achieved with green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7.1 - Introduction to e-safety</dc:title>
  <dc:creator>Mrs. E. Antrobus</dc:creator>
  <cp:lastModifiedBy>Miss. D. Price</cp:lastModifiedBy>
  <cp:revision>85</cp:revision>
  <dcterms:created xsi:type="dcterms:W3CDTF">2021-06-18T13:02:16Z</dcterms:created>
  <dcterms:modified xsi:type="dcterms:W3CDTF">2023-09-02T21:14:34Z</dcterms:modified>
</cp:coreProperties>
</file>