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4"/>
  </p:notesMasterIdLst>
  <p:handoutMasterIdLst>
    <p:handoutMasterId r:id="rId245"/>
  </p:handoutMasterIdLst>
  <p:sldIdLst>
    <p:sldId id="495"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496"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497"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335" r:id="rId83"/>
    <p:sldId id="336" r:id="rId84"/>
    <p:sldId id="337" r:id="rId85"/>
    <p:sldId id="338" r:id="rId86"/>
    <p:sldId id="339" r:id="rId87"/>
    <p:sldId id="340" r:id="rId88"/>
    <p:sldId id="341" r:id="rId89"/>
    <p:sldId id="343" r:id="rId90"/>
    <p:sldId id="344" r:id="rId91"/>
    <p:sldId id="345" r:id="rId92"/>
    <p:sldId id="346" r:id="rId93"/>
    <p:sldId id="347" r:id="rId94"/>
    <p:sldId id="348" r:id="rId95"/>
    <p:sldId id="349" r:id="rId96"/>
    <p:sldId id="350" r:id="rId97"/>
    <p:sldId id="351" r:id="rId98"/>
    <p:sldId id="352" r:id="rId99"/>
    <p:sldId id="353" r:id="rId100"/>
    <p:sldId id="498" r:id="rId101"/>
    <p:sldId id="354" r:id="rId102"/>
    <p:sldId id="355" r:id="rId103"/>
    <p:sldId id="356" r:id="rId104"/>
    <p:sldId id="357" r:id="rId105"/>
    <p:sldId id="358" r:id="rId106"/>
    <p:sldId id="359" r:id="rId107"/>
    <p:sldId id="360" r:id="rId108"/>
    <p:sldId id="361" r:id="rId109"/>
    <p:sldId id="362" r:id="rId110"/>
    <p:sldId id="363" r:id="rId111"/>
    <p:sldId id="364" r:id="rId112"/>
    <p:sldId id="365" r:id="rId113"/>
    <p:sldId id="367" r:id="rId114"/>
    <p:sldId id="499" r:id="rId115"/>
    <p:sldId id="368" r:id="rId116"/>
    <p:sldId id="376" r:id="rId117"/>
    <p:sldId id="369" r:id="rId118"/>
    <p:sldId id="370" r:id="rId119"/>
    <p:sldId id="371" r:id="rId120"/>
    <p:sldId id="372" r:id="rId121"/>
    <p:sldId id="373" r:id="rId122"/>
    <p:sldId id="374" r:id="rId123"/>
    <p:sldId id="375" r:id="rId124"/>
    <p:sldId id="377" r:id="rId125"/>
    <p:sldId id="378" r:id="rId126"/>
    <p:sldId id="379" r:id="rId127"/>
    <p:sldId id="380" r:id="rId128"/>
    <p:sldId id="500" r:id="rId129"/>
    <p:sldId id="381" r:id="rId130"/>
    <p:sldId id="382" r:id="rId131"/>
    <p:sldId id="383" r:id="rId132"/>
    <p:sldId id="384" r:id="rId133"/>
    <p:sldId id="385" r:id="rId134"/>
    <p:sldId id="386" r:id="rId135"/>
    <p:sldId id="387" r:id="rId136"/>
    <p:sldId id="388" r:id="rId137"/>
    <p:sldId id="389" r:id="rId138"/>
    <p:sldId id="390" r:id="rId139"/>
    <p:sldId id="391" r:id="rId140"/>
    <p:sldId id="501" r:id="rId141"/>
    <p:sldId id="494" r:id="rId142"/>
    <p:sldId id="392" r:id="rId143"/>
    <p:sldId id="393" r:id="rId144"/>
    <p:sldId id="394" r:id="rId145"/>
    <p:sldId id="395" r:id="rId146"/>
    <p:sldId id="396" r:id="rId147"/>
    <p:sldId id="397" r:id="rId148"/>
    <p:sldId id="398" r:id="rId149"/>
    <p:sldId id="399" r:id="rId150"/>
    <p:sldId id="400" r:id="rId151"/>
    <p:sldId id="402" r:id="rId152"/>
    <p:sldId id="403" r:id="rId153"/>
    <p:sldId id="404" r:id="rId154"/>
    <p:sldId id="405" r:id="rId155"/>
    <p:sldId id="406" r:id="rId156"/>
    <p:sldId id="407" r:id="rId157"/>
    <p:sldId id="408" r:id="rId158"/>
    <p:sldId id="409" r:id="rId159"/>
    <p:sldId id="502" r:id="rId160"/>
    <p:sldId id="410" r:id="rId161"/>
    <p:sldId id="411" r:id="rId162"/>
    <p:sldId id="412" r:id="rId163"/>
    <p:sldId id="413" r:id="rId164"/>
    <p:sldId id="414" r:id="rId165"/>
    <p:sldId id="415" r:id="rId166"/>
    <p:sldId id="416" r:id="rId167"/>
    <p:sldId id="417" r:id="rId168"/>
    <p:sldId id="418" r:id="rId169"/>
    <p:sldId id="419" r:id="rId170"/>
    <p:sldId id="420" r:id="rId171"/>
    <p:sldId id="421" r:id="rId172"/>
    <p:sldId id="422" r:id="rId173"/>
    <p:sldId id="423" r:id="rId174"/>
    <p:sldId id="424" r:id="rId175"/>
    <p:sldId id="425" r:id="rId176"/>
    <p:sldId id="426" r:id="rId177"/>
    <p:sldId id="427" r:id="rId178"/>
    <p:sldId id="428" r:id="rId179"/>
    <p:sldId id="429" r:id="rId180"/>
    <p:sldId id="430" r:id="rId181"/>
    <p:sldId id="431" r:id="rId182"/>
    <p:sldId id="432" r:id="rId183"/>
    <p:sldId id="433" r:id="rId184"/>
    <p:sldId id="434" r:id="rId185"/>
    <p:sldId id="435" r:id="rId186"/>
    <p:sldId id="436" r:id="rId187"/>
    <p:sldId id="437" r:id="rId188"/>
    <p:sldId id="438" r:id="rId189"/>
    <p:sldId id="439" r:id="rId190"/>
    <p:sldId id="440" r:id="rId191"/>
    <p:sldId id="441" r:id="rId192"/>
    <p:sldId id="442" r:id="rId193"/>
    <p:sldId id="443" r:id="rId194"/>
    <p:sldId id="444" r:id="rId195"/>
    <p:sldId id="445" r:id="rId196"/>
    <p:sldId id="446" r:id="rId197"/>
    <p:sldId id="447" r:id="rId198"/>
    <p:sldId id="448" r:id="rId199"/>
    <p:sldId id="449" r:id="rId200"/>
    <p:sldId id="450" r:id="rId201"/>
    <p:sldId id="451" r:id="rId202"/>
    <p:sldId id="452" r:id="rId203"/>
    <p:sldId id="453" r:id="rId204"/>
    <p:sldId id="454" r:id="rId205"/>
    <p:sldId id="455" r:id="rId206"/>
    <p:sldId id="456" r:id="rId207"/>
    <p:sldId id="459" r:id="rId208"/>
    <p:sldId id="503" r:id="rId209"/>
    <p:sldId id="460" r:id="rId210"/>
    <p:sldId id="461" r:id="rId211"/>
    <p:sldId id="462" r:id="rId212"/>
    <p:sldId id="463" r:id="rId213"/>
    <p:sldId id="464" r:id="rId214"/>
    <p:sldId id="465" r:id="rId215"/>
    <p:sldId id="466" r:id="rId216"/>
    <p:sldId id="467" r:id="rId217"/>
    <p:sldId id="468" r:id="rId218"/>
    <p:sldId id="469" r:id="rId219"/>
    <p:sldId id="470" r:id="rId220"/>
    <p:sldId id="471" r:id="rId221"/>
    <p:sldId id="472" r:id="rId222"/>
    <p:sldId id="473" r:id="rId223"/>
    <p:sldId id="474" r:id="rId224"/>
    <p:sldId id="475" r:id="rId225"/>
    <p:sldId id="476" r:id="rId226"/>
    <p:sldId id="477" r:id="rId227"/>
    <p:sldId id="504" r:id="rId228"/>
    <p:sldId id="478" r:id="rId229"/>
    <p:sldId id="479" r:id="rId230"/>
    <p:sldId id="480" r:id="rId231"/>
    <p:sldId id="481" r:id="rId232"/>
    <p:sldId id="482" r:id="rId233"/>
    <p:sldId id="483" r:id="rId234"/>
    <p:sldId id="505" r:id="rId235"/>
    <p:sldId id="484" r:id="rId236"/>
    <p:sldId id="485" r:id="rId237"/>
    <p:sldId id="486" r:id="rId238"/>
    <p:sldId id="487" r:id="rId239"/>
    <p:sldId id="488" r:id="rId240"/>
    <p:sldId id="489" r:id="rId241"/>
    <p:sldId id="491" r:id="rId242"/>
    <p:sldId id="492" r:id="rId2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5FA1"/>
    <a:srgbClr val="DBB418"/>
    <a:srgbClr val="6AB862"/>
    <a:srgbClr val="008C8C"/>
    <a:srgbClr val="FFB3B3"/>
    <a:srgbClr val="FF8181"/>
    <a:srgbClr val="FF2D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89" autoAdjust="0"/>
    <p:restoredTop sz="94660"/>
  </p:normalViewPr>
  <p:slideViewPr>
    <p:cSldViewPr snapToGrid="0">
      <p:cViewPr varScale="1">
        <p:scale>
          <a:sx n="68" d="100"/>
          <a:sy n="68" d="100"/>
        </p:scale>
        <p:origin x="132" y="78"/>
      </p:cViewPr>
      <p:guideLst>
        <p:guide orient="horz" pos="2160"/>
        <p:guide pos="3840"/>
      </p:guideLst>
    </p:cSldViewPr>
  </p:slideViewPr>
  <p:notesTextViewPr>
    <p:cViewPr>
      <p:scale>
        <a:sx n="3" d="2"/>
        <a:sy n="3" d="2"/>
      </p:scale>
      <p:origin x="0" y="0"/>
    </p:cViewPr>
  </p:notesTextViewPr>
  <p:sorterViewPr>
    <p:cViewPr>
      <p:scale>
        <a:sx n="1" d="1"/>
        <a:sy n="1" d="1"/>
      </p:scale>
      <p:origin x="0" y="-65754"/>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viewProps" Target="view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theme" Target="theme/theme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tableStyles" Target="tableStyles.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notesMaster" Target="notesMasters/notesMaster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handoutMaster" Target="handoutMasters/handoutMaster1.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presProps" Target="presProps.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8F4537E-109D-4C6E-83DE-12C48AB6D2B8}" type="datetimeFigureOut">
              <a:rPr lang="en-GB" smtClean="0"/>
              <a:t>03/01/2023</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D85576D-C209-4887-A194-0F9332F959EF}" type="slidenum">
              <a:rPr lang="en-GB" smtClean="0"/>
              <a:t>‹#›</a:t>
            </a:fld>
            <a:endParaRPr lang="en-GB" dirty="0"/>
          </a:p>
        </p:txBody>
      </p:sp>
    </p:spTree>
    <p:extLst>
      <p:ext uri="{BB962C8B-B14F-4D97-AF65-F5344CB8AC3E}">
        <p14:creationId xmlns:p14="http://schemas.microsoft.com/office/powerpoint/2010/main" val="9669444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F4690-11B3-4C14-A85D-FEEACEE51CBE}" type="datetimeFigureOut">
              <a:rPr lang="en-GB" smtClean="0"/>
              <a:t>03/01/2023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BA6750-4F40-4ECF-9344-371EA4141241}" type="slidenum">
              <a:rPr lang="en-GB" smtClean="0"/>
              <a:t>‹#›</a:t>
            </a:fld>
            <a:endParaRPr lang="en-GB" dirty="0"/>
          </a:p>
        </p:txBody>
      </p:sp>
    </p:spTree>
    <p:extLst>
      <p:ext uri="{BB962C8B-B14F-4D97-AF65-F5344CB8AC3E}">
        <p14:creationId xmlns:p14="http://schemas.microsoft.com/office/powerpoint/2010/main" val="126528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01C0A8E-E8C2-469C-905E-C6857145D775}" type="slidenum">
              <a:rPr lang="en-GB" smtClean="0"/>
              <a:t>‹#›</a:t>
            </a:fld>
            <a:endParaRPr lang="en-GB" dirty="0"/>
          </a:p>
        </p:txBody>
      </p:sp>
    </p:spTree>
    <p:extLst>
      <p:ext uri="{BB962C8B-B14F-4D97-AF65-F5344CB8AC3E}">
        <p14:creationId xmlns:p14="http://schemas.microsoft.com/office/powerpoint/2010/main" val="429256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01C0A8E-E8C2-469C-905E-C6857145D775}" type="slidenum">
              <a:rPr lang="en-GB" smtClean="0"/>
              <a:t>‹#›</a:t>
            </a:fld>
            <a:endParaRPr lang="en-GB" dirty="0"/>
          </a:p>
        </p:txBody>
      </p:sp>
    </p:spTree>
    <p:extLst>
      <p:ext uri="{BB962C8B-B14F-4D97-AF65-F5344CB8AC3E}">
        <p14:creationId xmlns:p14="http://schemas.microsoft.com/office/powerpoint/2010/main" val="3534430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01C0A8E-E8C2-469C-905E-C6857145D775}" type="slidenum">
              <a:rPr lang="en-GB" smtClean="0"/>
              <a:t>‹#›</a:t>
            </a:fld>
            <a:endParaRPr lang="en-GB" dirty="0"/>
          </a:p>
        </p:txBody>
      </p:sp>
    </p:spTree>
    <p:extLst>
      <p:ext uri="{BB962C8B-B14F-4D97-AF65-F5344CB8AC3E}">
        <p14:creationId xmlns:p14="http://schemas.microsoft.com/office/powerpoint/2010/main" val="4061429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01C0A8E-E8C2-469C-905E-C6857145D775}" type="slidenum">
              <a:rPr lang="en-GB" smtClean="0"/>
              <a:t>‹#›</a:t>
            </a:fld>
            <a:endParaRPr lang="en-GB" dirty="0"/>
          </a:p>
        </p:txBody>
      </p:sp>
    </p:spTree>
    <p:extLst>
      <p:ext uri="{BB962C8B-B14F-4D97-AF65-F5344CB8AC3E}">
        <p14:creationId xmlns:p14="http://schemas.microsoft.com/office/powerpoint/2010/main" val="2016968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01C0A8E-E8C2-469C-905E-C6857145D775}" type="slidenum">
              <a:rPr lang="en-GB" smtClean="0"/>
              <a:t>‹#›</a:t>
            </a:fld>
            <a:endParaRPr lang="en-GB" dirty="0"/>
          </a:p>
        </p:txBody>
      </p:sp>
    </p:spTree>
    <p:extLst>
      <p:ext uri="{BB962C8B-B14F-4D97-AF65-F5344CB8AC3E}">
        <p14:creationId xmlns:p14="http://schemas.microsoft.com/office/powerpoint/2010/main" val="3202357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01C0A8E-E8C2-469C-905E-C6857145D775}" type="slidenum">
              <a:rPr lang="en-GB" smtClean="0"/>
              <a:t>‹#›</a:t>
            </a:fld>
            <a:endParaRPr lang="en-GB" dirty="0"/>
          </a:p>
        </p:txBody>
      </p:sp>
    </p:spTree>
    <p:extLst>
      <p:ext uri="{BB962C8B-B14F-4D97-AF65-F5344CB8AC3E}">
        <p14:creationId xmlns:p14="http://schemas.microsoft.com/office/powerpoint/2010/main" val="3113789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F01C0A8E-E8C2-469C-905E-C6857145D775}" type="slidenum">
              <a:rPr lang="en-GB" smtClean="0"/>
              <a:t>‹#›</a:t>
            </a:fld>
            <a:endParaRPr lang="en-GB" dirty="0"/>
          </a:p>
        </p:txBody>
      </p:sp>
    </p:spTree>
    <p:extLst>
      <p:ext uri="{BB962C8B-B14F-4D97-AF65-F5344CB8AC3E}">
        <p14:creationId xmlns:p14="http://schemas.microsoft.com/office/powerpoint/2010/main" val="488076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F01C0A8E-E8C2-469C-905E-C6857145D775}" type="slidenum">
              <a:rPr lang="en-GB" smtClean="0"/>
              <a:t>‹#›</a:t>
            </a:fld>
            <a:endParaRPr lang="en-GB" dirty="0"/>
          </a:p>
        </p:txBody>
      </p:sp>
    </p:spTree>
    <p:extLst>
      <p:ext uri="{BB962C8B-B14F-4D97-AF65-F5344CB8AC3E}">
        <p14:creationId xmlns:p14="http://schemas.microsoft.com/office/powerpoint/2010/main" val="324778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F01C0A8E-E8C2-469C-905E-C6857145D775}" type="slidenum">
              <a:rPr lang="en-GB" smtClean="0"/>
              <a:t>‹#›</a:t>
            </a:fld>
            <a:endParaRPr lang="en-GB" dirty="0"/>
          </a:p>
        </p:txBody>
      </p:sp>
    </p:spTree>
    <p:extLst>
      <p:ext uri="{BB962C8B-B14F-4D97-AF65-F5344CB8AC3E}">
        <p14:creationId xmlns:p14="http://schemas.microsoft.com/office/powerpoint/2010/main" val="3680020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01C0A8E-E8C2-469C-905E-C6857145D775}" type="slidenum">
              <a:rPr lang="en-GB" smtClean="0"/>
              <a:t>‹#›</a:t>
            </a:fld>
            <a:endParaRPr lang="en-GB" dirty="0"/>
          </a:p>
        </p:txBody>
      </p:sp>
    </p:spTree>
    <p:extLst>
      <p:ext uri="{BB962C8B-B14F-4D97-AF65-F5344CB8AC3E}">
        <p14:creationId xmlns:p14="http://schemas.microsoft.com/office/powerpoint/2010/main" val="631723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01C0A8E-E8C2-469C-905E-C6857145D775}" type="slidenum">
              <a:rPr lang="en-GB" smtClean="0"/>
              <a:t>‹#›</a:t>
            </a:fld>
            <a:endParaRPr lang="en-GB" dirty="0"/>
          </a:p>
        </p:txBody>
      </p:sp>
    </p:spTree>
    <p:extLst>
      <p:ext uri="{BB962C8B-B14F-4D97-AF65-F5344CB8AC3E}">
        <p14:creationId xmlns:p14="http://schemas.microsoft.com/office/powerpoint/2010/main" val="167497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4" name="Rectangle 223">
            <a:extLst>
              <a:ext uri="{FF2B5EF4-FFF2-40B4-BE49-F238E27FC236}">
                <a16:creationId xmlns:a16="http://schemas.microsoft.com/office/drawing/2014/main" id="{A5864B59-BF68-4105-88FE-55EE75670A09}"/>
              </a:ext>
            </a:extLst>
          </p:cNvPr>
          <p:cNvSpPr/>
          <p:nvPr userDrawn="1"/>
        </p:nvSpPr>
        <p:spPr>
          <a:xfrm>
            <a:off x="-1" y="0"/>
            <a:ext cx="12192001" cy="10001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cxnSp>
        <p:nvCxnSpPr>
          <p:cNvPr id="11" name="Straight Connector 10"/>
          <p:cNvCxnSpPr/>
          <p:nvPr userDrawn="1"/>
        </p:nvCxnSpPr>
        <p:spPr>
          <a:xfrm>
            <a:off x="0" y="6238875"/>
            <a:ext cx="12192000" cy="0"/>
          </a:xfrm>
          <a:prstGeom prst="line">
            <a:avLst/>
          </a:prstGeom>
          <a:ln w="28575">
            <a:solidFill>
              <a:srgbClr val="008C8C"/>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userDrawn="1"/>
        </p:nvSpPr>
        <p:spPr>
          <a:xfrm>
            <a:off x="-55209" y="-85405"/>
            <a:ext cx="12345529" cy="116955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bg2">
                    <a:lumMod val="90000"/>
                  </a:schemeClr>
                </a:solidFill>
                <a:latin typeface="Consolas" panose="020B0609020204030204" pitchFamily="49" charset="0"/>
                <a:cs typeface="Consolas" panose="020B0609020204030204" pitchFamily="49" charset="0"/>
              </a:rPr>
              <a:t>010010000110000101110110011001010010000001111001011011110111010100100000011001100110111101110101011011100110010000100000011000010110111001100100001000000111001101101111011011000111011001100101011001000010000001101111011101010111001000100000010000110111001001100001011010010110011100100111011011100010011101000100011000010111011001100101001000000110001101110010011110010111000001110100011010010110001100100000011000110110100001100001011011000110110001100101011011100110011101100101001000000111100101100101011101000011111100100000010100110110111101101100011101100110010100100000011010010111010000100000001000010010000</a:t>
            </a:r>
          </a:p>
        </p:txBody>
      </p:sp>
      <p:grpSp>
        <p:nvGrpSpPr>
          <p:cNvPr id="5" name="Group 4">
            <a:extLst>
              <a:ext uri="{FF2B5EF4-FFF2-40B4-BE49-F238E27FC236}">
                <a16:creationId xmlns:a16="http://schemas.microsoft.com/office/drawing/2014/main" id="{2599950B-48AC-4AB3-97CC-76529F2F93A5}"/>
              </a:ext>
            </a:extLst>
          </p:cNvPr>
          <p:cNvGrpSpPr/>
          <p:nvPr userDrawn="1"/>
        </p:nvGrpSpPr>
        <p:grpSpPr>
          <a:xfrm>
            <a:off x="49056" y="43809"/>
            <a:ext cx="1195293" cy="914037"/>
            <a:chOff x="54552" y="46020"/>
            <a:chExt cx="1195293" cy="914037"/>
          </a:xfrm>
        </p:grpSpPr>
        <p:grpSp>
          <p:nvGrpSpPr>
            <p:cNvPr id="10" name="Group 9"/>
            <p:cNvGrpSpPr/>
            <p:nvPr userDrawn="1"/>
          </p:nvGrpSpPr>
          <p:grpSpPr>
            <a:xfrm>
              <a:off x="54552" y="46020"/>
              <a:ext cx="1195293" cy="914037"/>
              <a:chOff x="2518757" y="27351"/>
              <a:chExt cx="1195293" cy="914037"/>
            </a:xfrm>
            <a:solidFill>
              <a:srgbClr val="008C8C"/>
            </a:solidFill>
          </p:grpSpPr>
          <p:grpSp>
            <p:nvGrpSpPr>
              <p:cNvPr id="16" name="Group 15"/>
              <p:cNvGrpSpPr/>
              <p:nvPr userDrawn="1"/>
            </p:nvGrpSpPr>
            <p:grpSpPr>
              <a:xfrm>
                <a:off x="2892737" y="27351"/>
                <a:ext cx="423740" cy="304679"/>
                <a:chOff x="360040" y="0"/>
                <a:chExt cx="576064" cy="432048"/>
              </a:xfrm>
              <a:grpFill/>
            </p:grpSpPr>
            <p:grpSp>
              <p:nvGrpSpPr>
                <p:cNvPr id="48" name="Group 47"/>
                <p:cNvGrpSpPr/>
                <p:nvPr userDrawn="1"/>
              </p:nvGrpSpPr>
              <p:grpSpPr>
                <a:xfrm>
                  <a:off x="360040" y="0"/>
                  <a:ext cx="144016" cy="432048"/>
                  <a:chOff x="360040" y="0"/>
                  <a:chExt cx="144016" cy="432048"/>
                </a:xfrm>
                <a:grpFill/>
              </p:grpSpPr>
              <p:cxnSp>
                <p:nvCxnSpPr>
                  <p:cNvPr id="55" name="Straight Connector 54"/>
                  <p:cNvCxnSpPr/>
                  <p:nvPr userDrawn="1"/>
                </p:nvCxnSpPr>
                <p:spPr>
                  <a:xfrm rot="5400000">
                    <a:off x="252027" y="252028"/>
                    <a:ext cx="36004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Oval 55"/>
                  <p:cNvSpPr/>
                  <p:nvPr userDrawn="1"/>
                </p:nvSpPr>
                <p:spPr>
                  <a:xfrm>
                    <a:off x="360040" y="0"/>
                    <a:ext cx="144016" cy="144016"/>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grpSp>
            <p:grpSp>
              <p:nvGrpSpPr>
                <p:cNvPr id="49" name="Group 48"/>
                <p:cNvGrpSpPr/>
                <p:nvPr userDrawn="1"/>
              </p:nvGrpSpPr>
              <p:grpSpPr>
                <a:xfrm>
                  <a:off x="576064" y="0"/>
                  <a:ext cx="144016" cy="432048"/>
                  <a:chOff x="576064" y="0"/>
                  <a:chExt cx="144016" cy="432048"/>
                </a:xfrm>
                <a:grpFill/>
              </p:grpSpPr>
              <p:cxnSp>
                <p:nvCxnSpPr>
                  <p:cNvPr id="53" name="Straight Connector 52"/>
                  <p:cNvCxnSpPr/>
                  <p:nvPr userDrawn="1"/>
                </p:nvCxnSpPr>
                <p:spPr>
                  <a:xfrm rot="5400000">
                    <a:off x="468051" y="252028"/>
                    <a:ext cx="36004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Oval 53"/>
                  <p:cNvSpPr/>
                  <p:nvPr userDrawn="1"/>
                </p:nvSpPr>
                <p:spPr>
                  <a:xfrm>
                    <a:off x="576064" y="0"/>
                    <a:ext cx="144016" cy="144016"/>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grpSp>
            <p:grpSp>
              <p:nvGrpSpPr>
                <p:cNvPr id="50" name="Group 49"/>
                <p:cNvGrpSpPr/>
                <p:nvPr userDrawn="1"/>
              </p:nvGrpSpPr>
              <p:grpSpPr>
                <a:xfrm>
                  <a:off x="792088" y="0"/>
                  <a:ext cx="144016" cy="432048"/>
                  <a:chOff x="792088" y="0"/>
                  <a:chExt cx="144016" cy="432048"/>
                </a:xfrm>
                <a:grpFill/>
              </p:grpSpPr>
              <p:cxnSp>
                <p:nvCxnSpPr>
                  <p:cNvPr id="51" name="Straight Connector 50"/>
                  <p:cNvCxnSpPr/>
                  <p:nvPr userDrawn="1"/>
                </p:nvCxnSpPr>
                <p:spPr>
                  <a:xfrm rot="5400000">
                    <a:off x="684075" y="252028"/>
                    <a:ext cx="36004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Oval 51"/>
                  <p:cNvSpPr/>
                  <p:nvPr userDrawn="1"/>
                </p:nvSpPr>
                <p:spPr>
                  <a:xfrm>
                    <a:off x="792088" y="0"/>
                    <a:ext cx="144016" cy="144016"/>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grpSp>
          </p:grpSp>
          <p:grpSp>
            <p:nvGrpSpPr>
              <p:cNvPr id="17" name="Group 16"/>
              <p:cNvGrpSpPr/>
              <p:nvPr userDrawn="1"/>
            </p:nvGrpSpPr>
            <p:grpSpPr>
              <a:xfrm rot="10800000">
                <a:off x="2889528" y="636709"/>
                <a:ext cx="423740" cy="304679"/>
                <a:chOff x="360040" y="864096"/>
                <a:chExt cx="576064" cy="432048"/>
              </a:xfrm>
              <a:grpFill/>
            </p:grpSpPr>
            <p:grpSp>
              <p:nvGrpSpPr>
                <p:cNvPr id="39" name="Group 38"/>
                <p:cNvGrpSpPr/>
                <p:nvPr userDrawn="1"/>
              </p:nvGrpSpPr>
              <p:grpSpPr>
                <a:xfrm>
                  <a:off x="360040" y="864096"/>
                  <a:ext cx="144016" cy="432048"/>
                  <a:chOff x="360040" y="864096"/>
                  <a:chExt cx="144016" cy="432048"/>
                </a:xfrm>
                <a:grpFill/>
              </p:grpSpPr>
              <p:cxnSp>
                <p:nvCxnSpPr>
                  <p:cNvPr id="46" name="Straight Connector 45"/>
                  <p:cNvCxnSpPr/>
                  <p:nvPr userDrawn="1"/>
                </p:nvCxnSpPr>
                <p:spPr>
                  <a:xfrm rot="5400000">
                    <a:off x="252027" y="1116124"/>
                    <a:ext cx="36004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Oval 46"/>
                  <p:cNvSpPr/>
                  <p:nvPr userDrawn="1"/>
                </p:nvSpPr>
                <p:spPr>
                  <a:xfrm>
                    <a:off x="360040" y="864096"/>
                    <a:ext cx="144016" cy="144016"/>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grpSp>
            <p:grpSp>
              <p:nvGrpSpPr>
                <p:cNvPr id="40" name="Group 39"/>
                <p:cNvGrpSpPr/>
                <p:nvPr userDrawn="1"/>
              </p:nvGrpSpPr>
              <p:grpSpPr>
                <a:xfrm>
                  <a:off x="576064" y="864096"/>
                  <a:ext cx="144016" cy="432048"/>
                  <a:chOff x="576064" y="864096"/>
                  <a:chExt cx="144016" cy="432048"/>
                </a:xfrm>
                <a:grpFill/>
              </p:grpSpPr>
              <p:cxnSp>
                <p:nvCxnSpPr>
                  <p:cNvPr id="44" name="Straight Connector 43"/>
                  <p:cNvCxnSpPr/>
                  <p:nvPr userDrawn="1"/>
                </p:nvCxnSpPr>
                <p:spPr>
                  <a:xfrm rot="5400000">
                    <a:off x="468051" y="1116124"/>
                    <a:ext cx="36004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Oval 44"/>
                  <p:cNvSpPr/>
                  <p:nvPr userDrawn="1"/>
                </p:nvSpPr>
                <p:spPr>
                  <a:xfrm>
                    <a:off x="576064" y="864096"/>
                    <a:ext cx="144016" cy="144016"/>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grpSp>
            <p:grpSp>
              <p:nvGrpSpPr>
                <p:cNvPr id="41" name="Group 40"/>
                <p:cNvGrpSpPr/>
                <p:nvPr userDrawn="1"/>
              </p:nvGrpSpPr>
              <p:grpSpPr>
                <a:xfrm>
                  <a:off x="792088" y="864096"/>
                  <a:ext cx="144016" cy="432048"/>
                  <a:chOff x="792088" y="864096"/>
                  <a:chExt cx="144016" cy="432048"/>
                </a:xfrm>
                <a:grpFill/>
              </p:grpSpPr>
              <p:cxnSp>
                <p:nvCxnSpPr>
                  <p:cNvPr id="42" name="Straight Connector 41"/>
                  <p:cNvCxnSpPr/>
                  <p:nvPr userDrawn="1"/>
                </p:nvCxnSpPr>
                <p:spPr>
                  <a:xfrm rot="5400000">
                    <a:off x="684075" y="1116124"/>
                    <a:ext cx="36004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Oval 42"/>
                  <p:cNvSpPr/>
                  <p:nvPr userDrawn="1"/>
                </p:nvSpPr>
                <p:spPr>
                  <a:xfrm>
                    <a:off x="792088" y="864096"/>
                    <a:ext cx="144016" cy="144016"/>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grpSp>
          </p:grpSp>
          <p:grpSp>
            <p:nvGrpSpPr>
              <p:cNvPr id="18" name="Group 17"/>
              <p:cNvGrpSpPr/>
              <p:nvPr userDrawn="1"/>
            </p:nvGrpSpPr>
            <p:grpSpPr>
              <a:xfrm rot="5400000">
                <a:off x="3352029" y="325468"/>
                <a:ext cx="406238" cy="317805"/>
                <a:chOff x="792088" y="432048"/>
                <a:chExt cx="576064" cy="432048"/>
              </a:xfrm>
              <a:grpFill/>
            </p:grpSpPr>
            <p:grpSp>
              <p:nvGrpSpPr>
                <p:cNvPr id="30" name="Group 29"/>
                <p:cNvGrpSpPr/>
                <p:nvPr userDrawn="1"/>
              </p:nvGrpSpPr>
              <p:grpSpPr>
                <a:xfrm>
                  <a:off x="792088" y="432048"/>
                  <a:ext cx="144016" cy="432048"/>
                  <a:chOff x="792088" y="432048"/>
                  <a:chExt cx="144016" cy="432048"/>
                </a:xfrm>
                <a:grpFill/>
              </p:grpSpPr>
              <p:cxnSp>
                <p:nvCxnSpPr>
                  <p:cNvPr id="37" name="Straight Connector 36"/>
                  <p:cNvCxnSpPr/>
                  <p:nvPr userDrawn="1"/>
                </p:nvCxnSpPr>
                <p:spPr>
                  <a:xfrm rot="5400000">
                    <a:off x="684075" y="684076"/>
                    <a:ext cx="36004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Oval 37"/>
                  <p:cNvSpPr/>
                  <p:nvPr userDrawn="1"/>
                </p:nvSpPr>
                <p:spPr>
                  <a:xfrm>
                    <a:off x="792088" y="432048"/>
                    <a:ext cx="144016" cy="144016"/>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grpSp>
            <p:grpSp>
              <p:nvGrpSpPr>
                <p:cNvPr id="31" name="Group 30"/>
                <p:cNvGrpSpPr/>
                <p:nvPr userDrawn="1"/>
              </p:nvGrpSpPr>
              <p:grpSpPr>
                <a:xfrm>
                  <a:off x="1008112" y="432048"/>
                  <a:ext cx="144016" cy="432048"/>
                  <a:chOff x="1008112" y="432048"/>
                  <a:chExt cx="144016" cy="432048"/>
                </a:xfrm>
                <a:grpFill/>
              </p:grpSpPr>
              <p:cxnSp>
                <p:nvCxnSpPr>
                  <p:cNvPr id="35" name="Straight Connector 34"/>
                  <p:cNvCxnSpPr/>
                  <p:nvPr userDrawn="1"/>
                </p:nvCxnSpPr>
                <p:spPr>
                  <a:xfrm rot="5400000">
                    <a:off x="900099" y="684076"/>
                    <a:ext cx="36004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Oval 35"/>
                  <p:cNvSpPr/>
                  <p:nvPr userDrawn="1"/>
                </p:nvSpPr>
                <p:spPr>
                  <a:xfrm>
                    <a:off x="1008112" y="432048"/>
                    <a:ext cx="144016" cy="144016"/>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grpSp>
            <p:grpSp>
              <p:nvGrpSpPr>
                <p:cNvPr id="32" name="Group 31"/>
                <p:cNvGrpSpPr/>
                <p:nvPr userDrawn="1"/>
              </p:nvGrpSpPr>
              <p:grpSpPr>
                <a:xfrm>
                  <a:off x="1224136" y="432048"/>
                  <a:ext cx="144016" cy="432048"/>
                  <a:chOff x="1224136" y="432048"/>
                  <a:chExt cx="144016" cy="432048"/>
                </a:xfrm>
                <a:grpFill/>
              </p:grpSpPr>
              <p:cxnSp>
                <p:nvCxnSpPr>
                  <p:cNvPr id="33" name="Straight Connector 32"/>
                  <p:cNvCxnSpPr/>
                  <p:nvPr userDrawn="1"/>
                </p:nvCxnSpPr>
                <p:spPr>
                  <a:xfrm rot="5400000">
                    <a:off x="1116123" y="684076"/>
                    <a:ext cx="36004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Oval 33"/>
                  <p:cNvSpPr/>
                  <p:nvPr userDrawn="1"/>
                </p:nvSpPr>
                <p:spPr>
                  <a:xfrm>
                    <a:off x="1224136" y="432048"/>
                    <a:ext cx="144016" cy="144016"/>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grpSp>
          </p:grpSp>
          <p:grpSp>
            <p:nvGrpSpPr>
              <p:cNvPr id="19" name="Group 18"/>
              <p:cNvGrpSpPr/>
              <p:nvPr userDrawn="1"/>
            </p:nvGrpSpPr>
            <p:grpSpPr>
              <a:xfrm rot="16200000">
                <a:off x="2474541" y="325470"/>
                <a:ext cx="406238" cy="317805"/>
                <a:chOff x="-72008" y="432048"/>
                <a:chExt cx="576064" cy="432048"/>
              </a:xfrm>
              <a:grpFill/>
            </p:grpSpPr>
            <p:grpSp>
              <p:nvGrpSpPr>
                <p:cNvPr id="21" name="Group 20"/>
                <p:cNvGrpSpPr/>
                <p:nvPr userDrawn="1"/>
              </p:nvGrpSpPr>
              <p:grpSpPr>
                <a:xfrm>
                  <a:off x="-72008" y="432048"/>
                  <a:ext cx="144016" cy="432048"/>
                  <a:chOff x="-72008" y="432048"/>
                  <a:chExt cx="144016" cy="432048"/>
                </a:xfrm>
                <a:grpFill/>
              </p:grpSpPr>
              <p:cxnSp>
                <p:nvCxnSpPr>
                  <p:cNvPr id="28" name="Straight Connector 27"/>
                  <p:cNvCxnSpPr/>
                  <p:nvPr userDrawn="1"/>
                </p:nvCxnSpPr>
                <p:spPr>
                  <a:xfrm rot="5400000">
                    <a:off x="-180021" y="684076"/>
                    <a:ext cx="36004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Oval 28"/>
                  <p:cNvSpPr/>
                  <p:nvPr userDrawn="1"/>
                </p:nvSpPr>
                <p:spPr>
                  <a:xfrm>
                    <a:off x="-72008" y="432048"/>
                    <a:ext cx="144016" cy="144016"/>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grpSp>
            <p:grpSp>
              <p:nvGrpSpPr>
                <p:cNvPr id="22" name="Group 21"/>
                <p:cNvGrpSpPr/>
                <p:nvPr userDrawn="1"/>
              </p:nvGrpSpPr>
              <p:grpSpPr>
                <a:xfrm>
                  <a:off x="144016" y="432048"/>
                  <a:ext cx="144016" cy="432048"/>
                  <a:chOff x="144016" y="432048"/>
                  <a:chExt cx="144016" cy="432048"/>
                </a:xfrm>
                <a:grpFill/>
              </p:grpSpPr>
              <p:cxnSp>
                <p:nvCxnSpPr>
                  <p:cNvPr id="26" name="Straight Connector 25"/>
                  <p:cNvCxnSpPr/>
                  <p:nvPr userDrawn="1"/>
                </p:nvCxnSpPr>
                <p:spPr>
                  <a:xfrm rot="5400000">
                    <a:off x="36003" y="684076"/>
                    <a:ext cx="36004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Oval 26"/>
                  <p:cNvSpPr/>
                  <p:nvPr userDrawn="1"/>
                </p:nvSpPr>
                <p:spPr>
                  <a:xfrm>
                    <a:off x="144016" y="432048"/>
                    <a:ext cx="144016" cy="144016"/>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grpSp>
            <p:grpSp>
              <p:nvGrpSpPr>
                <p:cNvPr id="23" name="Group 22"/>
                <p:cNvGrpSpPr/>
                <p:nvPr userDrawn="1"/>
              </p:nvGrpSpPr>
              <p:grpSpPr>
                <a:xfrm>
                  <a:off x="360040" y="432048"/>
                  <a:ext cx="144016" cy="432048"/>
                  <a:chOff x="360040" y="432048"/>
                  <a:chExt cx="144016" cy="432048"/>
                </a:xfrm>
                <a:grpFill/>
              </p:grpSpPr>
              <p:cxnSp>
                <p:nvCxnSpPr>
                  <p:cNvPr id="24" name="Straight Connector 23"/>
                  <p:cNvCxnSpPr/>
                  <p:nvPr userDrawn="1"/>
                </p:nvCxnSpPr>
                <p:spPr>
                  <a:xfrm rot="5400000">
                    <a:off x="252027" y="684076"/>
                    <a:ext cx="36004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Oval 24"/>
                  <p:cNvSpPr/>
                  <p:nvPr userDrawn="1"/>
                </p:nvSpPr>
                <p:spPr>
                  <a:xfrm>
                    <a:off x="360040" y="432048"/>
                    <a:ext cx="144016" cy="144016"/>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grpSp>
          </p:grpSp>
          <p:sp>
            <p:nvSpPr>
              <p:cNvPr id="20" name="Rectangle 19"/>
              <p:cNvSpPr/>
              <p:nvPr userDrawn="1"/>
            </p:nvSpPr>
            <p:spPr>
              <a:xfrm>
                <a:off x="2677661" y="179690"/>
                <a:ext cx="877489" cy="609361"/>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grpSp>
        <p:sp>
          <p:nvSpPr>
            <p:cNvPr id="15" name="TextBox 14"/>
            <p:cNvSpPr txBox="1"/>
            <p:nvPr userDrawn="1"/>
          </p:nvSpPr>
          <p:spPr>
            <a:xfrm>
              <a:off x="131096" y="130726"/>
              <a:ext cx="1042207" cy="738664"/>
            </a:xfrm>
            <a:prstGeom prst="rect">
              <a:avLst/>
            </a:prstGeom>
            <a:noFill/>
          </p:spPr>
          <p:txBody>
            <a:bodyPr wrap="square" rtlCol="0">
              <a:spAutoFit/>
            </a:bodyPr>
            <a:lstStyle/>
            <a:p>
              <a:pPr algn="ctr"/>
              <a:r>
                <a:rPr lang="en-GB" sz="1400" b="1" dirty="0">
                  <a:solidFill>
                    <a:schemeClr val="bg1"/>
                  </a:solidFill>
                  <a:latin typeface="+mn-lt"/>
                </a:rPr>
                <a:t>GCSE</a:t>
              </a:r>
            </a:p>
            <a:p>
              <a:pPr algn="ctr"/>
              <a:r>
                <a:rPr lang="en-GB" sz="1400" b="1" dirty="0">
                  <a:solidFill>
                    <a:schemeClr val="bg1"/>
                  </a:solidFill>
                  <a:latin typeface="+mn-lt"/>
                </a:rPr>
                <a:t>COMPUTER</a:t>
              </a:r>
            </a:p>
            <a:p>
              <a:pPr algn="ctr"/>
              <a:r>
                <a:rPr lang="en-GB" sz="1400" b="1" dirty="0">
                  <a:solidFill>
                    <a:schemeClr val="bg1"/>
                  </a:solidFill>
                  <a:latin typeface="+mn-lt"/>
                </a:rPr>
                <a:t>SCIENCE</a:t>
              </a:r>
            </a:p>
          </p:txBody>
        </p:sp>
      </p:grpSp>
      <p:sp>
        <p:nvSpPr>
          <p:cNvPr id="7" name="Footer Placeholder 6"/>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8" name="Slide Number Placeholder 7"/>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fld id="{00C86383-D5FB-4833-A5B4-2D631C589C3F}" type="slidenum">
              <a:rPr lang="en-GB" smtClean="0"/>
              <a:pPr/>
              <a:t>‹#›</a:t>
            </a:fld>
            <a:endParaRPr lang="en-GB" dirty="0"/>
          </a:p>
        </p:txBody>
      </p:sp>
      <p:pic>
        <p:nvPicPr>
          <p:cNvPr id="12" name="Picture 11" descr="A screen shot of a computer&#10;&#10;Description generated with high confidence">
            <a:extLst>
              <a:ext uri="{FF2B5EF4-FFF2-40B4-BE49-F238E27FC236}">
                <a16:creationId xmlns:a16="http://schemas.microsoft.com/office/drawing/2014/main" id="{8D18A4AC-60E5-4948-9DA7-7A2F9E62F69A}"/>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t="17041" r="9284"/>
          <a:stretch/>
        </p:blipFill>
        <p:spPr>
          <a:xfrm rot="10800000">
            <a:off x="-1" y="6278944"/>
            <a:ext cx="1205021" cy="579056"/>
          </a:xfrm>
          <a:prstGeom prst="rect">
            <a:avLst/>
          </a:prstGeom>
        </p:spPr>
      </p:pic>
      <p:sp>
        <p:nvSpPr>
          <p:cNvPr id="58" name="Rectangle 57">
            <a:extLst>
              <a:ext uri="{FF2B5EF4-FFF2-40B4-BE49-F238E27FC236}">
                <a16:creationId xmlns:a16="http://schemas.microsoft.com/office/drawing/2014/main" id="{C87C6F0C-EF34-4ACD-B2D7-E2992DF5A11B}"/>
              </a:ext>
            </a:extLst>
          </p:cNvPr>
          <p:cNvSpPr/>
          <p:nvPr userDrawn="1"/>
        </p:nvSpPr>
        <p:spPr>
          <a:xfrm>
            <a:off x="-1" y="1007016"/>
            <a:ext cx="12192001" cy="29080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9" name="Straight Connector 58">
            <a:extLst>
              <a:ext uri="{FF2B5EF4-FFF2-40B4-BE49-F238E27FC236}">
                <a16:creationId xmlns:a16="http://schemas.microsoft.com/office/drawing/2014/main" id="{90E17EE4-C2F1-453C-B98E-D8C1E797C925}"/>
              </a:ext>
            </a:extLst>
          </p:cNvPr>
          <p:cNvCxnSpPr/>
          <p:nvPr userDrawn="1"/>
        </p:nvCxnSpPr>
        <p:spPr>
          <a:xfrm>
            <a:off x="-1" y="1299864"/>
            <a:ext cx="12192000" cy="0"/>
          </a:xfrm>
          <a:prstGeom prst="line">
            <a:avLst/>
          </a:prstGeom>
          <a:ln w="28575">
            <a:solidFill>
              <a:srgbClr val="008C8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5393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07508-C262-4122-ACD7-1B085FD087E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D1E58EC-3DE5-4DD2-B5BE-1055E9348015}"/>
              </a:ext>
            </a:extLst>
          </p:cNvPr>
          <p:cNvSpPr>
            <a:spLocks noGrp="1"/>
          </p:cNvSpPr>
          <p:nvPr>
            <p:ph idx="1"/>
          </p:nvPr>
        </p:nvSpPr>
        <p:spPr/>
        <p:txBody>
          <a:bodyPr>
            <a:normAutofit fontScale="85000" lnSpcReduction="20000"/>
          </a:bodyPr>
          <a:lstStyle/>
          <a:p>
            <a:pPr marL="0" indent="0" algn="ctr">
              <a:buNone/>
            </a:pPr>
            <a:r>
              <a:rPr lang="en-GB" sz="42400" dirty="0"/>
              <a:t>1.1</a:t>
            </a:r>
          </a:p>
        </p:txBody>
      </p:sp>
      <p:sp>
        <p:nvSpPr>
          <p:cNvPr id="4" name="Slide Number Placeholder 3">
            <a:extLst>
              <a:ext uri="{FF2B5EF4-FFF2-40B4-BE49-F238E27FC236}">
                <a16:creationId xmlns:a16="http://schemas.microsoft.com/office/drawing/2014/main" id="{72411B96-A0F1-4142-9F2D-D0D9D0A06D8B}"/>
              </a:ext>
            </a:extLst>
          </p:cNvPr>
          <p:cNvSpPr>
            <a:spLocks noGrp="1"/>
          </p:cNvSpPr>
          <p:nvPr>
            <p:ph type="sldNum" sz="quarter" idx="12"/>
          </p:nvPr>
        </p:nvSpPr>
        <p:spPr/>
        <p:txBody>
          <a:bodyPr/>
          <a:lstStyle/>
          <a:p>
            <a:fld id="{F01C0A8E-E8C2-469C-905E-C6857145D775}" type="slidenum">
              <a:rPr lang="en-GB" smtClean="0"/>
              <a:t>1</a:t>
            </a:fld>
            <a:endParaRPr lang="en-GB" dirty="0"/>
          </a:p>
        </p:txBody>
      </p:sp>
    </p:spTree>
    <p:extLst>
      <p:ext uri="{BB962C8B-B14F-4D97-AF65-F5344CB8AC3E}">
        <p14:creationId xmlns:p14="http://schemas.microsoft.com/office/powerpoint/2010/main" val="2524371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1.1 Systems architecture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MDR</a:t>
            </a:r>
          </a:p>
        </p:txBody>
      </p:sp>
      <p:sp>
        <p:nvSpPr>
          <p:cNvPr id="2" name="Slide Number Placeholder 1"/>
          <p:cNvSpPr>
            <a:spLocks noGrp="1"/>
          </p:cNvSpPr>
          <p:nvPr>
            <p:ph type="sldNum" sz="quarter" idx="12"/>
          </p:nvPr>
        </p:nvSpPr>
        <p:spPr/>
        <p:txBody>
          <a:bodyPr/>
          <a:lstStyle/>
          <a:p>
            <a:fld id="{F01C0A8E-E8C2-469C-905E-C6857145D775}" type="slidenum">
              <a:rPr lang="en-GB" smtClean="0"/>
              <a:t>10</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1.1.1 Architecture of the CPU</a:t>
            </a:r>
          </a:p>
        </p:txBody>
      </p:sp>
      <p:sp>
        <p:nvSpPr>
          <p:cNvPr id="7" name="TextBox 6">
            <a:extLst>
              <a:ext uri="{FF2B5EF4-FFF2-40B4-BE49-F238E27FC236}">
                <a16:creationId xmlns:a16="http://schemas.microsoft.com/office/drawing/2014/main" id="{BDC24517-939C-46E4-9330-4D4E80560028}"/>
              </a:ext>
            </a:extLst>
          </p:cNvPr>
          <p:cNvSpPr txBox="1"/>
          <p:nvPr/>
        </p:nvSpPr>
        <p:spPr>
          <a:xfrm>
            <a:off x="0" y="3570853"/>
            <a:ext cx="12192000" cy="830997"/>
          </a:xfrm>
          <a:prstGeom prst="rect">
            <a:avLst/>
          </a:prstGeom>
          <a:noFill/>
        </p:spPr>
        <p:txBody>
          <a:bodyPr wrap="square" rtlCol="0">
            <a:spAutoFit/>
          </a:bodyPr>
          <a:lstStyle/>
          <a:p>
            <a:pPr algn="ctr"/>
            <a:r>
              <a:rPr lang="en-US" sz="2400" b="1" dirty="0"/>
              <a:t>“Holds data fetched from or to be written to memory. </a:t>
            </a:r>
            <a:br>
              <a:rPr lang="en-US" sz="2400" b="1" dirty="0"/>
            </a:br>
            <a:r>
              <a:rPr lang="en-US" sz="2400" b="1" dirty="0"/>
              <a:t>Step three of the fetch-decode-execute cycle.”</a:t>
            </a:r>
            <a:endParaRPr lang="en-GB" sz="2400" b="1" dirty="0"/>
          </a:p>
        </p:txBody>
      </p:sp>
      <p:sp>
        <p:nvSpPr>
          <p:cNvPr id="9" name="TextBox 8">
            <a:extLst>
              <a:ext uri="{FF2B5EF4-FFF2-40B4-BE49-F238E27FC236}">
                <a16:creationId xmlns:a16="http://schemas.microsoft.com/office/drawing/2014/main" id="{03287612-B8C4-44A4-8352-3DE992799657}"/>
              </a:ext>
            </a:extLst>
          </p:cNvPr>
          <p:cNvSpPr txBox="1"/>
          <p:nvPr/>
        </p:nvSpPr>
        <p:spPr>
          <a:xfrm>
            <a:off x="0" y="2894578"/>
            <a:ext cx="12192000" cy="461665"/>
          </a:xfrm>
          <a:prstGeom prst="rect">
            <a:avLst/>
          </a:prstGeom>
          <a:noFill/>
        </p:spPr>
        <p:txBody>
          <a:bodyPr wrap="square" rtlCol="0">
            <a:spAutoFit/>
          </a:bodyPr>
          <a:lstStyle/>
          <a:p>
            <a:pPr algn="ctr"/>
            <a:r>
              <a:rPr lang="en-GB" sz="2400" b="1" dirty="0"/>
              <a:t>Memory Data Register</a:t>
            </a:r>
          </a:p>
        </p:txBody>
      </p:sp>
    </p:spTree>
    <p:extLst>
      <p:ext uri="{BB962C8B-B14F-4D97-AF65-F5344CB8AC3E}">
        <p14:creationId xmlns:p14="http://schemas.microsoft.com/office/powerpoint/2010/main" val="2288697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0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07508-C262-4122-ACD7-1B085FD087E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D1E58EC-3DE5-4DD2-B5BE-1055E9348015}"/>
              </a:ext>
            </a:extLst>
          </p:cNvPr>
          <p:cNvSpPr>
            <a:spLocks noGrp="1"/>
          </p:cNvSpPr>
          <p:nvPr>
            <p:ph idx="1"/>
          </p:nvPr>
        </p:nvSpPr>
        <p:spPr/>
        <p:txBody>
          <a:bodyPr>
            <a:normAutofit fontScale="85000" lnSpcReduction="20000"/>
          </a:bodyPr>
          <a:lstStyle/>
          <a:p>
            <a:pPr marL="0" indent="0" algn="ctr">
              <a:buNone/>
            </a:pPr>
            <a:r>
              <a:rPr lang="en-GB" sz="42400" dirty="0"/>
              <a:t>1.4</a:t>
            </a:r>
          </a:p>
        </p:txBody>
      </p:sp>
      <p:sp>
        <p:nvSpPr>
          <p:cNvPr id="4" name="Slide Number Placeholder 3">
            <a:extLst>
              <a:ext uri="{FF2B5EF4-FFF2-40B4-BE49-F238E27FC236}">
                <a16:creationId xmlns:a16="http://schemas.microsoft.com/office/drawing/2014/main" id="{72411B96-A0F1-4142-9F2D-D0D9D0A06D8B}"/>
              </a:ext>
            </a:extLst>
          </p:cNvPr>
          <p:cNvSpPr>
            <a:spLocks noGrp="1"/>
          </p:cNvSpPr>
          <p:nvPr>
            <p:ph type="sldNum" sz="quarter" idx="12"/>
          </p:nvPr>
        </p:nvSpPr>
        <p:spPr/>
        <p:txBody>
          <a:bodyPr/>
          <a:lstStyle/>
          <a:p>
            <a:fld id="{F01C0A8E-E8C2-469C-905E-C6857145D775}" type="slidenum">
              <a:rPr lang="en-GB" smtClean="0"/>
              <a:t>100</a:t>
            </a:fld>
            <a:endParaRPr lang="en-GB" dirty="0"/>
          </a:p>
        </p:txBody>
      </p:sp>
    </p:spTree>
    <p:extLst>
      <p:ext uri="{BB962C8B-B14F-4D97-AF65-F5344CB8AC3E}">
        <p14:creationId xmlns:p14="http://schemas.microsoft.com/office/powerpoint/2010/main" val="139936445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1.4 Network security</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Malware</a:t>
            </a:r>
          </a:p>
        </p:txBody>
      </p:sp>
      <p:sp>
        <p:nvSpPr>
          <p:cNvPr id="2" name="Slide Number Placeholder 1"/>
          <p:cNvSpPr>
            <a:spLocks noGrp="1"/>
          </p:cNvSpPr>
          <p:nvPr>
            <p:ph type="sldNum" sz="quarter" idx="12"/>
          </p:nvPr>
        </p:nvSpPr>
        <p:spPr/>
        <p:txBody>
          <a:bodyPr/>
          <a:lstStyle/>
          <a:p>
            <a:fld id="{F01C0A8E-E8C2-469C-905E-C6857145D775}" type="slidenum">
              <a:rPr lang="en-GB" smtClean="0"/>
              <a:t>101</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1.4.1 Threats to computer systems and networks</a:t>
            </a:r>
          </a:p>
        </p:txBody>
      </p:sp>
      <p:sp>
        <p:nvSpPr>
          <p:cNvPr id="7" name="TextBox 6">
            <a:extLst>
              <a:ext uri="{FF2B5EF4-FFF2-40B4-BE49-F238E27FC236}">
                <a16:creationId xmlns:a16="http://schemas.microsoft.com/office/drawing/2014/main" id="{1CCFDEEE-C6FA-4358-A80F-6FA3170D2454}"/>
              </a:ext>
            </a:extLst>
          </p:cNvPr>
          <p:cNvSpPr txBox="1"/>
          <p:nvPr/>
        </p:nvSpPr>
        <p:spPr>
          <a:xfrm>
            <a:off x="0" y="3570853"/>
            <a:ext cx="12192000" cy="830997"/>
          </a:xfrm>
          <a:prstGeom prst="rect">
            <a:avLst/>
          </a:prstGeom>
          <a:noFill/>
        </p:spPr>
        <p:txBody>
          <a:bodyPr wrap="square" rtlCol="0">
            <a:spAutoFit/>
          </a:bodyPr>
          <a:lstStyle/>
          <a:p>
            <a:pPr algn="ctr"/>
            <a:r>
              <a:rPr lang="en-US" sz="2400" b="1" dirty="0"/>
              <a:t>“A broad term that covers all software written to facilitate loss of data, </a:t>
            </a:r>
            <a:br>
              <a:rPr lang="en-US" sz="2400" b="1" dirty="0"/>
            </a:br>
            <a:r>
              <a:rPr lang="en-US" sz="2400" b="1" dirty="0"/>
              <a:t>encryption of data, fraud and identity theft.”</a:t>
            </a:r>
          </a:p>
        </p:txBody>
      </p:sp>
    </p:spTree>
    <p:extLst>
      <p:ext uri="{BB962C8B-B14F-4D97-AF65-F5344CB8AC3E}">
        <p14:creationId xmlns:p14="http://schemas.microsoft.com/office/powerpoint/2010/main" val="4231527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1.4 Network security</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Social engineering</a:t>
            </a:r>
          </a:p>
        </p:txBody>
      </p:sp>
      <p:sp>
        <p:nvSpPr>
          <p:cNvPr id="2" name="Slide Number Placeholder 1"/>
          <p:cNvSpPr>
            <a:spLocks noGrp="1"/>
          </p:cNvSpPr>
          <p:nvPr>
            <p:ph type="sldNum" sz="quarter" idx="12"/>
          </p:nvPr>
        </p:nvSpPr>
        <p:spPr/>
        <p:txBody>
          <a:bodyPr/>
          <a:lstStyle/>
          <a:p>
            <a:fld id="{F01C0A8E-E8C2-469C-905E-C6857145D775}" type="slidenum">
              <a:rPr lang="en-GB" smtClean="0"/>
              <a:t>102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1.4.1 Threats to computer systems and networks</a:t>
            </a:r>
          </a:p>
        </p:txBody>
      </p:sp>
      <p:sp>
        <p:nvSpPr>
          <p:cNvPr id="7" name="TextBox 6">
            <a:extLst>
              <a:ext uri="{FF2B5EF4-FFF2-40B4-BE49-F238E27FC236}">
                <a16:creationId xmlns:a16="http://schemas.microsoft.com/office/drawing/2014/main" id="{21317B61-0159-4DC3-8043-FD4D7C6F6881}"/>
              </a:ext>
            </a:extLst>
          </p:cNvPr>
          <p:cNvSpPr txBox="1"/>
          <p:nvPr/>
        </p:nvSpPr>
        <p:spPr>
          <a:xfrm>
            <a:off x="0" y="3570853"/>
            <a:ext cx="12192000" cy="1569660"/>
          </a:xfrm>
          <a:prstGeom prst="rect">
            <a:avLst/>
          </a:prstGeom>
          <a:noFill/>
        </p:spPr>
        <p:txBody>
          <a:bodyPr wrap="square" rtlCol="0">
            <a:spAutoFit/>
          </a:bodyPr>
          <a:lstStyle/>
          <a:p>
            <a:pPr algn="ctr"/>
            <a:r>
              <a:rPr lang="en-US" sz="2400" b="1" dirty="0"/>
              <a:t>“Most vulnerabilities are caused by humans – not locking computers, </a:t>
            </a:r>
            <a:br>
              <a:rPr lang="en-US" sz="2400" b="1" dirty="0"/>
            </a:br>
            <a:r>
              <a:rPr lang="en-US" sz="2400" b="1" dirty="0"/>
              <a:t>using unsecure passwords, not following company network policy or </a:t>
            </a:r>
            <a:br>
              <a:rPr lang="en-US" sz="2400" b="1" dirty="0"/>
            </a:br>
            <a:r>
              <a:rPr lang="en-US" sz="2400" b="1" dirty="0"/>
              <a:t>implementing it poorly, not installing protection software, not being vigilant </a:t>
            </a:r>
            <a:br>
              <a:rPr lang="en-US" sz="2400" b="1" dirty="0"/>
            </a:br>
            <a:r>
              <a:rPr lang="en-US" sz="2400" b="1" dirty="0"/>
              <a:t>with suspicious emails/files and not encrypting sensitive data.”</a:t>
            </a:r>
            <a:endParaRPr lang="en-GB" sz="2400" b="1" dirty="0"/>
          </a:p>
        </p:txBody>
      </p:sp>
    </p:spTree>
    <p:extLst>
      <p:ext uri="{BB962C8B-B14F-4D97-AF65-F5344CB8AC3E}">
        <p14:creationId xmlns:p14="http://schemas.microsoft.com/office/powerpoint/2010/main" val="3688798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1.4 Network security</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Phishing</a:t>
            </a:r>
          </a:p>
        </p:txBody>
      </p:sp>
      <p:sp>
        <p:nvSpPr>
          <p:cNvPr id="2" name="Slide Number Placeholder 1"/>
          <p:cNvSpPr>
            <a:spLocks noGrp="1"/>
          </p:cNvSpPr>
          <p:nvPr>
            <p:ph type="sldNum" sz="quarter" idx="12"/>
          </p:nvPr>
        </p:nvSpPr>
        <p:spPr/>
        <p:txBody>
          <a:bodyPr/>
          <a:lstStyle/>
          <a:p>
            <a:fld id="{F01C0A8E-E8C2-469C-905E-C6857145D775}" type="slidenum">
              <a:rPr lang="en-GB" smtClean="0"/>
              <a:t>103</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1.4.1 Threats to computer systems and networks</a:t>
            </a:r>
          </a:p>
        </p:txBody>
      </p:sp>
      <p:sp>
        <p:nvSpPr>
          <p:cNvPr id="7" name="TextBox 6">
            <a:extLst>
              <a:ext uri="{FF2B5EF4-FFF2-40B4-BE49-F238E27FC236}">
                <a16:creationId xmlns:a16="http://schemas.microsoft.com/office/drawing/2014/main" id="{A73BAB6D-A4B2-4C6F-9E09-51F9742C0C77}"/>
              </a:ext>
            </a:extLst>
          </p:cNvPr>
          <p:cNvSpPr txBox="1"/>
          <p:nvPr/>
        </p:nvSpPr>
        <p:spPr>
          <a:xfrm>
            <a:off x="0" y="3570853"/>
            <a:ext cx="12192000" cy="830997"/>
          </a:xfrm>
          <a:prstGeom prst="rect">
            <a:avLst/>
          </a:prstGeom>
          <a:noFill/>
        </p:spPr>
        <p:txBody>
          <a:bodyPr wrap="square" rtlCol="0">
            <a:spAutoFit/>
          </a:bodyPr>
          <a:lstStyle/>
          <a:p>
            <a:pPr algn="ctr"/>
            <a:r>
              <a:rPr lang="en-US" sz="2400" b="1" dirty="0"/>
              <a:t>“Sending emails purporting to be from reputable companies to entice people </a:t>
            </a:r>
            <a:br>
              <a:rPr lang="en-US" sz="2400" b="1" dirty="0"/>
            </a:br>
            <a:r>
              <a:rPr lang="en-US" sz="2400" b="1" dirty="0"/>
              <a:t>into revealing personal information.”</a:t>
            </a:r>
            <a:endParaRPr lang="en-GB" sz="2400" b="1" dirty="0"/>
          </a:p>
        </p:txBody>
      </p:sp>
    </p:spTree>
    <p:extLst>
      <p:ext uri="{BB962C8B-B14F-4D97-AF65-F5344CB8AC3E}">
        <p14:creationId xmlns:p14="http://schemas.microsoft.com/office/powerpoint/2010/main" val="406331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1.4 Network security</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Brute-force attack</a:t>
            </a:r>
          </a:p>
        </p:txBody>
      </p:sp>
      <p:sp>
        <p:nvSpPr>
          <p:cNvPr id="2" name="Slide Number Placeholder 1"/>
          <p:cNvSpPr>
            <a:spLocks noGrp="1"/>
          </p:cNvSpPr>
          <p:nvPr>
            <p:ph type="sldNum" sz="quarter" idx="12"/>
          </p:nvPr>
        </p:nvSpPr>
        <p:spPr/>
        <p:txBody>
          <a:bodyPr/>
          <a:lstStyle/>
          <a:p>
            <a:fld id="{F01C0A8E-E8C2-469C-905E-C6857145D775}" type="slidenum">
              <a:rPr lang="en-GB" smtClean="0"/>
              <a:t>104</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1.4.1 Threats to computer systems and networks</a:t>
            </a:r>
          </a:p>
        </p:txBody>
      </p:sp>
      <p:sp>
        <p:nvSpPr>
          <p:cNvPr id="7" name="TextBox 6">
            <a:extLst>
              <a:ext uri="{FF2B5EF4-FFF2-40B4-BE49-F238E27FC236}">
                <a16:creationId xmlns:a16="http://schemas.microsoft.com/office/drawing/2014/main" id="{2B026AD8-9328-4F75-A04D-6E2834F0AF98}"/>
              </a:ext>
            </a:extLst>
          </p:cNvPr>
          <p:cNvSpPr txBox="1"/>
          <p:nvPr/>
        </p:nvSpPr>
        <p:spPr>
          <a:xfrm>
            <a:off x="0" y="3570853"/>
            <a:ext cx="12192000" cy="830997"/>
          </a:xfrm>
          <a:prstGeom prst="rect">
            <a:avLst/>
          </a:prstGeom>
          <a:noFill/>
        </p:spPr>
        <p:txBody>
          <a:bodyPr wrap="square" rtlCol="0">
            <a:spAutoFit/>
          </a:bodyPr>
          <a:lstStyle/>
          <a:p>
            <a:pPr algn="ctr"/>
            <a:r>
              <a:rPr lang="en-US" sz="2400" b="1" dirty="0"/>
              <a:t>“A trial-and-error method of attempting to guess passwords. </a:t>
            </a:r>
            <a:br>
              <a:rPr lang="en-US" sz="2400" b="1" dirty="0"/>
            </a:br>
            <a:r>
              <a:rPr lang="en-US" sz="2400" b="1" dirty="0"/>
              <a:t>Automated software is used to generate a large number of guesses.”</a:t>
            </a:r>
            <a:endParaRPr lang="en-GB" sz="2400" b="1" dirty="0"/>
          </a:p>
        </p:txBody>
      </p:sp>
    </p:spTree>
    <p:extLst>
      <p:ext uri="{BB962C8B-B14F-4D97-AF65-F5344CB8AC3E}">
        <p14:creationId xmlns:p14="http://schemas.microsoft.com/office/powerpoint/2010/main" val="495666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1.4 Network security</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Denial-of-service attack</a:t>
            </a:r>
          </a:p>
        </p:txBody>
      </p:sp>
      <p:sp>
        <p:nvSpPr>
          <p:cNvPr id="2" name="Slide Number Placeholder 1"/>
          <p:cNvSpPr>
            <a:spLocks noGrp="1"/>
          </p:cNvSpPr>
          <p:nvPr>
            <p:ph type="sldNum" sz="quarter" idx="12"/>
          </p:nvPr>
        </p:nvSpPr>
        <p:spPr/>
        <p:txBody>
          <a:bodyPr/>
          <a:lstStyle/>
          <a:p>
            <a:fld id="{F01C0A8E-E8C2-469C-905E-C6857145D775}" type="slidenum">
              <a:rPr lang="en-GB" smtClean="0"/>
              <a:t>105</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1.4.1 Threats to computer systems and networks</a:t>
            </a:r>
          </a:p>
        </p:txBody>
      </p:sp>
      <p:sp>
        <p:nvSpPr>
          <p:cNvPr id="7" name="TextBox 6">
            <a:extLst>
              <a:ext uri="{FF2B5EF4-FFF2-40B4-BE49-F238E27FC236}">
                <a16:creationId xmlns:a16="http://schemas.microsoft.com/office/drawing/2014/main" id="{A924CE13-141F-491B-B7CC-8787AFBFD5CC}"/>
              </a:ext>
            </a:extLst>
          </p:cNvPr>
          <p:cNvSpPr txBox="1"/>
          <p:nvPr/>
        </p:nvSpPr>
        <p:spPr>
          <a:xfrm>
            <a:off x="0" y="3570853"/>
            <a:ext cx="12192000" cy="461665"/>
          </a:xfrm>
          <a:prstGeom prst="rect">
            <a:avLst/>
          </a:prstGeom>
          <a:noFill/>
        </p:spPr>
        <p:txBody>
          <a:bodyPr wrap="square" rtlCol="0">
            <a:spAutoFit/>
          </a:bodyPr>
          <a:lstStyle/>
          <a:p>
            <a:pPr algn="ctr"/>
            <a:r>
              <a:rPr lang="en-US" sz="2400" b="1" dirty="0"/>
              <a:t>“Flooding a server with so much traffic that it cannot process legitimate requests.”</a:t>
            </a:r>
            <a:endParaRPr lang="en-GB" sz="2400" b="1" dirty="0"/>
          </a:p>
        </p:txBody>
      </p:sp>
    </p:spTree>
    <p:extLst>
      <p:ext uri="{BB962C8B-B14F-4D97-AF65-F5344CB8AC3E}">
        <p14:creationId xmlns:p14="http://schemas.microsoft.com/office/powerpoint/2010/main" val="4157701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1.4 Network security</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Data interception and theft</a:t>
            </a:r>
          </a:p>
        </p:txBody>
      </p:sp>
      <p:sp>
        <p:nvSpPr>
          <p:cNvPr id="2" name="Slide Number Placeholder 1"/>
          <p:cNvSpPr>
            <a:spLocks noGrp="1"/>
          </p:cNvSpPr>
          <p:nvPr>
            <p:ph type="sldNum" sz="quarter" idx="12"/>
          </p:nvPr>
        </p:nvSpPr>
        <p:spPr/>
        <p:txBody>
          <a:bodyPr/>
          <a:lstStyle/>
          <a:p>
            <a:fld id="{F01C0A8E-E8C2-469C-905E-C6857145D775}" type="slidenum">
              <a:rPr lang="en-GB" smtClean="0"/>
              <a:t>106</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1.4.1 Threats to computer systems and networks</a:t>
            </a:r>
          </a:p>
        </p:txBody>
      </p:sp>
      <p:sp>
        <p:nvSpPr>
          <p:cNvPr id="7" name="TextBox 6">
            <a:extLst>
              <a:ext uri="{FF2B5EF4-FFF2-40B4-BE49-F238E27FC236}">
                <a16:creationId xmlns:a16="http://schemas.microsoft.com/office/drawing/2014/main" id="{840A2C8A-4DD2-4BC9-882D-503A39195200}"/>
              </a:ext>
            </a:extLst>
          </p:cNvPr>
          <p:cNvSpPr txBox="1"/>
          <p:nvPr/>
        </p:nvSpPr>
        <p:spPr>
          <a:xfrm>
            <a:off x="0" y="3570853"/>
            <a:ext cx="12192000" cy="461665"/>
          </a:xfrm>
          <a:prstGeom prst="rect">
            <a:avLst/>
          </a:prstGeom>
          <a:noFill/>
        </p:spPr>
        <p:txBody>
          <a:bodyPr wrap="square" rtlCol="0">
            <a:spAutoFit/>
          </a:bodyPr>
          <a:lstStyle/>
          <a:p>
            <a:pPr algn="ctr"/>
            <a:r>
              <a:rPr lang="en-GB" sz="2400" b="1" dirty="0"/>
              <a:t>“Stealing computer-based information.”</a:t>
            </a:r>
          </a:p>
        </p:txBody>
      </p:sp>
    </p:spTree>
    <p:extLst>
      <p:ext uri="{BB962C8B-B14F-4D97-AF65-F5344CB8AC3E}">
        <p14:creationId xmlns:p14="http://schemas.microsoft.com/office/powerpoint/2010/main" val="32885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1.4 Network security</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SQL injection</a:t>
            </a:r>
          </a:p>
        </p:txBody>
      </p:sp>
      <p:sp>
        <p:nvSpPr>
          <p:cNvPr id="2" name="Slide Number Placeholder 1"/>
          <p:cNvSpPr>
            <a:spLocks noGrp="1"/>
          </p:cNvSpPr>
          <p:nvPr>
            <p:ph type="sldNum" sz="quarter" idx="12"/>
          </p:nvPr>
        </p:nvSpPr>
        <p:spPr/>
        <p:txBody>
          <a:bodyPr/>
          <a:lstStyle/>
          <a:p>
            <a:fld id="{F01C0A8E-E8C2-469C-905E-C6857145D775}" type="slidenum">
              <a:rPr lang="en-GB" smtClean="0"/>
              <a:t>107</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1.4.1 Threats to computer systems and networks</a:t>
            </a:r>
          </a:p>
        </p:txBody>
      </p:sp>
      <p:sp>
        <p:nvSpPr>
          <p:cNvPr id="7" name="TextBox 6">
            <a:extLst>
              <a:ext uri="{FF2B5EF4-FFF2-40B4-BE49-F238E27FC236}">
                <a16:creationId xmlns:a16="http://schemas.microsoft.com/office/drawing/2014/main" id="{282F6DAF-CF87-4F2D-AD9D-05C7A9A311B0}"/>
              </a:ext>
            </a:extLst>
          </p:cNvPr>
          <p:cNvSpPr txBox="1"/>
          <p:nvPr/>
        </p:nvSpPr>
        <p:spPr>
          <a:xfrm>
            <a:off x="0" y="3570853"/>
            <a:ext cx="12192000" cy="830997"/>
          </a:xfrm>
          <a:prstGeom prst="rect">
            <a:avLst/>
          </a:prstGeom>
          <a:noFill/>
        </p:spPr>
        <p:txBody>
          <a:bodyPr wrap="square" rtlCol="0">
            <a:spAutoFit/>
          </a:bodyPr>
          <a:lstStyle/>
          <a:p>
            <a:pPr algn="ctr"/>
            <a:r>
              <a:rPr lang="en-US" sz="2400" b="1" dirty="0"/>
              <a:t>“A hacking technique used to view or change data in a database by </a:t>
            </a:r>
            <a:br>
              <a:rPr lang="en-US" sz="2400" b="1" dirty="0"/>
            </a:br>
            <a:r>
              <a:rPr lang="en-US" sz="2400" b="1" dirty="0"/>
              <a:t>inserting SQL code into a form instead of data.”</a:t>
            </a:r>
            <a:endParaRPr lang="en-GB" sz="2400" b="1" dirty="0"/>
          </a:p>
        </p:txBody>
      </p:sp>
    </p:spTree>
    <p:extLst>
      <p:ext uri="{BB962C8B-B14F-4D97-AF65-F5344CB8AC3E}">
        <p14:creationId xmlns:p14="http://schemas.microsoft.com/office/powerpoint/2010/main" val="205389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1.4 Network security</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Penetration testing</a:t>
            </a:r>
          </a:p>
        </p:txBody>
      </p:sp>
      <p:sp>
        <p:nvSpPr>
          <p:cNvPr id="2" name="Slide Number Placeholder 1"/>
          <p:cNvSpPr>
            <a:spLocks noGrp="1"/>
          </p:cNvSpPr>
          <p:nvPr>
            <p:ph type="sldNum" sz="quarter" idx="12"/>
          </p:nvPr>
        </p:nvSpPr>
        <p:spPr/>
        <p:txBody>
          <a:bodyPr/>
          <a:lstStyle/>
          <a:p>
            <a:fld id="{F01C0A8E-E8C2-469C-905E-C6857145D775}" type="slidenum">
              <a:rPr lang="en-GB" smtClean="0"/>
              <a:t>108</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1.4.2 Identifying and preventing vulnerabilities</a:t>
            </a:r>
          </a:p>
        </p:txBody>
      </p:sp>
      <p:sp>
        <p:nvSpPr>
          <p:cNvPr id="7" name="TextBox 6">
            <a:extLst>
              <a:ext uri="{FF2B5EF4-FFF2-40B4-BE49-F238E27FC236}">
                <a16:creationId xmlns:a16="http://schemas.microsoft.com/office/drawing/2014/main" id="{B8DB08BB-5DA2-4255-B1E8-7ECDA965F962}"/>
              </a:ext>
            </a:extLst>
          </p:cNvPr>
          <p:cNvSpPr txBox="1"/>
          <p:nvPr/>
        </p:nvSpPr>
        <p:spPr>
          <a:xfrm>
            <a:off x="0" y="3570853"/>
            <a:ext cx="12192000" cy="461665"/>
          </a:xfrm>
          <a:prstGeom prst="rect">
            <a:avLst/>
          </a:prstGeom>
          <a:noFill/>
        </p:spPr>
        <p:txBody>
          <a:bodyPr wrap="square" rtlCol="0">
            <a:spAutoFit/>
          </a:bodyPr>
          <a:lstStyle/>
          <a:p>
            <a:pPr algn="ctr"/>
            <a:r>
              <a:rPr lang="en-US" sz="2400" b="1" dirty="0"/>
              <a:t>“Designed to test the security of a system and identify vulnerabilities.”</a:t>
            </a:r>
            <a:endParaRPr lang="en-GB" sz="2400" b="1" dirty="0"/>
          </a:p>
        </p:txBody>
      </p:sp>
    </p:spTree>
    <p:extLst>
      <p:ext uri="{BB962C8B-B14F-4D97-AF65-F5344CB8AC3E}">
        <p14:creationId xmlns:p14="http://schemas.microsoft.com/office/powerpoint/2010/main" val="553081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1.4 Network security</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Anti-malware software</a:t>
            </a:r>
          </a:p>
        </p:txBody>
      </p:sp>
      <p:sp>
        <p:nvSpPr>
          <p:cNvPr id="2" name="Slide Number Placeholder 1"/>
          <p:cNvSpPr>
            <a:spLocks noGrp="1"/>
          </p:cNvSpPr>
          <p:nvPr>
            <p:ph type="sldNum" sz="quarter" idx="12"/>
          </p:nvPr>
        </p:nvSpPr>
        <p:spPr/>
        <p:txBody>
          <a:bodyPr/>
          <a:lstStyle/>
          <a:p>
            <a:fld id="{F01C0A8E-E8C2-469C-905E-C6857145D775}" type="slidenum">
              <a:rPr lang="en-GB" smtClean="0"/>
              <a:t>109</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1.4.2 Identifying and preventing vulnerabilities</a:t>
            </a:r>
          </a:p>
        </p:txBody>
      </p:sp>
      <p:sp>
        <p:nvSpPr>
          <p:cNvPr id="7" name="TextBox 6">
            <a:extLst>
              <a:ext uri="{FF2B5EF4-FFF2-40B4-BE49-F238E27FC236}">
                <a16:creationId xmlns:a16="http://schemas.microsoft.com/office/drawing/2014/main" id="{3FD02726-F3C7-41E9-AE21-12EA66D8554A}"/>
              </a:ext>
            </a:extLst>
          </p:cNvPr>
          <p:cNvSpPr txBox="1"/>
          <p:nvPr/>
        </p:nvSpPr>
        <p:spPr>
          <a:xfrm>
            <a:off x="0" y="3570853"/>
            <a:ext cx="12192000" cy="830997"/>
          </a:xfrm>
          <a:prstGeom prst="rect">
            <a:avLst/>
          </a:prstGeom>
          <a:noFill/>
        </p:spPr>
        <p:txBody>
          <a:bodyPr wrap="square" rtlCol="0">
            <a:spAutoFit/>
          </a:bodyPr>
          <a:lstStyle/>
          <a:p>
            <a:pPr algn="ctr"/>
            <a:r>
              <a:rPr lang="en-US" sz="2400" b="1" dirty="0"/>
              <a:t>“Protects against many types of malware including viruses, worms, trojans, </a:t>
            </a:r>
            <a:br>
              <a:rPr lang="en-US" sz="2400" b="1" dirty="0"/>
            </a:br>
            <a:r>
              <a:rPr lang="en-US" sz="2400" b="1" dirty="0"/>
              <a:t>rootkits, spyware, key loggers, ransomware and adware.”</a:t>
            </a:r>
            <a:endParaRPr lang="en-GB" sz="2400" b="1" dirty="0"/>
          </a:p>
        </p:txBody>
      </p:sp>
    </p:spTree>
    <p:extLst>
      <p:ext uri="{BB962C8B-B14F-4D97-AF65-F5344CB8AC3E}">
        <p14:creationId xmlns:p14="http://schemas.microsoft.com/office/powerpoint/2010/main" val="1303822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1.1 Systems architecture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Program counter</a:t>
            </a:r>
          </a:p>
        </p:txBody>
      </p:sp>
      <p:sp>
        <p:nvSpPr>
          <p:cNvPr id="2" name="Slide Number Placeholder 1"/>
          <p:cNvSpPr>
            <a:spLocks noGrp="1"/>
          </p:cNvSpPr>
          <p:nvPr>
            <p:ph type="sldNum" sz="quarter" idx="12"/>
          </p:nvPr>
        </p:nvSpPr>
        <p:spPr/>
        <p:txBody>
          <a:bodyPr/>
          <a:lstStyle/>
          <a:p>
            <a:fld id="{F01C0A8E-E8C2-469C-905E-C6857145D775}" type="slidenum">
              <a:rPr lang="en-GB" smtClean="0"/>
              <a:t>11</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1.1.1 Architecture of the CPU</a:t>
            </a:r>
          </a:p>
        </p:txBody>
      </p:sp>
      <p:sp>
        <p:nvSpPr>
          <p:cNvPr id="7" name="TextBox 6">
            <a:extLst>
              <a:ext uri="{FF2B5EF4-FFF2-40B4-BE49-F238E27FC236}">
                <a16:creationId xmlns:a16="http://schemas.microsoft.com/office/drawing/2014/main" id="{77C25AEC-9E67-4819-A27F-6D59E95BAE82}"/>
              </a:ext>
            </a:extLst>
          </p:cNvPr>
          <p:cNvSpPr txBox="1"/>
          <p:nvPr/>
        </p:nvSpPr>
        <p:spPr>
          <a:xfrm>
            <a:off x="0" y="3570853"/>
            <a:ext cx="12192000" cy="830997"/>
          </a:xfrm>
          <a:prstGeom prst="rect">
            <a:avLst/>
          </a:prstGeom>
          <a:noFill/>
        </p:spPr>
        <p:txBody>
          <a:bodyPr wrap="square" rtlCol="0">
            <a:spAutoFit/>
          </a:bodyPr>
          <a:lstStyle/>
          <a:p>
            <a:pPr algn="ctr"/>
            <a:r>
              <a:rPr lang="en-US" sz="2400" b="1" dirty="0"/>
              <a:t>“Holds the address of the next instruction to be executed. </a:t>
            </a:r>
            <a:br>
              <a:rPr lang="en-US" sz="2400" b="1" dirty="0"/>
            </a:br>
            <a:r>
              <a:rPr lang="en-US" sz="2400" b="1" dirty="0"/>
              <a:t>Step one of the fetch-decode-execute cycle.”</a:t>
            </a:r>
            <a:endParaRPr lang="en-GB" sz="2400" b="1" dirty="0"/>
          </a:p>
        </p:txBody>
      </p:sp>
    </p:spTree>
    <p:extLst>
      <p:ext uri="{BB962C8B-B14F-4D97-AF65-F5344CB8AC3E}">
        <p14:creationId xmlns:p14="http://schemas.microsoft.com/office/powerpoint/2010/main" val="710790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1.4 Network security</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Firewall</a:t>
            </a:r>
          </a:p>
        </p:txBody>
      </p:sp>
      <p:sp>
        <p:nvSpPr>
          <p:cNvPr id="2" name="Slide Number Placeholder 1"/>
          <p:cNvSpPr>
            <a:spLocks noGrp="1"/>
          </p:cNvSpPr>
          <p:nvPr>
            <p:ph type="sldNum" sz="quarter" idx="12"/>
          </p:nvPr>
        </p:nvSpPr>
        <p:spPr/>
        <p:txBody>
          <a:bodyPr/>
          <a:lstStyle/>
          <a:p>
            <a:fld id="{F01C0A8E-E8C2-469C-905E-C6857145D775}" type="slidenum">
              <a:rPr lang="en-GB" smtClean="0"/>
              <a:t>110</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1.4.2 Identifying and preventing vulnerabilities</a:t>
            </a:r>
          </a:p>
        </p:txBody>
      </p:sp>
      <p:sp>
        <p:nvSpPr>
          <p:cNvPr id="7" name="TextBox 6">
            <a:extLst>
              <a:ext uri="{FF2B5EF4-FFF2-40B4-BE49-F238E27FC236}">
                <a16:creationId xmlns:a16="http://schemas.microsoft.com/office/drawing/2014/main" id="{7BD4F546-6A16-4ACB-992E-19B0B0A482E9}"/>
              </a:ext>
            </a:extLst>
          </p:cNvPr>
          <p:cNvSpPr txBox="1"/>
          <p:nvPr/>
        </p:nvSpPr>
        <p:spPr>
          <a:xfrm>
            <a:off x="0" y="3570853"/>
            <a:ext cx="12192000" cy="830997"/>
          </a:xfrm>
          <a:prstGeom prst="rect">
            <a:avLst/>
          </a:prstGeom>
          <a:noFill/>
        </p:spPr>
        <p:txBody>
          <a:bodyPr wrap="square" rtlCol="0">
            <a:spAutoFit/>
          </a:bodyPr>
          <a:lstStyle/>
          <a:p>
            <a:pPr algn="ctr"/>
            <a:r>
              <a:rPr lang="en-US" sz="2400" b="1" dirty="0"/>
              <a:t>“Network software or hardware designed to prevent external users from </a:t>
            </a:r>
            <a:br>
              <a:rPr lang="en-US" sz="2400" b="1" dirty="0"/>
            </a:br>
            <a:r>
              <a:rPr lang="en-US" sz="2400" b="1" dirty="0"/>
              <a:t>gaining unauthorised access to a computer system.”</a:t>
            </a:r>
            <a:endParaRPr lang="en-GB" sz="2400" b="1" dirty="0"/>
          </a:p>
        </p:txBody>
      </p:sp>
    </p:spTree>
    <p:extLst>
      <p:ext uri="{BB962C8B-B14F-4D97-AF65-F5344CB8AC3E}">
        <p14:creationId xmlns:p14="http://schemas.microsoft.com/office/powerpoint/2010/main" val="3567560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1.4 Network security</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User access level</a:t>
            </a:r>
          </a:p>
        </p:txBody>
      </p:sp>
      <p:sp>
        <p:nvSpPr>
          <p:cNvPr id="2" name="Slide Number Placeholder 1"/>
          <p:cNvSpPr>
            <a:spLocks noGrp="1"/>
          </p:cNvSpPr>
          <p:nvPr>
            <p:ph type="sldNum" sz="quarter" idx="12"/>
          </p:nvPr>
        </p:nvSpPr>
        <p:spPr/>
        <p:txBody>
          <a:bodyPr/>
          <a:lstStyle/>
          <a:p>
            <a:fld id="{F01C0A8E-E8C2-469C-905E-C6857145D775}" type="slidenum">
              <a:rPr lang="en-GB" smtClean="0"/>
              <a:t>111</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1.4.2 Identifying and preventing vulnerabilities</a:t>
            </a:r>
          </a:p>
        </p:txBody>
      </p:sp>
      <p:sp>
        <p:nvSpPr>
          <p:cNvPr id="7" name="TextBox 6">
            <a:extLst>
              <a:ext uri="{FF2B5EF4-FFF2-40B4-BE49-F238E27FC236}">
                <a16:creationId xmlns:a16="http://schemas.microsoft.com/office/drawing/2014/main" id="{46577BEC-3721-447E-8C65-24FE01360F65}"/>
              </a:ext>
            </a:extLst>
          </p:cNvPr>
          <p:cNvSpPr txBox="1"/>
          <p:nvPr/>
        </p:nvSpPr>
        <p:spPr>
          <a:xfrm>
            <a:off x="0" y="3570853"/>
            <a:ext cx="12192000" cy="1200329"/>
          </a:xfrm>
          <a:prstGeom prst="rect">
            <a:avLst/>
          </a:prstGeom>
          <a:noFill/>
        </p:spPr>
        <p:txBody>
          <a:bodyPr wrap="square" rtlCol="0">
            <a:spAutoFit/>
          </a:bodyPr>
          <a:lstStyle/>
          <a:p>
            <a:pPr algn="ctr"/>
            <a:r>
              <a:rPr lang="en-US" sz="2400" b="1" dirty="0"/>
              <a:t>“The degree of system access that a specific type of user is allowed. On a network, </a:t>
            </a:r>
            <a:br>
              <a:rPr lang="en-US" sz="2400" b="1" dirty="0"/>
            </a:br>
            <a:r>
              <a:rPr lang="en-US" sz="2400" b="1" dirty="0"/>
              <a:t>most users will have restricted access, whereas a system administrator or network technician will be allowed much greater access with fewer restrictions.”</a:t>
            </a:r>
            <a:endParaRPr lang="en-GB" sz="2400" b="1" dirty="0"/>
          </a:p>
        </p:txBody>
      </p:sp>
    </p:spTree>
    <p:extLst>
      <p:ext uri="{BB962C8B-B14F-4D97-AF65-F5344CB8AC3E}">
        <p14:creationId xmlns:p14="http://schemas.microsoft.com/office/powerpoint/2010/main" val="2241275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1.4 Network security</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Password</a:t>
            </a:r>
          </a:p>
        </p:txBody>
      </p:sp>
      <p:sp>
        <p:nvSpPr>
          <p:cNvPr id="2" name="Slide Number Placeholder 1"/>
          <p:cNvSpPr>
            <a:spLocks noGrp="1"/>
          </p:cNvSpPr>
          <p:nvPr>
            <p:ph type="sldNum" sz="quarter" idx="12"/>
          </p:nvPr>
        </p:nvSpPr>
        <p:spPr/>
        <p:txBody>
          <a:bodyPr/>
          <a:lstStyle/>
          <a:p>
            <a:fld id="{F01C0A8E-E8C2-469C-905E-C6857145D775}" type="slidenum">
              <a:rPr lang="en-GB" smtClean="0"/>
              <a:t>112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1.4.2 Identifying and preventing vulnerabilities</a:t>
            </a:r>
          </a:p>
        </p:txBody>
      </p:sp>
      <p:sp>
        <p:nvSpPr>
          <p:cNvPr id="7" name="TextBox 6">
            <a:extLst>
              <a:ext uri="{FF2B5EF4-FFF2-40B4-BE49-F238E27FC236}">
                <a16:creationId xmlns:a16="http://schemas.microsoft.com/office/drawing/2014/main" id="{F3BB0BD8-8869-4518-9707-F5A352FDC597}"/>
              </a:ext>
            </a:extLst>
          </p:cNvPr>
          <p:cNvSpPr txBox="1"/>
          <p:nvPr/>
        </p:nvSpPr>
        <p:spPr>
          <a:xfrm>
            <a:off x="0" y="3570853"/>
            <a:ext cx="12192000" cy="461665"/>
          </a:xfrm>
          <a:prstGeom prst="rect">
            <a:avLst/>
          </a:prstGeom>
          <a:noFill/>
        </p:spPr>
        <p:txBody>
          <a:bodyPr wrap="square" rtlCol="0">
            <a:spAutoFit/>
          </a:bodyPr>
          <a:lstStyle/>
          <a:p>
            <a:pPr algn="ctr"/>
            <a:r>
              <a:rPr lang="en-US" sz="2400" b="1" dirty="0"/>
              <a:t>“A secret word or phrase used to gain access to a computer, program, interface or system.”</a:t>
            </a:r>
            <a:endParaRPr lang="en-GB" sz="2400" b="1" dirty="0"/>
          </a:p>
        </p:txBody>
      </p:sp>
    </p:spTree>
    <p:extLst>
      <p:ext uri="{BB962C8B-B14F-4D97-AF65-F5344CB8AC3E}">
        <p14:creationId xmlns:p14="http://schemas.microsoft.com/office/powerpoint/2010/main" val="1872783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1.4 Network security</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Physical security</a:t>
            </a:r>
          </a:p>
        </p:txBody>
      </p:sp>
      <p:sp>
        <p:nvSpPr>
          <p:cNvPr id="2" name="Slide Number Placeholder 1"/>
          <p:cNvSpPr>
            <a:spLocks noGrp="1"/>
          </p:cNvSpPr>
          <p:nvPr>
            <p:ph type="sldNum" sz="quarter" idx="12"/>
          </p:nvPr>
        </p:nvSpPr>
        <p:spPr/>
        <p:txBody>
          <a:bodyPr/>
          <a:lstStyle/>
          <a:p>
            <a:fld id="{F01C0A8E-E8C2-469C-905E-C6857145D775}" type="slidenum">
              <a:rPr lang="en-GB" smtClean="0"/>
              <a:t>113</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1.4.2 Identifying and preventing vulnerabilities</a:t>
            </a:r>
          </a:p>
        </p:txBody>
      </p:sp>
      <p:sp>
        <p:nvSpPr>
          <p:cNvPr id="7" name="TextBox 6">
            <a:extLst>
              <a:ext uri="{FF2B5EF4-FFF2-40B4-BE49-F238E27FC236}">
                <a16:creationId xmlns:a16="http://schemas.microsoft.com/office/drawing/2014/main" id="{406BB056-9FD0-4A40-892C-EF4731168DF6}"/>
              </a:ext>
            </a:extLst>
          </p:cNvPr>
          <p:cNvSpPr txBox="1"/>
          <p:nvPr/>
        </p:nvSpPr>
        <p:spPr>
          <a:xfrm>
            <a:off x="0" y="3570853"/>
            <a:ext cx="12192000" cy="830997"/>
          </a:xfrm>
          <a:prstGeom prst="rect">
            <a:avLst/>
          </a:prstGeom>
          <a:noFill/>
        </p:spPr>
        <p:txBody>
          <a:bodyPr wrap="square" rtlCol="0">
            <a:spAutoFit/>
          </a:bodyPr>
          <a:lstStyle/>
          <a:p>
            <a:pPr algn="ctr"/>
            <a:r>
              <a:rPr lang="en-US" sz="2400" b="1" dirty="0"/>
              <a:t>“Any form of physical security intended to protect data and systems – </a:t>
            </a:r>
            <a:br>
              <a:rPr lang="en-US" sz="2400" b="1" dirty="0"/>
            </a:br>
            <a:r>
              <a:rPr lang="en-US" sz="2400" b="1" dirty="0"/>
              <a:t>e.g., alarms, locks, security patrols, etc.”</a:t>
            </a:r>
            <a:endParaRPr lang="en-GB" sz="2400" b="1" dirty="0"/>
          </a:p>
        </p:txBody>
      </p:sp>
    </p:spTree>
    <p:extLst>
      <p:ext uri="{BB962C8B-B14F-4D97-AF65-F5344CB8AC3E}">
        <p14:creationId xmlns:p14="http://schemas.microsoft.com/office/powerpoint/2010/main" val="3279346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07508-C262-4122-ACD7-1B085FD087E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D1E58EC-3DE5-4DD2-B5BE-1055E9348015}"/>
              </a:ext>
            </a:extLst>
          </p:cNvPr>
          <p:cNvSpPr>
            <a:spLocks noGrp="1"/>
          </p:cNvSpPr>
          <p:nvPr>
            <p:ph idx="1"/>
          </p:nvPr>
        </p:nvSpPr>
        <p:spPr/>
        <p:txBody>
          <a:bodyPr>
            <a:normAutofit fontScale="85000" lnSpcReduction="20000"/>
          </a:bodyPr>
          <a:lstStyle/>
          <a:p>
            <a:pPr marL="0" indent="0" algn="ctr">
              <a:buNone/>
            </a:pPr>
            <a:r>
              <a:rPr lang="en-GB" sz="42400" dirty="0"/>
              <a:t>1.5</a:t>
            </a:r>
          </a:p>
        </p:txBody>
      </p:sp>
      <p:sp>
        <p:nvSpPr>
          <p:cNvPr id="4" name="Slide Number Placeholder 3">
            <a:extLst>
              <a:ext uri="{FF2B5EF4-FFF2-40B4-BE49-F238E27FC236}">
                <a16:creationId xmlns:a16="http://schemas.microsoft.com/office/drawing/2014/main" id="{72411B96-A0F1-4142-9F2D-D0D9D0A06D8B}"/>
              </a:ext>
            </a:extLst>
          </p:cNvPr>
          <p:cNvSpPr>
            <a:spLocks noGrp="1"/>
          </p:cNvSpPr>
          <p:nvPr>
            <p:ph type="sldNum" sz="quarter" idx="12"/>
          </p:nvPr>
        </p:nvSpPr>
        <p:spPr/>
        <p:txBody>
          <a:bodyPr/>
          <a:lstStyle/>
          <a:p>
            <a:fld id="{F01C0A8E-E8C2-469C-905E-C6857145D775}" type="slidenum">
              <a:rPr lang="en-GB" smtClean="0"/>
              <a:t>114</a:t>
            </a:fld>
            <a:endParaRPr lang="en-GB" dirty="0"/>
          </a:p>
        </p:txBody>
      </p:sp>
    </p:spTree>
    <p:extLst>
      <p:ext uri="{BB962C8B-B14F-4D97-AF65-F5344CB8AC3E}">
        <p14:creationId xmlns:p14="http://schemas.microsoft.com/office/powerpoint/2010/main" val="116495652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1.5 Systems software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System software</a:t>
            </a:r>
          </a:p>
        </p:txBody>
      </p:sp>
      <p:sp>
        <p:nvSpPr>
          <p:cNvPr id="2" name="Slide Number Placeholder 1"/>
          <p:cNvSpPr>
            <a:spLocks noGrp="1"/>
          </p:cNvSpPr>
          <p:nvPr>
            <p:ph type="sldNum" sz="quarter" idx="12"/>
          </p:nvPr>
        </p:nvSpPr>
        <p:spPr/>
        <p:txBody>
          <a:bodyPr/>
          <a:lstStyle/>
          <a:p>
            <a:fld id="{F01C0A8E-E8C2-469C-905E-C6857145D775}" type="slidenum">
              <a:rPr lang="en-GB" smtClean="0"/>
              <a:t>115</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1.5.1 Operating systems</a:t>
            </a:r>
          </a:p>
        </p:txBody>
      </p:sp>
      <p:sp>
        <p:nvSpPr>
          <p:cNvPr id="7" name="TextBox 6">
            <a:extLst>
              <a:ext uri="{FF2B5EF4-FFF2-40B4-BE49-F238E27FC236}">
                <a16:creationId xmlns:a16="http://schemas.microsoft.com/office/drawing/2014/main" id="{B96A1E2A-11B1-4ED7-AE6B-AAE3F03E71BF}"/>
              </a:ext>
            </a:extLst>
          </p:cNvPr>
          <p:cNvSpPr txBox="1"/>
          <p:nvPr/>
        </p:nvSpPr>
        <p:spPr>
          <a:xfrm>
            <a:off x="0" y="3570853"/>
            <a:ext cx="12192000" cy="461665"/>
          </a:xfrm>
          <a:prstGeom prst="rect">
            <a:avLst/>
          </a:prstGeom>
          <a:noFill/>
        </p:spPr>
        <p:txBody>
          <a:bodyPr wrap="square" rtlCol="0">
            <a:spAutoFit/>
          </a:bodyPr>
          <a:lstStyle/>
          <a:p>
            <a:pPr algn="ctr"/>
            <a:r>
              <a:rPr lang="en-US" sz="2400" b="1" dirty="0"/>
              <a:t>“Software that manages the computer. Usually supplied with the computer.”</a:t>
            </a:r>
            <a:endParaRPr lang="en-GB" sz="2400" b="1" dirty="0"/>
          </a:p>
        </p:txBody>
      </p:sp>
    </p:spTree>
    <p:extLst>
      <p:ext uri="{BB962C8B-B14F-4D97-AF65-F5344CB8AC3E}">
        <p14:creationId xmlns:p14="http://schemas.microsoft.com/office/powerpoint/2010/main" val="161620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1.5 Systems software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Operating system</a:t>
            </a:r>
          </a:p>
        </p:txBody>
      </p:sp>
      <p:sp>
        <p:nvSpPr>
          <p:cNvPr id="2" name="Slide Number Placeholder 1"/>
          <p:cNvSpPr>
            <a:spLocks noGrp="1"/>
          </p:cNvSpPr>
          <p:nvPr>
            <p:ph type="sldNum" sz="quarter" idx="12"/>
          </p:nvPr>
        </p:nvSpPr>
        <p:spPr/>
        <p:txBody>
          <a:bodyPr/>
          <a:lstStyle/>
          <a:p>
            <a:fld id="{F01C0A8E-E8C2-469C-905E-C6857145D775}" type="slidenum">
              <a:rPr lang="en-GB" smtClean="0"/>
              <a:t>116</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1.5.1 Operating systems</a:t>
            </a:r>
          </a:p>
        </p:txBody>
      </p:sp>
      <p:sp>
        <p:nvSpPr>
          <p:cNvPr id="9" name="TextBox 8">
            <a:extLst>
              <a:ext uri="{FF2B5EF4-FFF2-40B4-BE49-F238E27FC236}">
                <a16:creationId xmlns:a16="http://schemas.microsoft.com/office/drawing/2014/main" id="{61F1DF5E-BDCE-405C-8F05-4569A519D901}"/>
              </a:ext>
            </a:extLst>
          </p:cNvPr>
          <p:cNvSpPr txBox="1"/>
          <p:nvPr/>
        </p:nvSpPr>
        <p:spPr>
          <a:xfrm>
            <a:off x="0" y="3570853"/>
            <a:ext cx="12192000" cy="830997"/>
          </a:xfrm>
          <a:prstGeom prst="rect">
            <a:avLst/>
          </a:prstGeom>
          <a:noFill/>
        </p:spPr>
        <p:txBody>
          <a:bodyPr wrap="square" rtlCol="0">
            <a:spAutoFit/>
          </a:bodyPr>
          <a:lstStyle/>
          <a:p>
            <a:pPr algn="ctr"/>
            <a:r>
              <a:rPr lang="en-US" sz="2400" b="1" dirty="0"/>
              <a:t>“Specialised software that communicates with computer hardware to allow other programs to run. The most common operating systems are Windows, Linux, Unix, MacOS and iOS.”</a:t>
            </a:r>
            <a:endParaRPr lang="en-GB" sz="2400" b="1" dirty="0"/>
          </a:p>
        </p:txBody>
      </p:sp>
    </p:spTree>
    <p:extLst>
      <p:ext uri="{BB962C8B-B14F-4D97-AF65-F5344CB8AC3E}">
        <p14:creationId xmlns:p14="http://schemas.microsoft.com/office/powerpoint/2010/main" val="3152371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1.5 Systems software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User interface</a:t>
            </a:r>
          </a:p>
        </p:txBody>
      </p:sp>
      <p:sp>
        <p:nvSpPr>
          <p:cNvPr id="2" name="Slide Number Placeholder 1"/>
          <p:cNvSpPr>
            <a:spLocks noGrp="1"/>
          </p:cNvSpPr>
          <p:nvPr>
            <p:ph type="sldNum" sz="quarter" idx="12"/>
          </p:nvPr>
        </p:nvSpPr>
        <p:spPr/>
        <p:txBody>
          <a:bodyPr/>
          <a:lstStyle/>
          <a:p>
            <a:fld id="{F01C0A8E-E8C2-469C-905E-C6857145D775}" type="slidenum">
              <a:rPr lang="en-GB" smtClean="0"/>
              <a:t>117</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1.5.1 Operating systems</a:t>
            </a:r>
          </a:p>
        </p:txBody>
      </p:sp>
      <p:sp>
        <p:nvSpPr>
          <p:cNvPr id="7" name="TextBox 6">
            <a:extLst>
              <a:ext uri="{FF2B5EF4-FFF2-40B4-BE49-F238E27FC236}">
                <a16:creationId xmlns:a16="http://schemas.microsoft.com/office/drawing/2014/main" id="{52FE3C34-13E0-434D-AE85-4E08CD171A15}"/>
              </a:ext>
            </a:extLst>
          </p:cNvPr>
          <p:cNvSpPr txBox="1"/>
          <p:nvPr/>
        </p:nvSpPr>
        <p:spPr>
          <a:xfrm>
            <a:off x="0" y="3570853"/>
            <a:ext cx="12192000" cy="461665"/>
          </a:xfrm>
          <a:prstGeom prst="rect">
            <a:avLst/>
          </a:prstGeom>
          <a:noFill/>
        </p:spPr>
        <p:txBody>
          <a:bodyPr wrap="square" rtlCol="0">
            <a:spAutoFit/>
          </a:bodyPr>
          <a:lstStyle/>
          <a:p>
            <a:pPr algn="ctr"/>
            <a:r>
              <a:rPr lang="en-US" sz="2400" b="1" dirty="0"/>
              <a:t>“Allows a user to interact with a computer – e.g., input devices and software.”</a:t>
            </a:r>
            <a:endParaRPr lang="en-GB" sz="2400" b="1" dirty="0"/>
          </a:p>
        </p:txBody>
      </p:sp>
    </p:spTree>
    <p:extLst>
      <p:ext uri="{BB962C8B-B14F-4D97-AF65-F5344CB8AC3E}">
        <p14:creationId xmlns:p14="http://schemas.microsoft.com/office/powerpoint/2010/main" val="3308760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1.5 Systems software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Memory management</a:t>
            </a:r>
          </a:p>
        </p:txBody>
      </p:sp>
      <p:sp>
        <p:nvSpPr>
          <p:cNvPr id="2" name="Slide Number Placeholder 1"/>
          <p:cNvSpPr>
            <a:spLocks noGrp="1"/>
          </p:cNvSpPr>
          <p:nvPr>
            <p:ph type="sldNum" sz="quarter" idx="12"/>
          </p:nvPr>
        </p:nvSpPr>
        <p:spPr/>
        <p:txBody>
          <a:bodyPr/>
          <a:lstStyle/>
          <a:p>
            <a:fld id="{F01C0A8E-E8C2-469C-905E-C6857145D775}" type="slidenum">
              <a:rPr lang="en-GB" smtClean="0"/>
              <a:t>118</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1.5.1 Operating systems</a:t>
            </a:r>
          </a:p>
        </p:txBody>
      </p:sp>
      <p:sp>
        <p:nvSpPr>
          <p:cNvPr id="7" name="TextBox 6">
            <a:extLst>
              <a:ext uri="{FF2B5EF4-FFF2-40B4-BE49-F238E27FC236}">
                <a16:creationId xmlns:a16="http://schemas.microsoft.com/office/drawing/2014/main" id="{0DC65143-3698-49FF-B0E2-A8A86562B144}"/>
              </a:ext>
            </a:extLst>
          </p:cNvPr>
          <p:cNvSpPr txBox="1"/>
          <p:nvPr/>
        </p:nvSpPr>
        <p:spPr>
          <a:xfrm>
            <a:off x="0" y="3570853"/>
            <a:ext cx="12192000" cy="830997"/>
          </a:xfrm>
          <a:prstGeom prst="rect">
            <a:avLst/>
          </a:prstGeom>
          <a:noFill/>
        </p:spPr>
        <p:txBody>
          <a:bodyPr wrap="square" rtlCol="0">
            <a:spAutoFit/>
          </a:bodyPr>
          <a:lstStyle/>
          <a:p>
            <a:pPr algn="ctr"/>
            <a:r>
              <a:rPr lang="en-US" sz="2400" b="1" dirty="0"/>
              <a:t>“The process of the operating system deciding what should be in memory at any given time. Responsible for loading data and programs into and out of memory when required.”</a:t>
            </a:r>
            <a:endParaRPr lang="en-GB" sz="2400" b="1" dirty="0"/>
          </a:p>
        </p:txBody>
      </p:sp>
    </p:spTree>
    <p:extLst>
      <p:ext uri="{BB962C8B-B14F-4D97-AF65-F5344CB8AC3E}">
        <p14:creationId xmlns:p14="http://schemas.microsoft.com/office/powerpoint/2010/main" val="4113744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1.5 Systems software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Multitasking</a:t>
            </a:r>
          </a:p>
        </p:txBody>
      </p:sp>
      <p:sp>
        <p:nvSpPr>
          <p:cNvPr id="2" name="Slide Number Placeholder 1"/>
          <p:cNvSpPr>
            <a:spLocks noGrp="1"/>
          </p:cNvSpPr>
          <p:nvPr>
            <p:ph type="sldNum" sz="quarter" idx="12"/>
          </p:nvPr>
        </p:nvSpPr>
        <p:spPr/>
        <p:txBody>
          <a:bodyPr/>
          <a:lstStyle/>
          <a:p>
            <a:fld id="{F01C0A8E-E8C2-469C-905E-C6857145D775}" type="slidenum">
              <a:rPr lang="en-GB" smtClean="0"/>
              <a:t>119</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1.5.1 Operating systems</a:t>
            </a:r>
          </a:p>
        </p:txBody>
      </p:sp>
      <p:sp>
        <p:nvSpPr>
          <p:cNvPr id="7" name="TextBox 6">
            <a:extLst>
              <a:ext uri="{FF2B5EF4-FFF2-40B4-BE49-F238E27FC236}">
                <a16:creationId xmlns:a16="http://schemas.microsoft.com/office/drawing/2014/main" id="{4CC23F73-DAC1-439D-816B-3716584BD38D}"/>
              </a:ext>
            </a:extLst>
          </p:cNvPr>
          <p:cNvSpPr txBox="1"/>
          <p:nvPr/>
        </p:nvSpPr>
        <p:spPr>
          <a:xfrm>
            <a:off x="0" y="3570853"/>
            <a:ext cx="12192000" cy="461665"/>
          </a:xfrm>
          <a:prstGeom prst="rect">
            <a:avLst/>
          </a:prstGeom>
          <a:noFill/>
        </p:spPr>
        <p:txBody>
          <a:bodyPr wrap="square" rtlCol="0">
            <a:spAutoFit/>
          </a:bodyPr>
          <a:lstStyle/>
          <a:p>
            <a:pPr algn="ctr"/>
            <a:r>
              <a:rPr lang="en-US" sz="2400" b="1" dirty="0"/>
              <a:t>“Running multiple applications simultaneously by giving each one a slice of processor time.”</a:t>
            </a:r>
            <a:endParaRPr lang="en-GB" sz="2400" b="1" dirty="0"/>
          </a:p>
        </p:txBody>
      </p:sp>
    </p:spTree>
    <p:extLst>
      <p:ext uri="{BB962C8B-B14F-4D97-AF65-F5344CB8AC3E}">
        <p14:creationId xmlns:p14="http://schemas.microsoft.com/office/powerpoint/2010/main" val="466133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1.1 Systems architecture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Accumulator</a:t>
            </a:r>
          </a:p>
        </p:txBody>
      </p:sp>
      <p:sp>
        <p:nvSpPr>
          <p:cNvPr id="2" name="Slide Number Placeholder 1"/>
          <p:cNvSpPr>
            <a:spLocks noGrp="1"/>
          </p:cNvSpPr>
          <p:nvPr>
            <p:ph type="sldNum" sz="quarter" idx="12"/>
          </p:nvPr>
        </p:nvSpPr>
        <p:spPr/>
        <p:txBody>
          <a:bodyPr/>
          <a:lstStyle/>
          <a:p>
            <a:fld id="{F01C0A8E-E8C2-469C-905E-C6857145D775}" type="slidenum">
              <a:rPr lang="en-GB" smtClean="0"/>
              <a:t>12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1.1.1 Architecture of the CPU</a:t>
            </a:r>
          </a:p>
        </p:txBody>
      </p:sp>
      <p:sp>
        <p:nvSpPr>
          <p:cNvPr id="7" name="TextBox 6">
            <a:extLst>
              <a:ext uri="{FF2B5EF4-FFF2-40B4-BE49-F238E27FC236}">
                <a16:creationId xmlns:a16="http://schemas.microsoft.com/office/drawing/2014/main" id="{A7BED055-207A-44D0-80FD-3B98014DCF34}"/>
              </a:ext>
            </a:extLst>
          </p:cNvPr>
          <p:cNvSpPr txBox="1"/>
          <p:nvPr/>
        </p:nvSpPr>
        <p:spPr>
          <a:xfrm>
            <a:off x="0" y="3570853"/>
            <a:ext cx="12192000" cy="461665"/>
          </a:xfrm>
          <a:prstGeom prst="rect">
            <a:avLst/>
          </a:prstGeom>
          <a:noFill/>
        </p:spPr>
        <p:txBody>
          <a:bodyPr wrap="square" rtlCol="0">
            <a:spAutoFit/>
          </a:bodyPr>
          <a:lstStyle/>
          <a:p>
            <a:pPr algn="ctr"/>
            <a:r>
              <a:rPr lang="en-US" sz="2400" b="1" dirty="0"/>
              <a:t>“Holds the result of calculations.”</a:t>
            </a:r>
            <a:endParaRPr lang="en-GB" sz="2400" b="1" dirty="0"/>
          </a:p>
        </p:txBody>
      </p:sp>
    </p:spTree>
    <p:extLst>
      <p:ext uri="{BB962C8B-B14F-4D97-AF65-F5344CB8AC3E}">
        <p14:creationId xmlns:p14="http://schemas.microsoft.com/office/powerpoint/2010/main" val="1625554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1.5 Systems software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Peripheral management</a:t>
            </a:r>
          </a:p>
        </p:txBody>
      </p:sp>
      <p:sp>
        <p:nvSpPr>
          <p:cNvPr id="2" name="Slide Number Placeholder 1"/>
          <p:cNvSpPr>
            <a:spLocks noGrp="1"/>
          </p:cNvSpPr>
          <p:nvPr>
            <p:ph type="sldNum" sz="quarter" idx="12"/>
          </p:nvPr>
        </p:nvSpPr>
        <p:spPr/>
        <p:txBody>
          <a:bodyPr/>
          <a:lstStyle/>
          <a:p>
            <a:fld id="{F01C0A8E-E8C2-469C-905E-C6857145D775}" type="slidenum">
              <a:rPr lang="en-GB" smtClean="0"/>
              <a:t>120</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1.5.1 Operating systems</a:t>
            </a:r>
          </a:p>
        </p:txBody>
      </p:sp>
      <p:sp>
        <p:nvSpPr>
          <p:cNvPr id="7" name="TextBox 6">
            <a:extLst>
              <a:ext uri="{FF2B5EF4-FFF2-40B4-BE49-F238E27FC236}">
                <a16:creationId xmlns:a16="http://schemas.microsoft.com/office/drawing/2014/main" id="{15648F6C-F39F-4751-95BB-25405E972716}"/>
              </a:ext>
            </a:extLst>
          </p:cNvPr>
          <p:cNvSpPr txBox="1"/>
          <p:nvPr/>
        </p:nvSpPr>
        <p:spPr>
          <a:xfrm>
            <a:off x="0" y="3570853"/>
            <a:ext cx="12192000" cy="830997"/>
          </a:xfrm>
          <a:prstGeom prst="rect">
            <a:avLst/>
          </a:prstGeom>
          <a:noFill/>
        </p:spPr>
        <p:txBody>
          <a:bodyPr wrap="square" rtlCol="0">
            <a:spAutoFit/>
          </a:bodyPr>
          <a:lstStyle/>
          <a:p>
            <a:pPr algn="ctr"/>
            <a:r>
              <a:rPr lang="en-US" sz="2400" b="1" dirty="0"/>
              <a:t>“The management of connected input/output devices such as a mouse, </a:t>
            </a:r>
            <a:br>
              <a:rPr lang="en-US" sz="2400" b="1" dirty="0"/>
            </a:br>
            <a:r>
              <a:rPr lang="en-US" sz="2400" b="1" dirty="0"/>
              <a:t>keyboard, webcam, speaker, scanner, printer, etc.”</a:t>
            </a:r>
            <a:endParaRPr lang="en-GB" sz="2400" b="1" dirty="0"/>
          </a:p>
        </p:txBody>
      </p:sp>
    </p:spTree>
    <p:extLst>
      <p:ext uri="{BB962C8B-B14F-4D97-AF65-F5344CB8AC3E}">
        <p14:creationId xmlns:p14="http://schemas.microsoft.com/office/powerpoint/2010/main" val="321776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1.5 Systems software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Driver</a:t>
            </a:r>
          </a:p>
        </p:txBody>
      </p:sp>
      <p:sp>
        <p:nvSpPr>
          <p:cNvPr id="2" name="Slide Number Placeholder 1"/>
          <p:cNvSpPr>
            <a:spLocks noGrp="1"/>
          </p:cNvSpPr>
          <p:nvPr>
            <p:ph type="sldNum" sz="quarter" idx="12"/>
          </p:nvPr>
        </p:nvSpPr>
        <p:spPr/>
        <p:txBody>
          <a:bodyPr/>
          <a:lstStyle/>
          <a:p>
            <a:fld id="{F01C0A8E-E8C2-469C-905E-C6857145D775}" type="slidenum">
              <a:rPr lang="en-GB" smtClean="0"/>
              <a:t>121</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1.5.1 Operating systems</a:t>
            </a:r>
          </a:p>
        </p:txBody>
      </p:sp>
      <p:sp>
        <p:nvSpPr>
          <p:cNvPr id="7" name="TextBox 6">
            <a:extLst>
              <a:ext uri="{FF2B5EF4-FFF2-40B4-BE49-F238E27FC236}">
                <a16:creationId xmlns:a16="http://schemas.microsoft.com/office/drawing/2014/main" id="{DFC7909B-E9E5-4A5A-8C52-A5B08BB2AE90}"/>
              </a:ext>
            </a:extLst>
          </p:cNvPr>
          <p:cNvSpPr txBox="1"/>
          <p:nvPr/>
        </p:nvSpPr>
        <p:spPr>
          <a:xfrm>
            <a:off x="0" y="3570853"/>
            <a:ext cx="12192000" cy="830997"/>
          </a:xfrm>
          <a:prstGeom prst="rect">
            <a:avLst/>
          </a:prstGeom>
          <a:noFill/>
        </p:spPr>
        <p:txBody>
          <a:bodyPr wrap="square" rtlCol="0">
            <a:spAutoFit/>
          </a:bodyPr>
          <a:lstStyle/>
          <a:p>
            <a:pPr algn="ctr"/>
            <a:r>
              <a:rPr lang="en-US" sz="2400" b="1" dirty="0"/>
              <a:t>“Translates operating system commands into hardware-specific commands – </a:t>
            </a:r>
            <a:br>
              <a:rPr lang="en-US" sz="2400" b="1" dirty="0"/>
            </a:br>
            <a:r>
              <a:rPr lang="en-US" sz="2400" b="1" dirty="0"/>
              <a:t>e.g., a printer driver tells the printer how to print a document.”</a:t>
            </a:r>
            <a:endParaRPr lang="en-GB" sz="2400" b="1" dirty="0"/>
          </a:p>
        </p:txBody>
      </p:sp>
    </p:spTree>
    <p:extLst>
      <p:ext uri="{BB962C8B-B14F-4D97-AF65-F5344CB8AC3E}">
        <p14:creationId xmlns:p14="http://schemas.microsoft.com/office/powerpoint/2010/main" val="423393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1.5 Systems software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User management</a:t>
            </a:r>
          </a:p>
        </p:txBody>
      </p:sp>
      <p:sp>
        <p:nvSpPr>
          <p:cNvPr id="2" name="Slide Number Placeholder 1"/>
          <p:cNvSpPr>
            <a:spLocks noGrp="1"/>
          </p:cNvSpPr>
          <p:nvPr>
            <p:ph type="sldNum" sz="quarter" idx="12"/>
          </p:nvPr>
        </p:nvSpPr>
        <p:spPr/>
        <p:txBody>
          <a:bodyPr/>
          <a:lstStyle/>
          <a:p>
            <a:fld id="{F01C0A8E-E8C2-469C-905E-C6857145D775}" type="slidenum">
              <a:rPr lang="en-GB" smtClean="0"/>
              <a:t>122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1.5.1 Operating systems</a:t>
            </a:r>
          </a:p>
        </p:txBody>
      </p:sp>
      <p:sp>
        <p:nvSpPr>
          <p:cNvPr id="7" name="TextBox 6">
            <a:extLst>
              <a:ext uri="{FF2B5EF4-FFF2-40B4-BE49-F238E27FC236}">
                <a16:creationId xmlns:a16="http://schemas.microsoft.com/office/drawing/2014/main" id="{6674A8B8-8781-4BDF-AD82-86AEC3DCDFF4}"/>
              </a:ext>
            </a:extLst>
          </p:cNvPr>
          <p:cNvSpPr txBox="1"/>
          <p:nvPr/>
        </p:nvSpPr>
        <p:spPr>
          <a:xfrm>
            <a:off x="0" y="3570853"/>
            <a:ext cx="12192000" cy="830997"/>
          </a:xfrm>
          <a:prstGeom prst="rect">
            <a:avLst/>
          </a:prstGeom>
          <a:noFill/>
        </p:spPr>
        <p:txBody>
          <a:bodyPr wrap="square" rtlCol="0">
            <a:spAutoFit/>
          </a:bodyPr>
          <a:lstStyle/>
          <a:p>
            <a:pPr algn="ctr"/>
            <a:r>
              <a:rPr lang="en-US" sz="2400" b="1" dirty="0"/>
              <a:t>“Allows different people to log into the same computer with a username and password. Remembers personal settings. Manages file access rights.”</a:t>
            </a:r>
            <a:endParaRPr lang="en-GB" sz="2400" b="1" dirty="0"/>
          </a:p>
        </p:txBody>
      </p:sp>
    </p:spTree>
    <p:extLst>
      <p:ext uri="{BB962C8B-B14F-4D97-AF65-F5344CB8AC3E}">
        <p14:creationId xmlns:p14="http://schemas.microsoft.com/office/powerpoint/2010/main" val="249163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1.5 Systems software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File management</a:t>
            </a:r>
          </a:p>
        </p:txBody>
      </p:sp>
      <p:sp>
        <p:nvSpPr>
          <p:cNvPr id="2" name="Slide Number Placeholder 1"/>
          <p:cNvSpPr>
            <a:spLocks noGrp="1"/>
          </p:cNvSpPr>
          <p:nvPr>
            <p:ph type="sldNum" sz="quarter" idx="12"/>
          </p:nvPr>
        </p:nvSpPr>
        <p:spPr/>
        <p:txBody>
          <a:bodyPr/>
          <a:lstStyle/>
          <a:p>
            <a:fld id="{F01C0A8E-E8C2-469C-905E-C6857145D775}" type="slidenum">
              <a:rPr lang="en-GB" smtClean="0"/>
              <a:t>123</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1.5.1 Operating systems</a:t>
            </a:r>
          </a:p>
        </p:txBody>
      </p:sp>
      <p:sp>
        <p:nvSpPr>
          <p:cNvPr id="7" name="TextBox 6">
            <a:extLst>
              <a:ext uri="{FF2B5EF4-FFF2-40B4-BE49-F238E27FC236}">
                <a16:creationId xmlns:a16="http://schemas.microsoft.com/office/drawing/2014/main" id="{BCC5A8F2-1D23-4066-A9FE-54E031F7A850}"/>
              </a:ext>
            </a:extLst>
          </p:cNvPr>
          <p:cNvSpPr txBox="1"/>
          <p:nvPr/>
        </p:nvSpPr>
        <p:spPr>
          <a:xfrm>
            <a:off x="0" y="3570853"/>
            <a:ext cx="12192000" cy="830997"/>
          </a:xfrm>
          <a:prstGeom prst="rect">
            <a:avLst/>
          </a:prstGeom>
          <a:noFill/>
        </p:spPr>
        <p:txBody>
          <a:bodyPr wrap="square" rtlCol="0">
            <a:spAutoFit/>
          </a:bodyPr>
          <a:lstStyle/>
          <a:p>
            <a:pPr algn="ctr"/>
            <a:r>
              <a:rPr lang="en-US" sz="2400" b="1" dirty="0"/>
              <a:t>“Access permissions for files (read and write). Opening files in programs. Moving, deleting </a:t>
            </a:r>
            <a:br>
              <a:rPr lang="en-US" sz="2400" b="1" dirty="0"/>
            </a:br>
            <a:r>
              <a:rPr lang="en-US" sz="2400" b="1" dirty="0"/>
              <a:t>and renaming files. Presenting a folder structure to the user.”</a:t>
            </a:r>
            <a:endParaRPr lang="en-GB" sz="2400" b="1" dirty="0"/>
          </a:p>
        </p:txBody>
      </p:sp>
    </p:spTree>
    <p:extLst>
      <p:ext uri="{BB962C8B-B14F-4D97-AF65-F5344CB8AC3E}">
        <p14:creationId xmlns:p14="http://schemas.microsoft.com/office/powerpoint/2010/main" val="2902355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1.5 Systems software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Utility software</a:t>
            </a:r>
          </a:p>
        </p:txBody>
      </p:sp>
      <p:sp>
        <p:nvSpPr>
          <p:cNvPr id="2" name="Slide Number Placeholder 1"/>
          <p:cNvSpPr>
            <a:spLocks noGrp="1"/>
          </p:cNvSpPr>
          <p:nvPr>
            <p:ph type="sldNum" sz="quarter" idx="12"/>
          </p:nvPr>
        </p:nvSpPr>
        <p:spPr/>
        <p:txBody>
          <a:bodyPr/>
          <a:lstStyle/>
          <a:p>
            <a:fld id="{F01C0A8E-E8C2-469C-905E-C6857145D775}" type="slidenum">
              <a:rPr lang="en-GB" smtClean="0"/>
              <a:t>124</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1.5.2 Utility software</a:t>
            </a:r>
          </a:p>
        </p:txBody>
      </p:sp>
      <p:sp>
        <p:nvSpPr>
          <p:cNvPr id="7" name="TextBox 6">
            <a:extLst>
              <a:ext uri="{FF2B5EF4-FFF2-40B4-BE49-F238E27FC236}">
                <a16:creationId xmlns:a16="http://schemas.microsoft.com/office/drawing/2014/main" id="{630EEF04-A3AB-487A-8875-EB99AAF9C160}"/>
              </a:ext>
            </a:extLst>
          </p:cNvPr>
          <p:cNvSpPr txBox="1"/>
          <p:nvPr/>
        </p:nvSpPr>
        <p:spPr>
          <a:xfrm>
            <a:off x="0" y="3570853"/>
            <a:ext cx="12192000" cy="830997"/>
          </a:xfrm>
          <a:prstGeom prst="rect">
            <a:avLst/>
          </a:prstGeom>
          <a:noFill/>
        </p:spPr>
        <p:txBody>
          <a:bodyPr wrap="square" rtlCol="0">
            <a:spAutoFit/>
          </a:bodyPr>
          <a:lstStyle/>
          <a:p>
            <a:pPr algn="ctr"/>
            <a:r>
              <a:rPr lang="en-US" sz="2400" b="1" dirty="0"/>
              <a:t>“A program that performs a specific task relating to the operation of the computer – </a:t>
            </a:r>
            <a:br>
              <a:rPr lang="en-US" sz="2400" b="1" dirty="0"/>
            </a:br>
            <a:r>
              <a:rPr lang="en-US" sz="2400" b="1" dirty="0"/>
              <a:t>e.g., backup, virus scan, compression, defragmentation.”</a:t>
            </a:r>
            <a:endParaRPr lang="en-GB" sz="2400" b="1" dirty="0"/>
          </a:p>
        </p:txBody>
      </p:sp>
    </p:spTree>
    <p:extLst>
      <p:ext uri="{BB962C8B-B14F-4D97-AF65-F5344CB8AC3E}">
        <p14:creationId xmlns:p14="http://schemas.microsoft.com/office/powerpoint/2010/main" val="4077084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1.5 Systems software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Encryption software</a:t>
            </a:r>
          </a:p>
        </p:txBody>
      </p:sp>
      <p:sp>
        <p:nvSpPr>
          <p:cNvPr id="2" name="Slide Number Placeholder 1"/>
          <p:cNvSpPr>
            <a:spLocks noGrp="1"/>
          </p:cNvSpPr>
          <p:nvPr>
            <p:ph type="sldNum" sz="quarter" idx="12"/>
          </p:nvPr>
        </p:nvSpPr>
        <p:spPr/>
        <p:txBody>
          <a:bodyPr/>
          <a:lstStyle/>
          <a:p>
            <a:fld id="{F01C0A8E-E8C2-469C-905E-C6857145D775}" type="slidenum">
              <a:rPr lang="en-GB" smtClean="0"/>
              <a:t>125</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1.5.2 Utility software</a:t>
            </a:r>
          </a:p>
        </p:txBody>
      </p:sp>
      <p:sp>
        <p:nvSpPr>
          <p:cNvPr id="7" name="TextBox 6">
            <a:extLst>
              <a:ext uri="{FF2B5EF4-FFF2-40B4-BE49-F238E27FC236}">
                <a16:creationId xmlns:a16="http://schemas.microsoft.com/office/drawing/2014/main" id="{13B07034-849F-4EB2-A537-116CA058DA8E}"/>
              </a:ext>
            </a:extLst>
          </p:cNvPr>
          <p:cNvSpPr txBox="1"/>
          <p:nvPr/>
        </p:nvSpPr>
        <p:spPr>
          <a:xfrm>
            <a:off x="0" y="3570853"/>
            <a:ext cx="12192000" cy="830997"/>
          </a:xfrm>
          <a:prstGeom prst="rect">
            <a:avLst/>
          </a:prstGeom>
          <a:noFill/>
        </p:spPr>
        <p:txBody>
          <a:bodyPr wrap="square" rtlCol="0">
            <a:spAutoFit/>
          </a:bodyPr>
          <a:lstStyle/>
          <a:p>
            <a:pPr algn="ctr"/>
            <a:r>
              <a:rPr lang="en-US" sz="2400" b="1" dirty="0"/>
              <a:t>“Turns plaintext data into unreadable ciphertext data using a key. </a:t>
            </a:r>
            <a:br>
              <a:rPr lang="en-US" sz="2400" b="1" dirty="0"/>
            </a:br>
            <a:r>
              <a:rPr lang="en-US" sz="2400" b="1" dirty="0"/>
              <a:t>Protects data from being read by hackers.”</a:t>
            </a:r>
            <a:endParaRPr lang="en-GB" sz="2400" b="1" dirty="0"/>
          </a:p>
        </p:txBody>
      </p:sp>
    </p:spTree>
    <p:extLst>
      <p:ext uri="{BB962C8B-B14F-4D97-AF65-F5344CB8AC3E}">
        <p14:creationId xmlns:p14="http://schemas.microsoft.com/office/powerpoint/2010/main" val="207148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1.5 Systems software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Defragmentation software</a:t>
            </a:r>
          </a:p>
        </p:txBody>
      </p:sp>
      <p:sp>
        <p:nvSpPr>
          <p:cNvPr id="2" name="Slide Number Placeholder 1"/>
          <p:cNvSpPr>
            <a:spLocks noGrp="1"/>
          </p:cNvSpPr>
          <p:nvPr>
            <p:ph type="sldNum" sz="quarter" idx="12"/>
          </p:nvPr>
        </p:nvSpPr>
        <p:spPr/>
        <p:txBody>
          <a:bodyPr/>
          <a:lstStyle/>
          <a:p>
            <a:fld id="{F01C0A8E-E8C2-469C-905E-C6857145D775}" type="slidenum">
              <a:rPr lang="en-GB" smtClean="0"/>
              <a:t>126</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1.5.2 Utility software</a:t>
            </a:r>
          </a:p>
        </p:txBody>
      </p:sp>
      <p:sp>
        <p:nvSpPr>
          <p:cNvPr id="7" name="TextBox 6">
            <a:extLst>
              <a:ext uri="{FF2B5EF4-FFF2-40B4-BE49-F238E27FC236}">
                <a16:creationId xmlns:a16="http://schemas.microsoft.com/office/drawing/2014/main" id="{BDE312A6-D398-4638-8B81-D64AB0B4FE9A}"/>
              </a:ext>
            </a:extLst>
          </p:cNvPr>
          <p:cNvSpPr txBox="1"/>
          <p:nvPr/>
        </p:nvSpPr>
        <p:spPr>
          <a:xfrm>
            <a:off x="0" y="3570853"/>
            <a:ext cx="12192000" cy="1569660"/>
          </a:xfrm>
          <a:prstGeom prst="rect">
            <a:avLst/>
          </a:prstGeom>
          <a:noFill/>
        </p:spPr>
        <p:txBody>
          <a:bodyPr wrap="square" rtlCol="0">
            <a:spAutoFit/>
          </a:bodyPr>
          <a:lstStyle/>
          <a:p>
            <a:pPr algn="ctr"/>
            <a:r>
              <a:rPr lang="en-US" sz="2400" b="1" dirty="0"/>
              <a:t>“Files being deleted over time creates gaps on a hard disk. New files fill the gaps but </a:t>
            </a:r>
            <a:br>
              <a:rPr lang="en-US" sz="2400" b="1" dirty="0"/>
            </a:br>
            <a:r>
              <a:rPr lang="en-US" sz="2400" b="1" dirty="0"/>
              <a:t>may need more space than the gap provides, resulting in file fragments being </a:t>
            </a:r>
            <a:br>
              <a:rPr lang="en-US" sz="2400" b="1" dirty="0"/>
            </a:br>
            <a:r>
              <a:rPr lang="en-US" sz="2400" b="1" dirty="0"/>
              <a:t>spread across the disk. Defragmentation puts file fragments and free space back together </a:t>
            </a:r>
            <a:br>
              <a:rPr lang="en-US" sz="2400" b="1" dirty="0"/>
            </a:br>
            <a:r>
              <a:rPr lang="en-US" sz="2400" b="1" dirty="0"/>
              <a:t>in contiguous space, improving access speeds.”</a:t>
            </a:r>
            <a:endParaRPr lang="en-GB" sz="2400" b="1" dirty="0"/>
          </a:p>
        </p:txBody>
      </p:sp>
    </p:spTree>
    <p:extLst>
      <p:ext uri="{BB962C8B-B14F-4D97-AF65-F5344CB8AC3E}">
        <p14:creationId xmlns:p14="http://schemas.microsoft.com/office/powerpoint/2010/main" val="128818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1.5 Systems software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Data compression software</a:t>
            </a:r>
          </a:p>
        </p:txBody>
      </p:sp>
      <p:sp>
        <p:nvSpPr>
          <p:cNvPr id="2" name="Slide Number Placeholder 1"/>
          <p:cNvSpPr>
            <a:spLocks noGrp="1"/>
          </p:cNvSpPr>
          <p:nvPr>
            <p:ph type="sldNum" sz="quarter" idx="12"/>
          </p:nvPr>
        </p:nvSpPr>
        <p:spPr/>
        <p:txBody>
          <a:bodyPr/>
          <a:lstStyle/>
          <a:p>
            <a:fld id="{F01C0A8E-E8C2-469C-905E-C6857145D775}" type="slidenum">
              <a:rPr lang="en-GB" smtClean="0"/>
              <a:t>127</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1.5.2 Utility software</a:t>
            </a:r>
          </a:p>
        </p:txBody>
      </p:sp>
      <p:sp>
        <p:nvSpPr>
          <p:cNvPr id="7" name="TextBox 6">
            <a:extLst>
              <a:ext uri="{FF2B5EF4-FFF2-40B4-BE49-F238E27FC236}">
                <a16:creationId xmlns:a16="http://schemas.microsoft.com/office/drawing/2014/main" id="{84E36F16-440E-440F-99DA-AE70F094C37E}"/>
              </a:ext>
            </a:extLst>
          </p:cNvPr>
          <p:cNvSpPr txBox="1"/>
          <p:nvPr/>
        </p:nvSpPr>
        <p:spPr>
          <a:xfrm>
            <a:off x="0" y="3570853"/>
            <a:ext cx="12192000" cy="830997"/>
          </a:xfrm>
          <a:prstGeom prst="rect">
            <a:avLst/>
          </a:prstGeom>
          <a:noFill/>
        </p:spPr>
        <p:txBody>
          <a:bodyPr wrap="square" rtlCol="0">
            <a:spAutoFit/>
          </a:bodyPr>
          <a:lstStyle/>
          <a:p>
            <a:pPr algn="ctr"/>
            <a:r>
              <a:rPr lang="en-US" sz="2400" b="1" dirty="0"/>
              <a:t>“Reduces the size of a file so it takes up less disk space and is quicker to download over </a:t>
            </a:r>
            <a:br>
              <a:rPr lang="en-US" sz="2400" b="1" dirty="0"/>
            </a:br>
            <a:r>
              <a:rPr lang="en-US" sz="2400" b="1" dirty="0"/>
              <a:t>the internet. Compressed files must be extracted before they can be read.”</a:t>
            </a:r>
            <a:endParaRPr lang="en-GB" sz="2400" b="1" dirty="0"/>
          </a:p>
        </p:txBody>
      </p:sp>
    </p:spTree>
    <p:extLst>
      <p:ext uri="{BB962C8B-B14F-4D97-AF65-F5344CB8AC3E}">
        <p14:creationId xmlns:p14="http://schemas.microsoft.com/office/powerpoint/2010/main" val="679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07508-C262-4122-ACD7-1B085FD087E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D1E58EC-3DE5-4DD2-B5BE-1055E9348015}"/>
              </a:ext>
            </a:extLst>
          </p:cNvPr>
          <p:cNvSpPr>
            <a:spLocks noGrp="1"/>
          </p:cNvSpPr>
          <p:nvPr>
            <p:ph idx="1"/>
          </p:nvPr>
        </p:nvSpPr>
        <p:spPr/>
        <p:txBody>
          <a:bodyPr>
            <a:normAutofit fontScale="85000" lnSpcReduction="20000"/>
          </a:bodyPr>
          <a:lstStyle/>
          <a:p>
            <a:pPr marL="0" indent="0" algn="ctr">
              <a:buNone/>
            </a:pPr>
            <a:r>
              <a:rPr lang="en-GB" sz="42400" dirty="0"/>
              <a:t>1.6</a:t>
            </a:r>
          </a:p>
        </p:txBody>
      </p:sp>
      <p:sp>
        <p:nvSpPr>
          <p:cNvPr id="4" name="Slide Number Placeholder 3">
            <a:extLst>
              <a:ext uri="{FF2B5EF4-FFF2-40B4-BE49-F238E27FC236}">
                <a16:creationId xmlns:a16="http://schemas.microsoft.com/office/drawing/2014/main" id="{72411B96-A0F1-4142-9F2D-D0D9D0A06D8B}"/>
              </a:ext>
            </a:extLst>
          </p:cNvPr>
          <p:cNvSpPr>
            <a:spLocks noGrp="1"/>
          </p:cNvSpPr>
          <p:nvPr>
            <p:ph type="sldNum" sz="quarter" idx="12"/>
          </p:nvPr>
        </p:nvSpPr>
        <p:spPr/>
        <p:txBody>
          <a:bodyPr/>
          <a:lstStyle/>
          <a:p>
            <a:fld id="{F01C0A8E-E8C2-469C-905E-C6857145D775}" type="slidenum">
              <a:rPr lang="en-GB" smtClean="0"/>
              <a:t>128</a:t>
            </a:fld>
            <a:endParaRPr lang="en-GB" dirty="0"/>
          </a:p>
        </p:txBody>
      </p:sp>
    </p:spTree>
    <p:extLst>
      <p:ext uri="{BB962C8B-B14F-4D97-AF65-F5344CB8AC3E}">
        <p14:creationId xmlns:p14="http://schemas.microsoft.com/office/powerpoint/2010/main" val="153960834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661720"/>
          </a:xfrm>
          <a:prstGeom prst="rect">
            <a:avLst/>
          </a:prstGeom>
          <a:noFill/>
        </p:spPr>
        <p:txBody>
          <a:bodyPr wrap="square" rtlCol="0">
            <a:spAutoFit/>
          </a:bodyPr>
          <a:lstStyle/>
          <a:p>
            <a:pPr algn="ctr">
              <a:tabLst>
                <a:tab pos="3765550" algn="l"/>
              </a:tabLst>
            </a:pPr>
            <a:r>
              <a:rPr lang="en-GB" sz="3700" b="1" dirty="0">
                <a:solidFill>
                  <a:srgbClr val="008C8C"/>
                </a:solidFill>
              </a:rPr>
              <a:t>1.6 Ethical, legal, cultural and environmental concerns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Ethical issues</a:t>
            </a:r>
          </a:p>
        </p:txBody>
      </p:sp>
      <p:sp>
        <p:nvSpPr>
          <p:cNvPr id="2" name="Slide Number Placeholder 1"/>
          <p:cNvSpPr>
            <a:spLocks noGrp="1"/>
          </p:cNvSpPr>
          <p:nvPr>
            <p:ph type="sldNum" sz="quarter" idx="12"/>
          </p:nvPr>
        </p:nvSpPr>
        <p:spPr/>
        <p:txBody>
          <a:bodyPr/>
          <a:lstStyle/>
          <a:p>
            <a:fld id="{F01C0A8E-E8C2-469C-905E-C6857145D775}" type="slidenum">
              <a:rPr lang="en-GB" smtClean="0"/>
              <a:t>129</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1.6.1 Ethical, legal, cultural and environmental impact</a:t>
            </a:r>
          </a:p>
        </p:txBody>
      </p:sp>
      <p:sp>
        <p:nvSpPr>
          <p:cNvPr id="7" name="TextBox 6">
            <a:extLst>
              <a:ext uri="{FF2B5EF4-FFF2-40B4-BE49-F238E27FC236}">
                <a16:creationId xmlns:a16="http://schemas.microsoft.com/office/drawing/2014/main" id="{84E8C36A-742E-4586-94F9-BF2B5429743C}"/>
              </a:ext>
            </a:extLst>
          </p:cNvPr>
          <p:cNvSpPr txBox="1"/>
          <p:nvPr/>
        </p:nvSpPr>
        <p:spPr>
          <a:xfrm>
            <a:off x="0" y="3570853"/>
            <a:ext cx="12192000" cy="1200329"/>
          </a:xfrm>
          <a:prstGeom prst="rect">
            <a:avLst/>
          </a:prstGeom>
          <a:noFill/>
        </p:spPr>
        <p:txBody>
          <a:bodyPr wrap="square" rtlCol="0">
            <a:spAutoFit/>
          </a:bodyPr>
          <a:lstStyle/>
          <a:p>
            <a:pPr algn="ctr"/>
            <a:r>
              <a:rPr lang="en-US" sz="2400" b="1" dirty="0"/>
              <a:t>“Ethical issues introduced by the increasing use of computer science and </a:t>
            </a:r>
            <a:br>
              <a:rPr lang="en-US" sz="2400" b="1" dirty="0"/>
            </a:br>
            <a:r>
              <a:rPr lang="en-US" sz="2400" b="1" dirty="0"/>
              <a:t>its related technologies – e.g., job losses, AI/machine learning, digital divide, </a:t>
            </a:r>
            <a:br>
              <a:rPr lang="en-US" sz="2400" b="1" dirty="0"/>
            </a:br>
            <a:r>
              <a:rPr lang="en-US" sz="2400" b="1" dirty="0"/>
              <a:t>privacy, responsibility for web content. ”</a:t>
            </a:r>
          </a:p>
        </p:txBody>
      </p:sp>
    </p:spTree>
    <p:extLst>
      <p:ext uri="{BB962C8B-B14F-4D97-AF65-F5344CB8AC3E}">
        <p14:creationId xmlns:p14="http://schemas.microsoft.com/office/powerpoint/2010/main" val="1380584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1.1 Systems architecture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Clock speed</a:t>
            </a:r>
          </a:p>
        </p:txBody>
      </p:sp>
      <p:sp>
        <p:nvSpPr>
          <p:cNvPr id="2" name="Slide Number Placeholder 1"/>
          <p:cNvSpPr>
            <a:spLocks noGrp="1"/>
          </p:cNvSpPr>
          <p:nvPr>
            <p:ph type="sldNum" sz="quarter" idx="12"/>
          </p:nvPr>
        </p:nvSpPr>
        <p:spPr/>
        <p:txBody>
          <a:bodyPr/>
          <a:lstStyle/>
          <a:p>
            <a:fld id="{F01C0A8E-E8C2-469C-905E-C6857145D775}" type="slidenum">
              <a:rPr lang="en-GB" smtClean="0"/>
              <a:t>13</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1.1.2 CPU performance</a:t>
            </a:r>
          </a:p>
        </p:txBody>
      </p:sp>
      <p:sp>
        <p:nvSpPr>
          <p:cNvPr id="7" name="TextBox 6">
            <a:extLst>
              <a:ext uri="{FF2B5EF4-FFF2-40B4-BE49-F238E27FC236}">
                <a16:creationId xmlns:a16="http://schemas.microsoft.com/office/drawing/2014/main" id="{1FA3C0C1-D692-44B5-B38F-44E3C89AE942}"/>
              </a:ext>
            </a:extLst>
          </p:cNvPr>
          <p:cNvSpPr txBox="1"/>
          <p:nvPr/>
        </p:nvSpPr>
        <p:spPr>
          <a:xfrm>
            <a:off x="0" y="3570853"/>
            <a:ext cx="12192000" cy="1200329"/>
          </a:xfrm>
          <a:prstGeom prst="rect">
            <a:avLst/>
          </a:prstGeom>
          <a:noFill/>
        </p:spPr>
        <p:txBody>
          <a:bodyPr wrap="square" rtlCol="0">
            <a:spAutoFit/>
          </a:bodyPr>
          <a:lstStyle/>
          <a:p>
            <a:pPr algn="ctr"/>
            <a:r>
              <a:rPr lang="en-US" sz="2400" b="1" dirty="0"/>
              <a:t>“Measured in hertz, the clock speed is the frequency at which the internal clock generates pulses. The higher the clock rate, the faster the computer may work. The clock is the electronic unit that </a:t>
            </a:r>
            <a:r>
              <a:rPr lang="en-GB" sz="2400" b="1" dirty="0"/>
              <a:t>synchronises</a:t>
            </a:r>
            <a:r>
              <a:rPr lang="en-US" sz="2400" b="1" dirty="0"/>
              <a:t> related components by generating pulses at a constant rate.”</a:t>
            </a:r>
            <a:endParaRPr lang="en-GB" sz="2400" b="1" dirty="0"/>
          </a:p>
        </p:txBody>
      </p:sp>
    </p:spTree>
    <p:extLst>
      <p:ext uri="{BB962C8B-B14F-4D97-AF65-F5344CB8AC3E}">
        <p14:creationId xmlns:p14="http://schemas.microsoft.com/office/powerpoint/2010/main" val="4185768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661720"/>
          </a:xfrm>
          <a:prstGeom prst="rect">
            <a:avLst/>
          </a:prstGeom>
          <a:noFill/>
        </p:spPr>
        <p:txBody>
          <a:bodyPr wrap="square" rtlCol="0">
            <a:spAutoFit/>
          </a:bodyPr>
          <a:lstStyle/>
          <a:p>
            <a:pPr algn="ctr">
              <a:tabLst>
                <a:tab pos="3765550" algn="l"/>
              </a:tabLst>
            </a:pPr>
            <a:r>
              <a:rPr lang="en-GB" sz="3700" b="1" dirty="0">
                <a:solidFill>
                  <a:srgbClr val="008C8C"/>
                </a:solidFill>
              </a:rPr>
              <a:t>1.6 Ethical, legal, cultural and environmental concerns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Legal issues</a:t>
            </a:r>
          </a:p>
        </p:txBody>
      </p:sp>
      <p:sp>
        <p:nvSpPr>
          <p:cNvPr id="2" name="Slide Number Placeholder 1"/>
          <p:cNvSpPr>
            <a:spLocks noGrp="1"/>
          </p:cNvSpPr>
          <p:nvPr>
            <p:ph type="sldNum" sz="quarter" idx="12"/>
          </p:nvPr>
        </p:nvSpPr>
        <p:spPr/>
        <p:txBody>
          <a:bodyPr/>
          <a:lstStyle/>
          <a:p>
            <a:fld id="{F01C0A8E-E8C2-469C-905E-C6857145D775}" type="slidenum">
              <a:rPr lang="en-GB" smtClean="0"/>
              <a:t>130</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1.6.1 Ethical, legal, cultural and environmental impact</a:t>
            </a:r>
          </a:p>
        </p:txBody>
      </p:sp>
      <p:sp>
        <p:nvSpPr>
          <p:cNvPr id="7" name="TextBox 6">
            <a:extLst>
              <a:ext uri="{FF2B5EF4-FFF2-40B4-BE49-F238E27FC236}">
                <a16:creationId xmlns:a16="http://schemas.microsoft.com/office/drawing/2014/main" id="{83724F5B-5C49-4427-A198-1CE1BF598ECE}"/>
              </a:ext>
            </a:extLst>
          </p:cNvPr>
          <p:cNvSpPr txBox="1"/>
          <p:nvPr/>
        </p:nvSpPr>
        <p:spPr>
          <a:xfrm>
            <a:off x="0" y="3570853"/>
            <a:ext cx="12192000" cy="830997"/>
          </a:xfrm>
          <a:prstGeom prst="rect">
            <a:avLst/>
          </a:prstGeom>
          <a:noFill/>
        </p:spPr>
        <p:txBody>
          <a:bodyPr wrap="square" rtlCol="0">
            <a:spAutoFit/>
          </a:bodyPr>
          <a:lstStyle/>
          <a:p>
            <a:pPr algn="ctr"/>
            <a:r>
              <a:rPr lang="en-US" sz="2400" b="1" dirty="0"/>
              <a:t>“Legal issues introduced by the increasing use of computer science and </a:t>
            </a:r>
            <a:br>
              <a:rPr lang="en-US" sz="2400" b="1" dirty="0"/>
            </a:br>
            <a:r>
              <a:rPr lang="en-US" sz="2400" b="1" dirty="0"/>
              <a:t>its related technologies – e.g., digital content ownership, hacking, piracy.”</a:t>
            </a:r>
            <a:endParaRPr lang="en-GB" sz="2400" b="1" dirty="0"/>
          </a:p>
        </p:txBody>
      </p:sp>
    </p:spTree>
    <p:extLst>
      <p:ext uri="{BB962C8B-B14F-4D97-AF65-F5344CB8AC3E}">
        <p14:creationId xmlns:p14="http://schemas.microsoft.com/office/powerpoint/2010/main" val="2755528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661720"/>
          </a:xfrm>
          <a:prstGeom prst="rect">
            <a:avLst/>
          </a:prstGeom>
          <a:noFill/>
        </p:spPr>
        <p:txBody>
          <a:bodyPr wrap="square" rtlCol="0">
            <a:spAutoFit/>
          </a:bodyPr>
          <a:lstStyle/>
          <a:p>
            <a:pPr algn="ctr">
              <a:tabLst>
                <a:tab pos="3765550" algn="l"/>
              </a:tabLst>
            </a:pPr>
            <a:r>
              <a:rPr lang="en-GB" sz="3700" b="1" dirty="0">
                <a:solidFill>
                  <a:srgbClr val="008C8C"/>
                </a:solidFill>
              </a:rPr>
              <a:t>1.6 Ethical, legal, cultural and environmental concerns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Cultural issues</a:t>
            </a:r>
          </a:p>
        </p:txBody>
      </p:sp>
      <p:sp>
        <p:nvSpPr>
          <p:cNvPr id="2" name="Slide Number Placeholder 1"/>
          <p:cNvSpPr>
            <a:spLocks noGrp="1"/>
          </p:cNvSpPr>
          <p:nvPr>
            <p:ph type="sldNum" sz="quarter" idx="12"/>
          </p:nvPr>
        </p:nvSpPr>
        <p:spPr/>
        <p:txBody>
          <a:bodyPr/>
          <a:lstStyle/>
          <a:p>
            <a:fld id="{F01C0A8E-E8C2-469C-905E-C6857145D775}" type="slidenum">
              <a:rPr lang="en-GB" smtClean="0"/>
              <a:t>131</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1.6.1 Ethical, legal, cultural and environmental impact</a:t>
            </a:r>
          </a:p>
        </p:txBody>
      </p:sp>
      <p:sp>
        <p:nvSpPr>
          <p:cNvPr id="7" name="TextBox 6">
            <a:extLst>
              <a:ext uri="{FF2B5EF4-FFF2-40B4-BE49-F238E27FC236}">
                <a16:creationId xmlns:a16="http://schemas.microsoft.com/office/drawing/2014/main" id="{FA45D06B-F1B8-4170-9AD3-63B4214881B3}"/>
              </a:ext>
            </a:extLst>
          </p:cNvPr>
          <p:cNvSpPr txBox="1"/>
          <p:nvPr/>
        </p:nvSpPr>
        <p:spPr>
          <a:xfrm>
            <a:off x="0" y="3570853"/>
            <a:ext cx="12192000" cy="830997"/>
          </a:xfrm>
          <a:prstGeom prst="rect">
            <a:avLst/>
          </a:prstGeom>
          <a:noFill/>
        </p:spPr>
        <p:txBody>
          <a:bodyPr wrap="square" rtlCol="0">
            <a:spAutoFit/>
          </a:bodyPr>
          <a:lstStyle/>
          <a:p>
            <a:pPr algn="ctr"/>
            <a:r>
              <a:rPr lang="en-US" sz="2400" b="1" dirty="0"/>
              <a:t>“Cultural issues introduced by the increasing use of computer science and </a:t>
            </a:r>
            <a:br>
              <a:rPr lang="en-US" sz="2400" b="1" dirty="0"/>
            </a:br>
            <a:r>
              <a:rPr lang="en-US" sz="2400" b="1" dirty="0"/>
              <a:t>its related technologies – e.g., censorship, network restrictions, cyberbullying.”</a:t>
            </a:r>
            <a:endParaRPr lang="en-GB" sz="2400" b="1" dirty="0"/>
          </a:p>
        </p:txBody>
      </p:sp>
    </p:spTree>
    <p:extLst>
      <p:ext uri="{BB962C8B-B14F-4D97-AF65-F5344CB8AC3E}">
        <p14:creationId xmlns:p14="http://schemas.microsoft.com/office/powerpoint/2010/main" val="1348023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661720"/>
          </a:xfrm>
          <a:prstGeom prst="rect">
            <a:avLst/>
          </a:prstGeom>
          <a:noFill/>
        </p:spPr>
        <p:txBody>
          <a:bodyPr wrap="square" rtlCol="0">
            <a:spAutoFit/>
          </a:bodyPr>
          <a:lstStyle/>
          <a:p>
            <a:pPr algn="ctr">
              <a:tabLst>
                <a:tab pos="3765550" algn="l"/>
              </a:tabLst>
            </a:pPr>
            <a:r>
              <a:rPr lang="en-GB" sz="3700" b="1" dirty="0">
                <a:solidFill>
                  <a:srgbClr val="008C8C"/>
                </a:solidFill>
              </a:rPr>
              <a:t>1.6 Ethical, legal, cultural and environmental concerns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Environmental issues</a:t>
            </a:r>
          </a:p>
        </p:txBody>
      </p:sp>
      <p:sp>
        <p:nvSpPr>
          <p:cNvPr id="2" name="Slide Number Placeholder 1"/>
          <p:cNvSpPr>
            <a:spLocks noGrp="1"/>
          </p:cNvSpPr>
          <p:nvPr>
            <p:ph type="sldNum" sz="quarter" idx="12"/>
          </p:nvPr>
        </p:nvSpPr>
        <p:spPr/>
        <p:txBody>
          <a:bodyPr/>
          <a:lstStyle/>
          <a:p>
            <a:fld id="{F01C0A8E-E8C2-469C-905E-C6857145D775}" type="slidenum">
              <a:rPr lang="en-GB" smtClean="0"/>
              <a:t>132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1.6.1 Ethical, legal, cultural and environmental impact</a:t>
            </a:r>
          </a:p>
        </p:txBody>
      </p:sp>
      <p:sp>
        <p:nvSpPr>
          <p:cNvPr id="7" name="TextBox 6">
            <a:extLst>
              <a:ext uri="{FF2B5EF4-FFF2-40B4-BE49-F238E27FC236}">
                <a16:creationId xmlns:a16="http://schemas.microsoft.com/office/drawing/2014/main" id="{73593E26-2109-4609-8A89-9CE8D94EC6F4}"/>
              </a:ext>
            </a:extLst>
          </p:cNvPr>
          <p:cNvSpPr txBox="1"/>
          <p:nvPr/>
        </p:nvSpPr>
        <p:spPr>
          <a:xfrm>
            <a:off x="0" y="3570853"/>
            <a:ext cx="12192000" cy="830997"/>
          </a:xfrm>
          <a:prstGeom prst="rect">
            <a:avLst/>
          </a:prstGeom>
          <a:noFill/>
        </p:spPr>
        <p:txBody>
          <a:bodyPr wrap="square" rtlCol="0">
            <a:spAutoFit/>
          </a:bodyPr>
          <a:lstStyle/>
          <a:p>
            <a:pPr algn="ctr"/>
            <a:r>
              <a:rPr lang="en-US" sz="2400" b="1" dirty="0"/>
              <a:t>“Environmental issues introduced by the increasing use of computer science and </a:t>
            </a:r>
            <a:br>
              <a:rPr lang="en-US" sz="2400" b="1" dirty="0"/>
            </a:br>
            <a:r>
              <a:rPr lang="en-US" sz="2400" b="1" dirty="0"/>
              <a:t>its related technologies – e.g., fossil fuels, energy usage, hazardous materials.”</a:t>
            </a:r>
            <a:endParaRPr lang="en-GB" sz="2400" b="1" dirty="0"/>
          </a:p>
        </p:txBody>
      </p:sp>
    </p:spTree>
    <p:extLst>
      <p:ext uri="{BB962C8B-B14F-4D97-AF65-F5344CB8AC3E}">
        <p14:creationId xmlns:p14="http://schemas.microsoft.com/office/powerpoint/2010/main" val="316076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661720"/>
          </a:xfrm>
          <a:prstGeom prst="rect">
            <a:avLst/>
          </a:prstGeom>
          <a:noFill/>
        </p:spPr>
        <p:txBody>
          <a:bodyPr wrap="square" rtlCol="0">
            <a:spAutoFit/>
          </a:bodyPr>
          <a:lstStyle/>
          <a:p>
            <a:pPr algn="ctr">
              <a:tabLst>
                <a:tab pos="3765550" algn="l"/>
              </a:tabLst>
            </a:pPr>
            <a:r>
              <a:rPr lang="en-GB" sz="3700" b="1" dirty="0">
                <a:solidFill>
                  <a:srgbClr val="008C8C"/>
                </a:solidFill>
              </a:rPr>
              <a:t>1.6 Ethical, legal, cultural and environmental concerns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Privacy issues</a:t>
            </a:r>
          </a:p>
        </p:txBody>
      </p:sp>
      <p:sp>
        <p:nvSpPr>
          <p:cNvPr id="2" name="Slide Number Placeholder 1"/>
          <p:cNvSpPr>
            <a:spLocks noGrp="1"/>
          </p:cNvSpPr>
          <p:nvPr>
            <p:ph type="sldNum" sz="quarter" idx="12"/>
          </p:nvPr>
        </p:nvSpPr>
        <p:spPr/>
        <p:txBody>
          <a:bodyPr/>
          <a:lstStyle/>
          <a:p>
            <a:fld id="{F01C0A8E-E8C2-469C-905E-C6857145D775}" type="slidenum">
              <a:rPr lang="en-GB" smtClean="0"/>
              <a:t>133</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1.6.1 Ethical, legal, cultural and environmental impact</a:t>
            </a:r>
          </a:p>
        </p:txBody>
      </p:sp>
      <p:sp>
        <p:nvSpPr>
          <p:cNvPr id="7" name="TextBox 6">
            <a:extLst>
              <a:ext uri="{FF2B5EF4-FFF2-40B4-BE49-F238E27FC236}">
                <a16:creationId xmlns:a16="http://schemas.microsoft.com/office/drawing/2014/main" id="{DC94D5BE-7BE5-4EB5-ADBB-CB2056CACADE}"/>
              </a:ext>
            </a:extLst>
          </p:cNvPr>
          <p:cNvSpPr txBox="1"/>
          <p:nvPr/>
        </p:nvSpPr>
        <p:spPr>
          <a:xfrm>
            <a:off x="0" y="3570853"/>
            <a:ext cx="12192000" cy="1200329"/>
          </a:xfrm>
          <a:prstGeom prst="rect">
            <a:avLst/>
          </a:prstGeom>
          <a:noFill/>
        </p:spPr>
        <p:txBody>
          <a:bodyPr wrap="square" rtlCol="0">
            <a:spAutoFit/>
          </a:bodyPr>
          <a:lstStyle/>
          <a:p>
            <a:pPr algn="ctr"/>
            <a:r>
              <a:rPr lang="en-US" sz="2400" b="1" dirty="0"/>
              <a:t>“Privacy issues introduced by the increasing use of computer science and </a:t>
            </a:r>
            <a:br>
              <a:rPr lang="en-US" sz="2400" b="1" dirty="0"/>
            </a:br>
            <a:r>
              <a:rPr lang="en-US" sz="2400" b="1" dirty="0"/>
              <a:t>its related technologies – e.g., always-on, voice-activated devices; CCTV; </a:t>
            </a:r>
            <a:br>
              <a:rPr lang="en-US" sz="2400" b="1" dirty="0"/>
            </a:br>
            <a:r>
              <a:rPr lang="en-US" sz="2400" b="1" dirty="0"/>
              <a:t>social media; GPS tracking.”</a:t>
            </a:r>
            <a:endParaRPr lang="en-GB" sz="2400" b="1" dirty="0"/>
          </a:p>
        </p:txBody>
      </p:sp>
    </p:spTree>
    <p:extLst>
      <p:ext uri="{BB962C8B-B14F-4D97-AF65-F5344CB8AC3E}">
        <p14:creationId xmlns:p14="http://schemas.microsoft.com/office/powerpoint/2010/main" val="529808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661720"/>
          </a:xfrm>
          <a:prstGeom prst="rect">
            <a:avLst/>
          </a:prstGeom>
          <a:noFill/>
        </p:spPr>
        <p:txBody>
          <a:bodyPr wrap="square" rtlCol="0">
            <a:spAutoFit/>
          </a:bodyPr>
          <a:lstStyle/>
          <a:p>
            <a:pPr algn="ctr">
              <a:tabLst>
                <a:tab pos="3765550" algn="l"/>
              </a:tabLst>
            </a:pPr>
            <a:r>
              <a:rPr lang="en-GB" sz="3700" b="1" dirty="0">
                <a:solidFill>
                  <a:srgbClr val="008C8C"/>
                </a:solidFill>
              </a:rPr>
              <a:t>1.6 Ethical, legal, cultural and environmental concerns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The Data Protection Act 2018</a:t>
            </a:r>
          </a:p>
        </p:txBody>
      </p:sp>
      <p:sp>
        <p:nvSpPr>
          <p:cNvPr id="2" name="Slide Number Placeholder 1"/>
          <p:cNvSpPr>
            <a:spLocks noGrp="1"/>
          </p:cNvSpPr>
          <p:nvPr>
            <p:ph type="sldNum" sz="quarter" idx="12"/>
          </p:nvPr>
        </p:nvSpPr>
        <p:spPr/>
        <p:txBody>
          <a:bodyPr/>
          <a:lstStyle/>
          <a:p>
            <a:fld id="{F01C0A8E-E8C2-469C-905E-C6857145D775}" type="slidenum">
              <a:rPr lang="en-GB" smtClean="0"/>
              <a:t>134</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1.6.1 Ethical, legal, cultural and environmental impact</a:t>
            </a:r>
          </a:p>
        </p:txBody>
      </p:sp>
      <p:sp>
        <p:nvSpPr>
          <p:cNvPr id="7" name="TextBox 6">
            <a:extLst>
              <a:ext uri="{FF2B5EF4-FFF2-40B4-BE49-F238E27FC236}">
                <a16:creationId xmlns:a16="http://schemas.microsoft.com/office/drawing/2014/main" id="{7754E367-3253-4D62-92A7-DD8CEEA61F71}"/>
              </a:ext>
            </a:extLst>
          </p:cNvPr>
          <p:cNvSpPr txBox="1"/>
          <p:nvPr/>
        </p:nvSpPr>
        <p:spPr>
          <a:xfrm>
            <a:off x="0" y="3570853"/>
            <a:ext cx="12192000" cy="830997"/>
          </a:xfrm>
          <a:prstGeom prst="rect">
            <a:avLst/>
          </a:prstGeom>
          <a:noFill/>
        </p:spPr>
        <p:txBody>
          <a:bodyPr wrap="square" rtlCol="0">
            <a:spAutoFit/>
          </a:bodyPr>
          <a:lstStyle/>
          <a:p>
            <a:pPr algn="ctr"/>
            <a:r>
              <a:rPr lang="en-US" sz="2400" b="1" dirty="0"/>
              <a:t>“Legislation that protects individuals from the unreasonable use of their personal data. Updated in 2018 to cover the requirements of the General Data Protection Regulation (GDPR).”</a:t>
            </a:r>
            <a:endParaRPr lang="en-GB" sz="2400" b="1" dirty="0"/>
          </a:p>
        </p:txBody>
      </p:sp>
    </p:spTree>
    <p:extLst>
      <p:ext uri="{BB962C8B-B14F-4D97-AF65-F5344CB8AC3E}">
        <p14:creationId xmlns:p14="http://schemas.microsoft.com/office/powerpoint/2010/main" val="158747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661720"/>
          </a:xfrm>
          <a:prstGeom prst="rect">
            <a:avLst/>
          </a:prstGeom>
          <a:noFill/>
        </p:spPr>
        <p:txBody>
          <a:bodyPr wrap="square" rtlCol="0">
            <a:spAutoFit/>
          </a:bodyPr>
          <a:lstStyle/>
          <a:p>
            <a:pPr algn="ctr">
              <a:tabLst>
                <a:tab pos="3765550" algn="l"/>
              </a:tabLst>
            </a:pPr>
            <a:r>
              <a:rPr lang="en-GB" sz="3700" b="1" dirty="0">
                <a:solidFill>
                  <a:srgbClr val="008C8C"/>
                </a:solidFill>
              </a:rPr>
              <a:t>1.6 Ethical, legal, cultural and environmental concerns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Computer Misuse Act 1990</a:t>
            </a:r>
          </a:p>
        </p:txBody>
      </p:sp>
      <p:sp>
        <p:nvSpPr>
          <p:cNvPr id="2" name="Slide Number Placeholder 1"/>
          <p:cNvSpPr>
            <a:spLocks noGrp="1"/>
          </p:cNvSpPr>
          <p:nvPr>
            <p:ph type="sldNum" sz="quarter" idx="12"/>
          </p:nvPr>
        </p:nvSpPr>
        <p:spPr/>
        <p:txBody>
          <a:bodyPr/>
          <a:lstStyle/>
          <a:p>
            <a:fld id="{F01C0A8E-E8C2-469C-905E-C6857145D775}" type="slidenum">
              <a:rPr lang="en-GB" smtClean="0"/>
              <a:t>135</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1.6.1 Ethical, legal, cultural and environmental impact</a:t>
            </a:r>
          </a:p>
        </p:txBody>
      </p:sp>
      <p:sp>
        <p:nvSpPr>
          <p:cNvPr id="7" name="TextBox 6">
            <a:extLst>
              <a:ext uri="{FF2B5EF4-FFF2-40B4-BE49-F238E27FC236}">
                <a16:creationId xmlns:a16="http://schemas.microsoft.com/office/drawing/2014/main" id="{43486314-B606-4B99-AA50-B22C1B9A8C76}"/>
              </a:ext>
            </a:extLst>
          </p:cNvPr>
          <p:cNvSpPr txBox="1"/>
          <p:nvPr/>
        </p:nvSpPr>
        <p:spPr>
          <a:xfrm>
            <a:off x="0" y="3570853"/>
            <a:ext cx="12192000" cy="830997"/>
          </a:xfrm>
          <a:prstGeom prst="rect">
            <a:avLst/>
          </a:prstGeom>
          <a:noFill/>
        </p:spPr>
        <p:txBody>
          <a:bodyPr wrap="square" rtlCol="0">
            <a:spAutoFit/>
          </a:bodyPr>
          <a:lstStyle/>
          <a:p>
            <a:pPr algn="ctr"/>
            <a:r>
              <a:rPr lang="en-US" sz="2400" b="1" dirty="0"/>
              <a:t>“Legislation that defines electronic vandalism, unauthorised access to </a:t>
            </a:r>
            <a:br>
              <a:rPr lang="en-US" sz="2400" b="1" dirty="0"/>
            </a:br>
            <a:r>
              <a:rPr lang="en-US" sz="2400" b="1" dirty="0"/>
              <a:t>computer systems and theft of information.”</a:t>
            </a:r>
            <a:endParaRPr lang="en-GB" sz="2400" b="1" dirty="0"/>
          </a:p>
        </p:txBody>
      </p:sp>
    </p:spTree>
    <p:extLst>
      <p:ext uri="{BB962C8B-B14F-4D97-AF65-F5344CB8AC3E}">
        <p14:creationId xmlns:p14="http://schemas.microsoft.com/office/powerpoint/2010/main" val="645622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661720"/>
          </a:xfrm>
          <a:prstGeom prst="rect">
            <a:avLst/>
          </a:prstGeom>
          <a:noFill/>
        </p:spPr>
        <p:txBody>
          <a:bodyPr wrap="square" rtlCol="0">
            <a:spAutoFit/>
          </a:bodyPr>
          <a:lstStyle/>
          <a:p>
            <a:pPr algn="ctr">
              <a:tabLst>
                <a:tab pos="3765550" algn="l"/>
              </a:tabLst>
            </a:pPr>
            <a:r>
              <a:rPr lang="en-GB" sz="3700" b="1" dirty="0">
                <a:solidFill>
                  <a:srgbClr val="008C8C"/>
                </a:solidFill>
              </a:rPr>
              <a:t>1.6 Ethical, legal, cultural and environmental concerns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938992"/>
          </a:xfrm>
          <a:prstGeom prst="rect">
            <a:avLst/>
          </a:prstGeom>
          <a:noFill/>
        </p:spPr>
        <p:txBody>
          <a:bodyPr wrap="square" rtlCol="0">
            <a:spAutoFit/>
          </a:bodyPr>
          <a:lstStyle/>
          <a:p>
            <a:pPr algn="ctr"/>
            <a:r>
              <a:rPr lang="en-GB" sz="6000" b="1" dirty="0">
                <a:solidFill>
                  <a:srgbClr val="008C8C"/>
                </a:solidFill>
              </a:rPr>
              <a:t>Copyright Designs </a:t>
            </a:r>
            <a:br>
              <a:rPr lang="en-GB" sz="6000" b="1" dirty="0">
                <a:solidFill>
                  <a:srgbClr val="008C8C"/>
                </a:solidFill>
              </a:rPr>
            </a:br>
            <a:r>
              <a:rPr lang="en-GB" sz="6000" b="1" dirty="0">
                <a:solidFill>
                  <a:srgbClr val="008C8C"/>
                </a:solidFill>
              </a:rPr>
              <a:t>and Patents Act 1998</a:t>
            </a:r>
          </a:p>
        </p:txBody>
      </p:sp>
      <p:sp>
        <p:nvSpPr>
          <p:cNvPr id="2" name="Slide Number Placeholder 1"/>
          <p:cNvSpPr>
            <a:spLocks noGrp="1"/>
          </p:cNvSpPr>
          <p:nvPr>
            <p:ph type="sldNum" sz="quarter" idx="12"/>
          </p:nvPr>
        </p:nvSpPr>
        <p:spPr/>
        <p:txBody>
          <a:bodyPr/>
          <a:lstStyle/>
          <a:p>
            <a:fld id="{F01C0A8E-E8C2-469C-905E-C6857145D775}" type="slidenum">
              <a:rPr lang="en-GB" smtClean="0"/>
              <a:t>136</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1.6.1 Ethical, legal, cultural and environmental impact</a:t>
            </a:r>
          </a:p>
        </p:txBody>
      </p:sp>
      <p:sp>
        <p:nvSpPr>
          <p:cNvPr id="7" name="TextBox 6">
            <a:extLst>
              <a:ext uri="{FF2B5EF4-FFF2-40B4-BE49-F238E27FC236}">
                <a16:creationId xmlns:a16="http://schemas.microsoft.com/office/drawing/2014/main" id="{3C0339D1-0E64-43F2-8666-291A61CA0FBD}"/>
              </a:ext>
            </a:extLst>
          </p:cNvPr>
          <p:cNvSpPr txBox="1"/>
          <p:nvPr/>
        </p:nvSpPr>
        <p:spPr>
          <a:xfrm>
            <a:off x="0" y="3570853"/>
            <a:ext cx="12192000" cy="830997"/>
          </a:xfrm>
          <a:prstGeom prst="rect">
            <a:avLst/>
          </a:prstGeom>
          <a:noFill/>
        </p:spPr>
        <p:txBody>
          <a:bodyPr wrap="square" rtlCol="0">
            <a:spAutoFit/>
          </a:bodyPr>
          <a:lstStyle/>
          <a:p>
            <a:pPr algn="ctr"/>
            <a:r>
              <a:rPr lang="en-US" sz="2400" b="1" dirty="0"/>
              <a:t>“Legislation that gives creators of literary, dramatic, musical and artistic works </a:t>
            </a:r>
            <a:br>
              <a:rPr lang="en-US" sz="2400" b="1" dirty="0"/>
            </a:br>
            <a:r>
              <a:rPr lang="en-US" sz="2400" b="1" dirty="0"/>
              <a:t>the right to control how their material can be used.”</a:t>
            </a:r>
            <a:endParaRPr lang="en-GB" sz="2400" b="1" dirty="0"/>
          </a:p>
        </p:txBody>
      </p:sp>
    </p:spTree>
    <p:extLst>
      <p:ext uri="{BB962C8B-B14F-4D97-AF65-F5344CB8AC3E}">
        <p14:creationId xmlns:p14="http://schemas.microsoft.com/office/powerpoint/2010/main" val="233052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661720"/>
          </a:xfrm>
          <a:prstGeom prst="rect">
            <a:avLst/>
          </a:prstGeom>
          <a:noFill/>
        </p:spPr>
        <p:txBody>
          <a:bodyPr wrap="square" rtlCol="0">
            <a:spAutoFit/>
          </a:bodyPr>
          <a:lstStyle/>
          <a:p>
            <a:pPr algn="ctr">
              <a:tabLst>
                <a:tab pos="3765550" algn="l"/>
              </a:tabLst>
            </a:pPr>
            <a:r>
              <a:rPr lang="en-GB" sz="3700" b="1" dirty="0">
                <a:solidFill>
                  <a:srgbClr val="008C8C"/>
                </a:solidFill>
              </a:rPr>
              <a:t>1.6 Ethical, legal, cultural and environmental concerns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Software licences</a:t>
            </a:r>
          </a:p>
        </p:txBody>
      </p:sp>
      <p:sp>
        <p:nvSpPr>
          <p:cNvPr id="2" name="Slide Number Placeholder 1"/>
          <p:cNvSpPr>
            <a:spLocks noGrp="1"/>
          </p:cNvSpPr>
          <p:nvPr>
            <p:ph type="sldNum" sz="quarter" idx="12"/>
          </p:nvPr>
        </p:nvSpPr>
        <p:spPr/>
        <p:txBody>
          <a:bodyPr/>
          <a:lstStyle/>
          <a:p>
            <a:fld id="{F01C0A8E-E8C2-469C-905E-C6857145D775}" type="slidenum">
              <a:rPr lang="en-GB" smtClean="0"/>
              <a:t>137</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1.6.1 Ethical, legal, cultural and environmental impact</a:t>
            </a:r>
          </a:p>
        </p:txBody>
      </p:sp>
      <p:sp>
        <p:nvSpPr>
          <p:cNvPr id="7" name="TextBox 6">
            <a:extLst>
              <a:ext uri="{FF2B5EF4-FFF2-40B4-BE49-F238E27FC236}">
                <a16:creationId xmlns:a16="http://schemas.microsoft.com/office/drawing/2014/main" id="{4B71E068-257D-43D3-93DE-4CE1D5B009A8}"/>
              </a:ext>
            </a:extLst>
          </p:cNvPr>
          <p:cNvSpPr txBox="1"/>
          <p:nvPr/>
        </p:nvSpPr>
        <p:spPr>
          <a:xfrm>
            <a:off x="0" y="3570853"/>
            <a:ext cx="12192000" cy="830997"/>
          </a:xfrm>
          <a:prstGeom prst="rect">
            <a:avLst/>
          </a:prstGeom>
          <a:noFill/>
        </p:spPr>
        <p:txBody>
          <a:bodyPr wrap="square" rtlCol="0">
            <a:spAutoFit/>
          </a:bodyPr>
          <a:lstStyle/>
          <a:p>
            <a:pPr algn="ctr"/>
            <a:r>
              <a:rPr lang="en-US" sz="2400" b="1" dirty="0"/>
              <a:t>“A set of binding legal terms that often come with a commercial software application and dictate how you can use it – e.g., personal use, company use, etc.</a:t>
            </a:r>
            <a:endParaRPr lang="en-GB" sz="2400" b="1" dirty="0"/>
          </a:p>
        </p:txBody>
      </p:sp>
    </p:spTree>
    <p:extLst>
      <p:ext uri="{BB962C8B-B14F-4D97-AF65-F5344CB8AC3E}">
        <p14:creationId xmlns:p14="http://schemas.microsoft.com/office/powerpoint/2010/main" val="293253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661720"/>
          </a:xfrm>
          <a:prstGeom prst="rect">
            <a:avLst/>
          </a:prstGeom>
          <a:noFill/>
        </p:spPr>
        <p:txBody>
          <a:bodyPr wrap="square" rtlCol="0">
            <a:spAutoFit/>
          </a:bodyPr>
          <a:lstStyle/>
          <a:p>
            <a:pPr algn="ctr">
              <a:tabLst>
                <a:tab pos="3765550" algn="l"/>
              </a:tabLst>
            </a:pPr>
            <a:r>
              <a:rPr lang="en-GB" sz="3700" b="1" dirty="0">
                <a:solidFill>
                  <a:srgbClr val="008C8C"/>
                </a:solidFill>
              </a:rPr>
              <a:t>1.6 Ethical, legal, cultural and environmental concerns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Open source</a:t>
            </a:r>
          </a:p>
        </p:txBody>
      </p:sp>
      <p:sp>
        <p:nvSpPr>
          <p:cNvPr id="2" name="Slide Number Placeholder 1"/>
          <p:cNvSpPr>
            <a:spLocks noGrp="1"/>
          </p:cNvSpPr>
          <p:nvPr>
            <p:ph type="sldNum" sz="quarter" idx="12"/>
          </p:nvPr>
        </p:nvSpPr>
        <p:spPr/>
        <p:txBody>
          <a:bodyPr/>
          <a:lstStyle/>
          <a:p>
            <a:fld id="{F01C0A8E-E8C2-469C-905E-C6857145D775}" type="slidenum">
              <a:rPr lang="en-GB" smtClean="0"/>
              <a:t>138</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1.6.1 Ethical, legal, cultural and environmental impact</a:t>
            </a:r>
          </a:p>
        </p:txBody>
      </p:sp>
      <p:sp>
        <p:nvSpPr>
          <p:cNvPr id="7" name="TextBox 6">
            <a:extLst>
              <a:ext uri="{FF2B5EF4-FFF2-40B4-BE49-F238E27FC236}">
                <a16:creationId xmlns:a16="http://schemas.microsoft.com/office/drawing/2014/main" id="{91B5C4A0-E12D-4840-9249-1752D9AE9EFB}"/>
              </a:ext>
            </a:extLst>
          </p:cNvPr>
          <p:cNvSpPr txBox="1"/>
          <p:nvPr/>
        </p:nvSpPr>
        <p:spPr>
          <a:xfrm>
            <a:off x="0" y="3570853"/>
            <a:ext cx="12192000" cy="1200329"/>
          </a:xfrm>
          <a:prstGeom prst="rect">
            <a:avLst/>
          </a:prstGeom>
          <a:noFill/>
        </p:spPr>
        <p:txBody>
          <a:bodyPr wrap="square" rtlCol="0">
            <a:spAutoFit/>
          </a:bodyPr>
          <a:lstStyle/>
          <a:p>
            <a:pPr algn="ctr"/>
            <a:r>
              <a:rPr lang="en-US" sz="2400" b="1" dirty="0"/>
              <a:t>“Users can modify and distribute the software. Can be installed on </a:t>
            </a:r>
            <a:br>
              <a:rPr lang="en-US" sz="2400" b="1" dirty="0"/>
            </a:br>
            <a:r>
              <a:rPr lang="en-US" sz="2400" b="1" dirty="0"/>
              <a:t>any number of computers. Support provided by the community. Users have </a:t>
            </a:r>
            <a:br>
              <a:rPr lang="en-US" sz="2400" b="1" dirty="0"/>
            </a:br>
            <a:r>
              <a:rPr lang="en-US" sz="2400" b="1" dirty="0"/>
              <a:t>access to the source code. May not be fully tested.”</a:t>
            </a:r>
            <a:endParaRPr lang="en-GB" sz="2400" b="1" dirty="0"/>
          </a:p>
        </p:txBody>
      </p:sp>
    </p:spTree>
    <p:extLst>
      <p:ext uri="{BB962C8B-B14F-4D97-AF65-F5344CB8AC3E}">
        <p14:creationId xmlns:p14="http://schemas.microsoft.com/office/powerpoint/2010/main" val="1244440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661720"/>
          </a:xfrm>
          <a:prstGeom prst="rect">
            <a:avLst/>
          </a:prstGeom>
          <a:noFill/>
        </p:spPr>
        <p:txBody>
          <a:bodyPr wrap="square" rtlCol="0">
            <a:spAutoFit/>
          </a:bodyPr>
          <a:lstStyle/>
          <a:p>
            <a:pPr algn="ctr">
              <a:tabLst>
                <a:tab pos="3765550" algn="l"/>
              </a:tabLst>
            </a:pPr>
            <a:r>
              <a:rPr lang="en-GB" sz="3700" b="1" dirty="0">
                <a:solidFill>
                  <a:srgbClr val="008C8C"/>
                </a:solidFill>
              </a:rPr>
              <a:t>1.6 Ethical, legal, cultural and environmental concerns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Proprietary</a:t>
            </a:r>
          </a:p>
        </p:txBody>
      </p:sp>
      <p:sp>
        <p:nvSpPr>
          <p:cNvPr id="2" name="Slide Number Placeholder 1"/>
          <p:cNvSpPr>
            <a:spLocks noGrp="1"/>
          </p:cNvSpPr>
          <p:nvPr>
            <p:ph type="sldNum" sz="quarter" idx="12"/>
          </p:nvPr>
        </p:nvSpPr>
        <p:spPr/>
        <p:txBody>
          <a:bodyPr/>
          <a:lstStyle/>
          <a:p>
            <a:fld id="{F01C0A8E-E8C2-469C-905E-C6857145D775}" type="slidenum">
              <a:rPr lang="en-GB" smtClean="0"/>
              <a:t>139</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1.6.1 Ethical, legal, cultural and environmental impact</a:t>
            </a:r>
          </a:p>
        </p:txBody>
      </p:sp>
      <p:sp>
        <p:nvSpPr>
          <p:cNvPr id="7" name="TextBox 6">
            <a:extLst>
              <a:ext uri="{FF2B5EF4-FFF2-40B4-BE49-F238E27FC236}">
                <a16:creationId xmlns:a16="http://schemas.microsoft.com/office/drawing/2014/main" id="{6BF2EFAA-6E60-4466-8DFC-2FA30210E94A}"/>
              </a:ext>
            </a:extLst>
          </p:cNvPr>
          <p:cNvSpPr txBox="1"/>
          <p:nvPr/>
        </p:nvSpPr>
        <p:spPr>
          <a:xfrm>
            <a:off x="0" y="3570853"/>
            <a:ext cx="12192000" cy="1200329"/>
          </a:xfrm>
          <a:prstGeom prst="rect">
            <a:avLst/>
          </a:prstGeom>
          <a:noFill/>
        </p:spPr>
        <p:txBody>
          <a:bodyPr wrap="square" rtlCol="0">
            <a:spAutoFit/>
          </a:bodyPr>
          <a:lstStyle/>
          <a:p>
            <a:pPr algn="ctr"/>
            <a:r>
              <a:rPr lang="en-US" sz="2400" b="1" dirty="0"/>
              <a:t>“Users cannot modify the software. Copyright protected. Usually paid for. </a:t>
            </a:r>
            <a:br>
              <a:rPr lang="en-US" sz="2400" b="1" dirty="0"/>
            </a:br>
            <a:r>
              <a:rPr lang="en-US" sz="2400" b="1" dirty="0"/>
              <a:t>Licensed per user or per computer. Support provided by developers. Users do not </a:t>
            </a:r>
            <a:br>
              <a:rPr lang="en-US" sz="2400" b="1" dirty="0"/>
            </a:br>
            <a:r>
              <a:rPr lang="en-US" sz="2400" b="1" dirty="0"/>
              <a:t>have access to the source code. Fully tested and supported by developers.”</a:t>
            </a:r>
            <a:endParaRPr lang="en-GB" sz="2400" b="1" dirty="0"/>
          </a:p>
        </p:txBody>
      </p:sp>
    </p:spTree>
    <p:extLst>
      <p:ext uri="{BB962C8B-B14F-4D97-AF65-F5344CB8AC3E}">
        <p14:creationId xmlns:p14="http://schemas.microsoft.com/office/powerpoint/2010/main" val="344964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1.1 Systems architecture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Cache size</a:t>
            </a:r>
          </a:p>
        </p:txBody>
      </p:sp>
      <p:sp>
        <p:nvSpPr>
          <p:cNvPr id="2" name="Slide Number Placeholder 1"/>
          <p:cNvSpPr>
            <a:spLocks noGrp="1"/>
          </p:cNvSpPr>
          <p:nvPr>
            <p:ph type="sldNum" sz="quarter" idx="12"/>
          </p:nvPr>
        </p:nvSpPr>
        <p:spPr/>
        <p:txBody>
          <a:bodyPr/>
          <a:lstStyle/>
          <a:p>
            <a:fld id="{F01C0A8E-E8C2-469C-905E-C6857145D775}" type="slidenum">
              <a:rPr lang="en-GB" smtClean="0"/>
              <a:t>14</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1.1.2 CPU performance</a:t>
            </a:r>
          </a:p>
        </p:txBody>
      </p:sp>
      <p:sp>
        <p:nvSpPr>
          <p:cNvPr id="7" name="TextBox 6">
            <a:extLst>
              <a:ext uri="{FF2B5EF4-FFF2-40B4-BE49-F238E27FC236}">
                <a16:creationId xmlns:a16="http://schemas.microsoft.com/office/drawing/2014/main" id="{67C8904A-E3C2-4D54-8180-E7FECA1D5C0F}"/>
              </a:ext>
            </a:extLst>
          </p:cNvPr>
          <p:cNvSpPr txBox="1"/>
          <p:nvPr/>
        </p:nvSpPr>
        <p:spPr>
          <a:xfrm>
            <a:off x="0" y="3570853"/>
            <a:ext cx="12192000" cy="830997"/>
          </a:xfrm>
          <a:prstGeom prst="rect">
            <a:avLst/>
          </a:prstGeom>
          <a:noFill/>
        </p:spPr>
        <p:txBody>
          <a:bodyPr wrap="square" rtlCol="0">
            <a:spAutoFit/>
          </a:bodyPr>
          <a:lstStyle/>
          <a:p>
            <a:pPr algn="ctr"/>
            <a:r>
              <a:rPr lang="en-US" sz="2400" b="1" dirty="0"/>
              <a:t>“The larger the cache, the more data that can be stored without having to go back to main memory (RAM) – this has a significant impact on processing speed.”</a:t>
            </a:r>
            <a:endParaRPr lang="en-GB" sz="2400" b="1" dirty="0"/>
          </a:p>
        </p:txBody>
      </p:sp>
    </p:spTree>
    <p:extLst>
      <p:ext uri="{BB962C8B-B14F-4D97-AF65-F5344CB8AC3E}">
        <p14:creationId xmlns:p14="http://schemas.microsoft.com/office/powerpoint/2010/main" val="61320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07508-C262-4122-ACD7-1B085FD087E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D1E58EC-3DE5-4DD2-B5BE-1055E9348015}"/>
              </a:ext>
            </a:extLst>
          </p:cNvPr>
          <p:cNvSpPr>
            <a:spLocks noGrp="1"/>
          </p:cNvSpPr>
          <p:nvPr>
            <p:ph idx="1"/>
          </p:nvPr>
        </p:nvSpPr>
        <p:spPr/>
        <p:txBody>
          <a:bodyPr>
            <a:normAutofit fontScale="85000" lnSpcReduction="20000"/>
          </a:bodyPr>
          <a:lstStyle/>
          <a:p>
            <a:pPr marL="0" indent="0" algn="ctr">
              <a:buNone/>
            </a:pPr>
            <a:r>
              <a:rPr lang="en-GB" sz="42400" dirty="0"/>
              <a:t>2.1</a:t>
            </a:r>
          </a:p>
        </p:txBody>
      </p:sp>
      <p:sp>
        <p:nvSpPr>
          <p:cNvPr id="4" name="Slide Number Placeholder 3">
            <a:extLst>
              <a:ext uri="{FF2B5EF4-FFF2-40B4-BE49-F238E27FC236}">
                <a16:creationId xmlns:a16="http://schemas.microsoft.com/office/drawing/2014/main" id="{72411B96-A0F1-4142-9F2D-D0D9D0A06D8B}"/>
              </a:ext>
            </a:extLst>
          </p:cNvPr>
          <p:cNvSpPr>
            <a:spLocks noGrp="1"/>
          </p:cNvSpPr>
          <p:nvPr>
            <p:ph type="sldNum" sz="quarter" idx="12"/>
          </p:nvPr>
        </p:nvSpPr>
        <p:spPr/>
        <p:txBody>
          <a:bodyPr/>
          <a:lstStyle/>
          <a:p>
            <a:fld id="{F01C0A8E-E8C2-469C-905E-C6857145D775}" type="slidenum">
              <a:rPr lang="en-GB" smtClean="0"/>
              <a:t>140</a:t>
            </a:fld>
            <a:endParaRPr lang="en-GB" dirty="0"/>
          </a:p>
        </p:txBody>
      </p:sp>
    </p:spTree>
    <p:extLst>
      <p:ext uri="{BB962C8B-B14F-4D97-AF65-F5344CB8AC3E}">
        <p14:creationId xmlns:p14="http://schemas.microsoft.com/office/powerpoint/2010/main" val="268655429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2.1 Algorithms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Computational thinking</a:t>
            </a:r>
          </a:p>
        </p:txBody>
      </p:sp>
      <p:sp>
        <p:nvSpPr>
          <p:cNvPr id="2" name="Slide Number Placeholder 1"/>
          <p:cNvSpPr>
            <a:spLocks noGrp="1"/>
          </p:cNvSpPr>
          <p:nvPr>
            <p:ph type="sldNum" sz="quarter" idx="12"/>
          </p:nvPr>
        </p:nvSpPr>
        <p:spPr/>
        <p:txBody>
          <a:bodyPr/>
          <a:lstStyle/>
          <a:p>
            <a:fld id="{F01C0A8E-E8C2-469C-905E-C6857145D775}" type="slidenum">
              <a:rPr lang="en-GB" smtClean="0"/>
              <a:t>141</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2.1.1 Computational thinking</a:t>
            </a:r>
          </a:p>
        </p:txBody>
      </p:sp>
      <p:sp>
        <p:nvSpPr>
          <p:cNvPr id="9" name="TextBox 8">
            <a:extLst>
              <a:ext uri="{FF2B5EF4-FFF2-40B4-BE49-F238E27FC236}">
                <a16:creationId xmlns:a16="http://schemas.microsoft.com/office/drawing/2014/main" id="{0CAE2085-D6ED-43C5-BC8F-A796FAC10218}"/>
              </a:ext>
            </a:extLst>
          </p:cNvPr>
          <p:cNvSpPr txBox="1"/>
          <p:nvPr/>
        </p:nvSpPr>
        <p:spPr>
          <a:xfrm>
            <a:off x="0" y="3570853"/>
            <a:ext cx="12192000" cy="830997"/>
          </a:xfrm>
          <a:prstGeom prst="rect">
            <a:avLst/>
          </a:prstGeom>
          <a:noFill/>
        </p:spPr>
        <p:txBody>
          <a:bodyPr wrap="square" rtlCol="0">
            <a:spAutoFit/>
          </a:bodyPr>
          <a:lstStyle/>
          <a:p>
            <a:pPr algn="ctr"/>
            <a:r>
              <a:rPr lang="en-US" sz="2400" b="1" dirty="0"/>
              <a:t>“The thought processes behind formulating a problem and expressing its solution(s) </a:t>
            </a:r>
            <a:br>
              <a:rPr lang="en-US" sz="2400" b="1" dirty="0"/>
            </a:br>
            <a:r>
              <a:rPr lang="en-US" sz="2400" b="1" dirty="0"/>
              <a:t>so that a human or machine can effectively carry it out.”</a:t>
            </a:r>
            <a:endParaRPr lang="en-GB" sz="2400" b="1" dirty="0"/>
          </a:p>
        </p:txBody>
      </p:sp>
    </p:spTree>
    <p:extLst>
      <p:ext uri="{BB962C8B-B14F-4D97-AF65-F5344CB8AC3E}">
        <p14:creationId xmlns:p14="http://schemas.microsoft.com/office/powerpoint/2010/main" val="1498568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2.1 Algorithms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Abstraction</a:t>
            </a:r>
          </a:p>
        </p:txBody>
      </p:sp>
      <p:sp>
        <p:nvSpPr>
          <p:cNvPr id="2" name="Slide Number Placeholder 1"/>
          <p:cNvSpPr>
            <a:spLocks noGrp="1"/>
          </p:cNvSpPr>
          <p:nvPr>
            <p:ph type="sldNum" sz="quarter" idx="12"/>
          </p:nvPr>
        </p:nvSpPr>
        <p:spPr/>
        <p:txBody>
          <a:bodyPr/>
          <a:lstStyle/>
          <a:p>
            <a:fld id="{F01C0A8E-E8C2-469C-905E-C6857145D775}" type="slidenum">
              <a:rPr lang="en-GB" smtClean="0"/>
              <a:t>142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2.1.1 Computational thinking</a:t>
            </a:r>
          </a:p>
        </p:txBody>
      </p:sp>
      <p:sp>
        <p:nvSpPr>
          <p:cNvPr id="7" name="TextBox 6">
            <a:extLst>
              <a:ext uri="{FF2B5EF4-FFF2-40B4-BE49-F238E27FC236}">
                <a16:creationId xmlns:a16="http://schemas.microsoft.com/office/drawing/2014/main" id="{6F90A2E2-5FF3-4632-A28E-9012C2A40DD6}"/>
              </a:ext>
            </a:extLst>
          </p:cNvPr>
          <p:cNvSpPr txBox="1"/>
          <p:nvPr/>
        </p:nvSpPr>
        <p:spPr>
          <a:xfrm>
            <a:off x="0" y="3570853"/>
            <a:ext cx="12192000" cy="1938992"/>
          </a:xfrm>
          <a:prstGeom prst="rect">
            <a:avLst/>
          </a:prstGeom>
          <a:noFill/>
        </p:spPr>
        <p:txBody>
          <a:bodyPr wrap="square" rtlCol="0">
            <a:spAutoFit/>
          </a:bodyPr>
          <a:lstStyle/>
          <a:p>
            <a:pPr algn="ctr"/>
            <a:r>
              <a:rPr lang="en-US" sz="2400" b="1" dirty="0"/>
              <a:t>“The process of separating ideas from specific instances of those ideas at work. </a:t>
            </a:r>
            <a:br>
              <a:rPr lang="en-US" sz="2400" b="1" dirty="0"/>
            </a:br>
            <a:r>
              <a:rPr lang="en-US" sz="2400" b="1" dirty="0"/>
              <a:t>Computational structures are defined by their meanings while hiding away the details of </a:t>
            </a:r>
            <a:br>
              <a:rPr lang="en-US" sz="2400" b="1" dirty="0"/>
            </a:br>
            <a:r>
              <a:rPr lang="en-US" sz="2400" b="1" dirty="0"/>
              <a:t>how they work. Abstraction tries to factor out details from a common pattern so </a:t>
            </a:r>
            <a:br>
              <a:rPr lang="en-US" sz="2400" b="1" dirty="0"/>
            </a:br>
            <a:r>
              <a:rPr lang="en-US" sz="2400" b="1" dirty="0"/>
              <a:t>programmers can work close to the level of human thought, leaving out details that </a:t>
            </a:r>
            <a:br>
              <a:rPr lang="en-US" sz="2400" b="1" dirty="0"/>
            </a:br>
            <a:r>
              <a:rPr lang="en-US" sz="2400" b="1" dirty="0"/>
              <a:t>matter in practice but are immaterial to the problem being solved.”</a:t>
            </a:r>
            <a:endParaRPr lang="en-GB" sz="2400" b="1" dirty="0"/>
          </a:p>
        </p:txBody>
      </p:sp>
    </p:spTree>
    <p:extLst>
      <p:ext uri="{BB962C8B-B14F-4D97-AF65-F5344CB8AC3E}">
        <p14:creationId xmlns:p14="http://schemas.microsoft.com/office/powerpoint/2010/main" val="260889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2.1 Algorithms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Decomposition</a:t>
            </a:r>
          </a:p>
        </p:txBody>
      </p:sp>
      <p:sp>
        <p:nvSpPr>
          <p:cNvPr id="2" name="Slide Number Placeholder 1"/>
          <p:cNvSpPr>
            <a:spLocks noGrp="1"/>
          </p:cNvSpPr>
          <p:nvPr>
            <p:ph type="sldNum" sz="quarter" idx="12"/>
          </p:nvPr>
        </p:nvSpPr>
        <p:spPr/>
        <p:txBody>
          <a:bodyPr/>
          <a:lstStyle/>
          <a:p>
            <a:fld id="{F01C0A8E-E8C2-469C-905E-C6857145D775}" type="slidenum">
              <a:rPr lang="en-GB" smtClean="0"/>
              <a:t>143</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2.1.1 Computational thinking</a:t>
            </a:r>
          </a:p>
        </p:txBody>
      </p:sp>
      <p:sp>
        <p:nvSpPr>
          <p:cNvPr id="7" name="TextBox 6">
            <a:extLst>
              <a:ext uri="{FF2B5EF4-FFF2-40B4-BE49-F238E27FC236}">
                <a16:creationId xmlns:a16="http://schemas.microsoft.com/office/drawing/2014/main" id="{A3BCAF49-6F78-4A20-A4FE-A25DB1DABEFB}"/>
              </a:ext>
            </a:extLst>
          </p:cNvPr>
          <p:cNvSpPr txBox="1"/>
          <p:nvPr/>
        </p:nvSpPr>
        <p:spPr>
          <a:xfrm>
            <a:off x="0" y="3570853"/>
            <a:ext cx="12192000" cy="830997"/>
          </a:xfrm>
          <a:prstGeom prst="rect">
            <a:avLst/>
          </a:prstGeom>
          <a:noFill/>
        </p:spPr>
        <p:txBody>
          <a:bodyPr wrap="square" rtlCol="0">
            <a:spAutoFit/>
          </a:bodyPr>
          <a:lstStyle/>
          <a:p>
            <a:pPr algn="ctr"/>
            <a:r>
              <a:rPr lang="en-US" sz="2400" b="1" dirty="0"/>
              <a:t>“The process by which a complex problem or system is broken down into parts </a:t>
            </a:r>
            <a:br>
              <a:rPr lang="en-US" sz="2400" b="1" dirty="0"/>
            </a:br>
            <a:r>
              <a:rPr lang="en-US" sz="2400" b="1" dirty="0"/>
              <a:t>that are easier to conceive, understand, program and maintain.”</a:t>
            </a:r>
            <a:endParaRPr lang="en-GB" sz="2400" b="1" dirty="0"/>
          </a:p>
        </p:txBody>
      </p:sp>
    </p:spTree>
    <p:extLst>
      <p:ext uri="{BB962C8B-B14F-4D97-AF65-F5344CB8AC3E}">
        <p14:creationId xmlns:p14="http://schemas.microsoft.com/office/powerpoint/2010/main" val="792019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2.1 Algorithms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Algorithmic thinking</a:t>
            </a:r>
          </a:p>
        </p:txBody>
      </p:sp>
      <p:sp>
        <p:nvSpPr>
          <p:cNvPr id="2" name="Slide Number Placeholder 1"/>
          <p:cNvSpPr>
            <a:spLocks noGrp="1"/>
          </p:cNvSpPr>
          <p:nvPr>
            <p:ph type="sldNum" sz="quarter" idx="12"/>
          </p:nvPr>
        </p:nvSpPr>
        <p:spPr/>
        <p:txBody>
          <a:bodyPr/>
          <a:lstStyle/>
          <a:p>
            <a:fld id="{F01C0A8E-E8C2-469C-905E-C6857145D775}" type="slidenum">
              <a:rPr lang="en-GB" smtClean="0"/>
              <a:t>144</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2.1.1 Computational thinking</a:t>
            </a:r>
          </a:p>
        </p:txBody>
      </p:sp>
      <p:sp>
        <p:nvSpPr>
          <p:cNvPr id="7" name="TextBox 6">
            <a:extLst>
              <a:ext uri="{FF2B5EF4-FFF2-40B4-BE49-F238E27FC236}">
                <a16:creationId xmlns:a16="http://schemas.microsoft.com/office/drawing/2014/main" id="{068E6813-E310-49A0-BA32-E1CFE8120861}"/>
              </a:ext>
            </a:extLst>
          </p:cNvPr>
          <p:cNvSpPr txBox="1"/>
          <p:nvPr/>
        </p:nvSpPr>
        <p:spPr>
          <a:xfrm>
            <a:off x="0" y="3570853"/>
            <a:ext cx="12192000" cy="461665"/>
          </a:xfrm>
          <a:prstGeom prst="rect">
            <a:avLst/>
          </a:prstGeom>
          <a:noFill/>
        </p:spPr>
        <p:txBody>
          <a:bodyPr wrap="square" rtlCol="0">
            <a:spAutoFit/>
          </a:bodyPr>
          <a:lstStyle/>
          <a:p>
            <a:pPr algn="ctr"/>
            <a:r>
              <a:rPr lang="en-US" sz="2400" b="1" dirty="0"/>
              <a:t>“A way of getting to a solution by identifying the steps required.”</a:t>
            </a:r>
            <a:endParaRPr lang="en-GB" sz="2400" b="1" dirty="0"/>
          </a:p>
        </p:txBody>
      </p:sp>
    </p:spTree>
    <p:extLst>
      <p:ext uri="{BB962C8B-B14F-4D97-AF65-F5344CB8AC3E}">
        <p14:creationId xmlns:p14="http://schemas.microsoft.com/office/powerpoint/2010/main" val="2830404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2.1 Algorithms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Problem inputs</a:t>
            </a:r>
          </a:p>
        </p:txBody>
      </p:sp>
      <p:sp>
        <p:nvSpPr>
          <p:cNvPr id="2" name="Slide Number Placeholder 1"/>
          <p:cNvSpPr>
            <a:spLocks noGrp="1"/>
          </p:cNvSpPr>
          <p:nvPr>
            <p:ph type="sldNum" sz="quarter" idx="12"/>
          </p:nvPr>
        </p:nvSpPr>
        <p:spPr/>
        <p:txBody>
          <a:bodyPr/>
          <a:lstStyle/>
          <a:p>
            <a:fld id="{F01C0A8E-E8C2-469C-905E-C6857145D775}" type="slidenum">
              <a:rPr lang="en-GB" smtClean="0"/>
              <a:t>145</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2.1.2 Designing, creating and refining algorithms</a:t>
            </a:r>
          </a:p>
        </p:txBody>
      </p:sp>
      <p:sp>
        <p:nvSpPr>
          <p:cNvPr id="7" name="TextBox 6">
            <a:extLst>
              <a:ext uri="{FF2B5EF4-FFF2-40B4-BE49-F238E27FC236}">
                <a16:creationId xmlns:a16="http://schemas.microsoft.com/office/drawing/2014/main" id="{908D5FC3-9505-419C-AC6E-746127DA367A}"/>
              </a:ext>
            </a:extLst>
          </p:cNvPr>
          <p:cNvSpPr txBox="1"/>
          <p:nvPr/>
        </p:nvSpPr>
        <p:spPr>
          <a:xfrm>
            <a:off x="0" y="3570853"/>
            <a:ext cx="12192000" cy="461665"/>
          </a:xfrm>
          <a:prstGeom prst="rect">
            <a:avLst/>
          </a:prstGeom>
          <a:noFill/>
        </p:spPr>
        <p:txBody>
          <a:bodyPr wrap="square" rtlCol="0">
            <a:spAutoFit/>
          </a:bodyPr>
          <a:lstStyle/>
          <a:p>
            <a:pPr algn="ctr"/>
            <a:r>
              <a:rPr lang="en-US" sz="2400" b="1" dirty="0"/>
              <a:t>“Any information or data that is fed into a system.”</a:t>
            </a:r>
            <a:endParaRPr lang="en-GB" sz="2400" b="1" dirty="0"/>
          </a:p>
        </p:txBody>
      </p:sp>
    </p:spTree>
    <p:extLst>
      <p:ext uri="{BB962C8B-B14F-4D97-AF65-F5344CB8AC3E}">
        <p14:creationId xmlns:p14="http://schemas.microsoft.com/office/powerpoint/2010/main" val="4045593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2.1 Algorithms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Problem processes</a:t>
            </a:r>
          </a:p>
        </p:txBody>
      </p:sp>
      <p:sp>
        <p:nvSpPr>
          <p:cNvPr id="2" name="Slide Number Placeholder 1"/>
          <p:cNvSpPr>
            <a:spLocks noGrp="1"/>
          </p:cNvSpPr>
          <p:nvPr>
            <p:ph type="sldNum" sz="quarter" idx="12"/>
          </p:nvPr>
        </p:nvSpPr>
        <p:spPr/>
        <p:txBody>
          <a:bodyPr/>
          <a:lstStyle/>
          <a:p>
            <a:fld id="{F01C0A8E-E8C2-469C-905E-C6857145D775}" type="slidenum">
              <a:rPr lang="en-GB" smtClean="0"/>
              <a:t>146</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2.1.2 Designing, creating and refining algorithms</a:t>
            </a:r>
          </a:p>
        </p:txBody>
      </p:sp>
      <p:sp>
        <p:nvSpPr>
          <p:cNvPr id="7" name="TextBox 6">
            <a:extLst>
              <a:ext uri="{FF2B5EF4-FFF2-40B4-BE49-F238E27FC236}">
                <a16:creationId xmlns:a16="http://schemas.microsoft.com/office/drawing/2014/main" id="{8AD16173-5938-4488-8857-C60188B2BA04}"/>
              </a:ext>
            </a:extLst>
          </p:cNvPr>
          <p:cNvSpPr txBox="1"/>
          <p:nvPr/>
        </p:nvSpPr>
        <p:spPr>
          <a:xfrm>
            <a:off x="0" y="3570853"/>
            <a:ext cx="12192000" cy="461665"/>
          </a:xfrm>
          <a:prstGeom prst="rect">
            <a:avLst/>
          </a:prstGeom>
          <a:noFill/>
        </p:spPr>
        <p:txBody>
          <a:bodyPr wrap="square" rtlCol="0">
            <a:spAutoFit/>
          </a:bodyPr>
          <a:lstStyle/>
          <a:p>
            <a:pPr algn="ctr"/>
            <a:r>
              <a:rPr lang="en-US" sz="2400" b="1" dirty="0"/>
              <a:t>“Anything that happens to data while a system is running – e.g., calculations.”</a:t>
            </a:r>
            <a:endParaRPr lang="en-GB" sz="2400" b="1" dirty="0"/>
          </a:p>
        </p:txBody>
      </p:sp>
    </p:spTree>
    <p:extLst>
      <p:ext uri="{BB962C8B-B14F-4D97-AF65-F5344CB8AC3E}">
        <p14:creationId xmlns:p14="http://schemas.microsoft.com/office/powerpoint/2010/main" val="1292666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2.1 Algorithms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Problem outputs</a:t>
            </a:r>
          </a:p>
        </p:txBody>
      </p:sp>
      <p:sp>
        <p:nvSpPr>
          <p:cNvPr id="2" name="Slide Number Placeholder 1"/>
          <p:cNvSpPr>
            <a:spLocks noGrp="1"/>
          </p:cNvSpPr>
          <p:nvPr>
            <p:ph type="sldNum" sz="quarter" idx="12"/>
          </p:nvPr>
        </p:nvSpPr>
        <p:spPr/>
        <p:txBody>
          <a:bodyPr/>
          <a:lstStyle/>
          <a:p>
            <a:fld id="{F01C0A8E-E8C2-469C-905E-C6857145D775}" type="slidenum">
              <a:rPr lang="en-GB" smtClean="0"/>
              <a:t>147</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2.1.2 Designing, creating and refining algorithms</a:t>
            </a:r>
          </a:p>
        </p:txBody>
      </p:sp>
      <p:sp>
        <p:nvSpPr>
          <p:cNvPr id="7" name="TextBox 6">
            <a:extLst>
              <a:ext uri="{FF2B5EF4-FFF2-40B4-BE49-F238E27FC236}">
                <a16:creationId xmlns:a16="http://schemas.microsoft.com/office/drawing/2014/main" id="{453F8AA4-D377-4642-BDFE-73FE2ED9E52C}"/>
              </a:ext>
            </a:extLst>
          </p:cNvPr>
          <p:cNvSpPr txBox="1"/>
          <p:nvPr/>
        </p:nvSpPr>
        <p:spPr>
          <a:xfrm>
            <a:off x="0" y="3570853"/>
            <a:ext cx="12192000" cy="461665"/>
          </a:xfrm>
          <a:prstGeom prst="rect">
            <a:avLst/>
          </a:prstGeom>
          <a:noFill/>
        </p:spPr>
        <p:txBody>
          <a:bodyPr wrap="square" rtlCol="0">
            <a:spAutoFit/>
          </a:bodyPr>
          <a:lstStyle/>
          <a:p>
            <a:pPr algn="ctr"/>
            <a:r>
              <a:rPr lang="en-US" sz="2400" b="1" dirty="0"/>
              <a:t>“Any information or data that leaves a system.”</a:t>
            </a:r>
            <a:endParaRPr lang="en-GB" sz="2400" b="1" dirty="0"/>
          </a:p>
        </p:txBody>
      </p:sp>
    </p:spTree>
    <p:extLst>
      <p:ext uri="{BB962C8B-B14F-4D97-AF65-F5344CB8AC3E}">
        <p14:creationId xmlns:p14="http://schemas.microsoft.com/office/powerpoint/2010/main" val="329708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2.1 Algorithms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Structure diagram</a:t>
            </a:r>
          </a:p>
        </p:txBody>
      </p:sp>
      <p:sp>
        <p:nvSpPr>
          <p:cNvPr id="2" name="Slide Number Placeholder 1"/>
          <p:cNvSpPr>
            <a:spLocks noGrp="1"/>
          </p:cNvSpPr>
          <p:nvPr>
            <p:ph type="sldNum" sz="quarter" idx="12"/>
          </p:nvPr>
        </p:nvSpPr>
        <p:spPr/>
        <p:txBody>
          <a:bodyPr/>
          <a:lstStyle/>
          <a:p>
            <a:fld id="{F01C0A8E-E8C2-469C-905E-C6857145D775}" type="slidenum">
              <a:rPr lang="en-GB" smtClean="0"/>
              <a:t>148</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2.1.2 Designing, creating and refining algorithms</a:t>
            </a:r>
          </a:p>
        </p:txBody>
      </p:sp>
      <p:sp>
        <p:nvSpPr>
          <p:cNvPr id="9" name="TextBox 8">
            <a:extLst>
              <a:ext uri="{FF2B5EF4-FFF2-40B4-BE49-F238E27FC236}">
                <a16:creationId xmlns:a16="http://schemas.microsoft.com/office/drawing/2014/main" id="{0F7A3E0A-6C54-4C6B-B620-E7898169DCEA}"/>
              </a:ext>
            </a:extLst>
          </p:cNvPr>
          <p:cNvSpPr txBox="1"/>
          <p:nvPr/>
        </p:nvSpPr>
        <p:spPr>
          <a:xfrm>
            <a:off x="0" y="3570853"/>
            <a:ext cx="12192000" cy="1200329"/>
          </a:xfrm>
          <a:prstGeom prst="rect">
            <a:avLst/>
          </a:prstGeom>
          <a:noFill/>
        </p:spPr>
        <p:txBody>
          <a:bodyPr wrap="square" rtlCol="0">
            <a:spAutoFit/>
          </a:bodyPr>
          <a:lstStyle/>
          <a:p>
            <a:pPr algn="ctr"/>
            <a:r>
              <a:rPr lang="en-US" sz="2400" b="1" dirty="0"/>
              <a:t>“A diagram that looks like an upside-down tree with one node at the top (root) </a:t>
            </a:r>
            <a:br>
              <a:rPr lang="en-US" sz="2400" b="1" dirty="0"/>
            </a:br>
            <a:r>
              <a:rPr lang="en-US" sz="2400" b="1" dirty="0"/>
              <a:t>and many below. Used when designing solutions to problems to help break </a:t>
            </a:r>
            <a:br>
              <a:rPr lang="en-US" sz="2400" b="1" dirty="0"/>
            </a:br>
            <a:r>
              <a:rPr lang="en-US" sz="2400" b="1" dirty="0"/>
              <a:t>a large problem down into a number of smaller parts.”</a:t>
            </a:r>
            <a:endParaRPr lang="en-GB" sz="2000" u="sng" dirty="0">
              <a:solidFill>
                <a:schemeClr val="bg1">
                  <a:lumMod val="50000"/>
                </a:schemeClr>
              </a:solidFill>
            </a:endParaRPr>
          </a:p>
        </p:txBody>
      </p:sp>
    </p:spTree>
    <p:extLst>
      <p:ext uri="{BB962C8B-B14F-4D97-AF65-F5344CB8AC3E}">
        <p14:creationId xmlns:p14="http://schemas.microsoft.com/office/powerpoint/2010/main" val="2967132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2.1 Algorithms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Pseudocode</a:t>
            </a:r>
          </a:p>
        </p:txBody>
      </p:sp>
      <p:sp>
        <p:nvSpPr>
          <p:cNvPr id="2" name="Slide Number Placeholder 1"/>
          <p:cNvSpPr>
            <a:spLocks noGrp="1"/>
          </p:cNvSpPr>
          <p:nvPr>
            <p:ph type="sldNum" sz="quarter" idx="12"/>
          </p:nvPr>
        </p:nvSpPr>
        <p:spPr/>
        <p:txBody>
          <a:bodyPr/>
          <a:lstStyle/>
          <a:p>
            <a:fld id="{F01C0A8E-E8C2-469C-905E-C6857145D775}" type="slidenum">
              <a:rPr lang="en-GB" smtClean="0"/>
              <a:t>149</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2.1.2 Designing, creating and refining algorithms</a:t>
            </a:r>
          </a:p>
        </p:txBody>
      </p:sp>
      <p:sp>
        <p:nvSpPr>
          <p:cNvPr id="7" name="TextBox 6">
            <a:extLst>
              <a:ext uri="{FF2B5EF4-FFF2-40B4-BE49-F238E27FC236}">
                <a16:creationId xmlns:a16="http://schemas.microsoft.com/office/drawing/2014/main" id="{5F3C7BF2-722B-49AA-8D1C-3EB534CC6374}"/>
              </a:ext>
            </a:extLst>
          </p:cNvPr>
          <p:cNvSpPr txBox="1"/>
          <p:nvPr/>
        </p:nvSpPr>
        <p:spPr>
          <a:xfrm>
            <a:off x="0" y="3570853"/>
            <a:ext cx="12192000" cy="830997"/>
          </a:xfrm>
          <a:prstGeom prst="rect">
            <a:avLst/>
          </a:prstGeom>
          <a:noFill/>
        </p:spPr>
        <p:txBody>
          <a:bodyPr wrap="square" rtlCol="0">
            <a:spAutoFit/>
          </a:bodyPr>
          <a:lstStyle/>
          <a:p>
            <a:pPr algn="ctr"/>
            <a:r>
              <a:rPr lang="en-US" sz="2400" b="1" dirty="0"/>
              <a:t>“A language-independent description of the steps of an algorithm. </a:t>
            </a:r>
            <a:br>
              <a:rPr lang="en-US" sz="2400" b="1" dirty="0"/>
            </a:br>
            <a:r>
              <a:rPr lang="en-US" sz="2400" b="1" dirty="0"/>
              <a:t>Intended for humans to express and design algorithms before coding.”</a:t>
            </a:r>
            <a:endParaRPr lang="en-GB" sz="2400" b="1" dirty="0"/>
          </a:p>
        </p:txBody>
      </p:sp>
    </p:spTree>
    <p:extLst>
      <p:ext uri="{BB962C8B-B14F-4D97-AF65-F5344CB8AC3E}">
        <p14:creationId xmlns:p14="http://schemas.microsoft.com/office/powerpoint/2010/main" val="1314702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1.1 Systems architecture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Cores</a:t>
            </a:r>
          </a:p>
        </p:txBody>
      </p:sp>
      <p:sp>
        <p:nvSpPr>
          <p:cNvPr id="2" name="Slide Number Placeholder 1"/>
          <p:cNvSpPr>
            <a:spLocks noGrp="1"/>
          </p:cNvSpPr>
          <p:nvPr>
            <p:ph type="sldNum" sz="quarter" idx="12"/>
          </p:nvPr>
        </p:nvSpPr>
        <p:spPr/>
        <p:txBody>
          <a:bodyPr/>
          <a:lstStyle/>
          <a:p>
            <a:fld id="{F01C0A8E-E8C2-469C-905E-C6857145D775}" type="slidenum">
              <a:rPr lang="en-GB" smtClean="0"/>
              <a:t>15</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1.1.2 CPU performance</a:t>
            </a:r>
          </a:p>
        </p:txBody>
      </p:sp>
      <p:sp>
        <p:nvSpPr>
          <p:cNvPr id="7" name="TextBox 6">
            <a:extLst>
              <a:ext uri="{FF2B5EF4-FFF2-40B4-BE49-F238E27FC236}">
                <a16:creationId xmlns:a16="http://schemas.microsoft.com/office/drawing/2014/main" id="{ECC8BEA6-7B5C-4471-A939-06B07CD42B0E}"/>
              </a:ext>
            </a:extLst>
          </p:cNvPr>
          <p:cNvSpPr txBox="1"/>
          <p:nvPr/>
        </p:nvSpPr>
        <p:spPr>
          <a:xfrm>
            <a:off x="0" y="3570853"/>
            <a:ext cx="12192000" cy="830997"/>
          </a:xfrm>
          <a:prstGeom prst="rect">
            <a:avLst/>
          </a:prstGeom>
          <a:noFill/>
        </p:spPr>
        <p:txBody>
          <a:bodyPr wrap="square" rtlCol="0">
            <a:spAutoFit/>
          </a:bodyPr>
          <a:lstStyle/>
          <a:p>
            <a:pPr algn="ctr"/>
            <a:r>
              <a:rPr lang="en-US" sz="2400" b="1" dirty="0"/>
              <a:t>“Part of a multi-core processor, a single component with two or more independent CPUs </a:t>
            </a:r>
            <a:br>
              <a:rPr lang="en-US" sz="2400" b="1" dirty="0"/>
            </a:br>
            <a:r>
              <a:rPr lang="en-US" sz="2400" b="1" dirty="0"/>
              <a:t>that facilitate the fetch-decode-execute cycle.”</a:t>
            </a:r>
            <a:endParaRPr lang="en-GB" sz="2400" b="1" dirty="0"/>
          </a:p>
        </p:txBody>
      </p:sp>
    </p:spTree>
    <p:extLst>
      <p:ext uri="{BB962C8B-B14F-4D97-AF65-F5344CB8AC3E}">
        <p14:creationId xmlns:p14="http://schemas.microsoft.com/office/powerpoint/2010/main" val="111337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2.1 Algorithms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Flowchart</a:t>
            </a:r>
          </a:p>
        </p:txBody>
      </p:sp>
      <p:sp>
        <p:nvSpPr>
          <p:cNvPr id="2" name="Slide Number Placeholder 1"/>
          <p:cNvSpPr>
            <a:spLocks noGrp="1"/>
          </p:cNvSpPr>
          <p:nvPr>
            <p:ph type="sldNum" sz="quarter" idx="12"/>
          </p:nvPr>
        </p:nvSpPr>
        <p:spPr/>
        <p:txBody>
          <a:bodyPr/>
          <a:lstStyle/>
          <a:p>
            <a:fld id="{F01C0A8E-E8C2-469C-905E-C6857145D775}" type="slidenum">
              <a:rPr lang="en-GB" smtClean="0"/>
              <a:t>150</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2.1.2 Designing, creating and refining algorithms</a:t>
            </a:r>
          </a:p>
        </p:txBody>
      </p:sp>
      <p:sp>
        <p:nvSpPr>
          <p:cNvPr id="7" name="TextBox 6">
            <a:extLst>
              <a:ext uri="{FF2B5EF4-FFF2-40B4-BE49-F238E27FC236}">
                <a16:creationId xmlns:a16="http://schemas.microsoft.com/office/drawing/2014/main" id="{108EED3C-F6BA-48B1-B650-491C62CBE9D8}"/>
              </a:ext>
            </a:extLst>
          </p:cNvPr>
          <p:cNvSpPr txBox="1"/>
          <p:nvPr/>
        </p:nvSpPr>
        <p:spPr>
          <a:xfrm>
            <a:off x="0" y="3570853"/>
            <a:ext cx="12192000" cy="461665"/>
          </a:xfrm>
          <a:prstGeom prst="rect">
            <a:avLst/>
          </a:prstGeom>
          <a:noFill/>
        </p:spPr>
        <p:txBody>
          <a:bodyPr wrap="square" rtlCol="0">
            <a:spAutoFit/>
          </a:bodyPr>
          <a:lstStyle/>
          <a:p>
            <a:pPr algn="ctr"/>
            <a:r>
              <a:rPr lang="en-US" sz="2400" b="1" dirty="0"/>
              <a:t>“A method of designing algorithms using symbols before coding.”</a:t>
            </a:r>
            <a:endParaRPr lang="en-GB" sz="2400" b="1" dirty="0"/>
          </a:p>
        </p:txBody>
      </p:sp>
    </p:spTree>
    <p:extLst>
      <p:ext uri="{BB962C8B-B14F-4D97-AF65-F5344CB8AC3E}">
        <p14:creationId xmlns:p14="http://schemas.microsoft.com/office/powerpoint/2010/main" val="3080901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2.1 Algorithms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Trace table</a:t>
            </a:r>
          </a:p>
        </p:txBody>
      </p:sp>
      <p:sp>
        <p:nvSpPr>
          <p:cNvPr id="2" name="Slide Number Placeholder 1"/>
          <p:cNvSpPr>
            <a:spLocks noGrp="1"/>
          </p:cNvSpPr>
          <p:nvPr>
            <p:ph type="sldNum" sz="quarter" idx="12"/>
          </p:nvPr>
        </p:nvSpPr>
        <p:spPr/>
        <p:txBody>
          <a:bodyPr/>
          <a:lstStyle/>
          <a:p>
            <a:fld id="{F01C0A8E-E8C2-469C-905E-C6857145D775}" type="slidenum">
              <a:rPr lang="en-GB" smtClean="0"/>
              <a:t>151</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2.1.2 Designing, creating and refining algorithms</a:t>
            </a:r>
          </a:p>
        </p:txBody>
      </p:sp>
      <p:sp>
        <p:nvSpPr>
          <p:cNvPr id="7" name="TextBox 6">
            <a:extLst>
              <a:ext uri="{FF2B5EF4-FFF2-40B4-BE49-F238E27FC236}">
                <a16:creationId xmlns:a16="http://schemas.microsoft.com/office/drawing/2014/main" id="{00B53438-5E43-4D4E-B9E1-A54F55B8CBAE}"/>
              </a:ext>
            </a:extLst>
          </p:cNvPr>
          <p:cNvSpPr txBox="1"/>
          <p:nvPr/>
        </p:nvSpPr>
        <p:spPr>
          <a:xfrm>
            <a:off x="0" y="3570853"/>
            <a:ext cx="12192000" cy="1200329"/>
          </a:xfrm>
          <a:prstGeom prst="rect">
            <a:avLst/>
          </a:prstGeom>
          <a:noFill/>
        </p:spPr>
        <p:txBody>
          <a:bodyPr wrap="square" rtlCol="0">
            <a:spAutoFit/>
          </a:bodyPr>
          <a:lstStyle/>
          <a:p>
            <a:pPr algn="ctr"/>
            <a:r>
              <a:rPr lang="en-GB" sz="2400" b="1" dirty="0"/>
              <a:t>“A technique used to test algorithms and ensure that no logical errors occur while </a:t>
            </a:r>
            <a:br>
              <a:rPr lang="en-GB" sz="2400" b="1" dirty="0"/>
            </a:br>
            <a:r>
              <a:rPr lang="en-GB" sz="2400" b="1" dirty="0"/>
              <a:t>the algorithm is being processed. The table usually has a column for each variable. </a:t>
            </a:r>
            <a:br>
              <a:rPr lang="en-GB" sz="2400" b="1" dirty="0"/>
            </a:br>
            <a:r>
              <a:rPr lang="en-GB" sz="2400" b="1" dirty="0"/>
              <a:t>Each row shows how the various values change as the algorithm runs.”</a:t>
            </a:r>
          </a:p>
        </p:txBody>
      </p:sp>
    </p:spTree>
    <p:extLst>
      <p:ext uri="{BB962C8B-B14F-4D97-AF65-F5344CB8AC3E}">
        <p14:creationId xmlns:p14="http://schemas.microsoft.com/office/powerpoint/2010/main" val="3404469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2.1 Algorithms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Searching algorithms</a:t>
            </a:r>
          </a:p>
        </p:txBody>
      </p:sp>
      <p:sp>
        <p:nvSpPr>
          <p:cNvPr id="2" name="Slide Number Placeholder 1"/>
          <p:cNvSpPr>
            <a:spLocks noGrp="1"/>
          </p:cNvSpPr>
          <p:nvPr>
            <p:ph type="sldNum" sz="quarter" idx="12"/>
          </p:nvPr>
        </p:nvSpPr>
        <p:spPr/>
        <p:txBody>
          <a:bodyPr/>
          <a:lstStyle/>
          <a:p>
            <a:fld id="{F01C0A8E-E8C2-469C-905E-C6857145D775}" type="slidenum">
              <a:rPr lang="en-GB" smtClean="0"/>
              <a:t>152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2.1.3 Searching and sorting algorithms</a:t>
            </a:r>
          </a:p>
        </p:txBody>
      </p:sp>
      <p:sp>
        <p:nvSpPr>
          <p:cNvPr id="9" name="TextBox 8">
            <a:extLst>
              <a:ext uri="{FF2B5EF4-FFF2-40B4-BE49-F238E27FC236}">
                <a16:creationId xmlns:a16="http://schemas.microsoft.com/office/drawing/2014/main" id="{D6ECAB18-AE00-458A-B037-5F3D9A112638}"/>
              </a:ext>
            </a:extLst>
          </p:cNvPr>
          <p:cNvSpPr txBox="1"/>
          <p:nvPr/>
        </p:nvSpPr>
        <p:spPr>
          <a:xfrm>
            <a:off x="0" y="3570853"/>
            <a:ext cx="12192000" cy="461665"/>
          </a:xfrm>
          <a:prstGeom prst="rect">
            <a:avLst/>
          </a:prstGeom>
          <a:noFill/>
        </p:spPr>
        <p:txBody>
          <a:bodyPr wrap="square" rtlCol="0">
            <a:spAutoFit/>
          </a:bodyPr>
          <a:lstStyle/>
          <a:p>
            <a:pPr algn="ctr"/>
            <a:r>
              <a:rPr lang="en-US" sz="2400" b="1" dirty="0"/>
              <a:t>“An algorithm that attempts to find a specific value in a data set.”</a:t>
            </a:r>
            <a:endParaRPr lang="en-GB" sz="2400" b="1" dirty="0"/>
          </a:p>
        </p:txBody>
      </p:sp>
    </p:spTree>
    <p:extLst>
      <p:ext uri="{BB962C8B-B14F-4D97-AF65-F5344CB8AC3E}">
        <p14:creationId xmlns:p14="http://schemas.microsoft.com/office/powerpoint/2010/main" val="1222523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2.1 Algorithms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Binary search</a:t>
            </a:r>
          </a:p>
        </p:txBody>
      </p:sp>
      <p:sp>
        <p:nvSpPr>
          <p:cNvPr id="2" name="Slide Number Placeholder 1"/>
          <p:cNvSpPr>
            <a:spLocks noGrp="1"/>
          </p:cNvSpPr>
          <p:nvPr>
            <p:ph type="sldNum" sz="quarter" idx="12"/>
          </p:nvPr>
        </p:nvSpPr>
        <p:spPr/>
        <p:txBody>
          <a:bodyPr/>
          <a:lstStyle/>
          <a:p>
            <a:fld id="{F01C0A8E-E8C2-469C-905E-C6857145D775}" type="slidenum">
              <a:rPr lang="en-GB" smtClean="0"/>
              <a:t>153</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2.1.3 Searching and sorting algorithms</a:t>
            </a:r>
          </a:p>
        </p:txBody>
      </p:sp>
      <p:sp>
        <p:nvSpPr>
          <p:cNvPr id="7" name="TextBox 6">
            <a:extLst>
              <a:ext uri="{FF2B5EF4-FFF2-40B4-BE49-F238E27FC236}">
                <a16:creationId xmlns:a16="http://schemas.microsoft.com/office/drawing/2014/main" id="{B47CC0A1-67F8-4421-8952-D1E679DC2E01}"/>
              </a:ext>
            </a:extLst>
          </p:cNvPr>
          <p:cNvSpPr txBox="1"/>
          <p:nvPr/>
        </p:nvSpPr>
        <p:spPr>
          <a:xfrm>
            <a:off x="0" y="3570853"/>
            <a:ext cx="12192000" cy="1569660"/>
          </a:xfrm>
          <a:prstGeom prst="rect">
            <a:avLst/>
          </a:prstGeom>
          <a:noFill/>
        </p:spPr>
        <p:txBody>
          <a:bodyPr wrap="square" rtlCol="0">
            <a:spAutoFit/>
          </a:bodyPr>
          <a:lstStyle/>
          <a:p>
            <a:pPr algn="ctr"/>
            <a:r>
              <a:rPr lang="en-US" sz="2400" b="1" dirty="0"/>
              <a:t>“Efficient search method that only works if a file’s records are arranged in sequence. Involves accessing the middle record in the file, determining whether the target record has been found and, if not, whether the target record is before or after the mid-point. The process is repeated on the part of the file where the target record is expected to be until it is found.”</a:t>
            </a:r>
            <a:endParaRPr lang="en-GB" sz="2400" b="1" dirty="0"/>
          </a:p>
        </p:txBody>
      </p:sp>
    </p:spTree>
    <p:extLst>
      <p:ext uri="{BB962C8B-B14F-4D97-AF65-F5344CB8AC3E}">
        <p14:creationId xmlns:p14="http://schemas.microsoft.com/office/powerpoint/2010/main" val="1778085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2.1 Algorithms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Linear search</a:t>
            </a:r>
          </a:p>
        </p:txBody>
      </p:sp>
      <p:sp>
        <p:nvSpPr>
          <p:cNvPr id="2" name="Slide Number Placeholder 1"/>
          <p:cNvSpPr>
            <a:spLocks noGrp="1"/>
          </p:cNvSpPr>
          <p:nvPr>
            <p:ph type="sldNum" sz="quarter" idx="12"/>
          </p:nvPr>
        </p:nvSpPr>
        <p:spPr/>
        <p:txBody>
          <a:bodyPr/>
          <a:lstStyle/>
          <a:p>
            <a:fld id="{F01C0A8E-E8C2-469C-905E-C6857145D775}" type="slidenum">
              <a:rPr lang="en-GB" smtClean="0"/>
              <a:t>154</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2.1.3 Searching and sorting algorithms</a:t>
            </a:r>
          </a:p>
        </p:txBody>
      </p:sp>
      <p:sp>
        <p:nvSpPr>
          <p:cNvPr id="7" name="TextBox 6">
            <a:extLst>
              <a:ext uri="{FF2B5EF4-FFF2-40B4-BE49-F238E27FC236}">
                <a16:creationId xmlns:a16="http://schemas.microsoft.com/office/drawing/2014/main" id="{8A232B65-0017-4D3F-BC17-501688D0F513}"/>
              </a:ext>
            </a:extLst>
          </p:cNvPr>
          <p:cNvSpPr txBox="1"/>
          <p:nvPr/>
        </p:nvSpPr>
        <p:spPr>
          <a:xfrm>
            <a:off x="0" y="3570853"/>
            <a:ext cx="12192000" cy="830997"/>
          </a:xfrm>
          <a:prstGeom prst="rect">
            <a:avLst/>
          </a:prstGeom>
          <a:noFill/>
        </p:spPr>
        <p:txBody>
          <a:bodyPr wrap="square" rtlCol="0">
            <a:spAutoFit/>
          </a:bodyPr>
          <a:lstStyle/>
          <a:p>
            <a:pPr algn="ctr"/>
            <a:r>
              <a:rPr lang="en-US" sz="2400" b="1" dirty="0"/>
              <a:t>“Examining each entry in a file in turn until the target record is found or the end of the file </a:t>
            </a:r>
            <a:br>
              <a:rPr lang="en-US" sz="2400" b="1" dirty="0"/>
            </a:br>
            <a:r>
              <a:rPr lang="en-US" sz="2400" b="1" dirty="0"/>
              <a:t>is reached. Unless the file is arranged in a useful order, a serial search must be used.”</a:t>
            </a:r>
            <a:endParaRPr lang="en-GB" sz="2400" b="1" dirty="0"/>
          </a:p>
        </p:txBody>
      </p:sp>
    </p:spTree>
    <p:extLst>
      <p:ext uri="{BB962C8B-B14F-4D97-AF65-F5344CB8AC3E}">
        <p14:creationId xmlns:p14="http://schemas.microsoft.com/office/powerpoint/2010/main" val="2149761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2.1 Algorithms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Sorting algorithm</a:t>
            </a:r>
          </a:p>
        </p:txBody>
      </p:sp>
      <p:sp>
        <p:nvSpPr>
          <p:cNvPr id="2" name="Slide Number Placeholder 1"/>
          <p:cNvSpPr>
            <a:spLocks noGrp="1"/>
          </p:cNvSpPr>
          <p:nvPr>
            <p:ph type="sldNum" sz="quarter" idx="12"/>
          </p:nvPr>
        </p:nvSpPr>
        <p:spPr/>
        <p:txBody>
          <a:bodyPr/>
          <a:lstStyle/>
          <a:p>
            <a:fld id="{F01C0A8E-E8C2-469C-905E-C6857145D775}" type="slidenum">
              <a:rPr lang="en-GB" smtClean="0"/>
              <a:t>155</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2.1.3 Searching and sorting algorithms</a:t>
            </a:r>
          </a:p>
        </p:txBody>
      </p:sp>
      <p:sp>
        <p:nvSpPr>
          <p:cNvPr id="7" name="TextBox 6">
            <a:extLst>
              <a:ext uri="{FF2B5EF4-FFF2-40B4-BE49-F238E27FC236}">
                <a16:creationId xmlns:a16="http://schemas.microsoft.com/office/drawing/2014/main" id="{7CEB1304-DA64-4A2E-B1B8-5BE6D2422DEC}"/>
              </a:ext>
            </a:extLst>
          </p:cNvPr>
          <p:cNvSpPr txBox="1"/>
          <p:nvPr/>
        </p:nvSpPr>
        <p:spPr>
          <a:xfrm>
            <a:off x="0" y="3570853"/>
            <a:ext cx="12192000" cy="461665"/>
          </a:xfrm>
          <a:prstGeom prst="rect">
            <a:avLst/>
          </a:prstGeom>
          <a:noFill/>
        </p:spPr>
        <p:txBody>
          <a:bodyPr wrap="square" rtlCol="0">
            <a:spAutoFit/>
          </a:bodyPr>
          <a:lstStyle/>
          <a:p>
            <a:pPr algn="ctr"/>
            <a:r>
              <a:rPr lang="en-US" sz="2400" b="1" dirty="0"/>
              <a:t>“An algorithm that attempts to sort an unordered set of values.”</a:t>
            </a:r>
            <a:endParaRPr lang="en-GB" sz="2400" b="1" dirty="0"/>
          </a:p>
        </p:txBody>
      </p:sp>
    </p:spTree>
    <p:extLst>
      <p:ext uri="{BB962C8B-B14F-4D97-AF65-F5344CB8AC3E}">
        <p14:creationId xmlns:p14="http://schemas.microsoft.com/office/powerpoint/2010/main" val="24388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661720"/>
          </a:xfrm>
          <a:prstGeom prst="rect">
            <a:avLst/>
          </a:prstGeom>
          <a:noFill/>
        </p:spPr>
        <p:txBody>
          <a:bodyPr wrap="square" rtlCol="0">
            <a:spAutoFit/>
          </a:bodyPr>
          <a:lstStyle/>
          <a:p>
            <a:pPr algn="ctr">
              <a:tabLst>
                <a:tab pos="3765550" algn="l"/>
              </a:tabLst>
            </a:pPr>
            <a:r>
              <a:rPr lang="en-GB" sz="3700" b="1" dirty="0">
                <a:solidFill>
                  <a:srgbClr val="008C8C"/>
                </a:solidFill>
              </a:rPr>
              <a:t>2.1 Algorithms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Bubble sort</a:t>
            </a:r>
          </a:p>
        </p:txBody>
      </p:sp>
      <p:sp>
        <p:nvSpPr>
          <p:cNvPr id="2" name="Slide Number Placeholder 1"/>
          <p:cNvSpPr>
            <a:spLocks noGrp="1"/>
          </p:cNvSpPr>
          <p:nvPr>
            <p:ph type="sldNum" sz="quarter" idx="12"/>
          </p:nvPr>
        </p:nvSpPr>
        <p:spPr/>
        <p:txBody>
          <a:bodyPr/>
          <a:lstStyle/>
          <a:p>
            <a:fld id="{F01C0A8E-E8C2-469C-905E-C6857145D775}" type="slidenum">
              <a:rPr lang="en-GB" smtClean="0"/>
              <a:t>156</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2.1.3 Searching and sorting algorithms</a:t>
            </a:r>
          </a:p>
        </p:txBody>
      </p:sp>
      <p:sp>
        <p:nvSpPr>
          <p:cNvPr id="7" name="TextBox 6">
            <a:extLst>
              <a:ext uri="{FF2B5EF4-FFF2-40B4-BE49-F238E27FC236}">
                <a16:creationId xmlns:a16="http://schemas.microsoft.com/office/drawing/2014/main" id="{3FE0D1F9-6508-4778-97DC-4EC6FB6BC569}"/>
              </a:ext>
            </a:extLst>
          </p:cNvPr>
          <p:cNvSpPr txBox="1"/>
          <p:nvPr/>
        </p:nvSpPr>
        <p:spPr>
          <a:xfrm>
            <a:off x="0" y="3570853"/>
            <a:ext cx="12192000" cy="1200329"/>
          </a:xfrm>
          <a:prstGeom prst="rect">
            <a:avLst/>
          </a:prstGeom>
          <a:noFill/>
        </p:spPr>
        <p:txBody>
          <a:bodyPr wrap="square" rtlCol="0">
            <a:spAutoFit/>
          </a:bodyPr>
          <a:lstStyle/>
          <a:p>
            <a:pPr algn="ctr"/>
            <a:r>
              <a:rPr lang="en-US" sz="2400" b="1" dirty="0"/>
              <a:t>“Simple and popular with inexperienced programmers but inefficient for sorting large </a:t>
            </a:r>
            <a:br>
              <a:rPr lang="en-US" sz="2400" b="1" dirty="0"/>
            </a:br>
            <a:r>
              <a:rPr lang="en-US" sz="2400" b="1" dirty="0"/>
              <a:t>amounts of data, as the length of time it takes to execute correlates to the square of the number of items – e.g., if a list of 10 items takes 1ms to sort, 100 items will take 100ms.”</a:t>
            </a:r>
            <a:endParaRPr lang="en-GB" sz="2400" b="1" dirty="0"/>
          </a:p>
        </p:txBody>
      </p:sp>
    </p:spTree>
    <p:extLst>
      <p:ext uri="{BB962C8B-B14F-4D97-AF65-F5344CB8AC3E}">
        <p14:creationId xmlns:p14="http://schemas.microsoft.com/office/powerpoint/2010/main" val="270873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2.1 Algorithms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Merge sort</a:t>
            </a:r>
          </a:p>
        </p:txBody>
      </p:sp>
      <p:sp>
        <p:nvSpPr>
          <p:cNvPr id="2" name="Slide Number Placeholder 1"/>
          <p:cNvSpPr>
            <a:spLocks noGrp="1"/>
          </p:cNvSpPr>
          <p:nvPr>
            <p:ph type="sldNum" sz="quarter" idx="12"/>
          </p:nvPr>
        </p:nvSpPr>
        <p:spPr/>
        <p:txBody>
          <a:bodyPr/>
          <a:lstStyle/>
          <a:p>
            <a:fld id="{F01C0A8E-E8C2-469C-905E-C6857145D775}" type="slidenum">
              <a:rPr lang="en-GB" smtClean="0"/>
              <a:t>157</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2.1.3 Searching and sorting algorithms</a:t>
            </a:r>
          </a:p>
        </p:txBody>
      </p:sp>
      <p:sp>
        <p:nvSpPr>
          <p:cNvPr id="7" name="TextBox 6">
            <a:extLst>
              <a:ext uri="{FF2B5EF4-FFF2-40B4-BE49-F238E27FC236}">
                <a16:creationId xmlns:a16="http://schemas.microsoft.com/office/drawing/2014/main" id="{AE048CFB-1340-47FB-9E02-45225FEC7FDE}"/>
              </a:ext>
            </a:extLst>
          </p:cNvPr>
          <p:cNvSpPr txBox="1"/>
          <p:nvPr/>
        </p:nvSpPr>
        <p:spPr>
          <a:xfrm>
            <a:off x="0" y="3570853"/>
            <a:ext cx="12192000" cy="1200329"/>
          </a:xfrm>
          <a:prstGeom prst="rect">
            <a:avLst/>
          </a:prstGeom>
          <a:noFill/>
        </p:spPr>
        <p:txBody>
          <a:bodyPr wrap="square" rtlCol="0">
            <a:spAutoFit/>
          </a:bodyPr>
          <a:lstStyle/>
          <a:p>
            <a:pPr algn="ctr"/>
            <a:r>
              <a:rPr lang="en-US" sz="2400" b="1" dirty="0"/>
              <a:t>“Divide-and-conquer algorithm created by John von Neumann. First, the list is divided into the smallest unit, known as an element. Each element is compared with the adjacent list with a view to sorting the records and merging the two lists back together.”</a:t>
            </a:r>
            <a:endParaRPr lang="en-GB" sz="2400" b="1" dirty="0"/>
          </a:p>
        </p:txBody>
      </p:sp>
    </p:spTree>
    <p:extLst>
      <p:ext uri="{BB962C8B-B14F-4D97-AF65-F5344CB8AC3E}">
        <p14:creationId xmlns:p14="http://schemas.microsoft.com/office/powerpoint/2010/main" val="1478556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2.1 Algorithms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Insertion sort</a:t>
            </a:r>
          </a:p>
        </p:txBody>
      </p:sp>
      <p:sp>
        <p:nvSpPr>
          <p:cNvPr id="2" name="Slide Number Placeholder 1"/>
          <p:cNvSpPr>
            <a:spLocks noGrp="1"/>
          </p:cNvSpPr>
          <p:nvPr>
            <p:ph type="sldNum" sz="quarter" idx="12"/>
          </p:nvPr>
        </p:nvSpPr>
        <p:spPr/>
        <p:txBody>
          <a:bodyPr/>
          <a:lstStyle/>
          <a:p>
            <a:fld id="{F01C0A8E-E8C2-469C-905E-C6857145D775}" type="slidenum">
              <a:rPr lang="en-GB" smtClean="0"/>
              <a:t>158</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2.1.3 Searching and sorting algorithms</a:t>
            </a:r>
          </a:p>
        </p:txBody>
      </p:sp>
      <p:sp>
        <p:nvSpPr>
          <p:cNvPr id="7" name="TextBox 6">
            <a:extLst>
              <a:ext uri="{FF2B5EF4-FFF2-40B4-BE49-F238E27FC236}">
                <a16:creationId xmlns:a16="http://schemas.microsoft.com/office/drawing/2014/main" id="{8D895282-39E4-4AB4-A9B1-26A477DABF8D}"/>
              </a:ext>
            </a:extLst>
          </p:cNvPr>
          <p:cNvSpPr txBox="1"/>
          <p:nvPr/>
        </p:nvSpPr>
        <p:spPr>
          <a:xfrm>
            <a:off x="0" y="3570853"/>
            <a:ext cx="12192000" cy="830997"/>
          </a:xfrm>
          <a:prstGeom prst="rect">
            <a:avLst/>
          </a:prstGeom>
          <a:noFill/>
        </p:spPr>
        <p:txBody>
          <a:bodyPr wrap="square" rtlCol="0">
            <a:spAutoFit/>
          </a:bodyPr>
          <a:lstStyle/>
          <a:p>
            <a:pPr algn="ctr"/>
            <a:r>
              <a:rPr lang="en-US" sz="2400" b="1" dirty="0"/>
              <a:t>“A simple sorting algorithm that builds the final sorted array/list one item at a time. </a:t>
            </a:r>
            <a:br>
              <a:rPr lang="en-US" sz="2400" b="1" dirty="0"/>
            </a:br>
            <a:r>
              <a:rPr lang="en-US" sz="2400" b="1" dirty="0"/>
              <a:t>Less efficient with large lists than advanced algorithms like quicksort, heapsort or merge sort.”</a:t>
            </a:r>
            <a:endParaRPr lang="en-GB" sz="2400" b="1" dirty="0"/>
          </a:p>
        </p:txBody>
      </p:sp>
    </p:spTree>
    <p:extLst>
      <p:ext uri="{BB962C8B-B14F-4D97-AF65-F5344CB8AC3E}">
        <p14:creationId xmlns:p14="http://schemas.microsoft.com/office/powerpoint/2010/main" val="190177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07508-C262-4122-ACD7-1B085FD087E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D1E58EC-3DE5-4DD2-B5BE-1055E9348015}"/>
              </a:ext>
            </a:extLst>
          </p:cNvPr>
          <p:cNvSpPr>
            <a:spLocks noGrp="1"/>
          </p:cNvSpPr>
          <p:nvPr>
            <p:ph idx="1"/>
          </p:nvPr>
        </p:nvSpPr>
        <p:spPr/>
        <p:txBody>
          <a:bodyPr>
            <a:normAutofit fontScale="85000" lnSpcReduction="20000"/>
          </a:bodyPr>
          <a:lstStyle/>
          <a:p>
            <a:pPr marL="0" indent="0" algn="ctr">
              <a:buNone/>
            </a:pPr>
            <a:r>
              <a:rPr lang="en-GB" sz="42400" dirty="0"/>
              <a:t>2.2</a:t>
            </a:r>
          </a:p>
        </p:txBody>
      </p:sp>
      <p:sp>
        <p:nvSpPr>
          <p:cNvPr id="4" name="Slide Number Placeholder 3">
            <a:extLst>
              <a:ext uri="{FF2B5EF4-FFF2-40B4-BE49-F238E27FC236}">
                <a16:creationId xmlns:a16="http://schemas.microsoft.com/office/drawing/2014/main" id="{72411B96-A0F1-4142-9F2D-D0D9D0A06D8B}"/>
              </a:ext>
            </a:extLst>
          </p:cNvPr>
          <p:cNvSpPr>
            <a:spLocks noGrp="1"/>
          </p:cNvSpPr>
          <p:nvPr>
            <p:ph type="sldNum" sz="quarter" idx="12"/>
          </p:nvPr>
        </p:nvSpPr>
        <p:spPr/>
        <p:txBody>
          <a:bodyPr/>
          <a:lstStyle/>
          <a:p>
            <a:fld id="{F01C0A8E-E8C2-469C-905E-C6857145D775}" type="slidenum">
              <a:rPr lang="en-GB" smtClean="0"/>
              <a:t>159</a:t>
            </a:fld>
            <a:endParaRPr lang="en-GB" dirty="0"/>
          </a:p>
        </p:txBody>
      </p:sp>
    </p:spTree>
    <p:extLst>
      <p:ext uri="{BB962C8B-B14F-4D97-AF65-F5344CB8AC3E}">
        <p14:creationId xmlns:p14="http://schemas.microsoft.com/office/powerpoint/2010/main" val="241680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1.1 Systems architecture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Embedded system</a:t>
            </a:r>
          </a:p>
        </p:txBody>
      </p:sp>
      <p:sp>
        <p:nvSpPr>
          <p:cNvPr id="2" name="Slide Number Placeholder 1"/>
          <p:cNvSpPr>
            <a:spLocks noGrp="1"/>
          </p:cNvSpPr>
          <p:nvPr>
            <p:ph type="sldNum" sz="quarter" idx="12"/>
          </p:nvPr>
        </p:nvSpPr>
        <p:spPr/>
        <p:txBody>
          <a:bodyPr/>
          <a:lstStyle/>
          <a:p>
            <a:fld id="{F01C0A8E-E8C2-469C-905E-C6857145D775}" type="slidenum">
              <a:rPr lang="en-GB" smtClean="0"/>
              <a:t>16</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1.1.3 Embedded systems</a:t>
            </a:r>
          </a:p>
        </p:txBody>
      </p:sp>
      <p:sp>
        <p:nvSpPr>
          <p:cNvPr id="7" name="TextBox 6">
            <a:extLst>
              <a:ext uri="{FF2B5EF4-FFF2-40B4-BE49-F238E27FC236}">
                <a16:creationId xmlns:a16="http://schemas.microsoft.com/office/drawing/2014/main" id="{B620D98B-6EB6-4207-82C2-3F155F4CFCC5}"/>
              </a:ext>
            </a:extLst>
          </p:cNvPr>
          <p:cNvSpPr txBox="1"/>
          <p:nvPr/>
        </p:nvSpPr>
        <p:spPr>
          <a:xfrm>
            <a:off x="0" y="3570853"/>
            <a:ext cx="12192000" cy="830997"/>
          </a:xfrm>
          <a:prstGeom prst="rect">
            <a:avLst/>
          </a:prstGeom>
          <a:noFill/>
        </p:spPr>
        <p:txBody>
          <a:bodyPr wrap="square" rtlCol="0">
            <a:spAutoFit/>
          </a:bodyPr>
          <a:lstStyle/>
          <a:p>
            <a:pPr algn="ctr"/>
            <a:r>
              <a:rPr lang="en-US" sz="2400" b="1" dirty="0"/>
              <a:t>“A computer built to solve a highly specific problem. Not easy to change. For example, the operating system placed inside a washing machine, microwave or set of traffic lights.”</a:t>
            </a:r>
            <a:endParaRPr lang="en-GB" sz="2400" b="1" dirty="0"/>
          </a:p>
        </p:txBody>
      </p:sp>
    </p:spTree>
    <p:extLst>
      <p:ext uri="{BB962C8B-B14F-4D97-AF65-F5344CB8AC3E}">
        <p14:creationId xmlns:p14="http://schemas.microsoft.com/office/powerpoint/2010/main" val="852036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Variable</a:t>
            </a:r>
          </a:p>
        </p:txBody>
      </p:sp>
      <p:sp>
        <p:nvSpPr>
          <p:cNvPr id="2" name="Slide Number Placeholder 1"/>
          <p:cNvSpPr>
            <a:spLocks noGrp="1"/>
          </p:cNvSpPr>
          <p:nvPr>
            <p:ph type="sldNum" sz="quarter" idx="12"/>
          </p:nvPr>
        </p:nvSpPr>
        <p:spPr/>
        <p:txBody>
          <a:bodyPr/>
          <a:lstStyle/>
          <a:p>
            <a:fld id="{F01C0A8E-E8C2-469C-905E-C6857145D775}" type="slidenum">
              <a:rPr lang="en-GB" smtClean="0"/>
              <a:t>160</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7" name="TextBox 6">
            <a:extLst>
              <a:ext uri="{FF2B5EF4-FFF2-40B4-BE49-F238E27FC236}">
                <a16:creationId xmlns:a16="http://schemas.microsoft.com/office/drawing/2014/main" id="{5AF1739C-72FD-411B-ABF0-9C65DFBC39A3}"/>
              </a:ext>
            </a:extLst>
          </p:cNvPr>
          <p:cNvSpPr txBox="1"/>
          <p:nvPr/>
        </p:nvSpPr>
        <p:spPr>
          <a:xfrm>
            <a:off x="0" y="3570853"/>
            <a:ext cx="12192000" cy="461665"/>
          </a:xfrm>
          <a:prstGeom prst="rect">
            <a:avLst/>
          </a:prstGeom>
          <a:noFill/>
        </p:spPr>
        <p:txBody>
          <a:bodyPr wrap="square" rtlCol="0">
            <a:spAutoFit/>
          </a:bodyPr>
          <a:lstStyle/>
          <a:p>
            <a:pPr algn="ctr"/>
            <a:r>
              <a:rPr lang="en-US" sz="2400" b="1" dirty="0"/>
              <a:t>“A value that can change depending on conditions or information passed to the program.”</a:t>
            </a:r>
            <a:endParaRPr lang="en-GB" sz="2400" b="1" dirty="0"/>
          </a:p>
        </p:txBody>
      </p:sp>
    </p:spTree>
    <p:extLst>
      <p:ext uri="{BB962C8B-B14F-4D97-AF65-F5344CB8AC3E}">
        <p14:creationId xmlns:p14="http://schemas.microsoft.com/office/powerpoint/2010/main" val="3823752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Constant</a:t>
            </a:r>
          </a:p>
        </p:txBody>
      </p:sp>
      <p:sp>
        <p:nvSpPr>
          <p:cNvPr id="2" name="Slide Number Placeholder 1"/>
          <p:cNvSpPr>
            <a:spLocks noGrp="1"/>
          </p:cNvSpPr>
          <p:nvPr>
            <p:ph type="sldNum" sz="quarter" idx="12"/>
          </p:nvPr>
        </p:nvSpPr>
        <p:spPr/>
        <p:txBody>
          <a:bodyPr/>
          <a:lstStyle/>
          <a:p>
            <a:fld id="{F01C0A8E-E8C2-469C-905E-C6857145D775}" type="slidenum">
              <a:rPr lang="en-GB" smtClean="0"/>
              <a:t>161</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7" name="TextBox 6">
            <a:extLst>
              <a:ext uri="{FF2B5EF4-FFF2-40B4-BE49-F238E27FC236}">
                <a16:creationId xmlns:a16="http://schemas.microsoft.com/office/drawing/2014/main" id="{3A661F37-BEA0-4D30-B397-BE122A218729}"/>
              </a:ext>
            </a:extLst>
          </p:cNvPr>
          <p:cNvSpPr txBox="1"/>
          <p:nvPr/>
        </p:nvSpPr>
        <p:spPr>
          <a:xfrm>
            <a:off x="0" y="3570853"/>
            <a:ext cx="12192000" cy="461665"/>
          </a:xfrm>
          <a:prstGeom prst="rect">
            <a:avLst/>
          </a:prstGeom>
          <a:noFill/>
        </p:spPr>
        <p:txBody>
          <a:bodyPr wrap="square" rtlCol="0">
            <a:spAutoFit/>
          </a:bodyPr>
          <a:lstStyle/>
          <a:p>
            <a:pPr algn="ctr"/>
            <a:r>
              <a:rPr lang="en-US" sz="2400" b="1" dirty="0"/>
              <a:t>“A value that cannot be altered by the program during normal execution.”</a:t>
            </a:r>
            <a:endParaRPr lang="en-GB" sz="2400" b="1" dirty="0"/>
          </a:p>
        </p:txBody>
      </p:sp>
    </p:spTree>
    <p:extLst>
      <p:ext uri="{BB962C8B-B14F-4D97-AF65-F5344CB8AC3E}">
        <p14:creationId xmlns:p14="http://schemas.microsoft.com/office/powerpoint/2010/main" val="1344924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Operator</a:t>
            </a:r>
          </a:p>
        </p:txBody>
      </p:sp>
      <p:sp>
        <p:nvSpPr>
          <p:cNvPr id="2" name="Slide Number Placeholder 1"/>
          <p:cNvSpPr>
            <a:spLocks noGrp="1"/>
          </p:cNvSpPr>
          <p:nvPr>
            <p:ph type="sldNum" sz="quarter" idx="12"/>
          </p:nvPr>
        </p:nvSpPr>
        <p:spPr/>
        <p:txBody>
          <a:bodyPr/>
          <a:lstStyle/>
          <a:p>
            <a:fld id="{F01C0A8E-E8C2-469C-905E-C6857145D775}" type="slidenum">
              <a:rPr lang="en-GB" smtClean="0"/>
              <a:t>162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7" name="TextBox 6">
            <a:extLst>
              <a:ext uri="{FF2B5EF4-FFF2-40B4-BE49-F238E27FC236}">
                <a16:creationId xmlns:a16="http://schemas.microsoft.com/office/drawing/2014/main" id="{B27951F9-476F-471B-87E5-4D28095DC645}"/>
              </a:ext>
            </a:extLst>
          </p:cNvPr>
          <p:cNvSpPr txBox="1"/>
          <p:nvPr/>
        </p:nvSpPr>
        <p:spPr>
          <a:xfrm>
            <a:off x="0" y="3570853"/>
            <a:ext cx="12192000" cy="830997"/>
          </a:xfrm>
          <a:prstGeom prst="rect">
            <a:avLst/>
          </a:prstGeom>
          <a:noFill/>
        </p:spPr>
        <p:txBody>
          <a:bodyPr wrap="square" rtlCol="0">
            <a:spAutoFit/>
          </a:bodyPr>
          <a:lstStyle/>
          <a:p>
            <a:pPr algn="ctr"/>
            <a:r>
              <a:rPr lang="en-US" sz="2400" b="1" dirty="0"/>
              <a:t>“Tells a program how to manipulate or interpret values. Categories of operators </a:t>
            </a:r>
            <a:br>
              <a:rPr lang="en-US" sz="2400" b="1" dirty="0"/>
            </a:br>
            <a:r>
              <a:rPr lang="en-US" sz="2400" b="1" dirty="0"/>
              <a:t>you need to know about are arithmetic, Boolean and comparison.”</a:t>
            </a:r>
            <a:endParaRPr lang="en-GB" sz="2400" b="1" dirty="0"/>
          </a:p>
        </p:txBody>
      </p:sp>
    </p:spTree>
    <p:extLst>
      <p:ext uri="{BB962C8B-B14F-4D97-AF65-F5344CB8AC3E}">
        <p14:creationId xmlns:p14="http://schemas.microsoft.com/office/powerpoint/2010/main" val="317723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Assignment</a:t>
            </a:r>
          </a:p>
        </p:txBody>
      </p:sp>
      <p:sp>
        <p:nvSpPr>
          <p:cNvPr id="2" name="Slide Number Placeholder 1"/>
          <p:cNvSpPr>
            <a:spLocks noGrp="1"/>
          </p:cNvSpPr>
          <p:nvPr>
            <p:ph type="sldNum" sz="quarter" idx="12"/>
          </p:nvPr>
        </p:nvSpPr>
        <p:spPr/>
        <p:txBody>
          <a:bodyPr/>
          <a:lstStyle/>
          <a:p>
            <a:fld id="{F01C0A8E-E8C2-469C-905E-C6857145D775}" type="slidenum">
              <a:rPr lang="en-GB" smtClean="0"/>
              <a:t>163</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7" name="TextBox 6">
            <a:extLst>
              <a:ext uri="{FF2B5EF4-FFF2-40B4-BE49-F238E27FC236}">
                <a16:creationId xmlns:a16="http://schemas.microsoft.com/office/drawing/2014/main" id="{747097F9-F590-4E49-BB11-1AC46263775A}"/>
              </a:ext>
            </a:extLst>
          </p:cNvPr>
          <p:cNvSpPr txBox="1"/>
          <p:nvPr/>
        </p:nvSpPr>
        <p:spPr>
          <a:xfrm>
            <a:off x="0" y="3570853"/>
            <a:ext cx="12192000" cy="461665"/>
          </a:xfrm>
          <a:prstGeom prst="rect">
            <a:avLst/>
          </a:prstGeom>
          <a:noFill/>
        </p:spPr>
        <p:txBody>
          <a:bodyPr wrap="square" rtlCol="0">
            <a:spAutoFit/>
          </a:bodyPr>
          <a:lstStyle/>
          <a:p>
            <a:pPr algn="ctr"/>
            <a:r>
              <a:rPr lang="en-US" sz="2400" b="1" dirty="0"/>
              <a:t>“Giving a variable or constant a value (e.g., counter = 0).”</a:t>
            </a:r>
            <a:endParaRPr lang="en-GB" sz="2400" b="1" dirty="0"/>
          </a:p>
        </p:txBody>
      </p:sp>
    </p:spTree>
    <p:extLst>
      <p:ext uri="{BB962C8B-B14F-4D97-AF65-F5344CB8AC3E}">
        <p14:creationId xmlns:p14="http://schemas.microsoft.com/office/powerpoint/2010/main" val="1273300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Programming construct</a:t>
            </a:r>
          </a:p>
        </p:txBody>
      </p:sp>
      <p:sp>
        <p:nvSpPr>
          <p:cNvPr id="2" name="Slide Number Placeholder 1"/>
          <p:cNvSpPr>
            <a:spLocks noGrp="1"/>
          </p:cNvSpPr>
          <p:nvPr>
            <p:ph type="sldNum" sz="quarter" idx="12"/>
          </p:nvPr>
        </p:nvSpPr>
        <p:spPr/>
        <p:txBody>
          <a:bodyPr/>
          <a:lstStyle/>
          <a:p>
            <a:fld id="{F01C0A8E-E8C2-469C-905E-C6857145D775}" type="slidenum">
              <a:rPr lang="en-GB" smtClean="0"/>
              <a:t>164</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7" name="TextBox 6">
            <a:extLst>
              <a:ext uri="{FF2B5EF4-FFF2-40B4-BE49-F238E27FC236}">
                <a16:creationId xmlns:a16="http://schemas.microsoft.com/office/drawing/2014/main" id="{531891DF-CCEC-476B-821E-C0A3BE4F2D80}"/>
              </a:ext>
            </a:extLst>
          </p:cNvPr>
          <p:cNvSpPr txBox="1"/>
          <p:nvPr/>
        </p:nvSpPr>
        <p:spPr>
          <a:xfrm>
            <a:off x="0" y="3570853"/>
            <a:ext cx="12192000" cy="830997"/>
          </a:xfrm>
          <a:prstGeom prst="rect">
            <a:avLst/>
          </a:prstGeom>
          <a:noFill/>
        </p:spPr>
        <p:txBody>
          <a:bodyPr wrap="square" rtlCol="0">
            <a:spAutoFit/>
          </a:bodyPr>
          <a:lstStyle/>
          <a:p>
            <a:pPr algn="ctr"/>
            <a:r>
              <a:rPr lang="en-US" sz="2400" b="1" dirty="0"/>
              <a:t>“Lines/blocks of code that perform a certain function. </a:t>
            </a:r>
            <a:br>
              <a:rPr lang="en-US" sz="2400" b="1" dirty="0"/>
            </a:br>
            <a:r>
              <a:rPr lang="en-US" sz="2400" b="1" dirty="0"/>
              <a:t>The three basic programming constructs are sequence, selection and iteration.”</a:t>
            </a:r>
            <a:endParaRPr lang="en-GB" sz="2400" b="1" dirty="0"/>
          </a:p>
        </p:txBody>
      </p:sp>
    </p:spTree>
    <p:extLst>
      <p:ext uri="{BB962C8B-B14F-4D97-AF65-F5344CB8AC3E}">
        <p14:creationId xmlns:p14="http://schemas.microsoft.com/office/powerpoint/2010/main" val="2904096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Sequence</a:t>
            </a:r>
          </a:p>
        </p:txBody>
      </p:sp>
      <p:sp>
        <p:nvSpPr>
          <p:cNvPr id="2" name="Slide Number Placeholder 1"/>
          <p:cNvSpPr>
            <a:spLocks noGrp="1"/>
          </p:cNvSpPr>
          <p:nvPr>
            <p:ph type="sldNum" sz="quarter" idx="12"/>
          </p:nvPr>
        </p:nvSpPr>
        <p:spPr/>
        <p:txBody>
          <a:bodyPr/>
          <a:lstStyle/>
          <a:p>
            <a:fld id="{F01C0A8E-E8C2-469C-905E-C6857145D775}" type="slidenum">
              <a:rPr lang="en-GB" smtClean="0"/>
              <a:t>165</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7" name="TextBox 6">
            <a:extLst>
              <a:ext uri="{FF2B5EF4-FFF2-40B4-BE49-F238E27FC236}">
                <a16:creationId xmlns:a16="http://schemas.microsoft.com/office/drawing/2014/main" id="{F952361F-21B1-4598-B0FA-108EBC86DB89}"/>
              </a:ext>
            </a:extLst>
          </p:cNvPr>
          <p:cNvSpPr txBox="1"/>
          <p:nvPr/>
        </p:nvSpPr>
        <p:spPr>
          <a:xfrm>
            <a:off x="0" y="3570853"/>
            <a:ext cx="12192000" cy="830997"/>
          </a:xfrm>
          <a:prstGeom prst="rect">
            <a:avLst/>
          </a:prstGeom>
          <a:noFill/>
        </p:spPr>
        <p:txBody>
          <a:bodyPr wrap="square" rtlCol="0">
            <a:spAutoFit/>
          </a:bodyPr>
          <a:lstStyle/>
          <a:p>
            <a:pPr algn="ctr"/>
            <a:r>
              <a:rPr lang="en-US" sz="2400" b="1" dirty="0"/>
              <a:t>“One of the three basic programming constructs. </a:t>
            </a:r>
            <a:br>
              <a:rPr lang="en-US" sz="2400" b="1" dirty="0"/>
            </a:br>
            <a:r>
              <a:rPr lang="en-US" sz="2400" b="1" dirty="0"/>
              <a:t>Instructions that are carried one after the other in order.”</a:t>
            </a:r>
            <a:endParaRPr lang="en-GB" sz="2400" b="1" dirty="0"/>
          </a:p>
        </p:txBody>
      </p:sp>
    </p:spTree>
    <p:extLst>
      <p:ext uri="{BB962C8B-B14F-4D97-AF65-F5344CB8AC3E}">
        <p14:creationId xmlns:p14="http://schemas.microsoft.com/office/powerpoint/2010/main" val="2452486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Selection</a:t>
            </a:r>
          </a:p>
        </p:txBody>
      </p:sp>
      <p:sp>
        <p:nvSpPr>
          <p:cNvPr id="2" name="Slide Number Placeholder 1"/>
          <p:cNvSpPr>
            <a:spLocks noGrp="1"/>
          </p:cNvSpPr>
          <p:nvPr>
            <p:ph type="sldNum" sz="quarter" idx="12"/>
          </p:nvPr>
        </p:nvSpPr>
        <p:spPr/>
        <p:txBody>
          <a:bodyPr/>
          <a:lstStyle/>
          <a:p>
            <a:fld id="{F01C0A8E-E8C2-469C-905E-C6857145D775}" type="slidenum">
              <a:rPr lang="en-GB" smtClean="0"/>
              <a:t>166</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7" name="TextBox 6">
            <a:extLst>
              <a:ext uri="{FF2B5EF4-FFF2-40B4-BE49-F238E27FC236}">
                <a16:creationId xmlns:a16="http://schemas.microsoft.com/office/drawing/2014/main" id="{CB948BCC-B3AF-41D4-ABD8-C2D966CA6817}"/>
              </a:ext>
            </a:extLst>
          </p:cNvPr>
          <p:cNvSpPr txBox="1"/>
          <p:nvPr/>
        </p:nvSpPr>
        <p:spPr>
          <a:xfrm>
            <a:off x="0" y="3570853"/>
            <a:ext cx="12192000" cy="830997"/>
          </a:xfrm>
          <a:prstGeom prst="rect">
            <a:avLst/>
          </a:prstGeom>
          <a:noFill/>
        </p:spPr>
        <p:txBody>
          <a:bodyPr wrap="square" rtlCol="0">
            <a:spAutoFit/>
          </a:bodyPr>
          <a:lstStyle/>
          <a:p>
            <a:pPr algn="ctr"/>
            <a:r>
              <a:rPr lang="en-US" sz="2400" b="1" dirty="0"/>
              <a:t>“One of the three basic programming constructs. Instructions that can evaluate a </a:t>
            </a:r>
            <a:br>
              <a:rPr lang="en-US" sz="2400" b="1" dirty="0"/>
            </a:br>
            <a:r>
              <a:rPr lang="en-US" sz="2400" b="1" dirty="0"/>
              <a:t>Boolean expression and branch off to one or more alternative paths.”</a:t>
            </a:r>
            <a:endParaRPr lang="en-GB" sz="2400" b="1" dirty="0"/>
          </a:p>
        </p:txBody>
      </p:sp>
    </p:spTree>
    <p:extLst>
      <p:ext uri="{BB962C8B-B14F-4D97-AF65-F5344CB8AC3E}">
        <p14:creationId xmlns:p14="http://schemas.microsoft.com/office/powerpoint/2010/main" val="228449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Count-controlled iteration</a:t>
            </a:r>
          </a:p>
        </p:txBody>
      </p:sp>
      <p:sp>
        <p:nvSpPr>
          <p:cNvPr id="2" name="Slide Number Placeholder 1"/>
          <p:cNvSpPr>
            <a:spLocks noGrp="1"/>
          </p:cNvSpPr>
          <p:nvPr>
            <p:ph type="sldNum" sz="quarter" idx="12"/>
          </p:nvPr>
        </p:nvSpPr>
        <p:spPr/>
        <p:txBody>
          <a:bodyPr/>
          <a:lstStyle/>
          <a:p>
            <a:fld id="{F01C0A8E-E8C2-469C-905E-C6857145D775}" type="slidenum">
              <a:rPr lang="en-GB" smtClean="0"/>
              <a:t>167</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7" name="TextBox 6">
            <a:extLst>
              <a:ext uri="{FF2B5EF4-FFF2-40B4-BE49-F238E27FC236}">
                <a16:creationId xmlns:a16="http://schemas.microsoft.com/office/drawing/2014/main" id="{C607D464-8701-427C-8810-661DCE5260B5}"/>
              </a:ext>
            </a:extLst>
          </p:cNvPr>
          <p:cNvSpPr txBox="1"/>
          <p:nvPr/>
        </p:nvSpPr>
        <p:spPr>
          <a:xfrm>
            <a:off x="0" y="3570853"/>
            <a:ext cx="12192000" cy="1569660"/>
          </a:xfrm>
          <a:prstGeom prst="rect">
            <a:avLst/>
          </a:prstGeom>
          <a:noFill/>
        </p:spPr>
        <p:txBody>
          <a:bodyPr wrap="square" rtlCol="0">
            <a:spAutoFit/>
          </a:bodyPr>
          <a:lstStyle/>
          <a:p>
            <a:pPr algn="ctr"/>
            <a:r>
              <a:rPr lang="en-US" sz="2400" b="1" dirty="0"/>
              <a:t>“An iteration that loops a fixed number of times. A count is kept in a variable called an index </a:t>
            </a:r>
            <a:br>
              <a:rPr lang="en-US" sz="2400" b="1" dirty="0"/>
            </a:br>
            <a:r>
              <a:rPr lang="en-US" sz="2400" b="1" dirty="0"/>
              <a:t>or counter. When the index reaches a certain value (the loop bound) the loop will end. </a:t>
            </a:r>
            <a:br>
              <a:rPr lang="en-US" sz="2400" b="1" dirty="0"/>
            </a:br>
            <a:r>
              <a:rPr lang="en-US" sz="2400" b="1" dirty="0"/>
              <a:t>Count-controlled repetition is often called definite repetition because </a:t>
            </a:r>
            <a:br>
              <a:rPr lang="en-US" sz="2400" b="1" dirty="0"/>
            </a:br>
            <a:r>
              <a:rPr lang="en-US" sz="2400" b="1" dirty="0"/>
              <a:t>the number of repetitions is known before the loop begins executing.”</a:t>
            </a:r>
            <a:endParaRPr lang="en-GB" sz="2400" b="1" dirty="0"/>
          </a:p>
        </p:txBody>
      </p:sp>
    </p:spTree>
    <p:extLst>
      <p:ext uri="{BB962C8B-B14F-4D97-AF65-F5344CB8AC3E}">
        <p14:creationId xmlns:p14="http://schemas.microsoft.com/office/powerpoint/2010/main" val="4279996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Condition-controlled iteration</a:t>
            </a:r>
          </a:p>
        </p:txBody>
      </p:sp>
      <p:sp>
        <p:nvSpPr>
          <p:cNvPr id="2" name="Slide Number Placeholder 1"/>
          <p:cNvSpPr>
            <a:spLocks noGrp="1"/>
          </p:cNvSpPr>
          <p:nvPr>
            <p:ph type="sldNum" sz="quarter" idx="12"/>
          </p:nvPr>
        </p:nvSpPr>
        <p:spPr/>
        <p:txBody>
          <a:bodyPr/>
          <a:lstStyle/>
          <a:p>
            <a:fld id="{F01C0A8E-E8C2-469C-905E-C6857145D775}" type="slidenum">
              <a:rPr lang="en-GB" smtClean="0"/>
              <a:t>168</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7" name="TextBox 6">
            <a:extLst>
              <a:ext uri="{FF2B5EF4-FFF2-40B4-BE49-F238E27FC236}">
                <a16:creationId xmlns:a16="http://schemas.microsoft.com/office/drawing/2014/main" id="{5C912D62-7D3F-448D-B5BF-80870C8E2A82}"/>
              </a:ext>
            </a:extLst>
          </p:cNvPr>
          <p:cNvSpPr txBox="1"/>
          <p:nvPr/>
        </p:nvSpPr>
        <p:spPr>
          <a:xfrm>
            <a:off x="0" y="3570853"/>
            <a:ext cx="12192000" cy="830997"/>
          </a:xfrm>
          <a:prstGeom prst="rect">
            <a:avLst/>
          </a:prstGeom>
          <a:noFill/>
        </p:spPr>
        <p:txBody>
          <a:bodyPr wrap="square" rtlCol="0">
            <a:spAutoFit/>
          </a:bodyPr>
          <a:lstStyle/>
          <a:p>
            <a:pPr algn="ctr"/>
            <a:r>
              <a:rPr lang="en-US" sz="2400" b="1" dirty="0"/>
              <a:t>“A way for computer programs to repeat one or more steps depending on conditions set either a) initially by the programmer or b) by the program during execution.”</a:t>
            </a:r>
            <a:endParaRPr lang="en-GB" sz="2400" b="1" dirty="0"/>
          </a:p>
        </p:txBody>
      </p:sp>
    </p:spTree>
    <p:extLst>
      <p:ext uri="{BB962C8B-B14F-4D97-AF65-F5344CB8AC3E}">
        <p14:creationId xmlns:p14="http://schemas.microsoft.com/office/powerpoint/2010/main" val="223416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Arithmetic operator</a:t>
            </a:r>
          </a:p>
        </p:txBody>
      </p:sp>
      <p:sp>
        <p:nvSpPr>
          <p:cNvPr id="2" name="Slide Number Placeholder 1"/>
          <p:cNvSpPr>
            <a:spLocks noGrp="1"/>
          </p:cNvSpPr>
          <p:nvPr>
            <p:ph type="sldNum" sz="quarter" idx="12"/>
          </p:nvPr>
        </p:nvSpPr>
        <p:spPr/>
        <p:txBody>
          <a:bodyPr/>
          <a:lstStyle/>
          <a:p>
            <a:fld id="{F01C0A8E-E8C2-469C-905E-C6857145D775}" type="slidenum">
              <a:rPr lang="en-GB" smtClean="0"/>
              <a:t>169</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7" name="TextBox 6">
            <a:extLst>
              <a:ext uri="{FF2B5EF4-FFF2-40B4-BE49-F238E27FC236}">
                <a16:creationId xmlns:a16="http://schemas.microsoft.com/office/drawing/2014/main" id="{7CE7F193-1BB7-45A8-BD3A-6374B67E0283}"/>
              </a:ext>
            </a:extLst>
          </p:cNvPr>
          <p:cNvSpPr txBox="1"/>
          <p:nvPr/>
        </p:nvSpPr>
        <p:spPr>
          <a:xfrm>
            <a:off x="0" y="3570853"/>
            <a:ext cx="12192000" cy="461665"/>
          </a:xfrm>
          <a:prstGeom prst="rect">
            <a:avLst/>
          </a:prstGeom>
          <a:noFill/>
        </p:spPr>
        <p:txBody>
          <a:bodyPr wrap="square" rtlCol="0">
            <a:spAutoFit/>
          </a:bodyPr>
          <a:lstStyle/>
          <a:p>
            <a:pPr algn="ctr"/>
            <a:r>
              <a:rPr lang="en-US" sz="2400" b="1" dirty="0"/>
              <a:t>“Used in mathematical expressions (e.g., num1 + num2 = sum).”</a:t>
            </a:r>
            <a:endParaRPr lang="en-GB" sz="2400" b="1" dirty="0"/>
          </a:p>
        </p:txBody>
      </p:sp>
      <p:sp>
        <p:nvSpPr>
          <p:cNvPr id="11" name="TextBox 10">
            <a:extLst>
              <a:ext uri="{FF2B5EF4-FFF2-40B4-BE49-F238E27FC236}">
                <a16:creationId xmlns:a16="http://schemas.microsoft.com/office/drawing/2014/main" id="{66E17BD2-399C-D94F-85C4-C3CE1D19AE22}"/>
              </a:ext>
            </a:extLst>
          </p:cNvPr>
          <p:cNvSpPr txBox="1"/>
          <p:nvPr/>
        </p:nvSpPr>
        <p:spPr>
          <a:xfrm>
            <a:off x="0" y="2894578"/>
            <a:ext cx="12192000" cy="461665"/>
          </a:xfrm>
          <a:prstGeom prst="rect">
            <a:avLst/>
          </a:prstGeom>
          <a:noFill/>
        </p:spPr>
        <p:txBody>
          <a:bodyPr wrap="square" rtlCol="0">
            <a:spAutoFit/>
          </a:bodyPr>
          <a:lstStyle/>
          <a:p>
            <a:pPr algn="ctr"/>
            <a:r>
              <a:rPr lang="en-GB" sz="2400" b="1" dirty="0"/>
              <a:t>+  -  /  *  ^</a:t>
            </a:r>
          </a:p>
        </p:txBody>
      </p:sp>
    </p:spTree>
    <p:extLst>
      <p:ext uri="{BB962C8B-B14F-4D97-AF65-F5344CB8AC3E}">
        <p14:creationId xmlns:p14="http://schemas.microsoft.com/office/powerpoint/2010/main" val="3518298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07508-C262-4122-ACD7-1B085FD087E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D1E58EC-3DE5-4DD2-B5BE-1055E9348015}"/>
              </a:ext>
            </a:extLst>
          </p:cNvPr>
          <p:cNvSpPr>
            <a:spLocks noGrp="1"/>
          </p:cNvSpPr>
          <p:nvPr>
            <p:ph idx="1"/>
          </p:nvPr>
        </p:nvSpPr>
        <p:spPr/>
        <p:txBody>
          <a:bodyPr>
            <a:normAutofit fontScale="85000" lnSpcReduction="20000"/>
          </a:bodyPr>
          <a:lstStyle/>
          <a:p>
            <a:pPr marL="0" indent="0" algn="ctr">
              <a:buNone/>
            </a:pPr>
            <a:r>
              <a:rPr lang="en-GB" sz="42400" dirty="0"/>
              <a:t>1.2</a:t>
            </a:r>
          </a:p>
        </p:txBody>
      </p:sp>
      <p:sp>
        <p:nvSpPr>
          <p:cNvPr id="4" name="Slide Number Placeholder 3">
            <a:extLst>
              <a:ext uri="{FF2B5EF4-FFF2-40B4-BE49-F238E27FC236}">
                <a16:creationId xmlns:a16="http://schemas.microsoft.com/office/drawing/2014/main" id="{72411B96-A0F1-4142-9F2D-D0D9D0A06D8B}"/>
              </a:ext>
            </a:extLst>
          </p:cNvPr>
          <p:cNvSpPr>
            <a:spLocks noGrp="1"/>
          </p:cNvSpPr>
          <p:nvPr>
            <p:ph type="sldNum" sz="quarter" idx="12"/>
          </p:nvPr>
        </p:nvSpPr>
        <p:spPr/>
        <p:txBody>
          <a:bodyPr/>
          <a:lstStyle/>
          <a:p>
            <a:fld id="{F01C0A8E-E8C2-469C-905E-C6857145D775}" type="slidenum">
              <a:rPr lang="en-GB" smtClean="0"/>
              <a:t>17</a:t>
            </a:fld>
            <a:endParaRPr lang="en-GB" dirty="0"/>
          </a:p>
        </p:txBody>
      </p:sp>
    </p:spTree>
    <p:extLst>
      <p:ext uri="{BB962C8B-B14F-4D97-AF65-F5344CB8AC3E}">
        <p14:creationId xmlns:p14="http://schemas.microsoft.com/office/powerpoint/2010/main" val="1627172507"/>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Boolean operator: AND</a:t>
            </a:r>
          </a:p>
        </p:txBody>
      </p:sp>
      <p:sp>
        <p:nvSpPr>
          <p:cNvPr id="2" name="Slide Number Placeholder 1"/>
          <p:cNvSpPr>
            <a:spLocks noGrp="1"/>
          </p:cNvSpPr>
          <p:nvPr>
            <p:ph type="sldNum" sz="quarter" idx="12"/>
          </p:nvPr>
        </p:nvSpPr>
        <p:spPr/>
        <p:txBody>
          <a:bodyPr/>
          <a:lstStyle/>
          <a:p>
            <a:fld id="{F01C0A8E-E8C2-469C-905E-C6857145D775}" type="slidenum">
              <a:rPr lang="en-GB" smtClean="0"/>
              <a:t>170</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7" name="TextBox 6">
            <a:extLst>
              <a:ext uri="{FF2B5EF4-FFF2-40B4-BE49-F238E27FC236}">
                <a16:creationId xmlns:a16="http://schemas.microsoft.com/office/drawing/2014/main" id="{C64FAB87-7914-4F0E-8F59-791E2BA41D27}"/>
              </a:ext>
            </a:extLst>
          </p:cNvPr>
          <p:cNvSpPr txBox="1"/>
          <p:nvPr/>
        </p:nvSpPr>
        <p:spPr>
          <a:xfrm>
            <a:off x="0" y="3570853"/>
            <a:ext cx="12192000" cy="830997"/>
          </a:xfrm>
          <a:prstGeom prst="rect">
            <a:avLst/>
          </a:prstGeom>
          <a:noFill/>
        </p:spPr>
        <p:txBody>
          <a:bodyPr wrap="square" rtlCol="0">
            <a:spAutoFit/>
          </a:bodyPr>
          <a:lstStyle/>
          <a:p>
            <a:pPr algn="ctr"/>
            <a:r>
              <a:rPr lang="en-US" sz="2400" b="1" dirty="0"/>
              <a:t>“A logical operator used within a program. </a:t>
            </a:r>
            <a:br>
              <a:rPr lang="en-US" sz="2400" b="1" dirty="0"/>
            </a:br>
            <a:r>
              <a:rPr lang="en-US" sz="2400" b="1" dirty="0"/>
              <a:t>Only returns TRUE if both values being compared are TRUE.”</a:t>
            </a:r>
            <a:endParaRPr lang="en-GB" sz="2400" b="1" dirty="0"/>
          </a:p>
        </p:txBody>
      </p:sp>
    </p:spTree>
    <p:extLst>
      <p:ext uri="{BB962C8B-B14F-4D97-AF65-F5344CB8AC3E}">
        <p14:creationId xmlns:p14="http://schemas.microsoft.com/office/powerpoint/2010/main" val="133983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Boolean operator: OR</a:t>
            </a:r>
          </a:p>
        </p:txBody>
      </p:sp>
      <p:sp>
        <p:nvSpPr>
          <p:cNvPr id="2" name="Slide Number Placeholder 1"/>
          <p:cNvSpPr>
            <a:spLocks noGrp="1"/>
          </p:cNvSpPr>
          <p:nvPr>
            <p:ph type="sldNum" sz="quarter" idx="12"/>
          </p:nvPr>
        </p:nvSpPr>
        <p:spPr/>
        <p:txBody>
          <a:bodyPr/>
          <a:lstStyle/>
          <a:p>
            <a:fld id="{F01C0A8E-E8C2-469C-905E-C6857145D775}" type="slidenum">
              <a:rPr lang="en-GB" smtClean="0"/>
              <a:t>171</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7" name="TextBox 6">
            <a:extLst>
              <a:ext uri="{FF2B5EF4-FFF2-40B4-BE49-F238E27FC236}">
                <a16:creationId xmlns:a16="http://schemas.microsoft.com/office/drawing/2014/main" id="{C75D215B-9DA6-4597-A1CA-1B9DD18ACA88}"/>
              </a:ext>
            </a:extLst>
          </p:cNvPr>
          <p:cNvSpPr txBox="1"/>
          <p:nvPr/>
        </p:nvSpPr>
        <p:spPr>
          <a:xfrm>
            <a:off x="0" y="3570853"/>
            <a:ext cx="12192000" cy="830997"/>
          </a:xfrm>
          <a:prstGeom prst="rect">
            <a:avLst/>
          </a:prstGeom>
          <a:noFill/>
        </p:spPr>
        <p:txBody>
          <a:bodyPr wrap="square" rtlCol="0">
            <a:spAutoFit/>
          </a:bodyPr>
          <a:lstStyle/>
          <a:p>
            <a:pPr algn="ctr"/>
            <a:r>
              <a:rPr lang="en-US" sz="2400" b="1" dirty="0"/>
              <a:t>“A logical operator used within a program. </a:t>
            </a:r>
            <a:br>
              <a:rPr lang="en-US" sz="2400" b="1" dirty="0"/>
            </a:br>
            <a:r>
              <a:rPr lang="en-US" sz="2400" b="1" dirty="0"/>
              <a:t>Returns TRUE as long as either value being compared is TRUE.”</a:t>
            </a:r>
            <a:endParaRPr lang="en-GB" sz="2400" b="1" dirty="0"/>
          </a:p>
        </p:txBody>
      </p:sp>
    </p:spTree>
    <p:extLst>
      <p:ext uri="{BB962C8B-B14F-4D97-AF65-F5344CB8AC3E}">
        <p14:creationId xmlns:p14="http://schemas.microsoft.com/office/powerpoint/2010/main" val="4198152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Boolean operator: NOT</a:t>
            </a:r>
          </a:p>
        </p:txBody>
      </p:sp>
      <p:sp>
        <p:nvSpPr>
          <p:cNvPr id="2" name="Slide Number Placeholder 1"/>
          <p:cNvSpPr>
            <a:spLocks noGrp="1"/>
          </p:cNvSpPr>
          <p:nvPr>
            <p:ph type="sldNum" sz="quarter" idx="12"/>
          </p:nvPr>
        </p:nvSpPr>
        <p:spPr/>
        <p:txBody>
          <a:bodyPr/>
          <a:lstStyle/>
          <a:p>
            <a:fld id="{F01C0A8E-E8C2-469C-905E-C6857145D775}" type="slidenum">
              <a:rPr lang="en-GB" smtClean="0"/>
              <a:t>172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7" name="TextBox 6">
            <a:extLst>
              <a:ext uri="{FF2B5EF4-FFF2-40B4-BE49-F238E27FC236}">
                <a16:creationId xmlns:a16="http://schemas.microsoft.com/office/drawing/2014/main" id="{AE68C194-493C-4120-8D70-2A4B3B0D3DB9}"/>
              </a:ext>
            </a:extLst>
          </p:cNvPr>
          <p:cNvSpPr txBox="1"/>
          <p:nvPr/>
        </p:nvSpPr>
        <p:spPr>
          <a:xfrm>
            <a:off x="0" y="3570853"/>
            <a:ext cx="12192000" cy="830997"/>
          </a:xfrm>
          <a:prstGeom prst="rect">
            <a:avLst/>
          </a:prstGeom>
          <a:noFill/>
        </p:spPr>
        <p:txBody>
          <a:bodyPr wrap="square" rtlCol="0">
            <a:spAutoFit/>
          </a:bodyPr>
          <a:lstStyle/>
          <a:p>
            <a:pPr algn="ctr"/>
            <a:r>
              <a:rPr lang="en-US" sz="2400" b="1" dirty="0"/>
              <a:t>“A logical operator used within a program. </a:t>
            </a:r>
            <a:br>
              <a:rPr lang="en-US" sz="2400" b="1" dirty="0"/>
            </a:br>
            <a:r>
              <a:rPr lang="en-US" sz="2400" b="1" dirty="0"/>
              <a:t>Returns FALSE if the input is TRUE and returns TRUE if the input is FALSE.”</a:t>
            </a:r>
            <a:endParaRPr lang="en-GB" sz="2400" b="1" dirty="0"/>
          </a:p>
        </p:txBody>
      </p:sp>
    </p:spTree>
    <p:extLst>
      <p:ext uri="{BB962C8B-B14F-4D97-AF65-F5344CB8AC3E}">
        <p14:creationId xmlns:p14="http://schemas.microsoft.com/office/powerpoint/2010/main" val="3786545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Comparison operator: ==</a:t>
            </a:r>
          </a:p>
        </p:txBody>
      </p:sp>
      <p:sp>
        <p:nvSpPr>
          <p:cNvPr id="2" name="Slide Number Placeholder 1"/>
          <p:cNvSpPr>
            <a:spLocks noGrp="1"/>
          </p:cNvSpPr>
          <p:nvPr>
            <p:ph type="sldNum" sz="quarter" idx="12"/>
          </p:nvPr>
        </p:nvSpPr>
        <p:spPr/>
        <p:txBody>
          <a:bodyPr/>
          <a:lstStyle/>
          <a:p>
            <a:fld id="{F01C0A8E-E8C2-469C-905E-C6857145D775}" type="slidenum">
              <a:rPr lang="en-GB" smtClean="0"/>
              <a:t>173</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7" name="TextBox 6">
            <a:extLst>
              <a:ext uri="{FF2B5EF4-FFF2-40B4-BE49-F238E27FC236}">
                <a16:creationId xmlns:a16="http://schemas.microsoft.com/office/drawing/2014/main" id="{03E35418-33C6-428B-AB10-A3C27D585608}"/>
              </a:ext>
            </a:extLst>
          </p:cNvPr>
          <p:cNvSpPr txBox="1"/>
          <p:nvPr/>
        </p:nvSpPr>
        <p:spPr>
          <a:xfrm>
            <a:off x="0" y="3570853"/>
            <a:ext cx="12192000" cy="461665"/>
          </a:xfrm>
          <a:prstGeom prst="rect">
            <a:avLst/>
          </a:prstGeom>
          <a:noFill/>
        </p:spPr>
        <p:txBody>
          <a:bodyPr wrap="square" rtlCol="0">
            <a:spAutoFit/>
          </a:bodyPr>
          <a:lstStyle/>
          <a:p>
            <a:pPr algn="ctr"/>
            <a:r>
              <a:rPr lang="en-US" sz="2400" b="1" dirty="0"/>
              <a:t>“Equal to.”</a:t>
            </a:r>
            <a:endParaRPr lang="en-GB" sz="2400" b="1" dirty="0"/>
          </a:p>
        </p:txBody>
      </p:sp>
    </p:spTree>
    <p:extLst>
      <p:ext uri="{BB962C8B-B14F-4D97-AF65-F5344CB8AC3E}">
        <p14:creationId xmlns:p14="http://schemas.microsoft.com/office/powerpoint/2010/main" val="2227426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Comparison operator: !=</a:t>
            </a:r>
          </a:p>
        </p:txBody>
      </p:sp>
      <p:sp>
        <p:nvSpPr>
          <p:cNvPr id="2" name="Slide Number Placeholder 1"/>
          <p:cNvSpPr>
            <a:spLocks noGrp="1"/>
          </p:cNvSpPr>
          <p:nvPr>
            <p:ph type="sldNum" sz="quarter" idx="12"/>
          </p:nvPr>
        </p:nvSpPr>
        <p:spPr/>
        <p:txBody>
          <a:bodyPr/>
          <a:lstStyle/>
          <a:p>
            <a:fld id="{F01C0A8E-E8C2-469C-905E-C6857145D775}" type="slidenum">
              <a:rPr lang="en-GB" smtClean="0"/>
              <a:t>174</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11" name="TextBox 10">
            <a:extLst>
              <a:ext uri="{FF2B5EF4-FFF2-40B4-BE49-F238E27FC236}">
                <a16:creationId xmlns:a16="http://schemas.microsoft.com/office/drawing/2014/main" id="{D5AE1A8D-FFB9-4BE2-B780-4C0FAD4D1B6D}"/>
              </a:ext>
            </a:extLst>
          </p:cNvPr>
          <p:cNvSpPr txBox="1"/>
          <p:nvPr/>
        </p:nvSpPr>
        <p:spPr>
          <a:xfrm>
            <a:off x="0" y="3570853"/>
            <a:ext cx="12192000" cy="461665"/>
          </a:xfrm>
          <a:prstGeom prst="rect">
            <a:avLst/>
          </a:prstGeom>
          <a:noFill/>
        </p:spPr>
        <p:txBody>
          <a:bodyPr wrap="square" rtlCol="0">
            <a:spAutoFit/>
          </a:bodyPr>
          <a:lstStyle/>
          <a:p>
            <a:pPr algn="ctr"/>
            <a:r>
              <a:rPr lang="en-US" sz="2400" b="1" dirty="0"/>
              <a:t>“Not equal to.”</a:t>
            </a:r>
            <a:endParaRPr lang="en-GB" sz="2400" b="1" dirty="0"/>
          </a:p>
        </p:txBody>
      </p:sp>
    </p:spTree>
    <p:extLst>
      <p:ext uri="{BB962C8B-B14F-4D97-AF65-F5344CB8AC3E}">
        <p14:creationId xmlns:p14="http://schemas.microsoft.com/office/powerpoint/2010/main" val="1009905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Comparison operator: &lt; </a:t>
            </a:r>
          </a:p>
        </p:txBody>
      </p:sp>
      <p:sp>
        <p:nvSpPr>
          <p:cNvPr id="2" name="Slide Number Placeholder 1"/>
          <p:cNvSpPr>
            <a:spLocks noGrp="1"/>
          </p:cNvSpPr>
          <p:nvPr>
            <p:ph type="sldNum" sz="quarter" idx="12"/>
          </p:nvPr>
        </p:nvSpPr>
        <p:spPr/>
        <p:txBody>
          <a:bodyPr/>
          <a:lstStyle/>
          <a:p>
            <a:fld id="{F01C0A8E-E8C2-469C-905E-C6857145D775}" type="slidenum">
              <a:rPr lang="en-GB" smtClean="0"/>
              <a:t>175</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11" name="TextBox 10">
            <a:extLst>
              <a:ext uri="{FF2B5EF4-FFF2-40B4-BE49-F238E27FC236}">
                <a16:creationId xmlns:a16="http://schemas.microsoft.com/office/drawing/2014/main" id="{2308FFCB-D2AD-4B23-B1F9-AA337B19F1E4}"/>
              </a:ext>
            </a:extLst>
          </p:cNvPr>
          <p:cNvSpPr txBox="1"/>
          <p:nvPr/>
        </p:nvSpPr>
        <p:spPr>
          <a:xfrm>
            <a:off x="0" y="3570853"/>
            <a:ext cx="12192000" cy="461665"/>
          </a:xfrm>
          <a:prstGeom prst="rect">
            <a:avLst/>
          </a:prstGeom>
          <a:noFill/>
        </p:spPr>
        <p:txBody>
          <a:bodyPr wrap="square" rtlCol="0">
            <a:spAutoFit/>
          </a:bodyPr>
          <a:lstStyle/>
          <a:p>
            <a:pPr algn="ctr"/>
            <a:r>
              <a:rPr lang="en-US" sz="2400" b="1" dirty="0"/>
              <a:t>“Less than.”</a:t>
            </a:r>
            <a:endParaRPr lang="en-GB" sz="2400" b="1" dirty="0"/>
          </a:p>
        </p:txBody>
      </p:sp>
    </p:spTree>
    <p:extLst>
      <p:ext uri="{BB962C8B-B14F-4D97-AF65-F5344CB8AC3E}">
        <p14:creationId xmlns:p14="http://schemas.microsoft.com/office/powerpoint/2010/main" val="2827370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Comparison operator: &lt;=</a:t>
            </a:r>
          </a:p>
        </p:txBody>
      </p:sp>
      <p:sp>
        <p:nvSpPr>
          <p:cNvPr id="2" name="Slide Number Placeholder 1"/>
          <p:cNvSpPr>
            <a:spLocks noGrp="1"/>
          </p:cNvSpPr>
          <p:nvPr>
            <p:ph type="sldNum" sz="quarter" idx="12"/>
          </p:nvPr>
        </p:nvSpPr>
        <p:spPr/>
        <p:txBody>
          <a:bodyPr/>
          <a:lstStyle/>
          <a:p>
            <a:fld id="{F01C0A8E-E8C2-469C-905E-C6857145D775}" type="slidenum">
              <a:rPr lang="en-GB" smtClean="0"/>
              <a:t>176</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9" name="TextBox 8">
            <a:extLst>
              <a:ext uri="{FF2B5EF4-FFF2-40B4-BE49-F238E27FC236}">
                <a16:creationId xmlns:a16="http://schemas.microsoft.com/office/drawing/2014/main" id="{D1A7201A-8D79-4C2D-8B32-7D15105863C7}"/>
              </a:ext>
            </a:extLst>
          </p:cNvPr>
          <p:cNvSpPr txBox="1"/>
          <p:nvPr/>
        </p:nvSpPr>
        <p:spPr>
          <a:xfrm>
            <a:off x="0" y="3570853"/>
            <a:ext cx="12192000" cy="461665"/>
          </a:xfrm>
          <a:prstGeom prst="rect">
            <a:avLst/>
          </a:prstGeom>
          <a:noFill/>
        </p:spPr>
        <p:txBody>
          <a:bodyPr wrap="square" rtlCol="0">
            <a:spAutoFit/>
          </a:bodyPr>
          <a:lstStyle/>
          <a:p>
            <a:pPr algn="ctr"/>
            <a:r>
              <a:rPr lang="en-US" sz="2400" b="1" dirty="0"/>
              <a:t>“Less than or equal to.”</a:t>
            </a:r>
            <a:endParaRPr lang="en-GB" sz="2400" b="1" dirty="0"/>
          </a:p>
        </p:txBody>
      </p:sp>
    </p:spTree>
    <p:extLst>
      <p:ext uri="{BB962C8B-B14F-4D97-AF65-F5344CB8AC3E}">
        <p14:creationId xmlns:p14="http://schemas.microsoft.com/office/powerpoint/2010/main" val="355069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Comparison operator: &gt;</a:t>
            </a:r>
          </a:p>
        </p:txBody>
      </p:sp>
      <p:sp>
        <p:nvSpPr>
          <p:cNvPr id="2" name="Slide Number Placeholder 1"/>
          <p:cNvSpPr>
            <a:spLocks noGrp="1"/>
          </p:cNvSpPr>
          <p:nvPr>
            <p:ph type="sldNum" sz="quarter" idx="12"/>
          </p:nvPr>
        </p:nvSpPr>
        <p:spPr/>
        <p:txBody>
          <a:bodyPr/>
          <a:lstStyle/>
          <a:p>
            <a:fld id="{F01C0A8E-E8C2-469C-905E-C6857145D775}" type="slidenum">
              <a:rPr lang="en-GB" smtClean="0"/>
              <a:t>177</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9" name="TextBox 8">
            <a:extLst>
              <a:ext uri="{FF2B5EF4-FFF2-40B4-BE49-F238E27FC236}">
                <a16:creationId xmlns:a16="http://schemas.microsoft.com/office/drawing/2014/main" id="{D0468E11-C464-4293-9B43-0E285AFFAD6E}"/>
              </a:ext>
            </a:extLst>
          </p:cNvPr>
          <p:cNvSpPr txBox="1"/>
          <p:nvPr/>
        </p:nvSpPr>
        <p:spPr>
          <a:xfrm>
            <a:off x="0" y="3570853"/>
            <a:ext cx="12192000" cy="461665"/>
          </a:xfrm>
          <a:prstGeom prst="rect">
            <a:avLst/>
          </a:prstGeom>
          <a:noFill/>
        </p:spPr>
        <p:txBody>
          <a:bodyPr wrap="square" rtlCol="0">
            <a:spAutoFit/>
          </a:bodyPr>
          <a:lstStyle/>
          <a:p>
            <a:pPr algn="ctr"/>
            <a:r>
              <a:rPr lang="en-US" sz="2400" b="1" dirty="0"/>
              <a:t>“Greater than.”</a:t>
            </a:r>
            <a:endParaRPr lang="en-GB" sz="2400" b="1" dirty="0"/>
          </a:p>
        </p:txBody>
      </p:sp>
    </p:spTree>
    <p:extLst>
      <p:ext uri="{BB962C8B-B14F-4D97-AF65-F5344CB8AC3E}">
        <p14:creationId xmlns:p14="http://schemas.microsoft.com/office/powerpoint/2010/main" val="3090590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Comparison operator: &gt;=</a:t>
            </a:r>
          </a:p>
        </p:txBody>
      </p:sp>
      <p:sp>
        <p:nvSpPr>
          <p:cNvPr id="2" name="Slide Number Placeholder 1"/>
          <p:cNvSpPr>
            <a:spLocks noGrp="1"/>
          </p:cNvSpPr>
          <p:nvPr>
            <p:ph type="sldNum" sz="quarter" idx="12"/>
          </p:nvPr>
        </p:nvSpPr>
        <p:spPr/>
        <p:txBody>
          <a:bodyPr/>
          <a:lstStyle/>
          <a:p>
            <a:fld id="{F01C0A8E-E8C2-469C-905E-C6857145D775}" type="slidenum">
              <a:rPr lang="en-GB" smtClean="0"/>
              <a:t>178</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9" name="TextBox 8">
            <a:extLst>
              <a:ext uri="{FF2B5EF4-FFF2-40B4-BE49-F238E27FC236}">
                <a16:creationId xmlns:a16="http://schemas.microsoft.com/office/drawing/2014/main" id="{B7EFC002-28BA-4602-BEDD-D9A4E9AB60F3}"/>
              </a:ext>
            </a:extLst>
          </p:cNvPr>
          <p:cNvSpPr txBox="1"/>
          <p:nvPr/>
        </p:nvSpPr>
        <p:spPr>
          <a:xfrm>
            <a:off x="0" y="3570853"/>
            <a:ext cx="12192000" cy="461665"/>
          </a:xfrm>
          <a:prstGeom prst="rect">
            <a:avLst/>
          </a:prstGeom>
          <a:noFill/>
        </p:spPr>
        <p:txBody>
          <a:bodyPr wrap="square" rtlCol="0">
            <a:spAutoFit/>
          </a:bodyPr>
          <a:lstStyle/>
          <a:p>
            <a:pPr algn="ctr"/>
            <a:r>
              <a:rPr lang="en-US" sz="2400" b="1" dirty="0"/>
              <a:t>“Greater than or equal to.”</a:t>
            </a:r>
            <a:endParaRPr lang="en-GB" sz="2400" b="1" dirty="0"/>
          </a:p>
        </p:txBody>
      </p:sp>
    </p:spTree>
    <p:extLst>
      <p:ext uri="{BB962C8B-B14F-4D97-AF65-F5344CB8AC3E}">
        <p14:creationId xmlns:p14="http://schemas.microsoft.com/office/powerpoint/2010/main" val="1871923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Arithmetic operator: +</a:t>
            </a:r>
          </a:p>
        </p:txBody>
      </p:sp>
      <p:sp>
        <p:nvSpPr>
          <p:cNvPr id="2" name="Slide Number Placeholder 1"/>
          <p:cNvSpPr>
            <a:spLocks noGrp="1"/>
          </p:cNvSpPr>
          <p:nvPr>
            <p:ph type="sldNum" sz="quarter" idx="12"/>
          </p:nvPr>
        </p:nvSpPr>
        <p:spPr/>
        <p:txBody>
          <a:bodyPr/>
          <a:lstStyle/>
          <a:p>
            <a:fld id="{F01C0A8E-E8C2-469C-905E-C6857145D775}" type="slidenum">
              <a:rPr lang="en-GB" smtClean="0"/>
              <a:t>179</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7" name="TextBox 6">
            <a:extLst>
              <a:ext uri="{FF2B5EF4-FFF2-40B4-BE49-F238E27FC236}">
                <a16:creationId xmlns:a16="http://schemas.microsoft.com/office/drawing/2014/main" id="{A3AC04CD-79C2-4BFB-82E1-6F5725D8403E}"/>
              </a:ext>
            </a:extLst>
          </p:cNvPr>
          <p:cNvSpPr txBox="1"/>
          <p:nvPr/>
        </p:nvSpPr>
        <p:spPr>
          <a:xfrm>
            <a:off x="0" y="3570853"/>
            <a:ext cx="12192000" cy="461665"/>
          </a:xfrm>
          <a:prstGeom prst="rect">
            <a:avLst/>
          </a:prstGeom>
          <a:noFill/>
        </p:spPr>
        <p:txBody>
          <a:bodyPr wrap="square" rtlCol="0">
            <a:spAutoFit/>
          </a:bodyPr>
          <a:lstStyle/>
          <a:p>
            <a:pPr algn="ctr"/>
            <a:r>
              <a:rPr lang="en-US" sz="2400" b="1" dirty="0"/>
              <a:t>“Addition.”</a:t>
            </a:r>
            <a:endParaRPr lang="en-GB" sz="2400" b="1" dirty="0"/>
          </a:p>
        </p:txBody>
      </p:sp>
    </p:spTree>
    <p:extLst>
      <p:ext uri="{BB962C8B-B14F-4D97-AF65-F5344CB8AC3E}">
        <p14:creationId xmlns:p14="http://schemas.microsoft.com/office/powerpoint/2010/main" val="197162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Primary storage</a:t>
            </a:r>
          </a:p>
        </p:txBody>
      </p:sp>
      <p:sp>
        <p:nvSpPr>
          <p:cNvPr id="2" name="Slide Number Placeholder 1"/>
          <p:cNvSpPr>
            <a:spLocks noGrp="1"/>
          </p:cNvSpPr>
          <p:nvPr>
            <p:ph type="sldNum" sz="quarter" idx="12"/>
          </p:nvPr>
        </p:nvSpPr>
        <p:spPr/>
        <p:txBody>
          <a:bodyPr/>
          <a:lstStyle/>
          <a:p>
            <a:fld id="{F01C0A8E-E8C2-469C-905E-C6857145D775}" type="slidenum">
              <a:rPr lang="en-GB" smtClean="0"/>
              <a:t>18</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1.2.1 Primary storage (Memory)</a:t>
            </a:r>
          </a:p>
        </p:txBody>
      </p:sp>
      <p:sp>
        <p:nvSpPr>
          <p:cNvPr id="7" name="TextBox 6">
            <a:extLst>
              <a:ext uri="{FF2B5EF4-FFF2-40B4-BE49-F238E27FC236}">
                <a16:creationId xmlns:a16="http://schemas.microsoft.com/office/drawing/2014/main" id="{44EE287A-E5C6-4708-A250-E38C3543E31A}"/>
              </a:ext>
            </a:extLst>
          </p:cNvPr>
          <p:cNvSpPr txBox="1"/>
          <p:nvPr/>
        </p:nvSpPr>
        <p:spPr>
          <a:xfrm>
            <a:off x="0" y="3570853"/>
            <a:ext cx="12192000" cy="1200329"/>
          </a:xfrm>
          <a:prstGeom prst="rect">
            <a:avLst/>
          </a:prstGeom>
          <a:noFill/>
        </p:spPr>
        <p:txBody>
          <a:bodyPr wrap="square" rtlCol="0">
            <a:spAutoFit/>
          </a:bodyPr>
          <a:lstStyle/>
          <a:p>
            <a:pPr algn="ctr"/>
            <a:r>
              <a:rPr lang="en-US" sz="2400" b="1" dirty="0"/>
              <a:t>“Comprised of random-access memory (RAM) and read-only memory (ROM). </a:t>
            </a:r>
            <a:br>
              <a:rPr lang="en-US" sz="2400" b="1" dirty="0"/>
            </a:br>
            <a:r>
              <a:rPr lang="en-US" sz="2400" b="1" dirty="0"/>
              <a:t>It holds data and instructions that the CPU can access more quickly and easily </a:t>
            </a:r>
            <a:br>
              <a:rPr lang="en-US" sz="2400" b="1" dirty="0"/>
            </a:br>
            <a:r>
              <a:rPr lang="en-US" sz="2400" b="1" dirty="0"/>
              <a:t>than from secondary storage devices.”</a:t>
            </a:r>
            <a:endParaRPr lang="en-GB" sz="2400" b="1" dirty="0"/>
          </a:p>
        </p:txBody>
      </p:sp>
    </p:spTree>
    <p:extLst>
      <p:ext uri="{BB962C8B-B14F-4D97-AF65-F5344CB8AC3E}">
        <p14:creationId xmlns:p14="http://schemas.microsoft.com/office/powerpoint/2010/main" val="2942107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Arithmetic operator: -</a:t>
            </a:r>
          </a:p>
        </p:txBody>
      </p:sp>
      <p:sp>
        <p:nvSpPr>
          <p:cNvPr id="2" name="Slide Number Placeholder 1"/>
          <p:cNvSpPr>
            <a:spLocks noGrp="1"/>
          </p:cNvSpPr>
          <p:nvPr>
            <p:ph type="sldNum" sz="quarter" idx="12"/>
          </p:nvPr>
        </p:nvSpPr>
        <p:spPr/>
        <p:txBody>
          <a:bodyPr/>
          <a:lstStyle/>
          <a:p>
            <a:fld id="{F01C0A8E-E8C2-469C-905E-C6857145D775}" type="slidenum">
              <a:rPr lang="en-GB" smtClean="0"/>
              <a:t>180</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7" name="TextBox 6">
            <a:extLst>
              <a:ext uri="{FF2B5EF4-FFF2-40B4-BE49-F238E27FC236}">
                <a16:creationId xmlns:a16="http://schemas.microsoft.com/office/drawing/2014/main" id="{28054DA2-900D-4C19-97B9-EB9ACDEA5C9A}"/>
              </a:ext>
            </a:extLst>
          </p:cNvPr>
          <p:cNvSpPr txBox="1"/>
          <p:nvPr/>
        </p:nvSpPr>
        <p:spPr>
          <a:xfrm>
            <a:off x="0" y="3570853"/>
            <a:ext cx="12192000" cy="461665"/>
          </a:xfrm>
          <a:prstGeom prst="rect">
            <a:avLst/>
          </a:prstGeom>
          <a:noFill/>
        </p:spPr>
        <p:txBody>
          <a:bodyPr wrap="square" rtlCol="0">
            <a:spAutoFit/>
          </a:bodyPr>
          <a:lstStyle/>
          <a:p>
            <a:pPr algn="ctr"/>
            <a:r>
              <a:rPr lang="en-US" sz="2400" b="1" dirty="0"/>
              <a:t>“Subtraction.”</a:t>
            </a:r>
            <a:endParaRPr lang="en-GB" sz="2400" b="1" dirty="0"/>
          </a:p>
        </p:txBody>
      </p:sp>
    </p:spTree>
    <p:extLst>
      <p:ext uri="{BB962C8B-B14F-4D97-AF65-F5344CB8AC3E}">
        <p14:creationId xmlns:p14="http://schemas.microsoft.com/office/powerpoint/2010/main" val="3071860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Arithmetic operator: *</a:t>
            </a:r>
          </a:p>
        </p:txBody>
      </p:sp>
      <p:sp>
        <p:nvSpPr>
          <p:cNvPr id="2" name="Slide Number Placeholder 1"/>
          <p:cNvSpPr>
            <a:spLocks noGrp="1"/>
          </p:cNvSpPr>
          <p:nvPr>
            <p:ph type="sldNum" sz="quarter" idx="12"/>
          </p:nvPr>
        </p:nvSpPr>
        <p:spPr/>
        <p:txBody>
          <a:bodyPr/>
          <a:lstStyle/>
          <a:p>
            <a:fld id="{F01C0A8E-E8C2-469C-905E-C6857145D775}" type="slidenum">
              <a:rPr lang="en-GB" smtClean="0"/>
              <a:t>181</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7" name="TextBox 6">
            <a:extLst>
              <a:ext uri="{FF2B5EF4-FFF2-40B4-BE49-F238E27FC236}">
                <a16:creationId xmlns:a16="http://schemas.microsoft.com/office/drawing/2014/main" id="{B69F4399-45B4-419F-BCD4-5841E9A8D7E2}"/>
              </a:ext>
            </a:extLst>
          </p:cNvPr>
          <p:cNvSpPr txBox="1"/>
          <p:nvPr/>
        </p:nvSpPr>
        <p:spPr>
          <a:xfrm>
            <a:off x="0" y="3570853"/>
            <a:ext cx="12192000" cy="461665"/>
          </a:xfrm>
          <a:prstGeom prst="rect">
            <a:avLst/>
          </a:prstGeom>
          <a:noFill/>
        </p:spPr>
        <p:txBody>
          <a:bodyPr wrap="square" rtlCol="0">
            <a:spAutoFit/>
          </a:bodyPr>
          <a:lstStyle/>
          <a:p>
            <a:pPr algn="ctr"/>
            <a:r>
              <a:rPr lang="en-US" sz="2400" b="1" dirty="0"/>
              <a:t>“Multiplication.”</a:t>
            </a:r>
            <a:endParaRPr lang="en-GB" sz="2400" b="1" dirty="0"/>
          </a:p>
        </p:txBody>
      </p:sp>
    </p:spTree>
    <p:extLst>
      <p:ext uri="{BB962C8B-B14F-4D97-AF65-F5344CB8AC3E}">
        <p14:creationId xmlns:p14="http://schemas.microsoft.com/office/powerpoint/2010/main" val="404254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Arithmetic operator: /</a:t>
            </a:r>
          </a:p>
        </p:txBody>
      </p:sp>
      <p:sp>
        <p:nvSpPr>
          <p:cNvPr id="2" name="Slide Number Placeholder 1"/>
          <p:cNvSpPr>
            <a:spLocks noGrp="1"/>
          </p:cNvSpPr>
          <p:nvPr>
            <p:ph type="sldNum" sz="quarter" idx="12"/>
          </p:nvPr>
        </p:nvSpPr>
        <p:spPr/>
        <p:txBody>
          <a:bodyPr/>
          <a:lstStyle/>
          <a:p>
            <a:fld id="{F01C0A8E-E8C2-469C-905E-C6857145D775}" type="slidenum">
              <a:rPr lang="en-GB" smtClean="0"/>
              <a:t>182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7" name="TextBox 6">
            <a:extLst>
              <a:ext uri="{FF2B5EF4-FFF2-40B4-BE49-F238E27FC236}">
                <a16:creationId xmlns:a16="http://schemas.microsoft.com/office/drawing/2014/main" id="{3EC802DE-EE9B-41E3-A404-56E8044F31E0}"/>
              </a:ext>
            </a:extLst>
          </p:cNvPr>
          <p:cNvSpPr txBox="1"/>
          <p:nvPr/>
        </p:nvSpPr>
        <p:spPr>
          <a:xfrm>
            <a:off x="0" y="3570853"/>
            <a:ext cx="12192000" cy="461665"/>
          </a:xfrm>
          <a:prstGeom prst="rect">
            <a:avLst/>
          </a:prstGeom>
          <a:noFill/>
        </p:spPr>
        <p:txBody>
          <a:bodyPr wrap="square" rtlCol="0">
            <a:spAutoFit/>
          </a:bodyPr>
          <a:lstStyle/>
          <a:p>
            <a:pPr algn="ctr"/>
            <a:r>
              <a:rPr lang="en-US" sz="2400" b="1" dirty="0"/>
              <a:t>“Real division.”</a:t>
            </a:r>
            <a:endParaRPr lang="en-GB" sz="2400" b="1" dirty="0"/>
          </a:p>
        </p:txBody>
      </p:sp>
    </p:spTree>
    <p:extLst>
      <p:ext uri="{BB962C8B-B14F-4D97-AF65-F5344CB8AC3E}">
        <p14:creationId xmlns:p14="http://schemas.microsoft.com/office/powerpoint/2010/main" val="3722340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Arithmetic operator: MOD</a:t>
            </a:r>
          </a:p>
        </p:txBody>
      </p:sp>
      <p:sp>
        <p:nvSpPr>
          <p:cNvPr id="2" name="Slide Number Placeholder 1"/>
          <p:cNvSpPr>
            <a:spLocks noGrp="1"/>
          </p:cNvSpPr>
          <p:nvPr>
            <p:ph type="sldNum" sz="quarter" idx="12"/>
          </p:nvPr>
        </p:nvSpPr>
        <p:spPr/>
        <p:txBody>
          <a:bodyPr/>
          <a:lstStyle/>
          <a:p>
            <a:fld id="{F01C0A8E-E8C2-469C-905E-C6857145D775}" type="slidenum">
              <a:rPr lang="en-GB" smtClean="0"/>
              <a:t>183</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7" name="TextBox 6">
            <a:extLst>
              <a:ext uri="{FF2B5EF4-FFF2-40B4-BE49-F238E27FC236}">
                <a16:creationId xmlns:a16="http://schemas.microsoft.com/office/drawing/2014/main" id="{59EADFE9-31D9-473A-AC9E-6B3F9F7C768A}"/>
              </a:ext>
            </a:extLst>
          </p:cNvPr>
          <p:cNvSpPr txBox="1"/>
          <p:nvPr/>
        </p:nvSpPr>
        <p:spPr>
          <a:xfrm>
            <a:off x="0" y="3570853"/>
            <a:ext cx="12192000" cy="461665"/>
          </a:xfrm>
          <a:prstGeom prst="rect">
            <a:avLst/>
          </a:prstGeom>
          <a:noFill/>
        </p:spPr>
        <p:txBody>
          <a:bodyPr wrap="square" rtlCol="0">
            <a:spAutoFit/>
          </a:bodyPr>
          <a:lstStyle/>
          <a:p>
            <a:pPr algn="ctr"/>
            <a:r>
              <a:rPr lang="en-US" sz="2400" b="1" dirty="0"/>
              <a:t>“Integer division. MOD outputs the remainder left over after division – e.g., 10 MOD 3 = 1.”</a:t>
            </a:r>
            <a:endParaRPr lang="en-GB" sz="2400" b="1" dirty="0"/>
          </a:p>
        </p:txBody>
      </p:sp>
    </p:spTree>
    <p:extLst>
      <p:ext uri="{BB962C8B-B14F-4D97-AF65-F5344CB8AC3E}">
        <p14:creationId xmlns:p14="http://schemas.microsoft.com/office/powerpoint/2010/main" val="1487486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Arithmetic operator: DIV</a:t>
            </a:r>
          </a:p>
        </p:txBody>
      </p:sp>
      <p:sp>
        <p:nvSpPr>
          <p:cNvPr id="2" name="Slide Number Placeholder 1"/>
          <p:cNvSpPr>
            <a:spLocks noGrp="1"/>
          </p:cNvSpPr>
          <p:nvPr>
            <p:ph type="sldNum" sz="quarter" idx="12"/>
          </p:nvPr>
        </p:nvSpPr>
        <p:spPr/>
        <p:txBody>
          <a:bodyPr/>
          <a:lstStyle/>
          <a:p>
            <a:fld id="{F01C0A8E-E8C2-469C-905E-C6857145D775}" type="slidenum">
              <a:rPr lang="en-GB" smtClean="0"/>
              <a:t>184</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7" name="TextBox 6">
            <a:extLst>
              <a:ext uri="{FF2B5EF4-FFF2-40B4-BE49-F238E27FC236}">
                <a16:creationId xmlns:a16="http://schemas.microsoft.com/office/drawing/2014/main" id="{83E35911-F045-426E-B55A-78B3D2E06804}"/>
              </a:ext>
            </a:extLst>
          </p:cNvPr>
          <p:cNvSpPr txBox="1"/>
          <p:nvPr/>
        </p:nvSpPr>
        <p:spPr>
          <a:xfrm>
            <a:off x="0" y="3570853"/>
            <a:ext cx="12192000" cy="830997"/>
          </a:xfrm>
          <a:prstGeom prst="rect">
            <a:avLst/>
          </a:prstGeom>
          <a:noFill/>
        </p:spPr>
        <p:txBody>
          <a:bodyPr wrap="square" rtlCol="0">
            <a:spAutoFit/>
          </a:bodyPr>
          <a:lstStyle/>
          <a:p>
            <a:pPr algn="ctr"/>
            <a:r>
              <a:rPr lang="en-US" sz="2400" b="1" dirty="0"/>
              <a:t>“Integer division: DIV outputs the number of times a number fits into another number – </a:t>
            </a:r>
            <a:br>
              <a:rPr lang="en-US" sz="2400" b="1" dirty="0"/>
            </a:br>
            <a:r>
              <a:rPr lang="en-US" sz="2400" b="1" dirty="0"/>
              <a:t>e.g., 10 DIV 3 = 3.”</a:t>
            </a:r>
            <a:endParaRPr lang="en-GB" sz="2400" b="1" dirty="0"/>
          </a:p>
        </p:txBody>
      </p:sp>
    </p:spTree>
    <p:extLst>
      <p:ext uri="{BB962C8B-B14F-4D97-AF65-F5344CB8AC3E}">
        <p14:creationId xmlns:p14="http://schemas.microsoft.com/office/powerpoint/2010/main" val="127957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Arithmetic operator: ^</a:t>
            </a:r>
          </a:p>
        </p:txBody>
      </p:sp>
      <p:sp>
        <p:nvSpPr>
          <p:cNvPr id="2" name="Slide Number Placeholder 1"/>
          <p:cNvSpPr>
            <a:spLocks noGrp="1"/>
          </p:cNvSpPr>
          <p:nvPr>
            <p:ph type="sldNum" sz="quarter" idx="12"/>
          </p:nvPr>
        </p:nvSpPr>
        <p:spPr/>
        <p:txBody>
          <a:bodyPr/>
          <a:lstStyle/>
          <a:p>
            <a:fld id="{F01C0A8E-E8C2-469C-905E-C6857145D775}" type="slidenum">
              <a:rPr lang="en-GB" smtClean="0"/>
              <a:t>185</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2.2.1 Programming fundamentals</a:t>
            </a:r>
          </a:p>
        </p:txBody>
      </p:sp>
      <p:sp>
        <p:nvSpPr>
          <p:cNvPr id="7" name="TextBox 6">
            <a:extLst>
              <a:ext uri="{FF2B5EF4-FFF2-40B4-BE49-F238E27FC236}">
                <a16:creationId xmlns:a16="http://schemas.microsoft.com/office/drawing/2014/main" id="{924A99D8-0F1B-47E8-9D22-24FBD1523AE9}"/>
              </a:ext>
            </a:extLst>
          </p:cNvPr>
          <p:cNvSpPr txBox="1"/>
          <p:nvPr/>
        </p:nvSpPr>
        <p:spPr>
          <a:xfrm>
            <a:off x="0" y="3570853"/>
            <a:ext cx="12192000" cy="461665"/>
          </a:xfrm>
          <a:prstGeom prst="rect">
            <a:avLst/>
          </a:prstGeom>
          <a:noFill/>
        </p:spPr>
        <p:txBody>
          <a:bodyPr wrap="square" rtlCol="0">
            <a:spAutoFit/>
          </a:bodyPr>
          <a:lstStyle/>
          <a:p>
            <a:pPr algn="ctr"/>
            <a:r>
              <a:rPr lang="en-US" sz="2400" b="1" dirty="0"/>
              <a:t>“Exponent.”</a:t>
            </a:r>
            <a:endParaRPr lang="en-GB" sz="2400" b="1" dirty="0"/>
          </a:p>
        </p:txBody>
      </p:sp>
    </p:spTree>
    <p:extLst>
      <p:ext uri="{BB962C8B-B14F-4D97-AF65-F5344CB8AC3E}">
        <p14:creationId xmlns:p14="http://schemas.microsoft.com/office/powerpoint/2010/main" val="3774227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Data type</a:t>
            </a:r>
          </a:p>
        </p:txBody>
      </p:sp>
      <p:sp>
        <p:nvSpPr>
          <p:cNvPr id="2" name="Slide Number Placeholder 1"/>
          <p:cNvSpPr>
            <a:spLocks noGrp="1"/>
          </p:cNvSpPr>
          <p:nvPr>
            <p:ph type="sldNum" sz="quarter" idx="12"/>
          </p:nvPr>
        </p:nvSpPr>
        <p:spPr/>
        <p:txBody>
          <a:bodyPr/>
          <a:lstStyle/>
          <a:p>
            <a:fld id="{F01C0A8E-E8C2-469C-905E-C6857145D775}" type="slidenum">
              <a:rPr lang="en-GB" smtClean="0"/>
              <a:t>186</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2.2.2 Data types</a:t>
            </a:r>
          </a:p>
        </p:txBody>
      </p:sp>
      <p:sp>
        <p:nvSpPr>
          <p:cNvPr id="7" name="TextBox 6">
            <a:extLst>
              <a:ext uri="{FF2B5EF4-FFF2-40B4-BE49-F238E27FC236}">
                <a16:creationId xmlns:a16="http://schemas.microsoft.com/office/drawing/2014/main" id="{9F57DE68-34D1-4FC3-B43D-A9587B500600}"/>
              </a:ext>
            </a:extLst>
          </p:cNvPr>
          <p:cNvSpPr txBox="1"/>
          <p:nvPr/>
        </p:nvSpPr>
        <p:spPr>
          <a:xfrm>
            <a:off x="0" y="3570853"/>
            <a:ext cx="12192000" cy="1569660"/>
          </a:xfrm>
          <a:prstGeom prst="rect">
            <a:avLst/>
          </a:prstGeom>
          <a:noFill/>
        </p:spPr>
        <p:txBody>
          <a:bodyPr wrap="square" rtlCol="0">
            <a:spAutoFit/>
          </a:bodyPr>
          <a:lstStyle/>
          <a:p>
            <a:pPr algn="ctr"/>
            <a:r>
              <a:rPr lang="en-US" sz="2400" b="1" dirty="0"/>
              <a:t>“The basic data types provided as building blocks by a programming language. </a:t>
            </a:r>
            <a:br>
              <a:rPr lang="en-US" sz="2400" b="1" dirty="0"/>
            </a:br>
            <a:r>
              <a:rPr lang="en-US" sz="2400" b="1" dirty="0"/>
              <a:t>Most languages allow for more complicated, composite types to be constructed from basic types recursively – e.g., char, integer, float, Boolean. As an extension, a string data type </a:t>
            </a:r>
            <a:br>
              <a:rPr lang="en-US" sz="2400" b="1" dirty="0"/>
            </a:br>
            <a:r>
              <a:rPr lang="en-US" sz="2400" b="1" dirty="0"/>
              <a:t>is constructed behind the scenes of many char data types.”</a:t>
            </a:r>
            <a:endParaRPr lang="en-GB" sz="2400" b="1" dirty="0"/>
          </a:p>
        </p:txBody>
      </p:sp>
    </p:spTree>
    <p:extLst>
      <p:ext uri="{BB962C8B-B14F-4D97-AF65-F5344CB8AC3E}">
        <p14:creationId xmlns:p14="http://schemas.microsoft.com/office/powerpoint/2010/main" val="1023742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Integer</a:t>
            </a:r>
          </a:p>
        </p:txBody>
      </p:sp>
      <p:sp>
        <p:nvSpPr>
          <p:cNvPr id="2" name="Slide Number Placeholder 1"/>
          <p:cNvSpPr>
            <a:spLocks noGrp="1"/>
          </p:cNvSpPr>
          <p:nvPr>
            <p:ph type="sldNum" sz="quarter" idx="12"/>
          </p:nvPr>
        </p:nvSpPr>
        <p:spPr/>
        <p:txBody>
          <a:bodyPr/>
          <a:lstStyle/>
          <a:p>
            <a:fld id="{F01C0A8E-E8C2-469C-905E-C6857145D775}" type="slidenum">
              <a:rPr lang="en-GB" smtClean="0"/>
              <a:t>187</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2.2.2 Data types</a:t>
            </a:r>
          </a:p>
        </p:txBody>
      </p:sp>
      <p:sp>
        <p:nvSpPr>
          <p:cNvPr id="7" name="TextBox 6">
            <a:extLst>
              <a:ext uri="{FF2B5EF4-FFF2-40B4-BE49-F238E27FC236}">
                <a16:creationId xmlns:a16="http://schemas.microsoft.com/office/drawing/2014/main" id="{54DF0301-A5AA-4CC0-ADA9-C543A272FBBB}"/>
              </a:ext>
            </a:extLst>
          </p:cNvPr>
          <p:cNvSpPr txBox="1"/>
          <p:nvPr/>
        </p:nvSpPr>
        <p:spPr>
          <a:xfrm>
            <a:off x="0" y="3570853"/>
            <a:ext cx="12192000" cy="461665"/>
          </a:xfrm>
          <a:prstGeom prst="rect">
            <a:avLst/>
          </a:prstGeom>
          <a:noFill/>
        </p:spPr>
        <p:txBody>
          <a:bodyPr wrap="square" rtlCol="0">
            <a:spAutoFit/>
          </a:bodyPr>
          <a:lstStyle/>
          <a:p>
            <a:pPr algn="ctr"/>
            <a:r>
              <a:rPr lang="en-US" sz="2400" b="1" dirty="0"/>
              <a:t>“A data type used to store positive and negative whole numbers.”</a:t>
            </a:r>
            <a:endParaRPr lang="en-GB" sz="2400" b="1" dirty="0"/>
          </a:p>
        </p:txBody>
      </p:sp>
    </p:spTree>
    <p:extLst>
      <p:ext uri="{BB962C8B-B14F-4D97-AF65-F5344CB8AC3E}">
        <p14:creationId xmlns:p14="http://schemas.microsoft.com/office/powerpoint/2010/main" val="1036876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Real</a:t>
            </a:r>
          </a:p>
        </p:txBody>
      </p:sp>
      <p:sp>
        <p:nvSpPr>
          <p:cNvPr id="2" name="Slide Number Placeholder 1"/>
          <p:cNvSpPr>
            <a:spLocks noGrp="1"/>
          </p:cNvSpPr>
          <p:nvPr>
            <p:ph type="sldNum" sz="quarter" idx="12"/>
          </p:nvPr>
        </p:nvSpPr>
        <p:spPr/>
        <p:txBody>
          <a:bodyPr/>
          <a:lstStyle/>
          <a:p>
            <a:fld id="{F01C0A8E-E8C2-469C-905E-C6857145D775}" type="slidenum">
              <a:rPr lang="en-GB" smtClean="0"/>
              <a:t>188</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2.2.2 Data types</a:t>
            </a:r>
          </a:p>
        </p:txBody>
      </p:sp>
      <p:sp>
        <p:nvSpPr>
          <p:cNvPr id="7" name="TextBox 6">
            <a:extLst>
              <a:ext uri="{FF2B5EF4-FFF2-40B4-BE49-F238E27FC236}">
                <a16:creationId xmlns:a16="http://schemas.microsoft.com/office/drawing/2014/main" id="{8597C47E-21A3-4355-A2AD-CE4E92EDAB0F}"/>
              </a:ext>
            </a:extLst>
          </p:cNvPr>
          <p:cNvSpPr txBox="1"/>
          <p:nvPr/>
        </p:nvSpPr>
        <p:spPr>
          <a:xfrm>
            <a:off x="0" y="3570853"/>
            <a:ext cx="12192000" cy="1200329"/>
          </a:xfrm>
          <a:prstGeom prst="rect">
            <a:avLst/>
          </a:prstGeom>
          <a:noFill/>
        </p:spPr>
        <p:txBody>
          <a:bodyPr wrap="square" rtlCol="0">
            <a:spAutoFit/>
          </a:bodyPr>
          <a:lstStyle/>
          <a:p>
            <a:pPr algn="ctr"/>
            <a:r>
              <a:rPr lang="en-US" sz="2400" b="1" dirty="0"/>
              <a:t>“A data type used to store an approximation of a real number in a way that can </a:t>
            </a:r>
            <a:br>
              <a:rPr lang="en-US" sz="2400" b="1" dirty="0"/>
            </a:br>
            <a:r>
              <a:rPr lang="en-US" sz="2400" b="1" dirty="0"/>
              <a:t>support a trade-off between range and precision. Typically, a number is represented approximately to a fixed number of significant digits and scaled using an exponent.”</a:t>
            </a:r>
            <a:endParaRPr lang="en-GB" sz="2400" b="1" dirty="0"/>
          </a:p>
        </p:txBody>
      </p:sp>
    </p:spTree>
    <p:extLst>
      <p:ext uri="{BB962C8B-B14F-4D97-AF65-F5344CB8AC3E}">
        <p14:creationId xmlns:p14="http://schemas.microsoft.com/office/powerpoint/2010/main" val="3518114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Boolean</a:t>
            </a:r>
          </a:p>
        </p:txBody>
      </p:sp>
      <p:sp>
        <p:nvSpPr>
          <p:cNvPr id="2" name="Slide Number Placeholder 1"/>
          <p:cNvSpPr>
            <a:spLocks noGrp="1"/>
          </p:cNvSpPr>
          <p:nvPr>
            <p:ph type="sldNum" sz="quarter" idx="12"/>
          </p:nvPr>
        </p:nvSpPr>
        <p:spPr/>
        <p:txBody>
          <a:bodyPr/>
          <a:lstStyle/>
          <a:p>
            <a:fld id="{F01C0A8E-E8C2-469C-905E-C6857145D775}" type="slidenum">
              <a:rPr lang="en-GB" smtClean="0"/>
              <a:t>189</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2.2.2 Data types</a:t>
            </a:r>
          </a:p>
        </p:txBody>
      </p:sp>
      <p:sp>
        <p:nvSpPr>
          <p:cNvPr id="7" name="TextBox 6">
            <a:extLst>
              <a:ext uri="{FF2B5EF4-FFF2-40B4-BE49-F238E27FC236}">
                <a16:creationId xmlns:a16="http://schemas.microsoft.com/office/drawing/2014/main" id="{CF11A375-D5E3-44B4-9855-A79A61E18614}"/>
              </a:ext>
            </a:extLst>
          </p:cNvPr>
          <p:cNvSpPr txBox="1"/>
          <p:nvPr/>
        </p:nvSpPr>
        <p:spPr>
          <a:xfrm>
            <a:off x="0" y="3570853"/>
            <a:ext cx="12192000" cy="461665"/>
          </a:xfrm>
          <a:prstGeom prst="rect">
            <a:avLst/>
          </a:prstGeom>
          <a:noFill/>
        </p:spPr>
        <p:txBody>
          <a:bodyPr wrap="square" rtlCol="0">
            <a:spAutoFit/>
          </a:bodyPr>
          <a:lstStyle/>
          <a:p>
            <a:pPr algn="ctr"/>
            <a:r>
              <a:rPr lang="en-US" sz="2400" b="1" dirty="0"/>
              <a:t>“Used to store logical conditions – e.g., TRUE/FALSE, ON/OFF, YES/NO, etc.”</a:t>
            </a:r>
            <a:endParaRPr lang="en-GB" sz="2400" b="1" dirty="0"/>
          </a:p>
        </p:txBody>
      </p:sp>
    </p:spTree>
    <p:extLst>
      <p:ext uri="{BB962C8B-B14F-4D97-AF65-F5344CB8AC3E}">
        <p14:creationId xmlns:p14="http://schemas.microsoft.com/office/powerpoint/2010/main" val="222713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RAM</a:t>
            </a:r>
          </a:p>
        </p:txBody>
      </p:sp>
      <p:sp>
        <p:nvSpPr>
          <p:cNvPr id="2" name="Slide Number Placeholder 1"/>
          <p:cNvSpPr>
            <a:spLocks noGrp="1"/>
          </p:cNvSpPr>
          <p:nvPr>
            <p:ph type="sldNum" sz="quarter" idx="12"/>
          </p:nvPr>
        </p:nvSpPr>
        <p:spPr/>
        <p:txBody>
          <a:bodyPr/>
          <a:lstStyle/>
          <a:p>
            <a:fld id="{F01C0A8E-E8C2-469C-905E-C6857145D775}" type="slidenum">
              <a:rPr lang="en-GB" smtClean="0"/>
              <a:t>19</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1.2.1 Primary storage (Memory)</a:t>
            </a:r>
          </a:p>
        </p:txBody>
      </p:sp>
      <p:sp>
        <p:nvSpPr>
          <p:cNvPr id="7" name="TextBox 6">
            <a:extLst>
              <a:ext uri="{FF2B5EF4-FFF2-40B4-BE49-F238E27FC236}">
                <a16:creationId xmlns:a16="http://schemas.microsoft.com/office/drawing/2014/main" id="{09082E4E-A810-4DCB-9060-187F30BE02E2}"/>
              </a:ext>
            </a:extLst>
          </p:cNvPr>
          <p:cNvSpPr txBox="1"/>
          <p:nvPr/>
        </p:nvSpPr>
        <p:spPr>
          <a:xfrm>
            <a:off x="0" y="3570853"/>
            <a:ext cx="12192000" cy="1200329"/>
          </a:xfrm>
          <a:prstGeom prst="rect">
            <a:avLst/>
          </a:prstGeom>
          <a:noFill/>
        </p:spPr>
        <p:txBody>
          <a:bodyPr wrap="square" rtlCol="0">
            <a:spAutoFit/>
          </a:bodyPr>
          <a:lstStyle/>
          <a:p>
            <a:pPr algn="ctr"/>
            <a:r>
              <a:rPr lang="en-US" sz="2400" b="1" dirty="0"/>
              <a:t>“Volatile (data is lost when the computer is powered off). Read-and-write. </a:t>
            </a:r>
            <a:br>
              <a:rPr lang="en-US" sz="2400" b="1" dirty="0"/>
            </a:br>
            <a:r>
              <a:rPr lang="en-US" sz="2400" b="1" dirty="0"/>
              <a:t>Purpose: Temporary storage of currently executing instructions and data – </a:t>
            </a:r>
            <a:br>
              <a:rPr lang="en-US" sz="2400" b="1" dirty="0"/>
            </a:br>
            <a:r>
              <a:rPr lang="en-US" sz="2400" b="1" dirty="0"/>
              <a:t>e.g., applications and the operating system.”</a:t>
            </a:r>
            <a:endParaRPr lang="en-GB" sz="2400" b="1" dirty="0"/>
          </a:p>
        </p:txBody>
      </p:sp>
      <p:sp>
        <p:nvSpPr>
          <p:cNvPr id="9" name="TextBox 8">
            <a:extLst>
              <a:ext uri="{FF2B5EF4-FFF2-40B4-BE49-F238E27FC236}">
                <a16:creationId xmlns:a16="http://schemas.microsoft.com/office/drawing/2014/main" id="{0BE31C3C-52F0-460A-A4DB-52AD3AE2BA20}"/>
              </a:ext>
            </a:extLst>
          </p:cNvPr>
          <p:cNvSpPr txBox="1"/>
          <p:nvPr/>
        </p:nvSpPr>
        <p:spPr>
          <a:xfrm>
            <a:off x="0" y="2894578"/>
            <a:ext cx="12192000" cy="461665"/>
          </a:xfrm>
          <a:prstGeom prst="rect">
            <a:avLst/>
          </a:prstGeom>
          <a:noFill/>
        </p:spPr>
        <p:txBody>
          <a:bodyPr wrap="square" rtlCol="0">
            <a:spAutoFit/>
          </a:bodyPr>
          <a:lstStyle/>
          <a:p>
            <a:pPr algn="ctr"/>
            <a:r>
              <a:rPr lang="en-GB" sz="2400" b="1" dirty="0"/>
              <a:t>Random-Access Memory</a:t>
            </a:r>
          </a:p>
        </p:txBody>
      </p:sp>
    </p:spTree>
    <p:extLst>
      <p:ext uri="{BB962C8B-B14F-4D97-AF65-F5344CB8AC3E}">
        <p14:creationId xmlns:p14="http://schemas.microsoft.com/office/powerpoint/2010/main" val="2345181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Character</a:t>
            </a:r>
          </a:p>
        </p:txBody>
      </p:sp>
      <p:sp>
        <p:nvSpPr>
          <p:cNvPr id="2" name="Slide Number Placeholder 1"/>
          <p:cNvSpPr>
            <a:spLocks noGrp="1"/>
          </p:cNvSpPr>
          <p:nvPr>
            <p:ph type="sldNum" sz="quarter" idx="12"/>
          </p:nvPr>
        </p:nvSpPr>
        <p:spPr/>
        <p:txBody>
          <a:bodyPr/>
          <a:lstStyle/>
          <a:p>
            <a:fld id="{F01C0A8E-E8C2-469C-905E-C6857145D775}" type="slidenum">
              <a:rPr lang="en-GB" smtClean="0"/>
              <a:t>190</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2.2.2 Data types</a:t>
            </a:r>
          </a:p>
        </p:txBody>
      </p:sp>
      <p:sp>
        <p:nvSpPr>
          <p:cNvPr id="7" name="TextBox 6">
            <a:extLst>
              <a:ext uri="{FF2B5EF4-FFF2-40B4-BE49-F238E27FC236}">
                <a16:creationId xmlns:a16="http://schemas.microsoft.com/office/drawing/2014/main" id="{CFF8C003-578B-4B95-9098-243B740D4672}"/>
              </a:ext>
            </a:extLst>
          </p:cNvPr>
          <p:cNvSpPr txBox="1"/>
          <p:nvPr/>
        </p:nvSpPr>
        <p:spPr>
          <a:xfrm>
            <a:off x="0" y="3570853"/>
            <a:ext cx="12192000" cy="461665"/>
          </a:xfrm>
          <a:prstGeom prst="rect">
            <a:avLst/>
          </a:prstGeom>
          <a:noFill/>
        </p:spPr>
        <p:txBody>
          <a:bodyPr wrap="square" rtlCol="0">
            <a:spAutoFit/>
          </a:bodyPr>
          <a:lstStyle/>
          <a:p>
            <a:pPr algn="ctr"/>
            <a:r>
              <a:rPr lang="en-US" sz="2400" b="1" dirty="0"/>
              <a:t>“A single alphanumeric symbol.”</a:t>
            </a:r>
            <a:endParaRPr lang="en-GB" sz="2400" b="1" dirty="0"/>
          </a:p>
        </p:txBody>
      </p:sp>
    </p:spTree>
    <p:extLst>
      <p:ext uri="{BB962C8B-B14F-4D97-AF65-F5344CB8AC3E}">
        <p14:creationId xmlns:p14="http://schemas.microsoft.com/office/powerpoint/2010/main" val="145612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String</a:t>
            </a:r>
          </a:p>
        </p:txBody>
      </p:sp>
      <p:sp>
        <p:nvSpPr>
          <p:cNvPr id="2" name="Slide Number Placeholder 1"/>
          <p:cNvSpPr>
            <a:spLocks noGrp="1"/>
          </p:cNvSpPr>
          <p:nvPr>
            <p:ph type="sldNum" sz="quarter" idx="12"/>
          </p:nvPr>
        </p:nvSpPr>
        <p:spPr/>
        <p:txBody>
          <a:bodyPr/>
          <a:lstStyle/>
          <a:p>
            <a:fld id="{F01C0A8E-E8C2-469C-905E-C6857145D775}" type="slidenum">
              <a:rPr lang="en-GB" smtClean="0"/>
              <a:t>191</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2.2.2 Data types</a:t>
            </a:r>
          </a:p>
        </p:txBody>
      </p:sp>
      <p:sp>
        <p:nvSpPr>
          <p:cNvPr id="7" name="TextBox 6">
            <a:extLst>
              <a:ext uri="{FF2B5EF4-FFF2-40B4-BE49-F238E27FC236}">
                <a16:creationId xmlns:a16="http://schemas.microsoft.com/office/drawing/2014/main" id="{6055B7A2-91C2-4675-A2F1-FA7C918F2A20}"/>
              </a:ext>
            </a:extLst>
          </p:cNvPr>
          <p:cNvSpPr txBox="1"/>
          <p:nvPr/>
        </p:nvSpPr>
        <p:spPr>
          <a:xfrm>
            <a:off x="0" y="3570853"/>
            <a:ext cx="12192000" cy="461665"/>
          </a:xfrm>
          <a:prstGeom prst="rect">
            <a:avLst/>
          </a:prstGeom>
          <a:noFill/>
        </p:spPr>
        <p:txBody>
          <a:bodyPr wrap="square" rtlCol="0">
            <a:spAutoFit/>
          </a:bodyPr>
          <a:lstStyle/>
          <a:p>
            <a:pPr algn="ctr"/>
            <a:r>
              <a:rPr lang="en-US" sz="2400" b="1" dirty="0"/>
              <a:t>“A sequence of alphanumeric characters and/or symbols – e.g., a word or sentence.”</a:t>
            </a:r>
            <a:endParaRPr lang="en-GB" sz="2400" b="1" dirty="0"/>
          </a:p>
        </p:txBody>
      </p:sp>
    </p:spTree>
    <p:extLst>
      <p:ext uri="{BB962C8B-B14F-4D97-AF65-F5344CB8AC3E}">
        <p14:creationId xmlns:p14="http://schemas.microsoft.com/office/powerpoint/2010/main" val="1966088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Casting</a:t>
            </a:r>
          </a:p>
        </p:txBody>
      </p:sp>
      <p:sp>
        <p:nvSpPr>
          <p:cNvPr id="2" name="Slide Number Placeholder 1"/>
          <p:cNvSpPr>
            <a:spLocks noGrp="1"/>
          </p:cNvSpPr>
          <p:nvPr>
            <p:ph type="sldNum" sz="quarter" idx="12"/>
          </p:nvPr>
        </p:nvSpPr>
        <p:spPr/>
        <p:txBody>
          <a:bodyPr/>
          <a:lstStyle/>
          <a:p>
            <a:fld id="{F01C0A8E-E8C2-469C-905E-C6857145D775}" type="slidenum">
              <a:rPr lang="en-GB" smtClean="0"/>
              <a:t>192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2.2.2 Data types</a:t>
            </a:r>
          </a:p>
        </p:txBody>
      </p:sp>
      <p:sp>
        <p:nvSpPr>
          <p:cNvPr id="7" name="TextBox 6">
            <a:extLst>
              <a:ext uri="{FF2B5EF4-FFF2-40B4-BE49-F238E27FC236}">
                <a16:creationId xmlns:a16="http://schemas.microsoft.com/office/drawing/2014/main" id="{E2128DFC-F028-445F-AD1C-2769FC142A67}"/>
              </a:ext>
            </a:extLst>
          </p:cNvPr>
          <p:cNvSpPr txBox="1"/>
          <p:nvPr/>
        </p:nvSpPr>
        <p:spPr>
          <a:xfrm>
            <a:off x="0" y="3570853"/>
            <a:ext cx="12192000" cy="830997"/>
          </a:xfrm>
          <a:prstGeom prst="rect">
            <a:avLst/>
          </a:prstGeom>
          <a:noFill/>
        </p:spPr>
        <p:txBody>
          <a:bodyPr wrap="square" rtlCol="0">
            <a:spAutoFit/>
          </a:bodyPr>
          <a:lstStyle/>
          <a:p>
            <a:pPr algn="ctr"/>
            <a:r>
              <a:rPr lang="en-US" sz="2400" b="1" dirty="0"/>
              <a:t>“Converting a variable from one data type to another. For example, a variable entered as a string needs to be an integer for calculation – age = INPUT(“Enter your age: “) age = INT(age).”</a:t>
            </a:r>
            <a:endParaRPr lang="en-GB" sz="2400" b="1" dirty="0"/>
          </a:p>
        </p:txBody>
      </p:sp>
    </p:spTree>
    <p:extLst>
      <p:ext uri="{BB962C8B-B14F-4D97-AF65-F5344CB8AC3E}">
        <p14:creationId xmlns:p14="http://schemas.microsoft.com/office/powerpoint/2010/main" val="2192581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String manipulation</a:t>
            </a:r>
          </a:p>
        </p:txBody>
      </p:sp>
      <p:sp>
        <p:nvSpPr>
          <p:cNvPr id="2" name="Slide Number Placeholder 1"/>
          <p:cNvSpPr>
            <a:spLocks noGrp="1"/>
          </p:cNvSpPr>
          <p:nvPr>
            <p:ph type="sldNum" sz="quarter" idx="12"/>
          </p:nvPr>
        </p:nvSpPr>
        <p:spPr/>
        <p:txBody>
          <a:bodyPr/>
          <a:lstStyle/>
          <a:p>
            <a:fld id="{F01C0A8E-E8C2-469C-905E-C6857145D775}" type="slidenum">
              <a:rPr lang="en-GB" smtClean="0"/>
              <a:t>193</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2.2.3 Additional programming techniques</a:t>
            </a:r>
          </a:p>
        </p:txBody>
      </p:sp>
      <p:sp>
        <p:nvSpPr>
          <p:cNvPr id="7" name="TextBox 6">
            <a:extLst>
              <a:ext uri="{FF2B5EF4-FFF2-40B4-BE49-F238E27FC236}">
                <a16:creationId xmlns:a16="http://schemas.microsoft.com/office/drawing/2014/main" id="{124B1704-926D-4CD0-8288-DE2700F99CAC}"/>
              </a:ext>
            </a:extLst>
          </p:cNvPr>
          <p:cNvSpPr txBox="1"/>
          <p:nvPr/>
        </p:nvSpPr>
        <p:spPr>
          <a:xfrm>
            <a:off x="0" y="3570853"/>
            <a:ext cx="12192000" cy="830997"/>
          </a:xfrm>
          <a:prstGeom prst="rect">
            <a:avLst/>
          </a:prstGeom>
          <a:noFill/>
        </p:spPr>
        <p:txBody>
          <a:bodyPr wrap="square" rtlCol="0">
            <a:spAutoFit/>
          </a:bodyPr>
          <a:lstStyle/>
          <a:p>
            <a:pPr algn="ctr"/>
            <a:r>
              <a:rPr lang="en-US" sz="2400" b="1" dirty="0"/>
              <a:t>“Commands and techniques that allow you to alter and extract information from textual strings – e.g., .length .substring(x, i) .left(i) .right(i) .upper .lower ASC(…) CHR(…).”</a:t>
            </a:r>
            <a:endParaRPr lang="en-GB" sz="2400" b="1" dirty="0"/>
          </a:p>
        </p:txBody>
      </p:sp>
    </p:spTree>
    <p:extLst>
      <p:ext uri="{BB962C8B-B14F-4D97-AF65-F5344CB8AC3E}">
        <p14:creationId xmlns:p14="http://schemas.microsoft.com/office/powerpoint/2010/main" val="226542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File handling: Open</a:t>
            </a:r>
          </a:p>
        </p:txBody>
      </p:sp>
      <p:sp>
        <p:nvSpPr>
          <p:cNvPr id="2" name="Slide Number Placeholder 1"/>
          <p:cNvSpPr>
            <a:spLocks noGrp="1"/>
          </p:cNvSpPr>
          <p:nvPr>
            <p:ph type="sldNum" sz="quarter" idx="12"/>
          </p:nvPr>
        </p:nvSpPr>
        <p:spPr/>
        <p:txBody>
          <a:bodyPr/>
          <a:lstStyle/>
          <a:p>
            <a:fld id="{F01C0A8E-E8C2-469C-905E-C6857145D775}" type="slidenum">
              <a:rPr lang="en-GB" smtClean="0"/>
              <a:t>194</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2.2.3 Additional programming techniques</a:t>
            </a:r>
          </a:p>
        </p:txBody>
      </p:sp>
      <p:sp>
        <p:nvSpPr>
          <p:cNvPr id="7" name="TextBox 6">
            <a:extLst>
              <a:ext uri="{FF2B5EF4-FFF2-40B4-BE49-F238E27FC236}">
                <a16:creationId xmlns:a16="http://schemas.microsoft.com/office/drawing/2014/main" id="{C64A0FA4-4F0B-4640-8A9E-CDDA2643E02D}"/>
              </a:ext>
            </a:extLst>
          </p:cNvPr>
          <p:cNvSpPr txBox="1"/>
          <p:nvPr/>
        </p:nvSpPr>
        <p:spPr>
          <a:xfrm>
            <a:off x="0" y="3570853"/>
            <a:ext cx="12192000" cy="830997"/>
          </a:xfrm>
          <a:prstGeom prst="rect">
            <a:avLst/>
          </a:prstGeom>
          <a:noFill/>
        </p:spPr>
        <p:txBody>
          <a:bodyPr wrap="square" rtlCol="0">
            <a:spAutoFit/>
          </a:bodyPr>
          <a:lstStyle/>
          <a:p>
            <a:pPr algn="ctr"/>
            <a:r>
              <a:rPr lang="en-US" sz="2400" b="1" dirty="0"/>
              <a:t>“File handling is the process of dealing with input to and from files. </a:t>
            </a:r>
            <a:br>
              <a:rPr lang="en-US" sz="2400" b="1" dirty="0"/>
            </a:br>
            <a:r>
              <a:rPr lang="en-US" sz="2400" b="1" dirty="0"/>
              <a:t>Files first have to be opened, creating a handle to the file and allowing reading and writing.”</a:t>
            </a:r>
            <a:endParaRPr lang="en-GB" sz="2400" b="1" dirty="0"/>
          </a:p>
        </p:txBody>
      </p:sp>
    </p:spTree>
    <p:extLst>
      <p:ext uri="{BB962C8B-B14F-4D97-AF65-F5344CB8AC3E}">
        <p14:creationId xmlns:p14="http://schemas.microsoft.com/office/powerpoint/2010/main" val="127576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File handling: Read</a:t>
            </a:r>
          </a:p>
        </p:txBody>
      </p:sp>
      <p:sp>
        <p:nvSpPr>
          <p:cNvPr id="2" name="Slide Number Placeholder 1"/>
          <p:cNvSpPr>
            <a:spLocks noGrp="1"/>
          </p:cNvSpPr>
          <p:nvPr>
            <p:ph type="sldNum" sz="quarter" idx="12"/>
          </p:nvPr>
        </p:nvSpPr>
        <p:spPr/>
        <p:txBody>
          <a:bodyPr/>
          <a:lstStyle/>
          <a:p>
            <a:fld id="{F01C0A8E-E8C2-469C-905E-C6857145D775}" type="slidenum">
              <a:rPr lang="en-GB" smtClean="0"/>
              <a:t>195</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2.2.3 Additional programming techniques</a:t>
            </a:r>
          </a:p>
        </p:txBody>
      </p:sp>
      <p:sp>
        <p:nvSpPr>
          <p:cNvPr id="7" name="TextBox 6">
            <a:extLst>
              <a:ext uri="{FF2B5EF4-FFF2-40B4-BE49-F238E27FC236}">
                <a16:creationId xmlns:a16="http://schemas.microsoft.com/office/drawing/2014/main" id="{D55DFCC5-5A00-4287-A0A5-663CF9C3715B}"/>
              </a:ext>
            </a:extLst>
          </p:cNvPr>
          <p:cNvSpPr txBox="1"/>
          <p:nvPr/>
        </p:nvSpPr>
        <p:spPr>
          <a:xfrm>
            <a:off x="0" y="3570853"/>
            <a:ext cx="12192000" cy="830997"/>
          </a:xfrm>
          <a:prstGeom prst="rect">
            <a:avLst/>
          </a:prstGeom>
          <a:noFill/>
        </p:spPr>
        <p:txBody>
          <a:bodyPr wrap="square" rtlCol="0">
            <a:spAutoFit/>
          </a:bodyPr>
          <a:lstStyle/>
          <a:p>
            <a:pPr algn="ctr"/>
            <a:r>
              <a:rPr lang="en-US" sz="2400" b="1" dirty="0"/>
              <a:t>“Once a file has been opened, it is possible to use commands to </a:t>
            </a:r>
            <a:br>
              <a:rPr lang="en-US" sz="2400" b="1" dirty="0"/>
            </a:br>
            <a:r>
              <a:rPr lang="en-US" sz="2400" b="1" dirty="0"/>
              <a:t>read its contents and return them to a program.”</a:t>
            </a:r>
            <a:endParaRPr lang="en-GB" sz="2400" b="1" dirty="0"/>
          </a:p>
        </p:txBody>
      </p:sp>
    </p:spTree>
    <p:extLst>
      <p:ext uri="{BB962C8B-B14F-4D97-AF65-F5344CB8AC3E}">
        <p14:creationId xmlns:p14="http://schemas.microsoft.com/office/powerpoint/2010/main" val="1238502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File handling: Write</a:t>
            </a:r>
          </a:p>
        </p:txBody>
      </p:sp>
      <p:sp>
        <p:nvSpPr>
          <p:cNvPr id="2" name="Slide Number Placeholder 1"/>
          <p:cNvSpPr>
            <a:spLocks noGrp="1"/>
          </p:cNvSpPr>
          <p:nvPr>
            <p:ph type="sldNum" sz="quarter" idx="12"/>
          </p:nvPr>
        </p:nvSpPr>
        <p:spPr/>
        <p:txBody>
          <a:bodyPr/>
          <a:lstStyle/>
          <a:p>
            <a:fld id="{F01C0A8E-E8C2-469C-905E-C6857145D775}" type="slidenum">
              <a:rPr lang="en-GB" smtClean="0"/>
              <a:t>196</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2.2.3 Additional programming techniques</a:t>
            </a:r>
          </a:p>
        </p:txBody>
      </p:sp>
      <p:sp>
        <p:nvSpPr>
          <p:cNvPr id="7" name="TextBox 6">
            <a:extLst>
              <a:ext uri="{FF2B5EF4-FFF2-40B4-BE49-F238E27FC236}">
                <a16:creationId xmlns:a16="http://schemas.microsoft.com/office/drawing/2014/main" id="{FAE9911C-EB56-446E-A950-94A6559BAC7D}"/>
              </a:ext>
            </a:extLst>
          </p:cNvPr>
          <p:cNvSpPr txBox="1"/>
          <p:nvPr/>
        </p:nvSpPr>
        <p:spPr>
          <a:xfrm>
            <a:off x="0" y="3570853"/>
            <a:ext cx="12192000" cy="830997"/>
          </a:xfrm>
          <a:prstGeom prst="rect">
            <a:avLst/>
          </a:prstGeom>
          <a:noFill/>
        </p:spPr>
        <p:txBody>
          <a:bodyPr wrap="square" rtlCol="0">
            <a:spAutoFit/>
          </a:bodyPr>
          <a:lstStyle/>
          <a:p>
            <a:pPr algn="ctr"/>
            <a:r>
              <a:rPr lang="en-US" sz="2400" b="1" dirty="0"/>
              <a:t>“Once a file has be opened it is possible to use commands to </a:t>
            </a:r>
            <a:br>
              <a:rPr lang="en-US" sz="2400" b="1" dirty="0"/>
            </a:br>
            <a:r>
              <a:rPr lang="en-US" sz="2400" b="1" dirty="0"/>
              <a:t>write data to the file from a program.”</a:t>
            </a:r>
            <a:endParaRPr lang="en-GB" sz="2400" b="1" dirty="0"/>
          </a:p>
        </p:txBody>
      </p:sp>
    </p:spTree>
    <p:extLst>
      <p:ext uri="{BB962C8B-B14F-4D97-AF65-F5344CB8AC3E}">
        <p14:creationId xmlns:p14="http://schemas.microsoft.com/office/powerpoint/2010/main" val="4016990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File handling: Close</a:t>
            </a:r>
          </a:p>
        </p:txBody>
      </p:sp>
      <p:sp>
        <p:nvSpPr>
          <p:cNvPr id="2" name="Slide Number Placeholder 1"/>
          <p:cNvSpPr>
            <a:spLocks noGrp="1"/>
          </p:cNvSpPr>
          <p:nvPr>
            <p:ph type="sldNum" sz="quarter" idx="12"/>
          </p:nvPr>
        </p:nvSpPr>
        <p:spPr/>
        <p:txBody>
          <a:bodyPr/>
          <a:lstStyle/>
          <a:p>
            <a:fld id="{F01C0A8E-E8C2-469C-905E-C6857145D775}" type="slidenum">
              <a:rPr lang="en-GB" smtClean="0"/>
              <a:t>197</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2.2.3 Additional programming techniques</a:t>
            </a:r>
          </a:p>
        </p:txBody>
      </p:sp>
      <p:sp>
        <p:nvSpPr>
          <p:cNvPr id="7" name="TextBox 6">
            <a:extLst>
              <a:ext uri="{FF2B5EF4-FFF2-40B4-BE49-F238E27FC236}">
                <a16:creationId xmlns:a16="http://schemas.microsoft.com/office/drawing/2014/main" id="{416BF6E6-EF34-4237-92AE-6013F9F51FEA}"/>
              </a:ext>
            </a:extLst>
          </p:cNvPr>
          <p:cNvSpPr txBox="1"/>
          <p:nvPr/>
        </p:nvSpPr>
        <p:spPr>
          <a:xfrm>
            <a:off x="0" y="3570853"/>
            <a:ext cx="12192000" cy="830997"/>
          </a:xfrm>
          <a:prstGeom prst="rect">
            <a:avLst/>
          </a:prstGeom>
          <a:noFill/>
        </p:spPr>
        <p:txBody>
          <a:bodyPr wrap="square" rtlCol="0">
            <a:spAutoFit/>
          </a:bodyPr>
          <a:lstStyle/>
          <a:p>
            <a:pPr algn="ctr"/>
            <a:r>
              <a:rPr lang="en-US" sz="2400" b="1" dirty="0"/>
              <a:t>“When a file is no longer in use, closing it releases the file handle </a:t>
            </a:r>
            <a:br>
              <a:rPr lang="en-US" sz="2400" b="1" dirty="0"/>
            </a:br>
            <a:r>
              <a:rPr lang="en-US" sz="2400" b="1" dirty="0"/>
              <a:t>and breaks the connection between the file and a program.”</a:t>
            </a:r>
            <a:endParaRPr lang="en-GB" sz="2400" b="1" dirty="0"/>
          </a:p>
        </p:txBody>
      </p:sp>
    </p:spTree>
    <p:extLst>
      <p:ext uri="{BB962C8B-B14F-4D97-AF65-F5344CB8AC3E}">
        <p14:creationId xmlns:p14="http://schemas.microsoft.com/office/powerpoint/2010/main" val="2945527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Record</a:t>
            </a:r>
          </a:p>
        </p:txBody>
      </p:sp>
      <p:sp>
        <p:nvSpPr>
          <p:cNvPr id="2" name="Slide Number Placeholder 1"/>
          <p:cNvSpPr>
            <a:spLocks noGrp="1"/>
          </p:cNvSpPr>
          <p:nvPr>
            <p:ph type="sldNum" sz="quarter" idx="12"/>
          </p:nvPr>
        </p:nvSpPr>
        <p:spPr/>
        <p:txBody>
          <a:bodyPr/>
          <a:lstStyle/>
          <a:p>
            <a:fld id="{F01C0A8E-E8C2-469C-905E-C6857145D775}" type="slidenum">
              <a:rPr lang="en-GB" smtClean="0"/>
              <a:t>198</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2.2.3 Additional programming techniques</a:t>
            </a:r>
          </a:p>
        </p:txBody>
      </p:sp>
      <p:sp>
        <p:nvSpPr>
          <p:cNvPr id="9" name="TextBox 8">
            <a:extLst>
              <a:ext uri="{FF2B5EF4-FFF2-40B4-BE49-F238E27FC236}">
                <a16:creationId xmlns:a16="http://schemas.microsoft.com/office/drawing/2014/main" id="{961B4813-7BF9-404E-89A7-788AAB42B6EB}"/>
              </a:ext>
            </a:extLst>
          </p:cNvPr>
          <p:cNvSpPr txBox="1"/>
          <p:nvPr/>
        </p:nvSpPr>
        <p:spPr>
          <a:xfrm>
            <a:off x="0" y="3570853"/>
            <a:ext cx="12192000" cy="1938992"/>
          </a:xfrm>
          <a:prstGeom prst="rect">
            <a:avLst/>
          </a:prstGeom>
          <a:noFill/>
        </p:spPr>
        <p:txBody>
          <a:bodyPr wrap="square" rtlCol="0">
            <a:spAutoFit/>
          </a:bodyPr>
          <a:lstStyle/>
          <a:p>
            <a:pPr algn="ctr"/>
            <a:r>
              <a:rPr lang="en-GB" sz="2400" b="1" dirty="0"/>
              <a:t>“A data structure consisting of a collection of elements, typically in fixed number </a:t>
            </a:r>
            <a:br>
              <a:rPr lang="en-GB" sz="2400" b="1" dirty="0"/>
            </a:br>
            <a:r>
              <a:rPr lang="en-GB" sz="2400" b="1" dirty="0"/>
              <a:t>and sequence and indexed by name. Elements of records may be called fields. </a:t>
            </a:r>
            <a:br>
              <a:rPr lang="en-GB" sz="2400" b="1" dirty="0"/>
            </a:br>
            <a:r>
              <a:rPr lang="en-GB" sz="2400" b="1" dirty="0"/>
              <a:t>The record is a data type that describes such values and variables. </a:t>
            </a:r>
            <a:br>
              <a:rPr lang="en-GB" sz="2400" b="1" dirty="0"/>
            </a:br>
            <a:r>
              <a:rPr lang="en-GB" sz="2400" b="1" dirty="0"/>
              <a:t>Most modern languages allow programmers to define new record types, as well as </a:t>
            </a:r>
            <a:br>
              <a:rPr lang="en-GB" sz="2400" b="1" dirty="0"/>
            </a:br>
            <a:r>
              <a:rPr lang="en-GB" sz="2400" b="1" dirty="0"/>
              <a:t>specifying the data type of each field and an identifier by which it can be accessed.”</a:t>
            </a:r>
          </a:p>
        </p:txBody>
      </p:sp>
    </p:spTree>
    <p:extLst>
      <p:ext uri="{BB962C8B-B14F-4D97-AF65-F5344CB8AC3E}">
        <p14:creationId xmlns:p14="http://schemas.microsoft.com/office/powerpoint/2010/main" val="1468685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SQL</a:t>
            </a:r>
          </a:p>
        </p:txBody>
      </p:sp>
      <p:sp>
        <p:nvSpPr>
          <p:cNvPr id="2" name="Slide Number Placeholder 1"/>
          <p:cNvSpPr>
            <a:spLocks noGrp="1"/>
          </p:cNvSpPr>
          <p:nvPr>
            <p:ph type="sldNum" sz="quarter" idx="12"/>
          </p:nvPr>
        </p:nvSpPr>
        <p:spPr/>
        <p:txBody>
          <a:bodyPr/>
          <a:lstStyle/>
          <a:p>
            <a:fld id="{F01C0A8E-E8C2-469C-905E-C6857145D775}" type="slidenum">
              <a:rPr lang="en-GB" smtClean="0"/>
              <a:t>199</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2.2.3 Additional programming techniques</a:t>
            </a:r>
          </a:p>
        </p:txBody>
      </p:sp>
      <p:sp>
        <p:nvSpPr>
          <p:cNvPr id="7" name="TextBox 6">
            <a:extLst>
              <a:ext uri="{FF2B5EF4-FFF2-40B4-BE49-F238E27FC236}">
                <a16:creationId xmlns:a16="http://schemas.microsoft.com/office/drawing/2014/main" id="{F5EAEE15-740A-459B-9EF1-C8C314AFB9E8}"/>
              </a:ext>
            </a:extLst>
          </p:cNvPr>
          <p:cNvSpPr txBox="1"/>
          <p:nvPr/>
        </p:nvSpPr>
        <p:spPr>
          <a:xfrm>
            <a:off x="0" y="3570853"/>
            <a:ext cx="12192000" cy="461665"/>
          </a:xfrm>
          <a:prstGeom prst="rect">
            <a:avLst/>
          </a:prstGeom>
          <a:noFill/>
        </p:spPr>
        <p:txBody>
          <a:bodyPr wrap="square" rtlCol="0">
            <a:spAutoFit/>
          </a:bodyPr>
          <a:lstStyle/>
          <a:p>
            <a:pPr algn="ctr"/>
            <a:r>
              <a:rPr lang="en-US" sz="2400" b="1" dirty="0"/>
              <a:t>“The language and syntax used to write and run database queries.”</a:t>
            </a:r>
            <a:endParaRPr lang="en-GB" sz="2400" b="1" dirty="0"/>
          </a:p>
        </p:txBody>
      </p:sp>
    </p:spTree>
    <p:extLst>
      <p:ext uri="{BB962C8B-B14F-4D97-AF65-F5344CB8AC3E}">
        <p14:creationId xmlns:p14="http://schemas.microsoft.com/office/powerpoint/2010/main" val="41568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1.1 Systems architecture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CPU</a:t>
            </a:r>
          </a:p>
        </p:txBody>
      </p:sp>
      <p:sp>
        <p:nvSpPr>
          <p:cNvPr id="2" name="Slide Number Placeholder 1"/>
          <p:cNvSpPr>
            <a:spLocks noGrp="1"/>
          </p:cNvSpPr>
          <p:nvPr>
            <p:ph type="sldNum" sz="quarter" idx="12"/>
          </p:nvPr>
        </p:nvSpPr>
        <p:spPr/>
        <p:txBody>
          <a:bodyPr/>
          <a:lstStyle/>
          <a:p>
            <a:fld id="{F01C0A8E-E8C2-469C-905E-C6857145D775}" type="slidenum">
              <a:rPr lang="en-GB" smtClean="0"/>
              <a:t>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1.1.1 Architecture of the CPU</a:t>
            </a:r>
          </a:p>
        </p:txBody>
      </p:sp>
      <p:sp>
        <p:nvSpPr>
          <p:cNvPr id="7" name="TextBox 6">
            <a:extLst>
              <a:ext uri="{FF2B5EF4-FFF2-40B4-BE49-F238E27FC236}">
                <a16:creationId xmlns:a16="http://schemas.microsoft.com/office/drawing/2014/main" id="{3736B334-C99E-4D55-9EE7-B51F05E1E7B7}"/>
              </a:ext>
            </a:extLst>
          </p:cNvPr>
          <p:cNvSpPr txBox="1"/>
          <p:nvPr/>
        </p:nvSpPr>
        <p:spPr>
          <a:xfrm>
            <a:off x="0" y="3570853"/>
            <a:ext cx="12192000" cy="461665"/>
          </a:xfrm>
          <a:prstGeom prst="rect">
            <a:avLst/>
          </a:prstGeom>
          <a:noFill/>
        </p:spPr>
        <p:txBody>
          <a:bodyPr wrap="square" rtlCol="0">
            <a:spAutoFit/>
          </a:bodyPr>
          <a:lstStyle/>
          <a:p>
            <a:pPr algn="ctr"/>
            <a:r>
              <a:rPr lang="en-GB" sz="2400" b="1" dirty="0"/>
              <a:t>“The main part of the computer, consisting of the registers, ALU and control unit.”</a:t>
            </a:r>
          </a:p>
        </p:txBody>
      </p:sp>
      <p:sp>
        <p:nvSpPr>
          <p:cNvPr id="9" name="TextBox 8">
            <a:extLst>
              <a:ext uri="{FF2B5EF4-FFF2-40B4-BE49-F238E27FC236}">
                <a16:creationId xmlns:a16="http://schemas.microsoft.com/office/drawing/2014/main" id="{9AE881DA-0770-4131-860F-2F0A549EC808}"/>
              </a:ext>
            </a:extLst>
          </p:cNvPr>
          <p:cNvSpPr txBox="1"/>
          <p:nvPr/>
        </p:nvSpPr>
        <p:spPr>
          <a:xfrm>
            <a:off x="0" y="2894578"/>
            <a:ext cx="12192000" cy="461665"/>
          </a:xfrm>
          <a:prstGeom prst="rect">
            <a:avLst/>
          </a:prstGeom>
          <a:noFill/>
        </p:spPr>
        <p:txBody>
          <a:bodyPr wrap="square" rtlCol="0">
            <a:spAutoFit/>
          </a:bodyPr>
          <a:lstStyle/>
          <a:p>
            <a:pPr algn="ctr"/>
            <a:r>
              <a:rPr lang="en-GB" sz="2400" b="1" dirty="0"/>
              <a:t>Central Processing Unit</a:t>
            </a:r>
          </a:p>
        </p:txBody>
      </p:sp>
    </p:spTree>
    <p:extLst>
      <p:ext uri="{BB962C8B-B14F-4D97-AF65-F5344CB8AC3E}">
        <p14:creationId xmlns:p14="http://schemas.microsoft.com/office/powerpoint/2010/main" val="2986999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ROM</a:t>
            </a:r>
          </a:p>
        </p:txBody>
      </p:sp>
      <p:sp>
        <p:nvSpPr>
          <p:cNvPr id="2" name="Slide Number Placeholder 1"/>
          <p:cNvSpPr>
            <a:spLocks noGrp="1"/>
          </p:cNvSpPr>
          <p:nvPr>
            <p:ph type="sldNum" sz="quarter" idx="12"/>
          </p:nvPr>
        </p:nvSpPr>
        <p:spPr/>
        <p:txBody>
          <a:bodyPr/>
          <a:lstStyle/>
          <a:p>
            <a:fld id="{F01C0A8E-E8C2-469C-905E-C6857145D775}" type="slidenum">
              <a:rPr lang="en-GB" smtClean="0"/>
              <a:t>20</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1.2.1 Primary storage (Memory)</a:t>
            </a:r>
          </a:p>
        </p:txBody>
      </p:sp>
      <p:sp>
        <p:nvSpPr>
          <p:cNvPr id="7" name="TextBox 6">
            <a:extLst>
              <a:ext uri="{FF2B5EF4-FFF2-40B4-BE49-F238E27FC236}">
                <a16:creationId xmlns:a16="http://schemas.microsoft.com/office/drawing/2014/main" id="{7BAA47A6-276F-4204-9A4E-F43D9AF5934E}"/>
              </a:ext>
            </a:extLst>
          </p:cNvPr>
          <p:cNvSpPr txBox="1"/>
          <p:nvPr/>
        </p:nvSpPr>
        <p:spPr>
          <a:xfrm>
            <a:off x="0" y="3570853"/>
            <a:ext cx="12192000" cy="830997"/>
          </a:xfrm>
          <a:prstGeom prst="rect">
            <a:avLst/>
          </a:prstGeom>
          <a:noFill/>
        </p:spPr>
        <p:txBody>
          <a:bodyPr wrap="square" rtlCol="0">
            <a:spAutoFit/>
          </a:bodyPr>
          <a:lstStyle/>
          <a:p>
            <a:pPr algn="ctr"/>
            <a:r>
              <a:rPr lang="en-US" sz="2400" b="1" dirty="0"/>
              <a:t>“Non-volatile (data is retained when the computer is powered off). Read-only. </a:t>
            </a:r>
            <a:br>
              <a:rPr lang="en-US" sz="2400" b="1" dirty="0"/>
            </a:br>
            <a:r>
              <a:rPr lang="en-US" sz="2400" b="1" dirty="0"/>
              <a:t>Purpose: Stores startup instructions, otherwise known as the bootstrap.”</a:t>
            </a:r>
            <a:endParaRPr lang="en-GB" sz="2400" b="1" dirty="0"/>
          </a:p>
        </p:txBody>
      </p:sp>
      <p:sp>
        <p:nvSpPr>
          <p:cNvPr id="9" name="TextBox 8">
            <a:extLst>
              <a:ext uri="{FF2B5EF4-FFF2-40B4-BE49-F238E27FC236}">
                <a16:creationId xmlns:a16="http://schemas.microsoft.com/office/drawing/2014/main" id="{C563C1D7-7BFA-4C9E-8659-8F440347DDBF}"/>
              </a:ext>
            </a:extLst>
          </p:cNvPr>
          <p:cNvSpPr txBox="1"/>
          <p:nvPr/>
        </p:nvSpPr>
        <p:spPr>
          <a:xfrm>
            <a:off x="0" y="2894578"/>
            <a:ext cx="12192000" cy="461665"/>
          </a:xfrm>
          <a:prstGeom prst="rect">
            <a:avLst/>
          </a:prstGeom>
          <a:noFill/>
        </p:spPr>
        <p:txBody>
          <a:bodyPr wrap="square" rtlCol="0">
            <a:spAutoFit/>
          </a:bodyPr>
          <a:lstStyle/>
          <a:p>
            <a:pPr algn="ctr"/>
            <a:r>
              <a:rPr lang="en-GB" sz="2400" b="1" dirty="0"/>
              <a:t>Read-Only Memory</a:t>
            </a:r>
          </a:p>
        </p:txBody>
      </p:sp>
    </p:spTree>
    <p:extLst>
      <p:ext uri="{BB962C8B-B14F-4D97-AF65-F5344CB8AC3E}">
        <p14:creationId xmlns:p14="http://schemas.microsoft.com/office/powerpoint/2010/main" val="128710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SQL command: SELECT</a:t>
            </a:r>
          </a:p>
        </p:txBody>
      </p:sp>
      <p:sp>
        <p:nvSpPr>
          <p:cNvPr id="2" name="Slide Number Placeholder 1"/>
          <p:cNvSpPr>
            <a:spLocks noGrp="1"/>
          </p:cNvSpPr>
          <p:nvPr>
            <p:ph type="sldNum" sz="quarter" idx="12"/>
          </p:nvPr>
        </p:nvSpPr>
        <p:spPr/>
        <p:txBody>
          <a:bodyPr/>
          <a:lstStyle/>
          <a:p>
            <a:fld id="{F01C0A8E-E8C2-469C-905E-C6857145D775}" type="slidenum">
              <a:rPr lang="en-GB" smtClean="0"/>
              <a:t>200</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2.2.3 Additional programming techniques</a:t>
            </a:r>
          </a:p>
        </p:txBody>
      </p:sp>
      <p:sp>
        <p:nvSpPr>
          <p:cNvPr id="7" name="TextBox 6">
            <a:extLst>
              <a:ext uri="{FF2B5EF4-FFF2-40B4-BE49-F238E27FC236}">
                <a16:creationId xmlns:a16="http://schemas.microsoft.com/office/drawing/2014/main" id="{A83ECAB5-E3AC-4D9F-8C49-E95CA066578F}"/>
              </a:ext>
            </a:extLst>
          </p:cNvPr>
          <p:cNvSpPr txBox="1"/>
          <p:nvPr/>
        </p:nvSpPr>
        <p:spPr>
          <a:xfrm>
            <a:off x="0" y="3570853"/>
            <a:ext cx="12192000" cy="2308324"/>
          </a:xfrm>
          <a:prstGeom prst="rect">
            <a:avLst/>
          </a:prstGeom>
          <a:noFill/>
        </p:spPr>
        <p:txBody>
          <a:bodyPr wrap="square" rtlCol="0">
            <a:spAutoFit/>
          </a:bodyPr>
          <a:lstStyle/>
          <a:p>
            <a:pPr algn="ctr"/>
            <a:r>
              <a:rPr lang="en-US" sz="2400" b="1" dirty="0"/>
              <a:t>“A SQL keyword used query (retrieve) data.”</a:t>
            </a:r>
          </a:p>
          <a:p>
            <a:pPr algn="ctr"/>
            <a:endParaRPr lang="en-US" sz="2400" b="1" dirty="0"/>
          </a:p>
          <a:p>
            <a:pPr algn="ctr"/>
            <a:r>
              <a:rPr lang="en-US" sz="2400" b="1" dirty="0"/>
              <a:t>SELECT Name, Age, Class</a:t>
            </a:r>
          </a:p>
          <a:p>
            <a:pPr algn="ctr"/>
            <a:r>
              <a:rPr lang="en-US" sz="2400" b="1" dirty="0"/>
              <a:t>FROM Students_table</a:t>
            </a:r>
          </a:p>
          <a:p>
            <a:pPr algn="ctr"/>
            <a:r>
              <a:rPr lang="en-US" sz="2400" b="1" dirty="0"/>
              <a:t>WHERE Gender = “Male”</a:t>
            </a:r>
          </a:p>
          <a:p>
            <a:pPr algn="ctr"/>
            <a:endParaRPr lang="en-US" sz="2400" b="1" dirty="0"/>
          </a:p>
        </p:txBody>
      </p:sp>
    </p:spTree>
    <p:extLst>
      <p:ext uri="{BB962C8B-B14F-4D97-AF65-F5344CB8AC3E}">
        <p14:creationId xmlns:p14="http://schemas.microsoft.com/office/powerpoint/2010/main" val="159091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SQL command: FROM</a:t>
            </a:r>
          </a:p>
        </p:txBody>
      </p:sp>
      <p:sp>
        <p:nvSpPr>
          <p:cNvPr id="2" name="Slide Number Placeholder 1"/>
          <p:cNvSpPr>
            <a:spLocks noGrp="1"/>
          </p:cNvSpPr>
          <p:nvPr>
            <p:ph type="sldNum" sz="quarter" idx="12"/>
          </p:nvPr>
        </p:nvSpPr>
        <p:spPr/>
        <p:txBody>
          <a:bodyPr/>
          <a:lstStyle/>
          <a:p>
            <a:fld id="{F01C0A8E-E8C2-469C-905E-C6857145D775}" type="slidenum">
              <a:rPr lang="en-GB" smtClean="0"/>
              <a:t>201</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2.2.3 Additional programming techniques</a:t>
            </a:r>
          </a:p>
        </p:txBody>
      </p:sp>
      <p:sp>
        <p:nvSpPr>
          <p:cNvPr id="9" name="TextBox 8">
            <a:extLst>
              <a:ext uri="{FF2B5EF4-FFF2-40B4-BE49-F238E27FC236}">
                <a16:creationId xmlns:a16="http://schemas.microsoft.com/office/drawing/2014/main" id="{D6CF5A26-FF0B-4D58-84FA-DE07074DF841}"/>
              </a:ext>
            </a:extLst>
          </p:cNvPr>
          <p:cNvSpPr txBox="1"/>
          <p:nvPr/>
        </p:nvSpPr>
        <p:spPr>
          <a:xfrm>
            <a:off x="0" y="3570853"/>
            <a:ext cx="12192000" cy="2308324"/>
          </a:xfrm>
          <a:prstGeom prst="rect">
            <a:avLst/>
          </a:prstGeom>
          <a:noFill/>
        </p:spPr>
        <p:txBody>
          <a:bodyPr wrap="square" rtlCol="0">
            <a:spAutoFit/>
          </a:bodyPr>
          <a:lstStyle/>
          <a:p>
            <a:pPr algn="ctr"/>
            <a:r>
              <a:rPr lang="en-US" sz="2400" b="1" dirty="0"/>
              <a:t>“A SQL keyword used to signify which table(s) are included in a query.”</a:t>
            </a:r>
          </a:p>
          <a:p>
            <a:pPr algn="ctr"/>
            <a:endParaRPr lang="en-US" sz="2400" b="1" dirty="0"/>
          </a:p>
          <a:p>
            <a:pPr algn="ctr"/>
            <a:r>
              <a:rPr lang="en-US" sz="2400" b="1" dirty="0"/>
              <a:t>SELECT Name, Age, Class</a:t>
            </a:r>
          </a:p>
          <a:p>
            <a:pPr algn="ctr"/>
            <a:r>
              <a:rPr lang="en-US" sz="2400" b="1" dirty="0"/>
              <a:t>FROM Students_table</a:t>
            </a:r>
          </a:p>
          <a:p>
            <a:pPr algn="ctr"/>
            <a:r>
              <a:rPr lang="en-US" sz="2400" b="1" dirty="0"/>
              <a:t>WHERE Gender = “Male”</a:t>
            </a:r>
          </a:p>
          <a:p>
            <a:pPr algn="ctr"/>
            <a:endParaRPr lang="en-US" sz="2400" b="1" dirty="0"/>
          </a:p>
        </p:txBody>
      </p:sp>
    </p:spTree>
    <p:extLst>
      <p:ext uri="{BB962C8B-B14F-4D97-AF65-F5344CB8AC3E}">
        <p14:creationId xmlns:p14="http://schemas.microsoft.com/office/powerpoint/2010/main" val="931824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SQL command: WHERE</a:t>
            </a:r>
          </a:p>
        </p:txBody>
      </p:sp>
      <p:sp>
        <p:nvSpPr>
          <p:cNvPr id="2" name="Slide Number Placeholder 1"/>
          <p:cNvSpPr>
            <a:spLocks noGrp="1"/>
          </p:cNvSpPr>
          <p:nvPr>
            <p:ph type="sldNum" sz="quarter" idx="12"/>
          </p:nvPr>
        </p:nvSpPr>
        <p:spPr/>
        <p:txBody>
          <a:bodyPr/>
          <a:lstStyle/>
          <a:p>
            <a:fld id="{F01C0A8E-E8C2-469C-905E-C6857145D775}" type="slidenum">
              <a:rPr lang="en-GB" smtClean="0"/>
              <a:t>202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2.2.3 Additional programming techniques</a:t>
            </a:r>
          </a:p>
        </p:txBody>
      </p:sp>
      <p:sp>
        <p:nvSpPr>
          <p:cNvPr id="9" name="TextBox 8">
            <a:extLst>
              <a:ext uri="{FF2B5EF4-FFF2-40B4-BE49-F238E27FC236}">
                <a16:creationId xmlns:a16="http://schemas.microsoft.com/office/drawing/2014/main" id="{B9E6C10E-8406-4310-8473-9B3AB8E14EC2}"/>
              </a:ext>
            </a:extLst>
          </p:cNvPr>
          <p:cNvSpPr txBox="1"/>
          <p:nvPr/>
        </p:nvSpPr>
        <p:spPr>
          <a:xfrm>
            <a:off x="0" y="3570853"/>
            <a:ext cx="12192000" cy="2308324"/>
          </a:xfrm>
          <a:prstGeom prst="rect">
            <a:avLst/>
          </a:prstGeom>
          <a:noFill/>
        </p:spPr>
        <p:txBody>
          <a:bodyPr wrap="square" rtlCol="0">
            <a:spAutoFit/>
          </a:bodyPr>
          <a:lstStyle/>
          <a:p>
            <a:pPr algn="ctr"/>
            <a:r>
              <a:rPr lang="en-US" sz="2400" b="1" dirty="0"/>
              <a:t>“A SQL keyword used to filter query results.”</a:t>
            </a:r>
          </a:p>
          <a:p>
            <a:pPr algn="ctr"/>
            <a:endParaRPr lang="en-US" sz="2400" b="1" dirty="0"/>
          </a:p>
          <a:p>
            <a:pPr algn="ctr"/>
            <a:r>
              <a:rPr lang="en-US" sz="2400" b="1" dirty="0"/>
              <a:t>SELECT Name, Age, Class</a:t>
            </a:r>
          </a:p>
          <a:p>
            <a:pPr algn="ctr"/>
            <a:r>
              <a:rPr lang="en-US" sz="2400" b="1" dirty="0"/>
              <a:t>FROM Students_table</a:t>
            </a:r>
          </a:p>
          <a:p>
            <a:pPr algn="ctr"/>
            <a:r>
              <a:rPr lang="en-US" sz="2400" b="1" dirty="0"/>
              <a:t>WHERE Gender = “Male”</a:t>
            </a:r>
          </a:p>
          <a:p>
            <a:pPr algn="ctr"/>
            <a:endParaRPr lang="en-US" sz="2400" b="1" dirty="0"/>
          </a:p>
        </p:txBody>
      </p:sp>
    </p:spTree>
    <p:extLst>
      <p:ext uri="{BB962C8B-B14F-4D97-AF65-F5344CB8AC3E}">
        <p14:creationId xmlns:p14="http://schemas.microsoft.com/office/powerpoint/2010/main" val="218723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Array</a:t>
            </a:r>
          </a:p>
        </p:txBody>
      </p:sp>
      <p:sp>
        <p:nvSpPr>
          <p:cNvPr id="2" name="Slide Number Placeholder 1"/>
          <p:cNvSpPr>
            <a:spLocks noGrp="1"/>
          </p:cNvSpPr>
          <p:nvPr>
            <p:ph type="sldNum" sz="quarter" idx="12"/>
          </p:nvPr>
        </p:nvSpPr>
        <p:spPr/>
        <p:txBody>
          <a:bodyPr/>
          <a:lstStyle/>
          <a:p>
            <a:fld id="{F01C0A8E-E8C2-469C-905E-C6857145D775}" type="slidenum">
              <a:rPr lang="en-GB" smtClean="0"/>
              <a:t>203</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2.2.3 Additional programming techniques</a:t>
            </a:r>
          </a:p>
        </p:txBody>
      </p:sp>
      <p:sp>
        <p:nvSpPr>
          <p:cNvPr id="7" name="TextBox 6">
            <a:extLst>
              <a:ext uri="{FF2B5EF4-FFF2-40B4-BE49-F238E27FC236}">
                <a16:creationId xmlns:a16="http://schemas.microsoft.com/office/drawing/2014/main" id="{B59E9FBE-DECC-434D-AA50-3F771AA89A9D}"/>
              </a:ext>
            </a:extLst>
          </p:cNvPr>
          <p:cNvSpPr txBox="1"/>
          <p:nvPr/>
        </p:nvSpPr>
        <p:spPr>
          <a:xfrm>
            <a:off x="0" y="3570853"/>
            <a:ext cx="12192000" cy="830997"/>
          </a:xfrm>
          <a:prstGeom prst="rect">
            <a:avLst/>
          </a:prstGeom>
          <a:noFill/>
        </p:spPr>
        <p:txBody>
          <a:bodyPr wrap="square" rtlCol="0">
            <a:spAutoFit/>
          </a:bodyPr>
          <a:lstStyle/>
          <a:p>
            <a:pPr algn="ctr"/>
            <a:r>
              <a:rPr lang="en-US" sz="2400" b="1" dirty="0"/>
              <a:t>“A set of data items of the same type grouped together using a single identifier. </a:t>
            </a:r>
            <a:br>
              <a:rPr lang="en-US" sz="2400" b="1" dirty="0"/>
            </a:br>
            <a:r>
              <a:rPr lang="en-US" sz="2400" b="1" dirty="0"/>
              <a:t>Each item is addressed by its variable name and a subscript.”</a:t>
            </a:r>
            <a:endParaRPr lang="en-GB" sz="2400" b="1" dirty="0"/>
          </a:p>
        </p:txBody>
      </p:sp>
    </p:spTree>
    <p:extLst>
      <p:ext uri="{BB962C8B-B14F-4D97-AF65-F5344CB8AC3E}">
        <p14:creationId xmlns:p14="http://schemas.microsoft.com/office/powerpoint/2010/main" val="373482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Sub-programs</a:t>
            </a:r>
          </a:p>
        </p:txBody>
      </p:sp>
      <p:sp>
        <p:nvSpPr>
          <p:cNvPr id="2" name="Slide Number Placeholder 1"/>
          <p:cNvSpPr>
            <a:spLocks noGrp="1"/>
          </p:cNvSpPr>
          <p:nvPr>
            <p:ph type="sldNum" sz="quarter" idx="12"/>
          </p:nvPr>
        </p:nvSpPr>
        <p:spPr/>
        <p:txBody>
          <a:bodyPr/>
          <a:lstStyle/>
          <a:p>
            <a:fld id="{F01C0A8E-E8C2-469C-905E-C6857145D775}" type="slidenum">
              <a:rPr lang="en-GB" smtClean="0"/>
              <a:t>204</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2.2.3 Additional programming techniques</a:t>
            </a:r>
          </a:p>
        </p:txBody>
      </p:sp>
      <p:sp>
        <p:nvSpPr>
          <p:cNvPr id="7" name="TextBox 6">
            <a:extLst>
              <a:ext uri="{FF2B5EF4-FFF2-40B4-BE49-F238E27FC236}">
                <a16:creationId xmlns:a16="http://schemas.microsoft.com/office/drawing/2014/main" id="{4B9EED0E-1145-4C42-95CC-06FFE9D67CE4}"/>
              </a:ext>
            </a:extLst>
          </p:cNvPr>
          <p:cNvSpPr txBox="1"/>
          <p:nvPr/>
        </p:nvSpPr>
        <p:spPr>
          <a:xfrm>
            <a:off x="0" y="3570853"/>
            <a:ext cx="12192000" cy="830997"/>
          </a:xfrm>
          <a:prstGeom prst="rect">
            <a:avLst/>
          </a:prstGeom>
          <a:noFill/>
        </p:spPr>
        <p:txBody>
          <a:bodyPr wrap="square" rtlCol="0">
            <a:spAutoFit/>
          </a:bodyPr>
          <a:lstStyle/>
          <a:p>
            <a:pPr algn="ctr"/>
            <a:r>
              <a:rPr lang="en-US" sz="2400" b="1" dirty="0"/>
              <a:t>“A block of code given a unique identifiable name within a program. </a:t>
            </a:r>
            <a:br>
              <a:rPr lang="en-US" sz="2400" b="1" dirty="0"/>
            </a:br>
            <a:r>
              <a:rPr lang="en-US" sz="2400" b="1" dirty="0"/>
              <a:t>Supports code reuse and good programming technique.”</a:t>
            </a:r>
            <a:endParaRPr lang="en-GB" sz="2400" b="1" dirty="0"/>
          </a:p>
        </p:txBody>
      </p:sp>
    </p:spTree>
    <p:extLst>
      <p:ext uri="{BB962C8B-B14F-4D97-AF65-F5344CB8AC3E}">
        <p14:creationId xmlns:p14="http://schemas.microsoft.com/office/powerpoint/2010/main" val="3879241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Procedure</a:t>
            </a:r>
          </a:p>
        </p:txBody>
      </p:sp>
      <p:sp>
        <p:nvSpPr>
          <p:cNvPr id="2" name="Slide Number Placeholder 1"/>
          <p:cNvSpPr>
            <a:spLocks noGrp="1"/>
          </p:cNvSpPr>
          <p:nvPr>
            <p:ph type="sldNum" sz="quarter" idx="12"/>
          </p:nvPr>
        </p:nvSpPr>
        <p:spPr/>
        <p:txBody>
          <a:bodyPr/>
          <a:lstStyle/>
          <a:p>
            <a:fld id="{F01C0A8E-E8C2-469C-905E-C6857145D775}" type="slidenum">
              <a:rPr lang="en-GB" smtClean="0"/>
              <a:t>205</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2.2.3 Additional programming techniques</a:t>
            </a:r>
          </a:p>
        </p:txBody>
      </p:sp>
      <p:sp>
        <p:nvSpPr>
          <p:cNvPr id="7" name="TextBox 6">
            <a:extLst>
              <a:ext uri="{FF2B5EF4-FFF2-40B4-BE49-F238E27FC236}">
                <a16:creationId xmlns:a16="http://schemas.microsoft.com/office/drawing/2014/main" id="{9CD5435E-C215-4CE0-A8E9-AAABD2D210DF}"/>
              </a:ext>
            </a:extLst>
          </p:cNvPr>
          <p:cNvSpPr txBox="1"/>
          <p:nvPr/>
        </p:nvSpPr>
        <p:spPr>
          <a:xfrm>
            <a:off x="0" y="3570853"/>
            <a:ext cx="12192000" cy="1200329"/>
          </a:xfrm>
          <a:prstGeom prst="rect">
            <a:avLst/>
          </a:prstGeom>
          <a:noFill/>
        </p:spPr>
        <p:txBody>
          <a:bodyPr wrap="square" rtlCol="0">
            <a:spAutoFit/>
          </a:bodyPr>
          <a:lstStyle/>
          <a:p>
            <a:pPr algn="ctr"/>
            <a:r>
              <a:rPr lang="en-US" sz="2400" b="1" dirty="0"/>
              <a:t>“A block of code within a program that is given a unique, identifiable name. </a:t>
            </a:r>
            <a:br>
              <a:rPr lang="en-US" sz="2400" b="1" dirty="0"/>
            </a:br>
            <a:r>
              <a:rPr lang="en-US" sz="2400" b="1" dirty="0"/>
              <a:t>Can take upwards of zero parameters when it is called. Should be designed and </a:t>
            </a:r>
            <a:br>
              <a:rPr lang="en-US" sz="2400" b="1" dirty="0"/>
            </a:br>
            <a:r>
              <a:rPr lang="en-US" sz="2400" b="1" dirty="0"/>
              <a:t>written to perform a task or action that is clearly indicated by its name.”</a:t>
            </a:r>
            <a:endParaRPr lang="en-GB" sz="2400" b="1" dirty="0"/>
          </a:p>
        </p:txBody>
      </p:sp>
    </p:spTree>
    <p:extLst>
      <p:ext uri="{BB962C8B-B14F-4D97-AF65-F5344CB8AC3E}">
        <p14:creationId xmlns:p14="http://schemas.microsoft.com/office/powerpoint/2010/main" val="2748294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Function</a:t>
            </a:r>
          </a:p>
        </p:txBody>
      </p:sp>
      <p:sp>
        <p:nvSpPr>
          <p:cNvPr id="2" name="Slide Number Placeholder 1"/>
          <p:cNvSpPr>
            <a:spLocks noGrp="1"/>
          </p:cNvSpPr>
          <p:nvPr>
            <p:ph type="sldNum" sz="quarter" idx="12"/>
          </p:nvPr>
        </p:nvSpPr>
        <p:spPr/>
        <p:txBody>
          <a:bodyPr/>
          <a:lstStyle/>
          <a:p>
            <a:fld id="{F01C0A8E-E8C2-469C-905E-C6857145D775}" type="slidenum">
              <a:rPr lang="en-GB" smtClean="0"/>
              <a:t>206</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2.2.3 Additional programming techniques</a:t>
            </a:r>
          </a:p>
        </p:txBody>
      </p:sp>
      <p:sp>
        <p:nvSpPr>
          <p:cNvPr id="7" name="TextBox 6">
            <a:extLst>
              <a:ext uri="{FF2B5EF4-FFF2-40B4-BE49-F238E27FC236}">
                <a16:creationId xmlns:a16="http://schemas.microsoft.com/office/drawing/2014/main" id="{F5CEF66D-A6F4-4DCA-83B2-52B3F8909A4A}"/>
              </a:ext>
            </a:extLst>
          </p:cNvPr>
          <p:cNvSpPr txBox="1"/>
          <p:nvPr/>
        </p:nvSpPr>
        <p:spPr>
          <a:xfrm>
            <a:off x="0" y="3570853"/>
            <a:ext cx="12192000" cy="1200329"/>
          </a:xfrm>
          <a:prstGeom prst="rect">
            <a:avLst/>
          </a:prstGeom>
          <a:noFill/>
        </p:spPr>
        <p:txBody>
          <a:bodyPr wrap="square" rtlCol="0">
            <a:spAutoFit/>
          </a:bodyPr>
          <a:lstStyle/>
          <a:p>
            <a:pPr algn="ctr"/>
            <a:r>
              <a:rPr lang="en-US" sz="2400" b="1" dirty="0"/>
              <a:t>“A block of code within a program that is given a unique identifiable name. </a:t>
            </a:r>
            <a:br>
              <a:rPr lang="en-US" sz="2400" b="1" dirty="0"/>
            </a:br>
            <a:r>
              <a:rPr lang="en-US" sz="2400" b="1" dirty="0"/>
              <a:t>Can take upwards of zero parameters when it is called and should return a value. Should be designed and written to perform a task or action that is clearly indicated by its name.”</a:t>
            </a:r>
            <a:endParaRPr lang="en-GB" sz="2400" b="1" dirty="0"/>
          </a:p>
        </p:txBody>
      </p:sp>
    </p:spTree>
    <p:extLst>
      <p:ext uri="{BB962C8B-B14F-4D97-AF65-F5344CB8AC3E}">
        <p14:creationId xmlns:p14="http://schemas.microsoft.com/office/powerpoint/2010/main" val="354277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2.2 Programming fundamentals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Random number generation</a:t>
            </a:r>
          </a:p>
        </p:txBody>
      </p:sp>
      <p:sp>
        <p:nvSpPr>
          <p:cNvPr id="2" name="Slide Number Placeholder 1"/>
          <p:cNvSpPr>
            <a:spLocks noGrp="1"/>
          </p:cNvSpPr>
          <p:nvPr>
            <p:ph type="sldNum" sz="quarter" idx="12"/>
          </p:nvPr>
        </p:nvSpPr>
        <p:spPr/>
        <p:txBody>
          <a:bodyPr/>
          <a:lstStyle/>
          <a:p>
            <a:fld id="{F01C0A8E-E8C2-469C-905E-C6857145D775}" type="slidenum">
              <a:rPr lang="en-GB" smtClean="0"/>
              <a:t>207</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2.2.3 Additional programming techniques</a:t>
            </a:r>
          </a:p>
        </p:txBody>
      </p:sp>
      <p:sp>
        <p:nvSpPr>
          <p:cNvPr id="9" name="TextBox 8">
            <a:extLst>
              <a:ext uri="{FF2B5EF4-FFF2-40B4-BE49-F238E27FC236}">
                <a16:creationId xmlns:a16="http://schemas.microsoft.com/office/drawing/2014/main" id="{15233A30-BD81-43D1-8F98-5B4FEFB6573D}"/>
              </a:ext>
            </a:extLst>
          </p:cNvPr>
          <p:cNvSpPr txBox="1"/>
          <p:nvPr/>
        </p:nvSpPr>
        <p:spPr>
          <a:xfrm>
            <a:off x="0" y="3570853"/>
            <a:ext cx="12192000" cy="1200329"/>
          </a:xfrm>
          <a:prstGeom prst="rect">
            <a:avLst/>
          </a:prstGeom>
          <a:noFill/>
        </p:spPr>
        <p:txBody>
          <a:bodyPr wrap="square" rtlCol="0">
            <a:spAutoFit/>
          </a:bodyPr>
          <a:lstStyle/>
          <a:p>
            <a:pPr algn="ctr"/>
            <a:r>
              <a:rPr lang="en-GB" sz="2400" b="1" dirty="0"/>
              <a:t>“Most programming languages have built-in functions or libraries that allow you to </a:t>
            </a:r>
            <a:br>
              <a:rPr lang="en-GB" sz="2400" b="1" dirty="0"/>
            </a:br>
            <a:r>
              <a:rPr lang="en-GB" sz="2400" b="1" dirty="0"/>
              <a:t>easily generate random numbers. Creating truly random numbers is actually </a:t>
            </a:r>
            <a:br>
              <a:rPr lang="en-GB" sz="2400" b="1" dirty="0"/>
            </a:br>
            <a:r>
              <a:rPr lang="en-GB" sz="2400" b="1" dirty="0"/>
              <a:t>rather difficult for a computer, and these algorithms are quite complex.”</a:t>
            </a:r>
          </a:p>
        </p:txBody>
      </p:sp>
    </p:spTree>
    <p:extLst>
      <p:ext uri="{BB962C8B-B14F-4D97-AF65-F5344CB8AC3E}">
        <p14:creationId xmlns:p14="http://schemas.microsoft.com/office/powerpoint/2010/main" val="1728558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0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07508-C262-4122-ACD7-1B085FD087E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D1E58EC-3DE5-4DD2-B5BE-1055E9348015}"/>
              </a:ext>
            </a:extLst>
          </p:cNvPr>
          <p:cNvSpPr>
            <a:spLocks noGrp="1"/>
          </p:cNvSpPr>
          <p:nvPr>
            <p:ph idx="1"/>
          </p:nvPr>
        </p:nvSpPr>
        <p:spPr/>
        <p:txBody>
          <a:bodyPr>
            <a:normAutofit fontScale="85000" lnSpcReduction="20000"/>
          </a:bodyPr>
          <a:lstStyle/>
          <a:p>
            <a:pPr marL="0" indent="0" algn="ctr">
              <a:buNone/>
            </a:pPr>
            <a:r>
              <a:rPr lang="en-GB" sz="42400" dirty="0"/>
              <a:t>2.3</a:t>
            </a:r>
          </a:p>
        </p:txBody>
      </p:sp>
      <p:sp>
        <p:nvSpPr>
          <p:cNvPr id="4" name="Slide Number Placeholder 3">
            <a:extLst>
              <a:ext uri="{FF2B5EF4-FFF2-40B4-BE49-F238E27FC236}">
                <a16:creationId xmlns:a16="http://schemas.microsoft.com/office/drawing/2014/main" id="{72411B96-A0F1-4142-9F2D-D0D9D0A06D8B}"/>
              </a:ext>
            </a:extLst>
          </p:cNvPr>
          <p:cNvSpPr>
            <a:spLocks noGrp="1"/>
          </p:cNvSpPr>
          <p:nvPr>
            <p:ph type="sldNum" sz="quarter" idx="12"/>
          </p:nvPr>
        </p:nvSpPr>
        <p:spPr/>
        <p:txBody>
          <a:bodyPr/>
          <a:lstStyle/>
          <a:p>
            <a:fld id="{F01C0A8E-E8C2-469C-905E-C6857145D775}" type="slidenum">
              <a:rPr lang="en-GB" smtClean="0"/>
              <a:t>208</a:t>
            </a:fld>
            <a:endParaRPr lang="en-GB" dirty="0"/>
          </a:p>
        </p:txBody>
      </p:sp>
    </p:spTree>
    <p:extLst>
      <p:ext uri="{BB962C8B-B14F-4D97-AF65-F5344CB8AC3E}">
        <p14:creationId xmlns:p14="http://schemas.microsoft.com/office/powerpoint/2010/main" val="1089962512"/>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2.3 Producing robust programs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Defensive design</a:t>
            </a:r>
          </a:p>
        </p:txBody>
      </p:sp>
      <p:sp>
        <p:nvSpPr>
          <p:cNvPr id="2" name="Slide Number Placeholder 1"/>
          <p:cNvSpPr>
            <a:spLocks noGrp="1"/>
          </p:cNvSpPr>
          <p:nvPr>
            <p:ph type="sldNum" sz="quarter" idx="12"/>
          </p:nvPr>
        </p:nvSpPr>
        <p:spPr/>
        <p:txBody>
          <a:bodyPr/>
          <a:lstStyle/>
          <a:p>
            <a:fld id="{F01C0A8E-E8C2-469C-905E-C6857145D775}" type="slidenum">
              <a:rPr lang="en-GB" smtClean="0"/>
              <a:t>209</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2.3.1 Defensive design</a:t>
            </a:r>
          </a:p>
        </p:txBody>
      </p:sp>
      <p:sp>
        <p:nvSpPr>
          <p:cNvPr id="7" name="TextBox 6">
            <a:extLst>
              <a:ext uri="{FF2B5EF4-FFF2-40B4-BE49-F238E27FC236}">
                <a16:creationId xmlns:a16="http://schemas.microsoft.com/office/drawing/2014/main" id="{66AD53A1-A4FB-4579-83E0-4DF36F96E9DA}"/>
              </a:ext>
            </a:extLst>
          </p:cNvPr>
          <p:cNvSpPr txBox="1"/>
          <p:nvPr/>
        </p:nvSpPr>
        <p:spPr>
          <a:xfrm>
            <a:off x="0" y="3570853"/>
            <a:ext cx="12192000" cy="461665"/>
          </a:xfrm>
          <a:prstGeom prst="rect">
            <a:avLst/>
          </a:prstGeom>
          <a:noFill/>
        </p:spPr>
        <p:txBody>
          <a:bodyPr wrap="square" rtlCol="0">
            <a:spAutoFit/>
          </a:bodyPr>
          <a:lstStyle/>
          <a:p>
            <a:pPr algn="ctr"/>
            <a:r>
              <a:rPr lang="en-US" sz="2400" b="1" dirty="0"/>
              <a:t>“The practice of planning for contingencies in the design stage of a project.”</a:t>
            </a:r>
            <a:endParaRPr lang="en-GB" sz="2400" b="1" dirty="0"/>
          </a:p>
        </p:txBody>
      </p:sp>
    </p:spTree>
    <p:extLst>
      <p:ext uri="{BB962C8B-B14F-4D97-AF65-F5344CB8AC3E}">
        <p14:creationId xmlns:p14="http://schemas.microsoft.com/office/powerpoint/2010/main" val="183154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Virtual memory</a:t>
            </a:r>
          </a:p>
        </p:txBody>
      </p:sp>
      <p:sp>
        <p:nvSpPr>
          <p:cNvPr id="2" name="Slide Number Placeholder 1"/>
          <p:cNvSpPr>
            <a:spLocks noGrp="1"/>
          </p:cNvSpPr>
          <p:nvPr>
            <p:ph type="sldNum" sz="quarter" idx="12"/>
          </p:nvPr>
        </p:nvSpPr>
        <p:spPr/>
        <p:txBody>
          <a:bodyPr/>
          <a:lstStyle/>
          <a:p>
            <a:fld id="{F01C0A8E-E8C2-469C-905E-C6857145D775}" type="slidenum">
              <a:rPr lang="en-GB" smtClean="0"/>
              <a:t>21</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1.2.1 Primary storage (Memory)</a:t>
            </a:r>
          </a:p>
        </p:txBody>
      </p:sp>
      <p:sp>
        <p:nvSpPr>
          <p:cNvPr id="7" name="TextBox 6">
            <a:extLst>
              <a:ext uri="{FF2B5EF4-FFF2-40B4-BE49-F238E27FC236}">
                <a16:creationId xmlns:a16="http://schemas.microsoft.com/office/drawing/2014/main" id="{DA5822A4-9356-4325-8717-E2C7D134C9C2}"/>
              </a:ext>
            </a:extLst>
          </p:cNvPr>
          <p:cNvSpPr txBox="1"/>
          <p:nvPr/>
        </p:nvSpPr>
        <p:spPr>
          <a:xfrm>
            <a:off x="0" y="3570853"/>
            <a:ext cx="12192000" cy="830997"/>
          </a:xfrm>
          <a:prstGeom prst="rect">
            <a:avLst/>
          </a:prstGeom>
          <a:noFill/>
        </p:spPr>
        <p:txBody>
          <a:bodyPr wrap="square" rtlCol="0">
            <a:spAutoFit/>
          </a:bodyPr>
          <a:lstStyle/>
          <a:p>
            <a:pPr algn="ctr"/>
            <a:r>
              <a:rPr lang="en-US" sz="2400" b="1" dirty="0"/>
              <a:t>“Using part of the hard disk as if it were random-access memory. </a:t>
            </a:r>
            <a:br>
              <a:rPr lang="en-US" sz="2400" b="1" dirty="0"/>
            </a:br>
            <a:r>
              <a:rPr lang="en-US" sz="2400" b="1" dirty="0"/>
              <a:t>Allows more applications to be open than physical memory can hold.”</a:t>
            </a:r>
          </a:p>
        </p:txBody>
      </p:sp>
    </p:spTree>
    <p:extLst>
      <p:ext uri="{BB962C8B-B14F-4D97-AF65-F5344CB8AC3E}">
        <p14:creationId xmlns:p14="http://schemas.microsoft.com/office/powerpoint/2010/main" val="317587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2.3 Producing robust programs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Anticipating misuse</a:t>
            </a:r>
          </a:p>
        </p:txBody>
      </p:sp>
      <p:sp>
        <p:nvSpPr>
          <p:cNvPr id="2" name="Slide Number Placeholder 1"/>
          <p:cNvSpPr>
            <a:spLocks noGrp="1"/>
          </p:cNvSpPr>
          <p:nvPr>
            <p:ph type="sldNum" sz="quarter" idx="12"/>
          </p:nvPr>
        </p:nvSpPr>
        <p:spPr/>
        <p:txBody>
          <a:bodyPr/>
          <a:lstStyle/>
          <a:p>
            <a:fld id="{F01C0A8E-E8C2-469C-905E-C6857145D775}" type="slidenum">
              <a:rPr lang="en-GB" smtClean="0"/>
              <a:t>210</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2.3.1 Defensive design</a:t>
            </a:r>
          </a:p>
        </p:txBody>
      </p:sp>
      <p:sp>
        <p:nvSpPr>
          <p:cNvPr id="7" name="TextBox 6">
            <a:extLst>
              <a:ext uri="{FF2B5EF4-FFF2-40B4-BE49-F238E27FC236}">
                <a16:creationId xmlns:a16="http://schemas.microsoft.com/office/drawing/2014/main" id="{BC6E0818-E71E-4D64-BCB4-82BDAAE758C5}"/>
              </a:ext>
            </a:extLst>
          </p:cNvPr>
          <p:cNvSpPr txBox="1"/>
          <p:nvPr/>
        </p:nvSpPr>
        <p:spPr>
          <a:xfrm>
            <a:off x="0" y="3570853"/>
            <a:ext cx="12192000" cy="830997"/>
          </a:xfrm>
          <a:prstGeom prst="rect">
            <a:avLst/>
          </a:prstGeom>
          <a:noFill/>
        </p:spPr>
        <p:txBody>
          <a:bodyPr wrap="square" rtlCol="0">
            <a:spAutoFit/>
          </a:bodyPr>
          <a:lstStyle/>
          <a:p>
            <a:pPr algn="ctr"/>
            <a:r>
              <a:rPr lang="en-US" sz="2400" b="1" dirty="0"/>
              <a:t>“Considering how an end user might accidentally or deliberately break a program </a:t>
            </a:r>
            <a:br>
              <a:rPr lang="en-US" sz="2400" b="1" dirty="0"/>
            </a:br>
            <a:r>
              <a:rPr lang="en-US" sz="2400" b="1" dirty="0"/>
              <a:t>and writing additional code to handle these situations.”</a:t>
            </a:r>
            <a:endParaRPr lang="en-GB" sz="2400" b="1" dirty="0"/>
          </a:p>
        </p:txBody>
      </p:sp>
    </p:spTree>
    <p:extLst>
      <p:ext uri="{BB962C8B-B14F-4D97-AF65-F5344CB8AC3E}">
        <p14:creationId xmlns:p14="http://schemas.microsoft.com/office/powerpoint/2010/main" val="4014485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2.3 Producing robust programs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Authentication</a:t>
            </a:r>
          </a:p>
        </p:txBody>
      </p:sp>
      <p:sp>
        <p:nvSpPr>
          <p:cNvPr id="2" name="Slide Number Placeholder 1"/>
          <p:cNvSpPr>
            <a:spLocks noGrp="1"/>
          </p:cNvSpPr>
          <p:nvPr>
            <p:ph type="sldNum" sz="quarter" idx="12"/>
          </p:nvPr>
        </p:nvSpPr>
        <p:spPr/>
        <p:txBody>
          <a:bodyPr/>
          <a:lstStyle/>
          <a:p>
            <a:fld id="{F01C0A8E-E8C2-469C-905E-C6857145D775}" type="slidenum">
              <a:rPr lang="en-GB" smtClean="0"/>
              <a:t>211</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2.3.1 Defensive design</a:t>
            </a:r>
          </a:p>
        </p:txBody>
      </p:sp>
      <p:sp>
        <p:nvSpPr>
          <p:cNvPr id="7" name="TextBox 6">
            <a:extLst>
              <a:ext uri="{FF2B5EF4-FFF2-40B4-BE49-F238E27FC236}">
                <a16:creationId xmlns:a16="http://schemas.microsoft.com/office/drawing/2014/main" id="{EEC38210-265C-40F6-80C6-413761DE1D58}"/>
              </a:ext>
            </a:extLst>
          </p:cNvPr>
          <p:cNvSpPr txBox="1"/>
          <p:nvPr/>
        </p:nvSpPr>
        <p:spPr>
          <a:xfrm>
            <a:off x="0" y="3570853"/>
            <a:ext cx="12192000" cy="830997"/>
          </a:xfrm>
          <a:prstGeom prst="rect">
            <a:avLst/>
          </a:prstGeom>
          <a:noFill/>
        </p:spPr>
        <p:txBody>
          <a:bodyPr wrap="square" rtlCol="0">
            <a:spAutoFit/>
          </a:bodyPr>
          <a:lstStyle/>
          <a:p>
            <a:pPr algn="ctr"/>
            <a:r>
              <a:rPr lang="en-US" sz="2400" b="1" dirty="0"/>
              <a:t>“Verifying a user’s identity before they can use a system. Strong passwords </a:t>
            </a:r>
            <a:br>
              <a:rPr lang="en-US" sz="2400" b="1" dirty="0"/>
            </a:br>
            <a:r>
              <a:rPr lang="en-US" sz="2400" b="1" dirty="0"/>
              <a:t>over a certain length with symbols and mixed-case letters are advised.”</a:t>
            </a:r>
            <a:endParaRPr lang="en-GB" sz="2400" b="1" dirty="0"/>
          </a:p>
        </p:txBody>
      </p:sp>
    </p:spTree>
    <p:extLst>
      <p:ext uri="{BB962C8B-B14F-4D97-AF65-F5344CB8AC3E}">
        <p14:creationId xmlns:p14="http://schemas.microsoft.com/office/powerpoint/2010/main" val="3506825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2.3 Producing robust programs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Input validation</a:t>
            </a:r>
          </a:p>
        </p:txBody>
      </p:sp>
      <p:sp>
        <p:nvSpPr>
          <p:cNvPr id="2" name="Slide Number Placeholder 1"/>
          <p:cNvSpPr>
            <a:spLocks noGrp="1"/>
          </p:cNvSpPr>
          <p:nvPr>
            <p:ph type="sldNum" sz="quarter" idx="12"/>
          </p:nvPr>
        </p:nvSpPr>
        <p:spPr/>
        <p:txBody>
          <a:bodyPr/>
          <a:lstStyle/>
          <a:p>
            <a:fld id="{F01C0A8E-E8C2-469C-905E-C6857145D775}" type="slidenum">
              <a:rPr lang="en-GB" smtClean="0"/>
              <a:t>212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2.3.1 Defensive design</a:t>
            </a:r>
          </a:p>
        </p:txBody>
      </p:sp>
      <p:sp>
        <p:nvSpPr>
          <p:cNvPr id="7" name="TextBox 6">
            <a:extLst>
              <a:ext uri="{FF2B5EF4-FFF2-40B4-BE49-F238E27FC236}">
                <a16:creationId xmlns:a16="http://schemas.microsoft.com/office/drawing/2014/main" id="{D76E4D86-4128-4753-B5A3-C0D9D8615567}"/>
              </a:ext>
            </a:extLst>
          </p:cNvPr>
          <p:cNvSpPr txBox="1"/>
          <p:nvPr/>
        </p:nvSpPr>
        <p:spPr>
          <a:xfrm>
            <a:off x="0" y="3570853"/>
            <a:ext cx="12192000" cy="1200329"/>
          </a:xfrm>
          <a:prstGeom prst="rect">
            <a:avLst/>
          </a:prstGeom>
          <a:noFill/>
        </p:spPr>
        <p:txBody>
          <a:bodyPr wrap="square" rtlCol="0">
            <a:spAutoFit/>
          </a:bodyPr>
          <a:lstStyle/>
          <a:p>
            <a:pPr algn="ctr"/>
            <a:r>
              <a:rPr lang="en-GB" sz="2400" b="1" dirty="0"/>
              <a:t>“Ensuring data input by a user meets specific criteria before processing. </a:t>
            </a:r>
            <a:br>
              <a:rPr lang="en-GB" sz="2400" b="1" dirty="0"/>
            </a:br>
            <a:r>
              <a:rPr lang="en-GB" sz="2400" b="1" dirty="0"/>
              <a:t>Range check (e.g., 1 – 31); type check (e.g., a number, not a symbol); presence check </a:t>
            </a:r>
            <a:br>
              <a:rPr lang="en-GB" sz="2400" b="1" dirty="0"/>
            </a:br>
            <a:r>
              <a:rPr lang="en-GB" sz="2400" b="1" dirty="0"/>
              <a:t>(e.g., data has been input); format check (e.g., a postcode is written LLN(N) NLL). ”</a:t>
            </a:r>
          </a:p>
        </p:txBody>
      </p:sp>
    </p:spTree>
    <p:extLst>
      <p:ext uri="{BB962C8B-B14F-4D97-AF65-F5344CB8AC3E}">
        <p14:creationId xmlns:p14="http://schemas.microsoft.com/office/powerpoint/2010/main" val="3806922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2.3 Producing robust programs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Maintainability</a:t>
            </a:r>
          </a:p>
        </p:txBody>
      </p:sp>
      <p:sp>
        <p:nvSpPr>
          <p:cNvPr id="2" name="Slide Number Placeholder 1"/>
          <p:cNvSpPr>
            <a:spLocks noGrp="1"/>
          </p:cNvSpPr>
          <p:nvPr>
            <p:ph type="sldNum" sz="quarter" idx="12"/>
          </p:nvPr>
        </p:nvSpPr>
        <p:spPr/>
        <p:txBody>
          <a:bodyPr/>
          <a:lstStyle/>
          <a:p>
            <a:fld id="{F01C0A8E-E8C2-469C-905E-C6857145D775}" type="slidenum">
              <a:rPr lang="en-GB" smtClean="0"/>
              <a:t>213</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2.3.1 Defensive design</a:t>
            </a:r>
          </a:p>
        </p:txBody>
      </p:sp>
      <p:sp>
        <p:nvSpPr>
          <p:cNvPr id="7" name="TextBox 6">
            <a:extLst>
              <a:ext uri="{FF2B5EF4-FFF2-40B4-BE49-F238E27FC236}">
                <a16:creationId xmlns:a16="http://schemas.microsoft.com/office/drawing/2014/main" id="{CEE1A1FA-CA48-424F-A58C-D0AEAB43E5A5}"/>
              </a:ext>
            </a:extLst>
          </p:cNvPr>
          <p:cNvSpPr txBox="1"/>
          <p:nvPr/>
        </p:nvSpPr>
        <p:spPr>
          <a:xfrm>
            <a:off x="0" y="3570853"/>
            <a:ext cx="12192000" cy="461665"/>
          </a:xfrm>
          <a:prstGeom prst="rect">
            <a:avLst/>
          </a:prstGeom>
          <a:noFill/>
        </p:spPr>
        <p:txBody>
          <a:bodyPr wrap="square" rtlCol="0">
            <a:spAutoFit/>
          </a:bodyPr>
          <a:lstStyle/>
          <a:p>
            <a:pPr algn="ctr"/>
            <a:r>
              <a:rPr lang="en-US" sz="2400" b="1" dirty="0"/>
              <a:t>“Techniques and methods that make code easier to debug, update and maintain.”</a:t>
            </a:r>
            <a:endParaRPr lang="en-GB" sz="2400" b="1" dirty="0"/>
          </a:p>
        </p:txBody>
      </p:sp>
    </p:spTree>
    <p:extLst>
      <p:ext uri="{BB962C8B-B14F-4D97-AF65-F5344CB8AC3E}">
        <p14:creationId xmlns:p14="http://schemas.microsoft.com/office/powerpoint/2010/main" val="177502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2.3 Producing robust programs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Naming conventions</a:t>
            </a:r>
          </a:p>
        </p:txBody>
      </p:sp>
      <p:sp>
        <p:nvSpPr>
          <p:cNvPr id="2" name="Slide Number Placeholder 1"/>
          <p:cNvSpPr>
            <a:spLocks noGrp="1"/>
          </p:cNvSpPr>
          <p:nvPr>
            <p:ph type="sldNum" sz="quarter" idx="12"/>
          </p:nvPr>
        </p:nvSpPr>
        <p:spPr/>
        <p:txBody>
          <a:bodyPr/>
          <a:lstStyle/>
          <a:p>
            <a:fld id="{F01C0A8E-E8C2-469C-905E-C6857145D775}" type="slidenum">
              <a:rPr lang="en-GB" smtClean="0"/>
              <a:t>214</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2.3.1 Defensive design</a:t>
            </a:r>
          </a:p>
        </p:txBody>
      </p:sp>
      <p:sp>
        <p:nvSpPr>
          <p:cNvPr id="7" name="TextBox 6">
            <a:extLst>
              <a:ext uri="{FF2B5EF4-FFF2-40B4-BE49-F238E27FC236}">
                <a16:creationId xmlns:a16="http://schemas.microsoft.com/office/drawing/2014/main" id="{474A1143-EA5C-4B76-846C-55DF56B8D1AA}"/>
              </a:ext>
            </a:extLst>
          </p:cNvPr>
          <p:cNvSpPr txBox="1"/>
          <p:nvPr/>
        </p:nvSpPr>
        <p:spPr>
          <a:xfrm>
            <a:off x="0" y="3570853"/>
            <a:ext cx="12192000" cy="1200329"/>
          </a:xfrm>
          <a:prstGeom prst="rect">
            <a:avLst/>
          </a:prstGeom>
          <a:noFill/>
        </p:spPr>
        <p:txBody>
          <a:bodyPr wrap="square" rtlCol="0">
            <a:spAutoFit/>
          </a:bodyPr>
          <a:lstStyle/>
          <a:p>
            <a:pPr algn="ctr"/>
            <a:r>
              <a:rPr lang="en-US" sz="2400" b="1" dirty="0"/>
              <a:t>“Many programmers use defined naming conventions for variables, contents and procedures. Camel case is a popular one used in the industry where the first word of an identifier uses all lower case and all subsequent words start with a capital letter – e.g., studentsFirstName.”</a:t>
            </a:r>
            <a:endParaRPr lang="en-GB" sz="2400" b="1" dirty="0"/>
          </a:p>
        </p:txBody>
      </p:sp>
    </p:spTree>
    <p:extLst>
      <p:ext uri="{BB962C8B-B14F-4D97-AF65-F5344CB8AC3E}">
        <p14:creationId xmlns:p14="http://schemas.microsoft.com/office/powerpoint/2010/main" val="177498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2.3 Producing robust programs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Indentation</a:t>
            </a:r>
          </a:p>
        </p:txBody>
      </p:sp>
      <p:sp>
        <p:nvSpPr>
          <p:cNvPr id="2" name="Slide Number Placeholder 1"/>
          <p:cNvSpPr>
            <a:spLocks noGrp="1"/>
          </p:cNvSpPr>
          <p:nvPr>
            <p:ph type="sldNum" sz="quarter" idx="12"/>
          </p:nvPr>
        </p:nvSpPr>
        <p:spPr/>
        <p:txBody>
          <a:bodyPr/>
          <a:lstStyle/>
          <a:p>
            <a:fld id="{F01C0A8E-E8C2-469C-905E-C6857145D775}" type="slidenum">
              <a:rPr lang="en-GB" smtClean="0"/>
              <a:t>215</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2.3.1 Defensive design</a:t>
            </a:r>
          </a:p>
        </p:txBody>
      </p:sp>
      <p:sp>
        <p:nvSpPr>
          <p:cNvPr id="7" name="TextBox 6">
            <a:extLst>
              <a:ext uri="{FF2B5EF4-FFF2-40B4-BE49-F238E27FC236}">
                <a16:creationId xmlns:a16="http://schemas.microsoft.com/office/drawing/2014/main" id="{312C1667-CF57-420A-A35D-685258486F56}"/>
              </a:ext>
            </a:extLst>
          </p:cNvPr>
          <p:cNvSpPr txBox="1"/>
          <p:nvPr/>
        </p:nvSpPr>
        <p:spPr>
          <a:xfrm>
            <a:off x="0" y="3570853"/>
            <a:ext cx="12192000" cy="830997"/>
          </a:xfrm>
          <a:prstGeom prst="rect">
            <a:avLst/>
          </a:prstGeom>
          <a:noFill/>
        </p:spPr>
        <p:txBody>
          <a:bodyPr wrap="square" rtlCol="0">
            <a:spAutoFit/>
          </a:bodyPr>
          <a:lstStyle/>
          <a:p>
            <a:pPr algn="ctr"/>
            <a:r>
              <a:rPr lang="en-US" sz="2400" b="1" dirty="0"/>
              <a:t>“Makes it easier to see where structures begin and end. Conditions, iterations </a:t>
            </a:r>
            <a:br>
              <a:rPr lang="en-US" sz="2400" b="1" dirty="0"/>
            </a:br>
            <a:r>
              <a:rPr lang="en-US" sz="2400" b="1" dirty="0"/>
              <a:t>and code inside procedures and functions should be indented.”</a:t>
            </a:r>
            <a:endParaRPr lang="en-GB" sz="2400" b="1" dirty="0"/>
          </a:p>
        </p:txBody>
      </p:sp>
    </p:spTree>
    <p:extLst>
      <p:ext uri="{BB962C8B-B14F-4D97-AF65-F5344CB8AC3E}">
        <p14:creationId xmlns:p14="http://schemas.microsoft.com/office/powerpoint/2010/main" val="248662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2.3 Producing robust programs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Commenting</a:t>
            </a:r>
          </a:p>
        </p:txBody>
      </p:sp>
      <p:sp>
        <p:nvSpPr>
          <p:cNvPr id="2" name="Slide Number Placeholder 1"/>
          <p:cNvSpPr>
            <a:spLocks noGrp="1"/>
          </p:cNvSpPr>
          <p:nvPr>
            <p:ph type="sldNum" sz="quarter" idx="12"/>
          </p:nvPr>
        </p:nvSpPr>
        <p:spPr/>
        <p:txBody>
          <a:bodyPr/>
          <a:lstStyle/>
          <a:p>
            <a:fld id="{F01C0A8E-E8C2-469C-905E-C6857145D775}" type="slidenum">
              <a:rPr lang="en-GB" smtClean="0"/>
              <a:t>216</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2.3.1 Defensive design</a:t>
            </a:r>
          </a:p>
        </p:txBody>
      </p:sp>
      <p:sp>
        <p:nvSpPr>
          <p:cNvPr id="7" name="TextBox 6">
            <a:extLst>
              <a:ext uri="{FF2B5EF4-FFF2-40B4-BE49-F238E27FC236}">
                <a16:creationId xmlns:a16="http://schemas.microsoft.com/office/drawing/2014/main" id="{06DAAAD4-9EB7-4AC6-AB05-B1FE2B17858B}"/>
              </a:ext>
            </a:extLst>
          </p:cNvPr>
          <p:cNvSpPr txBox="1"/>
          <p:nvPr/>
        </p:nvSpPr>
        <p:spPr>
          <a:xfrm>
            <a:off x="0" y="3570853"/>
            <a:ext cx="12192000" cy="461665"/>
          </a:xfrm>
          <a:prstGeom prst="rect">
            <a:avLst/>
          </a:prstGeom>
          <a:noFill/>
        </p:spPr>
        <p:txBody>
          <a:bodyPr wrap="square" rtlCol="0">
            <a:spAutoFit/>
          </a:bodyPr>
          <a:lstStyle/>
          <a:p>
            <a:pPr algn="ctr"/>
            <a:r>
              <a:rPr lang="en-US" sz="2400" b="1" dirty="0"/>
              <a:t>“Used to explains sections of code. Ignored by the compiler.”</a:t>
            </a:r>
            <a:endParaRPr lang="en-GB" sz="2400" b="1" dirty="0"/>
          </a:p>
        </p:txBody>
      </p:sp>
    </p:spTree>
    <p:extLst>
      <p:ext uri="{BB962C8B-B14F-4D97-AF65-F5344CB8AC3E}">
        <p14:creationId xmlns:p14="http://schemas.microsoft.com/office/powerpoint/2010/main" val="2898516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2.3 Producing robust programs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Testing</a:t>
            </a:r>
          </a:p>
        </p:txBody>
      </p:sp>
      <p:sp>
        <p:nvSpPr>
          <p:cNvPr id="2" name="Slide Number Placeholder 1"/>
          <p:cNvSpPr>
            <a:spLocks noGrp="1"/>
          </p:cNvSpPr>
          <p:nvPr>
            <p:ph type="sldNum" sz="quarter" idx="12"/>
          </p:nvPr>
        </p:nvSpPr>
        <p:spPr/>
        <p:txBody>
          <a:bodyPr/>
          <a:lstStyle/>
          <a:p>
            <a:fld id="{F01C0A8E-E8C2-469C-905E-C6857145D775}" type="slidenum">
              <a:rPr lang="en-GB" smtClean="0"/>
              <a:t>217</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2.3.2 Testing</a:t>
            </a:r>
          </a:p>
        </p:txBody>
      </p:sp>
      <p:sp>
        <p:nvSpPr>
          <p:cNvPr id="7" name="TextBox 6">
            <a:extLst>
              <a:ext uri="{FF2B5EF4-FFF2-40B4-BE49-F238E27FC236}">
                <a16:creationId xmlns:a16="http://schemas.microsoft.com/office/drawing/2014/main" id="{6059CA6A-C029-445B-B039-3DA8AD5EDEFC}"/>
              </a:ext>
            </a:extLst>
          </p:cNvPr>
          <p:cNvSpPr txBox="1"/>
          <p:nvPr/>
        </p:nvSpPr>
        <p:spPr>
          <a:xfrm>
            <a:off x="0" y="3570853"/>
            <a:ext cx="12192000" cy="1200329"/>
          </a:xfrm>
          <a:prstGeom prst="rect">
            <a:avLst/>
          </a:prstGeom>
          <a:noFill/>
        </p:spPr>
        <p:txBody>
          <a:bodyPr wrap="square" rtlCol="0">
            <a:spAutoFit/>
          </a:bodyPr>
          <a:lstStyle/>
          <a:p>
            <a:pPr algn="ctr"/>
            <a:r>
              <a:rPr lang="en-US" sz="2400" b="1" dirty="0"/>
              <a:t>“Assessing the performance and functionality of a program under various conditions </a:t>
            </a:r>
            <a:br>
              <a:rPr lang="en-US" sz="2400" b="1" dirty="0"/>
            </a:br>
            <a:r>
              <a:rPr lang="en-US" sz="2400" b="1" dirty="0"/>
              <a:t>to make sure it works. Programmers need to consider all the devices the program </a:t>
            </a:r>
            <a:br>
              <a:rPr lang="en-US" sz="2400" b="1" dirty="0"/>
            </a:br>
            <a:r>
              <a:rPr lang="en-US" sz="2400" b="1" dirty="0"/>
              <a:t>could be used on and what might cause it to crash.”</a:t>
            </a:r>
            <a:endParaRPr lang="en-GB" sz="2400" b="1" dirty="0"/>
          </a:p>
        </p:txBody>
      </p:sp>
    </p:spTree>
    <p:extLst>
      <p:ext uri="{BB962C8B-B14F-4D97-AF65-F5344CB8AC3E}">
        <p14:creationId xmlns:p14="http://schemas.microsoft.com/office/powerpoint/2010/main" val="2871359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2.3 Producing robust programs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Iterative testing</a:t>
            </a:r>
          </a:p>
        </p:txBody>
      </p:sp>
      <p:sp>
        <p:nvSpPr>
          <p:cNvPr id="2" name="Slide Number Placeholder 1"/>
          <p:cNvSpPr>
            <a:spLocks noGrp="1"/>
          </p:cNvSpPr>
          <p:nvPr>
            <p:ph type="sldNum" sz="quarter" idx="12"/>
          </p:nvPr>
        </p:nvSpPr>
        <p:spPr/>
        <p:txBody>
          <a:bodyPr/>
          <a:lstStyle/>
          <a:p>
            <a:fld id="{F01C0A8E-E8C2-469C-905E-C6857145D775}" type="slidenum">
              <a:rPr lang="en-GB" smtClean="0"/>
              <a:t>218</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2.3.2 Testing</a:t>
            </a:r>
          </a:p>
        </p:txBody>
      </p:sp>
      <p:sp>
        <p:nvSpPr>
          <p:cNvPr id="7" name="TextBox 6">
            <a:extLst>
              <a:ext uri="{FF2B5EF4-FFF2-40B4-BE49-F238E27FC236}">
                <a16:creationId xmlns:a16="http://schemas.microsoft.com/office/drawing/2014/main" id="{2A308319-158B-4D22-9036-9C0B4CD7675F}"/>
              </a:ext>
            </a:extLst>
          </p:cNvPr>
          <p:cNvSpPr txBox="1"/>
          <p:nvPr/>
        </p:nvSpPr>
        <p:spPr>
          <a:xfrm>
            <a:off x="0" y="3570853"/>
            <a:ext cx="12192000" cy="461665"/>
          </a:xfrm>
          <a:prstGeom prst="rect">
            <a:avLst/>
          </a:prstGeom>
          <a:noFill/>
        </p:spPr>
        <p:txBody>
          <a:bodyPr wrap="square" rtlCol="0">
            <a:spAutoFit/>
          </a:bodyPr>
          <a:lstStyle/>
          <a:p>
            <a:pPr algn="ctr"/>
            <a:r>
              <a:rPr lang="en-US" sz="2400" b="1" dirty="0"/>
              <a:t>“Each module of a program is tested as it is developed.”</a:t>
            </a:r>
            <a:endParaRPr lang="en-GB" sz="2400" b="1" dirty="0"/>
          </a:p>
        </p:txBody>
      </p:sp>
    </p:spTree>
    <p:extLst>
      <p:ext uri="{BB962C8B-B14F-4D97-AF65-F5344CB8AC3E}">
        <p14:creationId xmlns:p14="http://schemas.microsoft.com/office/powerpoint/2010/main" val="3783242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2.3 Producing robust programs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Final/terminal testing</a:t>
            </a:r>
          </a:p>
        </p:txBody>
      </p:sp>
      <p:sp>
        <p:nvSpPr>
          <p:cNvPr id="2" name="Slide Number Placeholder 1"/>
          <p:cNvSpPr>
            <a:spLocks noGrp="1"/>
          </p:cNvSpPr>
          <p:nvPr>
            <p:ph type="sldNum" sz="quarter" idx="12"/>
          </p:nvPr>
        </p:nvSpPr>
        <p:spPr/>
        <p:txBody>
          <a:bodyPr/>
          <a:lstStyle/>
          <a:p>
            <a:fld id="{F01C0A8E-E8C2-469C-905E-C6857145D775}" type="slidenum">
              <a:rPr lang="en-GB" smtClean="0"/>
              <a:t>219</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2.3.2 Testing</a:t>
            </a:r>
          </a:p>
        </p:txBody>
      </p:sp>
      <p:sp>
        <p:nvSpPr>
          <p:cNvPr id="7" name="TextBox 6">
            <a:extLst>
              <a:ext uri="{FF2B5EF4-FFF2-40B4-BE49-F238E27FC236}">
                <a16:creationId xmlns:a16="http://schemas.microsoft.com/office/drawing/2014/main" id="{A4DA726A-6670-4A9B-8A92-E1AE67D55F1F}"/>
              </a:ext>
            </a:extLst>
          </p:cNvPr>
          <p:cNvSpPr txBox="1"/>
          <p:nvPr/>
        </p:nvSpPr>
        <p:spPr>
          <a:xfrm>
            <a:off x="0" y="3570853"/>
            <a:ext cx="12192000" cy="830997"/>
          </a:xfrm>
          <a:prstGeom prst="rect">
            <a:avLst/>
          </a:prstGeom>
          <a:noFill/>
        </p:spPr>
        <p:txBody>
          <a:bodyPr wrap="square" rtlCol="0">
            <a:spAutoFit/>
          </a:bodyPr>
          <a:lstStyle/>
          <a:p>
            <a:pPr algn="ctr"/>
            <a:r>
              <a:rPr lang="en-US" sz="2400" b="1" dirty="0"/>
              <a:t>“Checking that all the modules of a program work together as expected </a:t>
            </a:r>
            <a:br>
              <a:rPr lang="en-US" sz="2400" b="1" dirty="0"/>
            </a:br>
            <a:r>
              <a:rPr lang="en-US" sz="2400" b="1" dirty="0"/>
              <a:t>and the program meets the expectations of users with real data.”</a:t>
            </a:r>
            <a:endParaRPr lang="en-GB" sz="2400" b="1" dirty="0"/>
          </a:p>
        </p:txBody>
      </p:sp>
    </p:spTree>
    <p:extLst>
      <p:ext uri="{BB962C8B-B14F-4D97-AF65-F5344CB8AC3E}">
        <p14:creationId xmlns:p14="http://schemas.microsoft.com/office/powerpoint/2010/main" val="291215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Secondary storage</a:t>
            </a:r>
          </a:p>
        </p:txBody>
      </p:sp>
      <p:sp>
        <p:nvSpPr>
          <p:cNvPr id="2" name="Slide Number Placeholder 1"/>
          <p:cNvSpPr>
            <a:spLocks noGrp="1"/>
          </p:cNvSpPr>
          <p:nvPr>
            <p:ph type="sldNum" sz="quarter" idx="12"/>
          </p:nvPr>
        </p:nvSpPr>
        <p:spPr/>
        <p:txBody>
          <a:bodyPr/>
          <a:lstStyle/>
          <a:p>
            <a:fld id="{F01C0A8E-E8C2-469C-905E-C6857145D775}" type="slidenum">
              <a:rPr lang="en-GB" smtClean="0"/>
              <a:t>22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1.2.2 Secondary storage</a:t>
            </a:r>
          </a:p>
        </p:txBody>
      </p:sp>
      <p:sp>
        <p:nvSpPr>
          <p:cNvPr id="7" name="TextBox 6">
            <a:extLst>
              <a:ext uri="{FF2B5EF4-FFF2-40B4-BE49-F238E27FC236}">
                <a16:creationId xmlns:a16="http://schemas.microsoft.com/office/drawing/2014/main" id="{F14D5095-59C2-48B7-BCCE-CDA08A6202EA}"/>
              </a:ext>
            </a:extLst>
          </p:cNvPr>
          <p:cNvSpPr txBox="1"/>
          <p:nvPr/>
        </p:nvSpPr>
        <p:spPr>
          <a:xfrm>
            <a:off x="0" y="3570853"/>
            <a:ext cx="12192000" cy="830997"/>
          </a:xfrm>
          <a:prstGeom prst="rect">
            <a:avLst/>
          </a:prstGeom>
          <a:noFill/>
        </p:spPr>
        <p:txBody>
          <a:bodyPr wrap="square" rtlCol="0">
            <a:spAutoFit/>
          </a:bodyPr>
          <a:lstStyle/>
          <a:p>
            <a:pPr algn="ctr"/>
            <a:r>
              <a:rPr lang="en-US" sz="2400" b="1" dirty="0"/>
              <a:t>“Permanent storage of instructions and data not currently in use by the processor. Stores the operating system, applications and data. Read-and-write and non-volatile.”</a:t>
            </a:r>
            <a:endParaRPr lang="en-GB" sz="2400" b="1" dirty="0"/>
          </a:p>
        </p:txBody>
      </p:sp>
    </p:spTree>
    <p:extLst>
      <p:ext uri="{BB962C8B-B14F-4D97-AF65-F5344CB8AC3E}">
        <p14:creationId xmlns:p14="http://schemas.microsoft.com/office/powerpoint/2010/main" val="232099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2.3 Producing robust programs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Syntax error</a:t>
            </a:r>
          </a:p>
        </p:txBody>
      </p:sp>
      <p:sp>
        <p:nvSpPr>
          <p:cNvPr id="2" name="Slide Number Placeholder 1"/>
          <p:cNvSpPr>
            <a:spLocks noGrp="1"/>
          </p:cNvSpPr>
          <p:nvPr>
            <p:ph type="sldNum" sz="quarter" idx="12"/>
          </p:nvPr>
        </p:nvSpPr>
        <p:spPr/>
        <p:txBody>
          <a:bodyPr/>
          <a:lstStyle/>
          <a:p>
            <a:fld id="{F01C0A8E-E8C2-469C-905E-C6857145D775}" type="slidenum">
              <a:rPr lang="en-GB" smtClean="0"/>
              <a:t>220</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2.3.2 Testing</a:t>
            </a:r>
          </a:p>
        </p:txBody>
      </p:sp>
      <p:sp>
        <p:nvSpPr>
          <p:cNvPr id="7" name="TextBox 6">
            <a:extLst>
              <a:ext uri="{FF2B5EF4-FFF2-40B4-BE49-F238E27FC236}">
                <a16:creationId xmlns:a16="http://schemas.microsoft.com/office/drawing/2014/main" id="{F239134B-A61C-42D1-B61D-FD5B15207686}"/>
              </a:ext>
            </a:extLst>
          </p:cNvPr>
          <p:cNvSpPr txBox="1"/>
          <p:nvPr/>
        </p:nvSpPr>
        <p:spPr>
          <a:xfrm>
            <a:off x="0" y="3570853"/>
            <a:ext cx="12192000" cy="1200329"/>
          </a:xfrm>
          <a:prstGeom prst="rect">
            <a:avLst/>
          </a:prstGeom>
          <a:noFill/>
        </p:spPr>
        <p:txBody>
          <a:bodyPr wrap="square" rtlCol="0">
            <a:spAutoFit/>
          </a:bodyPr>
          <a:lstStyle/>
          <a:p>
            <a:pPr algn="ctr"/>
            <a:r>
              <a:rPr lang="en-US" sz="2400" b="1" dirty="0"/>
              <a:t>“Rules of the language have been broken, so the program will not run. </a:t>
            </a:r>
            <a:br>
              <a:rPr lang="en-US" sz="2400" b="1" dirty="0"/>
            </a:br>
            <a:r>
              <a:rPr lang="en-US" sz="2400" b="1" dirty="0"/>
              <a:t>Variables not being declared before use. Incompatible variable types (e.g., sum = A); </a:t>
            </a:r>
            <a:br>
              <a:rPr lang="en-US" sz="2400" b="1" dirty="0"/>
            </a:br>
            <a:r>
              <a:rPr lang="en-US" sz="2400" b="1" dirty="0"/>
              <a:t>using assignments incorrectly (e.g., 2 + 2 = x); keywords misspelt (e.g., PRNT(“Hello”)).”</a:t>
            </a:r>
            <a:endParaRPr lang="en-GB" sz="2400" b="1" dirty="0"/>
          </a:p>
        </p:txBody>
      </p:sp>
    </p:spTree>
    <p:extLst>
      <p:ext uri="{BB962C8B-B14F-4D97-AF65-F5344CB8AC3E}">
        <p14:creationId xmlns:p14="http://schemas.microsoft.com/office/powerpoint/2010/main" val="95743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2.3 Producing robust programs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Logical error</a:t>
            </a:r>
          </a:p>
        </p:txBody>
      </p:sp>
      <p:sp>
        <p:nvSpPr>
          <p:cNvPr id="2" name="Slide Number Placeholder 1"/>
          <p:cNvSpPr>
            <a:spLocks noGrp="1"/>
          </p:cNvSpPr>
          <p:nvPr>
            <p:ph type="sldNum" sz="quarter" idx="12"/>
          </p:nvPr>
        </p:nvSpPr>
        <p:spPr/>
        <p:txBody>
          <a:bodyPr/>
          <a:lstStyle/>
          <a:p>
            <a:fld id="{F01C0A8E-E8C2-469C-905E-C6857145D775}" type="slidenum">
              <a:rPr lang="en-GB" smtClean="0"/>
              <a:t>221</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2.3.2 Testing</a:t>
            </a:r>
          </a:p>
        </p:txBody>
      </p:sp>
      <p:sp>
        <p:nvSpPr>
          <p:cNvPr id="7" name="TextBox 6">
            <a:extLst>
              <a:ext uri="{FF2B5EF4-FFF2-40B4-BE49-F238E27FC236}">
                <a16:creationId xmlns:a16="http://schemas.microsoft.com/office/drawing/2014/main" id="{30EBE33E-651F-46E4-A494-FAE0D72A35C4}"/>
              </a:ext>
            </a:extLst>
          </p:cNvPr>
          <p:cNvSpPr txBox="1"/>
          <p:nvPr/>
        </p:nvSpPr>
        <p:spPr>
          <a:xfrm>
            <a:off x="0" y="3570853"/>
            <a:ext cx="12192000" cy="830997"/>
          </a:xfrm>
          <a:prstGeom prst="rect">
            <a:avLst/>
          </a:prstGeom>
          <a:noFill/>
        </p:spPr>
        <p:txBody>
          <a:bodyPr wrap="square" rtlCol="0">
            <a:spAutoFit/>
          </a:bodyPr>
          <a:lstStyle/>
          <a:p>
            <a:pPr algn="ctr"/>
            <a:r>
              <a:rPr lang="en-US" sz="2400" b="1" dirty="0"/>
              <a:t>“The program runs but does not give the expected output. </a:t>
            </a:r>
            <a:br>
              <a:rPr lang="en-US" sz="2400" b="1" dirty="0"/>
            </a:br>
            <a:r>
              <a:rPr lang="en-US" sz="2400" b="1" dirty="0"/>
              <a:t>Division by zero. Infinite loop. Memory full. File not found.”</a:t>
            </a:r>
            <a:endParaRPr lang="en-GB" sz="2400" b="1" dirty="0"/>
          </a:p>
        </p:txBody>
      </p:sp>
    </p:spTree>
    <p:extLst>
      <p:ext uri="{BB962C8B-B14F-4D97-AF65-F5344CB8AC3E}">
        <p14:creationId xmlns:p14="http://schemas.microsoft.com/office/powerpoint/2010/main" val="66639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2.3 Producing robust programs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Test data</a:t>
            </a:r>
          </a:p>
        </p:txBody>
      </p:sp>
      <p:sp>
        <p:nvSpPr>
          <p:cNvPr id="2" name="Slide Number Placeholder 1"/>
          <p:cNvSpPr>
            <a:spLocks noGrp="1"/>
          </p:cNvSpPr>
          <p:nvPr>
            <p:ph type="sldNum" sz="quarter" idx="12"/>
          </p:nvPr>
        </p:nvSpPr>
        <p:spPr/>
        <p:txBody>
          <a:bodyPr/>
          <a:lstStyle/>
          <a:p>
            <a:fld id="{F01C0A8E-E8C2-469C-905E-C6857145D775}" type="slidenum">
              <a:rPr lang="en-GB" smtClean="0"/>
              <a:t>222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2.3.2 Testing</a:t>
            </a:r>
          </a:p>
        </p:txBody>
      </p:sp>
      <p:sp>
        <p:nvSpPr>
          <p:cNvPr id="7" name="TextBox 6">
            <a:extLst>
              <a:ext uri="{FF2B5EF4-FFF2-40B4-BE49-F238E27FC236}">
                <a16:creationId xmlns:a16="http://schemas.microsoft.com/office/drawing/2014/main" id="{A97271BA-B963-438A-B37A-12E98F1B9737}"/>
              </a:ext>
            </a:extLst>
          </p:cNvPr>
          <p:cNvSpPr txBox="1"/>
          <p:nvPr/>
        </p:nvSpPr>
        <p:spPr>
          <a:xfrm>
            <a:off x="0" y="3570853"/>
            <a:ext cx="12192000" cy="461665"/>
          </a:xfrm>
          <a:prstGeom prst="rect">
            <a:avLst/>
          </a:prstGeom>
          <a:noFill/>
        </p:spPr>
        <p:txBody>
          <a:bodyPr wrap="square" rtlCol="0">
            <a:spAutoFit/>
          </a:bodyPr>
          <a:lstStyle/>
          <a:p>
            <a:pPr algn="ctr"/>
            <a:r>
              <a:rPr lang="en-US" sz="2400" b="1" dirty="0"/>
              <a:t>“Values used to test a program – normal, boundary and erroneous.”</a:t>
            </a:r>
            <a:endParaRPr lang="en-GB" sz="2400" b="1" dirty="0"/>
          </a:p>
        </p:txBody>
      </p:sp>
    </p:spTree>
    <p:extLst>
      <p:ext uri="{BB962C8B-B14F-4D97-AF65-F5344CB8AC3E}">
        <p14:creationId xmlns:p14="http://schemas.microsoft.com/office/powerpoint/2010/main" val="375348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2.3 Producing robust programs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Test data: Normal</a:t>
            </a:r>
          </a:p>
        </p:txBody>
      </p:sp>
      <p:sp>
        <p:nvSpPr>
          <p:cNvPr id="2" name="Slide Number Placeholder 1"/>
          <p:cNvSpPr>
            <a:spLocks noGrp="1"/>
          </p:cNvSpPr>
          <p:nvPr>
            <p:ph type="sldNum" sz="quarter" idx="12"/>
          </p:nvPr>
        </p:nvSpPr>
        <p:spPr/>
        <p:txBody>
          <a:bodyPr/>
          <a:lstStyle/>
          <a:p>
            <a:fld id="{F01C0A8E-E8C2-469C-905E-C6857145D775}" type="slidenum">
              <a:rPr lang="en-GB" smtClean="0"/>
              <a:t>223</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2.3.2 Testing</a:t>
            </a:r>
          </a:p>
        </p:txBody>
      </p:sp>
      <p:sp>
        <p:nvSpPr>
          <p:cNvPr id="9" name="TextBox 8">
            <a:extLst>
              <a:ext uri="{FF2B5EF4-FFF2-40B4-BE49-F238E27FC236}">
                <a16:creationId xmlns:a16="http://schemas.microsoft.com/office/drawing/2014/main" id="{DC8C66B0-44E8-496F-BB95-CD03E5F21BAA}"/>
              </a:ext>
            </a:extLst>
          </p:cNvPr>
          <p:cNvSpPr txBox="1"/>
          <p:nvPr/>
        </p:nvSpPr>
        <p:spPr>
          <a:xfrm>
            <a:off x="0" y="3570853"/>
            <a:ext cx="12192000" cy="1200329"/>
          </a:xfrm>
          <a:prstGeom prst="rect">
            <a:avLst/>
          </a:prstGeom>
          <a:noFill/>
        </p:spPr>
        <p:txBody>
          <a:bodyPr wrap="square" rtlCol="0">
            <a:spAutoFit/>
          </a:bodyPr>
          <a:lstStyle/>
          <a:p>
            <a:pPr algn="ctr"/>
            <a:r>
              <a:rPr lang="en-GB" sz="2400" b="1" dirty="0"/>
              <a:t>“Data supplied to a program that is expected. Using a program written to </a:t>
            </a:r>
            <a:br>
              <a:rPr lang="en-GB" sz="2400" b="1" dirty="0"/>
            </a:br>
            <a:r>
              <a:rPr lang="en-GB" sz="2400" b="1" dirty="0"/>
              <a:t>average student test scores as an example, if allowed scores are 0 – 100, </a:t>
            </a:r>
            <a:br>
              <a:rPr lang="en-GB" sz="2400" b="1" dirty="0"/>
            </a:br>
            <a:r>
              <a:rPr lang="en-GB" sz="2400" b="1" dirty="0"/>
              <a:t>normal test data would include all the numbers within that range.”</a:t>
            </a:r>
          </a:p>
        </p:txBody>
      </p:sp>
    </p:spTree>
    <p:extLst>
      <p:ext uri="{BB962C8B-B14F-4D97-AF65-F5344CB8AC3E}">
        <p14:creationId xmlns:p14="http://schemas.microsoft.com/office/powerpoint/2010/main" val="1981169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2.3 Producing robust programs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Test data: Boundary</a:t>
            </a:r>
          </a:p>
        </p:txBody>
      </p:sp>
      <p:sp>
        <p:nvSpPr>
          <p:cNvPr id="2" name="Slide Number Placeholder 1"/>
          <p:cNvSpPr>
            <a:spLocks noGrp="1"/>
          </p:cNvSpPr>
          <p:nvPr>
            <p:ph type="sldNum" sz="quarter" idx="12"/>
          </p:nvPr>
        </p:nvSpPr>
        <p:spPr/>
        <p:txBody>
          <a:bodyPr/>
          <a:lstStyle/>
          <a:p>
            <a:fld id="{F01C0A8E-E8C2-469C-905E-C6857145D775}" type="slidenum">
              <a:rPr lang="en-GB" smtClean="0"/>
              <a:t>224</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2.3.2 Testing</a:t>
            </a:r>
          </a:p>
        </p:txBody>
      </p:sp>
      <p:sp>
        <p:nvSpPr>
          <p:cNvPr id="9" name="TextBox 8">
            <a:extLst>
              <a:ext uri="{FF2B5EF4-FFF2-40B4-BE49-F238E27FC236}">
                <a16:creationId xmlns:a16="http://schemas.microsoft.com/office/drawing/2014/main" id="{3500F33E-C73B-4C79-A934-7C8A5188A7B6}"/>
              </a:ext>
            </a:extLst>
          </p:cNvPr>
          <p:cNvSpPr txBox="1"/>
          <p:nvPr/>
        </p:nvSpPr>
        <p:spPr>
          <a:xfrm>
            <a:off x="0" y="3570853"/>
            <a:ext cx="12192000" cy="1200329"/>
          </a:xfrm>
          <a:prstGeom prst="rect">
            <a:avLst/>
          </a:prstGeom>
          <a:noFill/>
        </p:spPr>
        <p:txBody>
          <a:bodyPr wrap="square" rtlCol="0">
            <a:spAutoFit/>
          </a:bodyPr>
          <a:lstStyle/>
          <a:p>
            <a:pPr algn="ctr"/>
            <a:r>
              <a:rPr lang="en-GB" sz="2400" b="1" dirty="0"/>
              <a:t>“Data supplied to a program designed to test the boundaries of a problem. </a:t>
            </a:r>
            <a:br>
              <a:rPr lang="en-GB" sz="2400" b="1" dirty="0"/>
            </a:br>
            <a:r>
              <a:rPr lang="en-GB" sz="2400" b="1" dirty="0"/>
              <a:t>Using a program written to average student test scores as an example, </a:t>
            </a:r>
            <a:br>
              <a:rPr lang="en-GB" sz="2400" b="1" dirty="0"/>
            </a:br>
            <a:r>
              <a:rPr lang="en-GB" sz="2400" b="1" dirty="0"/>
              <a:t>if allowed scores are 0 – 100, boundary test data could be -1, 0, 1, 99, 100 and 101.”</a:t>
            </a:r>
          </a:p>
        </p:txBody>
      </p:sp>
    </p:spTree>
    <p:extLst>
      <p:ext uri="{BB962C8B-B14F-4D97-AF65-F5344CB8AC3E}">
        <p14:creationId xmlns:p14="http://schemas.microsoft.com/office/powerpoint/2010/main" val="3806479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2.3 Producing robust programs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Test data: Invalid</a:t>
            </a:r>
          </a:p>
        </p:txBody>
      </p:sp>
      <p:sp>
        <p:nvSpPr>
          <p:cNvPr id="2" name="Slide Number Placeholder 1"/>
          <p:cNvSpPr>
            <a:spLocks noGrp="1"/>
          </p:cNvSpPr>
          <p:nvPr>
            <p:ph type="sldNum" sz="quarter" idx="12"/>
          </p:nvPr>
        </p:nvSpPr>
        <p:spPr/>
        <p:txBody>
          <a:bodyPr/>
          <a:lstStyle/>
          <a:p>
            <a:fld id="{F01C0A8E-E8C2-469C-905E-C6857145D775}" type="slidenum">
              <a:rPr lang="en-GB" smtClean="0"/>
              <a:t>225</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2.3.2 Testing</a:t>
            </a:r>
          </a:p>
        </p:txBody>
      </p:sp>
      <p:sp>
        <p:nvSpPr>
          <p:cNvPr id="7" name="TextBox 6">
            <a:extLst>
              <a:ext uri="{FF2B5EF4-FFF2-40B4-BE49-F238E27FC236}">
                <a16:creationId xmlns:a16="http://schemas.microsoft.com/office/drawing/2014/main" id="{7ACAF0ED-2AA6-4091-ABE0-AC3E05866C93}"/>
              </a:ext>
            </a:extLst>
          </p:cNvPr>
          <p:cNvSpPr txBox="1"/>
          <p:nvPr/>
        </p:nvSpPr>
        <p:spPr>
          <a:xfrm>
            <a:off x="0" y="3570853"/>
            <a:ext cx="12192000" cy="1200329"/>
          </a:xfrm>
          <a:prstGeom prst="rect">
            <a:avLst/>
          </a:prstGeom>
          <a:noFill/>
        </p:spPr>
        <p:txBody>
          <a:bodyPr wrap="square" rtlCol="0">
            <a:spAutoFit/>
          </a:bodyPr>
          <a:lstStyle/>
          <a:p>
            <a:pPr algn="ctr"/>
            <a:r>
              <a:rPr lang="en-GB" sz="2400" b="1" dirty="0"/>
              <a:t>“Data of the correct type but outside accepted validation limits. </a:t>
            </a:r>
          </a:p>
          <a:p>
            <a:pPr algn="ctr"/>
            <a:r>
              <a:rPr lang="en-GB" sz="2400" b="1" dirty="0"/>
              <a:t>Using a program written to average student test scores as an example, </a:t>
            </a:r>
            <a:br>
              <a:rPr lang="en-GB" sz="2400" b="1" dirty="0"/>
            </a:br>
            <a:r>
              <a:rPr lang="en-GB" sz="2400" b="1" dirty="0"/>
              <a:t>if allowed scores are 0 – 100, invalid test data could be -5, 150, etc.”</a:t>
            </a:r>
          </a:p>
        </p:txBody>
      </p:sp>
    </p:spTree>
    <p:extLst>
      <p:ext uri="{BB962C8B-B14F-4D97-AF65-F5344CB8AC3E}">
        <p14:creationId xmlns:p14="http://schemas.microsoft.com/office/powerpoint/2010/main" val="9962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2.3 Producing robust programs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Test data: Erroneous</a:t>
            </a:r>
          </a:p>
        </p:txBody>
      </p:sp>
      <p:sp>
        <p:nvSpPr>
          <p:cNvPr id="2" name="Slide Number Placeholder 1"/>
          <p:cNvSpPr>
            <a:spLocks noGrp="1"/>
          </p:cNvSpPr>
          <p:nvPr>
            <p:ph type="sldNum" sz="quarter" idx="12"/>
          </p:nvPr>
        </p:nvSpPr>
        <p:spPr/>
        <p:txBody>
          <a:bodyPr/>
          <a:lstStyle/>
          <a:p>
            <a:fld id="{F01C0A8E-E8C2-469C-905E-C6857145D775}" type="slidenum">
              <a:rPr lang="en-GB" smtClean="0"/>
              <a:t>226</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2.3.2 Testing</a:t>
            </a:r>
          </a:p>
        </p:txBody>
      </p:sp>
      <p:sp>
        <p:nvSpPr>
          <p:cNvPr id="9" name="TextBox 8">
            <a:extLst>
              <a:ext uri="{FF2B5EF4-FFF2-40B4-BE49-F238E27FC236}">
                <a16:creationId xmlns:a16="http://schemas.microsoft.com/office/drawing/2014/main" id="{42C5DA29-53B6-4425-8C8E-36F1E815C38D}"/>
              </a:ext>
            </a:extLst>
          </p:cNvPr>
          <p:cNvSpPr txBox="1"/>
          <p:nvPr/>
        </p:nvSpPr>
        <p:spPr>
          <a:xfrm>
            <a:off x="0" y="3570853"/>
            <a:ext cx="12192000" cy="1200329"/>
          </a:xfrm>
          <a:prstGeom prst="rect">
            <a:avLst/>
          </a:prstGeom>
          <a:noFill/>
        </p:spPr>
        <p:txBody>
          <a:bodyPr wrap="square" rtlCol="0">
            <a:spAutoFit/>
          </a:bodyPr>
          <a:lstStyle/>
          <a:p>
            <a:pPr algn="ctr"/>
            <a:r>
              <a:rPr lang="en-GB" sz="2400" b="1" dirty="0"/>
              <a:t>“Data of the incorrect type that should be rejected. Using a program </a:t>
            </a:r>
            <a:br>
              <a:rPr lang="en-GB" sz="2400" b="1" dirty="0"/>
            </a:br>
            <a:r>
              <a:rPr lang="en-GB" sz="2400" b="1" dirty="0"/>
              <a:t>written to average student test scores as an example, if allowed scores are 0 – 100, </a:t>
            </a:r>
            <a:br>
              <a:rPr lang="en-GB" sz="2400" b="1" dirty="0"/>
            </a:br>
            <a:r>
              <a:rPr lang="en-GB" sz="2400" b="1" dirty="0"/>
              <a:t>erroneous data might be the string “hello”, the real number 3.725, etc.”</a:t>
            </a:r>
          </a:p>
        </p:txBody>
      </p:sp>
    </p:spTree>
    <p:extLst>
      <p:ext uri="{BB962C8B-B14F-4D97-AF65-F5344CB8AC3E}">
        <p14:creationId xmlns:p14="http://schemas.microsoft.com/office/powerpoint/2010/main" val="6049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2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07508-C262-4122-ACD7-1B085FD087E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D1E58EC-3DE5-4DD2-B5BE-1055E9348015}"/>
              </a:ext>
            </a:extLst>
          </p:cNvPr>
          <p:cNvSpPr>
            <a:spLocks noGrp="1"/>
          </p:cNvSpPr>
          <p:nvPr>
            <p:ph idx="1"/>
          </p:nvPr>
        </p:nvSpPr>
        <p:spPr/>
        <p:txBody>
          <a:bodyPr>
            <a:normAutofit fontScale="85000" lnSpcReduction="20000"/>
          </a:bodyPr>
          <a:lstStyle/>
          <a:p>
            <a:pPr marL="0" indent="0" algn="ctr">
              <a:buNone/>
            </a:pPr>
            <a:r>
              <a:rPr lang="en-GB" sz="42400" dirty="0"/>
              <a:t>2.4</a:t>
            </a:r>
          </a:p>
        </p:txBody>
      </p:sp>
      <p:sp>
        <p:nvSpPr>
          <p:cNvPr id="4" name="Slide Number Placeholder 3">
            <a:extLst>
              <a:ext uri="{FF2B5EF4-FFF2-40B4-BE49-F238E27FC236}">
                <a16:creationId xmlns:a16="http://schemas.microsoft.com/office/drawing/2014/main" id="{72411B96-A0F1-4142-9F2D-D0D9D0A06D8B}"/>
              </a:ext>
            </a:extLst>
          </p:cNvPr>
          <p:cNvSpPr>
            <a:spLocks noGrp="1"/>
          </p:cNvSpPr>
          <p:nvPr>
            <p:ph type="sldNum" sz="quarter" idx="12"/>
          </p:nvPr>
        </p:nvSpPr>
        <p:spPr/>
        <p:txBody>
          <a:bodyPr/>
          <a:lstStyle/>
          <a:p>
            <a:fld id="{F01C0A8E-E8C2-469C-905E-C6857145D775}" type="slidenum">
              <a:rPr lang="en-GB" smtClean="0"/>
              <a:t>227</a:t>
            </a:fld>
            <a:endParaRPr lang="en-GB" dirty="0"/>
          </a:p>
        </p:txBody>
      </p:sp>
    </p:spTree>
    <p:extLst>
      <p:ext uri="{BB962C8B-B14F-4D97-AF65-F5344CB8AC3E}">
        <p14:creationId xmlns:p14="http://schemas.microsoft.com/office/powerpoint/2010/main" val="3865908262"/>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2.4 Boolean logic</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Logic diagram</a:t>
            </a:r>
          </a:p>
        </p:txBody>
      </p:sp>
      <p:sp>
        <p:nvSpPr>
          <p:cNvPr id="2" name="Slide Number Placeholder 1"/>
          <p:cNvSpPr>
            <a:spLocks noGrp="1"/>
          </p:cNvSpPr>
          <p:nvPr>
            <p:ph type="sldNum" sz="quarter" idx="12"/>
          </p:nvPr>
        </p:nvSpPr>
        <p:spPr/>
        <p:txBody>
          <a:bodyPr/>
          <a:lstStyle/>
          <a:p>
            <a:fld id="{F01C0A8E-E8C2-469C-905E-C6857145D775}" type="slidenum">
              <a:rPr lang="en-GB" smtClean="0"/>
              <a:t>228</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2.4.1 Boolean logic</a:t>
            </a:r>
          </a:p>
        </p:txBody>
      </p:sp>
      <p:sp>
        <p:nvSpPr>
          <p:cNvPr id="7" name="TextBox 6">
            <a:extLst>
              <a:ext uri="{FF2B5EF4-FFF2-40B4-BE49-F238E27FC236}">
                <a16:creationId xmlns:a16="http://schemas.microsoft.com/office/drawing/2014/main" id="{9FC18ED5-92D1-41D4-9925-40572F93FDCB}"/>
              </a:ext>
            </a:extLst>
          </p:cNvPr>
          <p:cNvSpPr txBox="1"/>
          <p:nvPr/>
        </p:nvSpPr>
        <p:spPr>
          <a:xfrm>
            <a:off x="0" y="3570853"/>
            <a:ext cx="12192000" cy="830997"/>
          </a:xfrm>
          <a:prstGeom prst="rect">
            <a:avLst/>
          </a:prstGeom>
          <a:noFill/>
        </p:spPr>
        <p:txBody>
          <a:bodyPr wrap="square" rtlCol="0">
            <a:spAutoFit/>
          </a:bodyPr>
          <a:lstStyle/>
          <a:p>
            <a:pPr algn="ctr"/>
            <a:r>
              <a:rPr lang="en-US" sz="2400" b="1" dirty="0"/>
              <a:t>“A method of expression Boolean logic in a diagram using a set of standard symbols that represent the various logic gates – AND, NOT, OR, NAND, etc.”</a:t>
            </a:r>
            <a:endParaRPr lang="en-GB" sz="2400" b="1" dirty="0"/>
          </a:p>
        </p:txBody>
      </p:sp>
    </p:spTree>
    <p:extLst>
      <p:ext uri="{BB962C8B-B14F-4D97-AF65-F5344CB8AC3E}">
        <p14:creationId xmlns:p14="http://schemas.microsoft.com/office/powerpoint/2010/main" val="33371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2.4 Boolean logic</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Logic gate</a:t>
            </a:r>
          </a:p>
        </p:txBody>
      </p:sp>
      <p:sp>
        <p:nvSpPr>
          <p:cNvPr id="2" name="Slide Number Placeholder 1"/>
          <p:cNvSpPr>
            <a:spLocks noGrp="1"/>
          </p:cNvSpPr>
          <p:nvPr>
            <p:ph type="sldNum" sz="quarter" idx="12"/>
          </p:nvPr>
        </p:nvSpPr>
        <p:spPr/>
        <p:txBody>
          <a:bodyPr/>
          <a:lstStyle/>
          <a:p>
            <a:fld id="{F01C0A8E-E8C2-469C-905E-C6857145D775}" type="slidenum">
              <a:rPr lang="en-GB" smtClean="0"/>
              <a:t>229</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2.4.1 Boolean logic</a:t>
            </a:r>
          </a:p>
        </p:txBody>
      </p:sp>
      <p:sp>
        <p:nvSpPr>
          <p:cNvPr id="7" name="TextBox 6">
            <a:extLst>
              <a:ext uri="{FF2B5EF4-FFF2-40B4-BE49-F238E27FC236}">
                <a16:creationId xmlns:a16="http://schemas.microsoft.com/office/drawing/2014/main" id="{F6BDC024-ED7E-4070-8C88-2D50C97B59F6}"/>
              </a:ext>
            </a:extLst>
          </p:cNvPr>
          <p:cNvSpPr txBox="1"/>
          <p:nvPr/>
        </p:nvSpPr>
        <p:spPr>
          <a:xfrm>
            <a:off x="0" y="3570853"/>
            <a:ext cx="12192000" cy="461665"/>
          </a:xfrm>
          <a:prstGeom prst="rect">
            <a:avLst/>
          </a:prstGeom>
          <a:noFill/>
        </p:spPr>
        <p:txBody>
          <a:bodyPr wrap="square" rtlCol="0">
            <a:spAutoFit/>
          </a:bodyPr>
          <a:lstStyle/>
          <a:p>
            <a:pPr algn="ctr"/>
            <a:r>
              <a:rPr lang="en-US" sz="2400" b="1" dirty="0"/>
              <a:t>“A symbol in a logic diagram that represents a single gate – e.g., AND, OR, NOT.”</a:t>
            </a:r>
            <a:endParaRPr lang="en-GB" sz="2400" b="1" dirty="0"/>
          </a:p>
        </p:txBody>
      </p:sp>
    </p:spTree>
    <p:extLst>
      <p:ext uri="{BB962C8B-B14F-4D97-AF65-F5344CB8AC3E}">
        <p14:creationId xmlns:p14="http://schemas.microsoft.com/office/powerpoint/2010/main" val="164374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Optical storage</a:t>
            </a:r>
          </a:p>
        </p:txBody>
      </p:sp>
      <p:sp>
        <p:nvSpPr>
          <p:cNvPr id="2" name="Slide Number Placeholder 1"/>
          <p:cNvSpPr>
            <a:spLocks noGrp="1"/>
          </p:cNvSpPr>
          <p:nvPr>
            <p:ph type="sldNum" sz="quarter" idx="12"/>
          </p:nvPr>
        </p:nvSpPr>
        <p:spPr/>
        <p:txBody>
          <a:bodyPr/>
          <a:lstStyle/>
          <a:p>
            <a:fld id="{F01C0A8E-E8C2-469C-905E-C6857145D775}" type="slidenum">
              <a:rPr lang="en-GB" smtClean="0"/>
              <a:t>23</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1.2.2 Secondary storage</a:t>
            </a:r>
          </a:p>
        </p:txBody>
      </p:sp>
      <p:sp>
        <p:nvSpPr>
          <p:cNvPr id="7" name="TextBox 6">
            <a:extLst>
              <a:ext uri="{FF2B5EF4-FFF2-40B4-BE49-F238E27FC236}">
                <a16:creationId xmlns:a16="http://schemas.microsoft.com/office/drawing/2014/main" id="{5D70B485-C5E0-4007-AD50-037CA9C72B04}"/>
              </a:ext>
            </a:extLst>
          </p:cNvPr>
          <p:cNvSpPr txBox="1"/>
          <p:nvPr/>
        </p:nvSpPr>
        <p:spPr>
          <a:xfrm>
            <a:off x="0" y="3570853"/>
            <a:ext cx="12192000" cy="830997"/>
          </a:xfrm>
          <a:prstGeom prst="rect">
            <a:avLst/>
          </a:prstGeom>
          <a:noFill/>
        </p:spPr>
        <p:txBody>
          <a:bodyPr wrap="square" rtlCol="0">
            <a:spAutoFit/>
          </a:bodyPr>
          <a:lstStyle/>
          <a:p>
            <a:pPr algn="ctr"/>
            <a:r>
              <a:rPr lang="en-US" sz="2400" b="1" dirty="0"/>
              <a:t>“CD-R, CD-RW, DVD-R, DVD-RW. Use: Music, films and archive files. Low capacity. </a:t>
            </a:r>
            <a:br>
              <a:rPr lang="en-US" sz="2400" b="1" dirty="0"/>
            </a:br>
            <a:r>
              <a:rPr lang="en-US" sz="2400" b="1" dirty="0"/>
              <a:t>Slow access speed. High portability. Prone to scratches. Low cost.”</a:t>
            </a:r>
            <a:endParaRPr lang="en-GB" sz="2400" b="1" dirty="0"/>
          </a:p>
        </p:txBody>
      </p:sp>
    </p:spTree>
    <p:extLst>
      <p:ext uri="{BB962C8B-B14F-4D97-AF65-F5344CB8AC3E}">
        <p14:creationId xmlns:p14="http://schemas.microsoft.com/office/powerpoint/2010/main" val="3447754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2.4 Boolean logic</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Logic gate: AND</a:t>
            </a:r>
          </a:p>
        </p:txBody>
      </p:sp>
      <p:sp>
        <p:nvSpPr>
          <p:cNvPr id="2" name="Slide Number Placeholder 1"/>
          <p:cNvSpPr>
            <a:spLocks noGrp="1"/>
          </p:cNvSpPr>
          <p:nvPr>
            <p:ph type="sldNum" sz="quarter" idx="12"/>
          </p:nvPr>
        </p:nvSpPr>
        <p:spPr/>
        <p:txBody>
          <a:bodyPr/>
          <a:lstStyle/>
          <a:p>
            <a:fld id="{F01C0A8E-E8C2-469C-905E-C6857145D775}" type="slidenum">
              <a:rPr lang="en-GB" smtClean="0"/>
              <a:t>230</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2.4.1 Boolean logic</a:t>
            </a:r>
          </a:p>
        </p:txBody>
      </p:sp>
      <p:sp>
        <p:nvSpPr>
          <p:cNvPr id="7" name="TextBox 6">
            <a:extLst>
              <a:ext uri="{FF2B5EF4-FFF2-40B4-BE49-F238E27FC236}">
                <a16:creationId xmlns:a16="http://schemas.microsoft.com/office/drawing/2014/main" id="{5002D755-4BDA-4A9D-BE1B-0CDC50147574}"/>
              </a:ext>
            </a:extLst>
          </p:cNvPr>
          <p:cNvSpPr txBox="1"/>
          <p:nvPr/>
        </p:nvSpPr>
        <p:spPr>
          <a:xfrm>
            <a:off x="0" y="3570853"/>
            <a:ext cx="12192000" cy="830997"/>
          </a:xfrm>
          <a:prstGeom prst="rect">
            <a:avLst/>
          </a:prstGeom>
          <a:noFill/>
        </p:spPr>
        <p:txBody>
          <a:bodyPr wrap="square" rtlCol="0">
            <a:spAutoFit/>
          </a:bodyPr>
          <a:lstStyle/>
          <a:p>
            <a:pPr algn="ctr"/>
            <a:r>
              <a:rPr lang="en-US" sz="2400" b="1" dirty="0"/>
              <a:t>“Accepts two inputs and produces one output. Both inputs must be TRUE (1) for </a:t>
            </a:r>
            <a:br>
              <a:rPr lang="en-US" sz="2400" b="1" dirty="0"/>
            </a:br>
            <a:r>
              <a:rPr lang="en-US" sz="2400" b="1" dirty="0"/>
              <a:t>the output to be TRUE (1) – otherwise, the output will be FALSE (0).”</a:t>
            </a:r>
            <a:endParaRPr lang="en-GB" sz="2400" b="1" dirty="0"/>
          </a:p>
        </p:txBody>
      </p:sp>
      <p:pic>
        <p:nvPicPr>
          <p:cNvPr id="6" name="Picture 5">
            <a:extLst>
              <a:ext uri="{FF2B5EF4-FFF2-40B4-BE49-F238E27FC236}">
                <a16:creationId xmlns:a16="http://schemas.microsoft.com/office/drawing/2014/main" id="{7182B402-9DD6-4C62-93D1-607C0F17E2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7043" y="4502894"/>
            <a:ext cx="2496232" cy="1399697"/>
          </a:xfrm>
          <a:prstGeom prst="rect">
            <a:avLst/>
          </a:prstGeom>
        </p:spPr>
      </p:pic>
    </p:spTree>
    <p:extLst>
      <p:ext uri="{BB962C8B-B14F-4D97-AF65-F5344CB8AC3E}">
        <p14:creationId xmlns:p14="http://schemas.microsoft.com/office/powerpoint/2010/main" val="251763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2.4 Boolean logic</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Logic gate: OR</a:t>
            </a:r>
          </a:p>
        </p:txBody>
      </p:sp>
      <p:sp>
        <p:nvSpPr>
          <p:cNvPr id="2" name="Slide Number Placeholder 1"/>
          <p:cNvSpPr>
            <a:spLocks noGrp="1"/>
          </p:cNvSpPr>
          <p:nvPr>
            <p:ph type="sldNum" sz="quarter" idx="12"/>
          </p:nvPr>
        </p:nvSpPr>
        <p:spPr/>
        <p:txBody>
          <a:bodyPr/>
          <a:lstStyle/>
          <a:p>
            <a:fld id="{F01C0A8E-E8C2-469C-905E-C6857145D775}" type="slidenum">
              <a:rPr lang="en-GB" smtClean="0"/>
              <a:t>231</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2.4.1 Boolean logic</a:t>
            </a:r>
          </a:p>
        </p:txBody>
      </p:sp>
      <p:pic>
        <p:nvPicPr>
          <p:cNvPr id="9" name="Picture 8">
            <a:extLst>
              <a:ext uri="{FF2B5EF4-FFF2-40B4-BE49-F238E27FC236}">
                <a16:creationId xmlns:a16="http://schemas.microsoft.com/office/drawing/2014/main" id="{E5F416F1-9CE3-4F8E-9480-8FD5FB6B2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5869" y="4502894"/>
            <a:ext cx="2496232" cy="1399697"/>
          </a:xfrm>
          <a:prstGeom prst="rect">
            <a:avLst/>
          </a:prstGeom>
        </p:spPr>
      </p:pic>
      <p:sp>
        <p:nvSpPr>
          <p:cNvPr id="13" name="TextBox 12">
            <a:extLst>
              <a:ext uri="{FF2B5EF4-FFF2-40B4-BE49-F238E27FC236}">
                <a16:creationId xmlns:a16="http://schemas.microsoft.com/office/drawing/2014/main" id="{D3C8AA63-46CD-4642-AF0E-D37502649496}"/>
              </a:ext>
            </a:extLst>
          </p:cNvPr>
          <p:cNvSpPr txBox="1"/>
          <p:nvPr/>
        </p:nvSpPr>
        <p:spPr>
          <a:xfrm>
            <a:off x="0" y="3570853"/>
            <a:ext cx="12192000" cy="830997"/>
          </a:xfrm>
          <a:prstGeom prst="rect">
            <a:avLst/>
          </a:prstGeom>
          <a:noFill/>
        </p:spPr>
        <p:txBody>
          <a:bodyPr wrap="square" rtlCol="0">
            <a:spAutoFit/>
          </a:bodyPr>
          <a:lstStyle/>
          <a:p>
            <a:pPr algn="ctr"/>
            <a:r>
              <a:rPr lang="en-US" sz="2400" b="1" dirty="0"/>
              <a:t>“Accepts two inputs and produces one output. At least one input must be TRUE (1) for </a:t>
            </a:r>
            <a:br>
              <a:rPr lang="en-US" sz="2400" b="1" dirty="0"/>
            </a:br>
            <a:r>
              <a:rPr lang="en-US" sz="2400" b="1" dirty="0"/>
              <a:t>the output to be TRUE (1) – otherwise, the output will be FALSE (0).”</a:t>
            </a:r>
            <a:endParaRPr lang="en-GB" sz="2400" b="1" dirty="0"/>
          </a:p>
        </p:txBody>
      </p:sp>
    </p:spTree>
    <p:extLst>
      <p:ext uri="{BB962C8B-B14F-4D97-AF65-F5344CB8AC3E}">
        <p14:creationId xmlns:p14="http://schemas.microsoft.com/office/powerpoint/2010/main" val="3260390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2.4 Boolean logic</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Logic gate: NOT</a:t>
            </a:r>
          </a:p>
        </p:txBody>
      </p:sp>
      <p:sp>
        <p:nvSpPr>
          <p:cNvPr id="2" name="Slide Number Placeholder 1"/>
          <p:cNvSpPr>
            <a:spLocks noGrp="1"/>
          </p:cNvSpPr>
          <p:nvPr>
            <p:ph type="sldNum" sz="quarter" idx="12"/>
          </p:nvPr>
        </p:nvSpPr>
        <p:spPr/>
        <p:txBody>
          <a:bodyPr/>
          <a:lstStyle/>
          <a:p>
            <a:fld id="{F01C0A8E-E8C2-469C-905E-C6857145D775}" type="slidenum">
              <a:rPr lang="en-GB" smtClean="0"/>
              <a:t>232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2.4.1 Boolean logic</a:t>
            </a:r>
          </a:p>
        </p:txBody>
      </p:sp>
      <p:pic>
        <p:nvPicPr>
          <p:cNvPr id="9" name="Picture 8">
            <a:extLst>
              <a:ext uri="{FF2B5EF4-FFF2-40B4-BE49-F238E27FC236}">
                <a16:creationId xmlns:a16="http://schemas.microsoft.com/office/drawing/2014/main" id="{1354F848-22E0-4826-BF15-59A5D3DDE5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33601" y="4401850"/>
            <a:ext cx="2496232" cy="1407346"/>
          </a:xfrm>
          <a:prstGeom prst="rect">
            <a:avLst/>
          </a:prstGeom>
        </p:spPr>
      </p:pic>
      <p:sp>
        <p:nvSpPr>
          <p:cNvPr id="11" name="TextBox 10">
            <a:extLst>
              <a:ext uri="{FF2B5EF4-FFF2-40B4-BE49-F238E27FC236}">
                <a16:creationId xmlns:a16="http://schemas.microsoft.com/office/drawing/2014/main" id="{65020EE6-A550-4354-90E9-176FCD272ABB}"/>
              </a:ext>
            </a:extLst>
          </p:cNvPr>
          <p:cNvSpPr txBox="1"/>
          <p:nvPr/>
        </p:nvSpPr>
        <p:spPr>
          <a:xfrm>
            <a:off x="0" y="3570853"/>
            <a:ext cx="12192000" cy="830997"/>
          </a:xfrm>
          <a:prstGeom prst="rect">
            <a:avLst/>
          </a:prstGeom>
          <a:noFill/>
        </p:spPr>
        <p:txBody>
          <a:bodyPr wrap="square" rtlCol="0">
            <a:spAutoFit/>
          </a:bodyPr>
          <a:lstStyle/>
          <a:p>
            <a:pPr algn="ctr"/>
            <a:r>
              <a:rPr lang="en-US" sz="2400" b="1" dirty="0"/>
              <a:t>“Accepts one input and produces one output. If the input is TRUE (1), </a:t>
            </a:r>
            <a:br>
              <a:rPr lang="en-US" sz="2400" b="1" dirty="0"/>
            </a:br>
            <a:r>
              <a:rPr lang="en-US" sz="2400" b="1" dirty="0"/>
              <a:t>the output will be FALSE (0). If the input is FALSE (0), the output will be TRUE (1).”</a:t>
            </a:r>
            <a:endParaRPr lang="en-GB" sz="2400" b="1" dirty="0"/>
          </a:p>
        </p:txBody>
      </p:sp>
    </p:spTree>
    <p:extLst>
      <p:ext uri="{BB962C8B-B14F-4D97-AF65-F5344CB8AC3E}">
        <p14:creationId xmlns:p14="http://schemas.microsoft.com/office/powerpoint/2010/main" val="1408579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2.4 Boolean logic</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Truth table</a:t>
            </a:r>
          </a:p>
        </p:txBody>
      </p:sp>
      <p:sp>
        <p:nvSpPr>
          <p:cNvPr id="2" name="Slide Number Placeholder 1"/>
          <p:cNvSpPr>
            <a:spLocks noGrp="1"/>
          </p:cNvSpPr>
          <p:nvPr>
            <p:ph type="sldNum" sz="quarter" idx="12"/>
          </p:nvPr>
        </p:nvSpPr>
        <p:spPr/>
        <p:txBody>
          <a:bodyPr/>
          <a:lstStyle/>
          <a:p>
            <a:fld id="{F01C0A8E-E8C2-469C-905E-C6857145D775}" type="slidenum">
              <a:rPr lang="en-GB" smtClean="0"/>
              <a:t>233</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2.4.1 Boolean logic</a:t>
            </a:r>
          </a:p>
        </p:txBody>
      </p:sp>
      <p:sp>
        <p:nvSpPr>
          <p:cNvPr id="7" name="TextBox 6">
            <a:extLst>
              <a:ext uri="{FF2B5EF4-FFF2-40B4-BE49-F238E27FC236}">
                <a16:creationId xmlns:a16="http://schemas.microsoft.com/office/drawing/2014/main" id="{1A6E7863-5F91-4C63-A7FA-ADD6BA2381B0}"/>
              </a:ext>
            </a:extLst>
          </p:cNvPr>
          <p:cNvSpPr txBox="1"/>
          <p:nvPr/>
        </p:nvSpPr>
        <p:spPr>
          <a:xfrm>
            <a:off x="0" y="3570853"/>
            <a:ext cx="12192000" cy="830997"/>
          </a:xfrm>
          <a:prstGeom prst="rect">
            <a:avLst/>
          </a:prstGeom>
          <a:noFill/>
        </p:spPr>
        <p:txBody>
          <a:bodyPr wrap="square" rtlCol="0">
            <a:spAutoFit/>
          </a:bodyPr>
          <a:lstStyle/>
          <a:p>
            <a:pPr algn="ctr"/>
            <a:r>
              <a:rPr lang="en-US" sz="2400" b="1" dirty="0"/>
              <a:t>“A notation used in Boolean algebra to define the output of a logic gate </a:t>
            </a:r>
            <a:br>
              <a:rPr lang="en-US" sz="2400" b="1" dirty="0"/>
            </a:br>
            <a:r>
              <a:rPr lang="en-US" sz="2400" b="1" dirty="0"/>
              <a:t>or logic circuit for all possible combinations of inputs.”</a:t>
            </a:r>
            <a:endParaRPr lang="en-GB" sz="2400" b="1" dirty="0"/>
          </a:p>
        </p:txBody>
      </p:sp>
    </p:spTree>
    <p:extLst>
      <p:ext uri="{BB962C8B-B14F-4D97-AF65-F5344CB8AC3E}">
        <p14:creationId xmlns:p14="http://schemas.microsoft.com/office/powerpoint/2010/main" val="180612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07508-C262-4122-ACD7-1B085FD087E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D1E58EC-3DE5-4DD2-B5BE-1055E9348015}"/>
              </a:ext>
            </a:extLst>
          </p:cNvPr>
          <p:cNvSpPr>
            <a:spLocks noGrp="1"/>
          </p:cNvSpPr>
          <p:nvPr>
            <p:ph idx="1"/>
          </p:nvPr>
        </p:nvSpPr>
        <p:spPr/>
        <p:txBody>
          <a:bodyPr>
            <a:normAutofit fontScale="85000" lnSpcReduction="20000"/>
          </a:bodyPr>
          <a:lstStyle/>
          <a:p>
            <a:pPr marL="0" indent="0" algn="ctr">
              <a:buNone/>
            </a:pPr>
            <a:r>
              <a:rPr lang="en-GB" sz="42400" dirty="0"/>
              <a:t>2.5</a:t>
            </a:r>
          </a:p>
        </p:txBody>
      </p:sp>
      <p:sp>
        <p:nvSpPr>
          <p:cNvPr id="4" name="Slide Number Placeholder 3">
            <a:extLst>
              <a:ext uri="{FF2B5EF4-FFF2-40B4-BE49-F238E27FC236}">
                <a16:creationId xmlns:a16="http://schemas.microsoft.com/office/drawing/2014/main" id="{72411B96-A0F1-4142-9F2D-D0D9D0A06D8B}"/>
              </a:ext>
            </a:extLst>
          </p:cNvPr>
          <p:cNvSpPr>
            <a:spLocks noGrp="1"/>
          </p:cNvSpPr>
          <p:nvPr>
            <p:ph type="sldNum" sz="quarter" idx="12"/>
          </p:nvPr>
        </p:nvSpPr>
        <p:spPr/>
        <p:txBody>
          <a:bodyPr/>
          <a:lstStyle/>
          <a:p>
            <a:fld id="{F01C0A8E-E8C2-469C-905E-C6857145D775}" type="slidenum">
              <a:rPr lang="en-GB" smtClean="0"/>
              <a:t>234</a:t>
            </a:fld>
            <a:endParaRPr lang="en-GB" dirty="0"/>
          </a:p>
        </p:txBody>
      </p:sp>
    </p:spTree>
    <p:extLst>
      <p:ext uri="{BB962C8B-B14F-4D97-AF65-F5344CB8AC3E}">
        <p14:creationId xmlns:p14="http://schemas.microsoft.com/office/powerpoint/2010/main" val="1386433393"/>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2.5 Programming languages and IDEs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High-level language</a:t>
            </a:r>
          </a:p>
        </p:txBody>
      </p:sp>
      <p:sp>
        <p:nvSpPr>
          <p:cNvPr id="2" name="Slide Number Placeholder 1"/>
          <p:cNvSpPr>
            <a:spLocks noGrp="1"/>
          </p:cNvSpPr>
          <p:nvPr>
            <p:ph type="sldNum" sz="quarter" idx="12"/>
          </p:nvPr>
        </p:nvSpPr>
        <p:spPr/>
        <p:txBody>
          <a:bodyPr/>
          <a:lstStyle/>
          <a:p>
            <a:fld id="{F01C0A8E-E8C2-469C-905E-C6857145D775}" type="slidenum">
              <a:rPr lang="en-GB" smtClean="0"/>
              <a:t>235</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2.5.1 Languages</a:t>
            </a:r>
          </a:p>
        </p:txBody>
      </p:sp>
      <p:sp>
        <p:nvSpPr>
          <p:cNvPr id="7" name="TextBox 6">
            <a:extLst>
              <a:ext uri="{FF2B5EF4-FFF2-40B4-BE49-F238E27FC236}">
                <a16:creationId xmlns:a16="http://schemas.microsoft.com/office/drawing/2014/main" id="{EE2068E8-2AE8-47FB-88C2-75299B25B7F9}"/>
              </a:ext>
            </a:extLst>
          </p:cNvPr>
          <p:cNvSpPr txBox="1"/>
          <p:nvPr/>
        </p:nvSpPr>
        <p:spPr>
          <a:xfrm>
            <a:off x="0" y="3570853"/>
            <a:ext cx="12192000" cy="830997"/>
          </a:xfrm>
          <a:prstGeom prst="rect">
            <a:avLst/>
          </a:prstGeom>
          <a:noFill/>
        </p:spPr>
        <p:txBody>
          <a:bodyPr wrap="square" rtlCol="0">
            <a:spAutoFit/>
          </a:bodyPr>
          <a:lstStyle/>
          <a:p>
            <a:pPr algn="ctr"/>
            <a:r>
              <a:rPr lang="en-US" sz="2400" b="1" dirty="0"/>
              <a:t>“Designed to allow the expression of a computer program in a way that reflects the problem being solved rather than the details of how the solution is produced. One-to-many.”</a:t>
            </a:r>
          </a:p>
        </p:txBody>
      </p:sp>
    </p:spTree>
    <p:extLst>
      <p:ext uri="{BB962C8B-B14F-4D97-AF65-F5344CB8AC3E}">
        <p14:creationId xmlns:p14="http://schemas.microsoft.com/office/powerpoint/2010/main" val="3910448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2.5 Programming languages and IDEs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Low-level language</a:t>
            </a:r>
          </a:p>
        </p:txBody>
      </p:sp>
      <p:sp>
        <p:nvSpPr>
          <p:cNvPr id="2" name="Slide Number Placeholder 1"/>
          <p:cNvSpPr>
            <a:spLocks noGrp="1"/>
          </p:cNvSpPr>
          <p:nvPr>
            <p:ph type="sldNum" sz="quarter" idx="12"/>
          </p:nvPr>
        </p:nvSpPr>
        <p:spPr/>
        <p:txBody>
          <a:bodyPr/>
          <a:lstStyle/>
          <a:p>
            <a:fld id="{F01C0A8E-E8C2-469C-905E-C6857145D775}" type="slidenum">
              <a:rPr lang="en-GB" smtClean="0"/>
              <a:t>236</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2.5.1 Languages</a:t>
            </a:r>
          </a:p>
        </p:txBody>
      </p:sp>
      <p:sp>
        <p:nvSpPr>
          <p:cNvPr id="7" name="TextBox 6">
            <a:extLst>
              <a:ext uri="{FF2B5EF4-FFF2-40B4-BE49-F238E27FC236}">
                <a16:creationId xmlns:a16="http://schemas.microsoft.com/office/drawing/2014/main" id="{9B18F817-2376-4E8E-B297-6FB0BF2CE4BB}"/>
              </a:ext>
            </a:extLst>
          </p:cNvPr>
          <p:cNvSpPr txBox="1"/>
          <p:nvPr/>
        </p:nvSpPr>
        <p:spPr>
          <a:xfrm>
            <a:off x="0" y="3570853"/>
            <a:ext cx="12192000" cy="461665"/>
          </a:xfrm>
          <a:prstGeom prst="rect">
            <a:avLst/>
          </a:prstGeom>
          <a:noFill/>
        </p:spPr>
        <p:txBody>
          <a:bodyPr wrap="square" rtlCol="0">
            <a:spAutoFit/>
          </a:bodyPr>
          <a:lstStyle/>
          <a:p>
            <a:pPr algn="ctr"/>
            <a:r>
              <a:rPr lang="en-US" sz="2400" b="1" dirty="0"/>
              <a:t>“Close to machine code and closely related to the design of the machine. One-to-one.”</a:t>
            </a:r>
          </a:p>
        </p:txBody>
      </p:sp>
    </p:spTree>
    <p:extLst>
      <p:ext uri="{BB962C8B-B14F-4D97-AF65-F5344CB8AC3E}">
        <p14:creationId xmlns:p14="http://schemas.microsoft.com/office/powerpoint/2010/main" val="2081883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2.5 Programming languages and IDEs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Translator</a:t>
            </a:r>
          </a:p>
        </p:txBody>
      </p:sp>
      <p:sp>
        <p:nvSpPr>
          <p:cNvPr id="2" name="Slide Number Placeholder 1"/>
          <p:cNvSpPr>
            <a:spLocks noGrp="1"/>
          </p:cNvSpPr>
          <p:nvPr>
            <p:ph type="sldNum" sz="quarter" idx="12"/>
          </p:nvPr>
        </p:nvSpPr>
        <p:spPr/>
        <p:txBody>
          <a:bodyPr/>
          <a:lstStyle/>
          <a:p>
            <a:fld id="{F01C0A8E-E8C2-469C-905E-C6857145D775}" type="slidenum">
              <a:rPr lang="en-GB" smtClean="0"/>
              <a:t>237</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2.5.1 Languages</a:t>
            </a:r>
          </a:p>
        </p:txBody>
      </p:sp>
      <p:sp>
        <p:nvSpPr>
          <p:cNvPr id="7" name="TextBox 6">
            <a:extLst>
              <a:ext uri="{FF2B5EF4-FFF2-40B4-BE49-F238E27FC236}">
                <a16:creationId xmlns:a16="http://schemas.microsoft.com/office/drawing/2014/main" id="{26A6EE71-CD26-4486-A873-1BC892CCF666}"/>
              </a:ext>
            </a:extLst>
          </p:cNvPr>
          <p:cNvSpPr txBox="1"/>
          <p:nvPr/>
        </p:nvSpPr>
        <p:spPr>
          <a:xfrm>
            <a:off x="0" y="3570853"/>
            <a:ext cx="12192000" cy="461665"/>
          </a:xfrm>
          <a:prstGeom prst="rect">
            <a:avLst/>
          </a:prstGeom>
          <a:noFill/>
        </p:spPr>
        <p:txBody>
          <a:bodyPr wrap="square" rtlCol="0">
            <a:spAutoFit/>
          </a:bodyPr>
          <a:lstStyle/>
          <a:p>
            <a:pPr algn="ctr"/>
            <a:r>
              <a:rPr lang="en-US" sz="2400" b="1" dirty="0"/>
              <a:t>“Takes a program written in one programming language and converts it to another.”</a:t>
            </a:r>
            <a:endParaRPr lang="en-GB" sz="2400" b="1" dirty="0"/>
          </a:p>
        </p:txBody>
      </p:sp>
    </p:spTree>
    <p:extLst>
      <p:ext uri="{BB962C8B-B14F-4D97-AF65-F5344CB8AC3E}">
        <p14:creationId xmlns:p14="http://schemas.microsoft.com/office/powerpoint/2010/main" val="133953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2.5 Programming languages and IDEs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Compiler</a:t>
            </a:r>
          </a:p>
        </p:txBody>
      </p:sp>
      <p:sp>
        <p:nvSpPr>
          <p:cNvPr id="2" name="Slide Number Placeholder 1"/>
          <p:cNvSpPr>
            <a:spLocks noGrp="1"/>
          </p:cNvSpPr>
          <p:nvPr>
            <p:ph type="sldNum" sz="quarter" idx="12"/>
          </p:nvPr>
        </p:nvSpPr>
        <p:spPr/>
        <p:txBody>
          <a:bodyPr/>
          <a:lstStyle/>
          <a:p>
            <a:fld id="{F01C0A8E-E8C2-469C-905E-C6857145D775}" type="slidenum">
              <a:rPr lang="en-GB" smtClean="0"/>
              <a:t>238</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2.5.1 Languages</a:t>
            </a:r>
          </a:p>
        </p:txBody>
      </p:sp>
      <p:sp>
        <p:nvSpPr>
          <p:cNvPr id="7" name="TextBox 6">
            <a:extLst>
              <a:ext uri="{FF2B5EF4-FFF2-40B4-BE49-F238E27FC236}">
                <a16:creationId xmlns:a16="http://schemas.microsoft.com/office/drawing/2014/main" id="{D223BDA6-B89A-47AD-A7B1-423BB2AA3366}"/>
              </a:ext>
            </a:extLst>
          </p:cNvPr>
          <p:cNvSpPr txBox="1"/>
          <p:nvPr/>
        </p:nvSpPr>
        <p:spPr>
          <a:xfrm>
            <a:off x="0" y="3570853"/>
            <a:ext cx="12192000" cy="461665"/>
          </a:xfrm>
          <a:prstGeom prst="rect">
            <a:avLst/>
          </a:prstGeom>
          <a:noFill/>
        </p:spPr>
        <p:txBody>
          <a:bodyPr wrap="square" rtlCol="0">
            <a:spAutoFit/>
          </a:bodyPr>
          <a:lstStyle/>
          <a:p>
            <a:pPr algn="ctr"/>
            <a:r>
              <a:rPr lang="en-US" sz="2400" b="1" dirty="0"/>
              <a:t>“Translates high-level language source code into a computer’s machine code.”</a:t>
            </a:r>
            <a:endParaRPr lang="en-GB" sz="2400" b="1" dirty="0"/>
          </a:p>
        </p:txBody>
      </p:sp>
    </p:spTree>
    <p:extLst>
      <p:ext uri="{BB962C8B-B14F-4D97-AF65-F5344CB8AC3E}">
        <p14:creationId xmlns:p14="http://schemas.microsoft.com/office/powerpoint/2010/main" val="3266602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2.5 Programming languages and IDEs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Interpreter</a:t>
            </a:r>
          </a:p>
        </p:txBody>
      </p:sp>
      <p:sp>
        <p:nvSpPr>
          <p:cNvPr id="2" name="Slide Number Placeholder 1"/>
          <p:cNvSpPr>
            <a:spLocks noGrp="1"/>
          </p:cNvSpPr>
          <p:nvPr>
            <p:ph type="sldNum" sz="quarter" idx="12"/>
          </p:nvPr>
        </p:nvSpPr>
        <p:spPr/>
        <p:txBody>
          <a:bodyPr/>
          <a:lstStyle/>
          <a:p>
            <a:fld id="{F01C0A8E-E8C2-469C-905E-C6857145D775}" type="slidenum">
              <a:rPr lang="en-GB" smtClean="0"/>
              <a:t>239</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2.5.1 Languages</a:t>
            </a:r>
          </a:p>
        </p:txBody>
      </p:sp>
      <p:sp>
        <p:nvSpPr>
          <p:cNvPr id="7" name="TextBox 6">
            <a:extLst>
              <a:ext uri="{FF2B5EF4-FFF2-40B4-BE49-F238E27FC236}">
                <a16:creationId xmlns:a16="http://schemas.microsoft.com/office/drawing/2014/main" id="{05228FBF-54EB-4384-8E48-7D9BB5A2CE89}"/>
              </a:ext>
            </a:extLst>
          </p:cNvPr>
          <p:cNvSpPr txBox="1"/>
          <p:nvPr/>
        </p:nvSpPr>
        <p:spPr>
          <a:xfrm>
            <a:off x="0" y="3570853"/>
            <a:ext cx="12192000" cy="461665"/>
          </a:xfrm>
          <a:prstGeom prst="rect">
            <a:avLst/>
          </a:prstGeom>
          <a:noFill/>
        </p:spPr>
        <p:txBody>
          <a:bodyPr wrap="square" rtlCol="0">
            <a:spAutoFit/>
          </a:bodyPr>
          <a:lstStyle/>
          <a:p>
            <a:pPr algn="ctr"/>
            <a:r>
              <a:rPr lang="en-US" sz="2400" b="1" dirty="0"/>
              <a:t>“Translates and executes a program one statement at a time.”</a:t>
            </a:r>
            <a:endParaRPr lang="en-GB" sz="2400" b="1" dirty="0"/>
          </a:p>
        </p:txBody>
      </p:sp>
    </p:spTree>
    <p:extLst>
      <p:ext uri="{BB962C8B-B14F-4D97-AF65-F5344CB8AC3E}">
        <p14:creationId xmlns:p14="http://schemas.microsoft.com/office/powerpoint/2010/main" val="306149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Magnetic storage</a:t>
            </a:r>
          </a:p>
        </p:txBody>
      </p:sp>
      <p:sp>
        <p:nvSpPr>
          <p:cNvPr id="2" name="Slide Number Placeholder 1"/>
          <p:cNvSpPr>
            <a:spLocks noGrp="1"/>
          </p:cNvSpPr>
          <p:nvPr>
            <p:ph type="sldNum" sz="quarter" idx="12"/>
          </p:nvPr>
        </p:nvSpPr>
        <p:spPr/>
        <p:txBody>
          <a:bodyPr/>
          <a:lstStyle/>
          <a:p>
            <a:fld id="{F01C0A8E-E8C2-469C-905E-C6857145D775}" type="slidenum">
              <a:rPr lang="en-GB" smtClean="0"/>
              <a:t>24</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1.2.2 Secondary storage</a:t>
            </a:r>
          </a:p>
        </p:txBody>
      </p:sp>
      <p:sp>
        <p:nvSpPr>
          <p:cNvPr id="7" name="TextBox 6">
            <a:extLst>
              <a:ext uri="{FF2B5EF4-FFF2-40B4-BE49-F238E27FC236}">
                <a16:creationId xmlns:a16="http://schemas.microsoft.com/office/drawing/2014/main" id="{42619E0B-4E1C-421C-A688-67CD4B65AFF0}"/>
              </a:ext>
            </a:extLst>
          </p:cNvPr>
          <p:cNvSpPr txBox="1"/>
          <p:nvPr/>
        </p:nvSpPr>
        <p:spPr>
          <a:xfrm>
            <a:off x="0" y="3570853"/>
            <a:ext cx="12192000" cy="830997"/>
          </a:xfrm>
          <a:prstGeom prst="rect">
            <a:avLst/>
          </a:prstGeom>
          <a:noFill/>
        </p:spPr>
        <p:txBody>
          <a:bodyPr wrap="square" rtlCol="0">
            <a:spAutoFit/>
          </a:bodyPr>
          <a:lstStyle/>
          <a:p>
            <a:pPr algn="ctr"/>
            <a:r>
              <a:rPr lang="en-US" sz="2400" b="1" dirty="0"/>
              <a:t>“Hard disk drive. Use: Operating system and applications. High capacity. Medium data access speed. Low portability (except for portable drives). Reliable but not durable. Medium cost.”</a:t>
            </a:r>
            <a:endParaRPr lang="en-GB" sz="2400" b="1" dirty="0"/>
          </a:p>
        </p:txBody>
      </p:sp>
    </p:spTree>
    <p:extLst>
      <p:ext uri="{BB962C8B-B14F-4D97-AF65-F5344CB8AC3E}">
        <p14:creationId xmlns:p14="http://schemas.microsoft.com/office/powerpoint/2010/main" val="1593809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2.5 Programming languages and IDEs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IDE</a:t>
            </a:r>
          </a:p>
        </p:txBody>
      </p:sp>
      <p:sp>
        <p:nvSpPr>
          <p:cNvPr id="2" name="Slide Number Placeholder 1"/>
          <p:cNvSpPr>
            <a:spLocks noGrp="1"/>
          </p:cNvSpPr>
          <p:nvPr>
            <p:ph type="sldNum" sz="quarter" idx="12"/>
          </p:nvPr>
        </p:nvSpPr>
        <p:spPr/>
        <p:txBody>
          <a:bodyPr/>
          <a:lstStyle/>
          <a:p>
            <a:fld id="{F01C0A8E-E8C2-469C-905E-C6857145D775}" type="slidenum">
              <a:rPr lang="en-GB" smtClean="0"/>
              <a:t>240</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2.5.2 The Integrated Development Environment (IDE)</a:t>
            </a:r>
          </a:p>
        </p:txBody>
      </p:sp>
      <p:sp>
        <p:nvSpPr>
          <p:cNvPr id="7" name="TextBox 6">
            <a:extLst>
              <a:ext uri="{FF2B5EF4-FFF2-40B4-BE49-F238E27FC236}">
                <a16:creationId xmlns:a16="http://schemas.microsoft.com/office/drawing/2014/main" id="{86CD96D0-2A5A-4CD4-86C8-AE319228530B}"/>
              </a:ext>
            </a:extLst>
          </p:cNvPr>
          <p:cNvSpPr txBox="1"/>
          <p:nvPr/>
        </p:nvSpPr>
        <p:spPr>
          <a:xfrm>
            <a:off x="0" y="3570853"/>
            <a:ext cx="12192000" cy="830997"/>
          </a:xfrm>
          <a:prstGeom prst="rect">
            <a:avLst/>
          </a:prstGeom>
          <a:noFill/>
        </p:spPr>
        <p:txBody>
          <a:bodyPr wrap="square" rtlCol="0">
            <a:spAutoFit/>
          </a:bodyPr>
          <a:lstStyle/>
          <a:p>
            <a:pPr algn="ctr"/>
            <a:r>
              <a:rPr lang="en-US" sz="2400" b="1" dirty="0"/>
              <a:t>“A software application that provides comprehensive facilities for software development. Normally consists of a source code editor, build automation tools and a debugger.”</a:t>
            </a:r>
            <a:endParaRPr lang="en-GB" sz="2400" b="1" dirty="0"/>
          </a:p>
        </p:txBody>
      </p:sp>
      <p:sp>
        <p:nvSpPr>
          <p:cNvPr id="9" name="TextBox 8">
            <a:extLst>
              <a:ext uri="{FF2B5EF4-FFF2-40B4-BE49-F238E27FC236}">
                <a16:creationId xmlns:a16="http://schemas.microsoft.com/office/drawing/2014/main" id="{BAC155FF-B1F3-4108-9594-A4D4CB30C1C0}"/>
              </a:ext>
            </a:extLst>
          </p:cNvPr>
          <p:cNvSpPr txBox="1"/>
          <p:nvPr/>
        </p:nvSpPr>
        <p:spPr>
          <a:xfrm>
            <a:off x="0" y="2894578"/>
            <a:ext cx="12192000" cy="461665"/>
          </a:xfrm>
          <a:prstGeom prst="rect">
            <a:avLst/>
          </a:prstGeom>
          <a:noFill/>
        </p:spPr>
        <p:txBody>
          <a:bodyPr wrap="square" rtlCol="0">
            <a:spAutoFit/>
          </a:bodyPr>
          <a:lstStyle/>
          <a:p>
            <a:pPr algn="ctr"/>
            <a:r>
              <a:rPr lang="en-GB" sz="2400" b="1" dirty="0"/>
              <a:t>Integrated Development Environment</a:t>
            </a:r>
          </a:p>
        </p:txBody>
      </p:sp>
    </p:spTree>
    <p:extLst>
      <p:ext uri="{BB962C8B-B14F-4D97-AF65-F5344CB8AC3E}">
        <p14:creationId xmlns:p14="http://schemas.microsoft.com/office/powerpoint/2010/main" val="965778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2.5 Programming languages and IDEs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IDE: Error diagnostics</a:t>
            </a:r>
          </a:p>
        </p:txBody>
      </p:sp>
      <p:sp>
        <p:nvSpPr>
          <p:cNvPr id="2" name="Slide Number Placeholder 1"/>
          <p:cNvSpPr>
            <a:spLocks noGrp="1"/>
          </p:cNvSpPr>
          <p:nvPr>
            <p:ph type="sldNum" sz="quarter" idx="12"/>
          </p:nvPr>
        </p:nvSpPr>
        <p:spPr/>
        <p:txBody>
          <a:bodyPr/>
          <a:lstStyle/>
          <a:p>
            <a:fld id="{F01C0A8E-E8C2-469C-905E-C6857145D775}" type="slidenum">
              <a:rPr lang="en-GB" smtClean="0"/>
              <a:t>241</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2.5.2 The Integrated Development Environment (IDE)</a:t>
            </a:r>
          </a:p>
        </p:txBody>
      </p:sp>
      <p:sp>
        <p:nvSpPr>
          <p:cNvPr id="7" name="TextBox 6">
            <a:extLst>
              <a:ext uri="{FF2B5EF4-FFF2-40B4-BE49-F238E27FC236}">
                <a16:creationId xmlns:a16="http://schemas.microsoft.com/office/drawing/2014/main" id="{686008E9-D75E-459D-BD8D-C35C1D4024EA}"/>
              </a:ext>
            </a:extLst>
          </p:cNvPr>
          <p:cNvSpPr txBox="1"/>
          <p:nvPr/>
        </p:nvSpPr>
        <p:spPr>
          <a:xfrm>
            <a:off x="0" y="3570853"/>
            <a:ext cx="12192000" cy="461665"/>
          </a:xfrm>
          <a:prstGeom prst="rect">
            <a:avLst/>
          </a:prstGeom>
          <a:noFill/>
        </p:spPr>
        <p:txBody>
          <a:bodyPr wrap="square" rtlCol="0">
            <a:spAutoFit/>
          </a:bodyPr>
          <a:lstStyle/>
          <a:p>
            <a:pPr algn="ctr"/>
            <a:r>
              <a:rPr lang="en-US" sz="2400" b="1" dirty="0"/>
              <a:t>“IDE tools that provide detailed feedback on errors in code.”</a:t>
            </a:r>
            <a:endParaRPr lang="en-GB" sz="2400" b="1" dirty="0"/>
          </a:p>
        </p:txBody>
      </p:sp>
    </p:spTree>
    <p:extLst>
      <p:ext uri="{BB962C8B-B14F-4D97-AF65-F5344CB8AC3E}">
        <p14:creationId xmlns:p14="http://schemas.microsoft.com/office/powerpoint/2010/main" val="85887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2.5 Programming languages and IDEs</a:t>
            </a:r>
          </a:p>
        </p:txBody>
      </p:sp>
      <p:sp>
        <p:nvSpPr>
          <p:cNvPr id="5" name="TextBox 4"/>
          <p:cNvSpPr txBox="1"/>
          <p:nvPr/>
        </p:nvSpPr>
        <p:spPr>
          <a:xfrm>
            <a:off x="1297857" y="6308079"/>
            <a:ext cx="9694605" cy="461665"/>
          </a:xfrm>
          <a:prstGeom prst="rect">
            <a:avLst/>
          </a:prstGeom>
          <a:noFill/>
        </p:spPr>
        <p:txBody>
          <a:bodyPr wrap="square" rtlCol="0">
            <a:spAutoFit/>
          </a:bodyPr>
          <a:lstStyle/>
          <a:p>
            <a:r>
              <a:rPr lang="en-GB" sz="2400" b="1" dirty="0">
                <a:solidFill>
                  <a:schemeClr val="bg1">
                    <a:lumMod val="65000"/>
                  </a:schemeClr>
                </a:solidFill>
              </a:rPr>
              <a:t>J277/02: COMPUTATIONAL THINKING, ALGORITHMS AND PROGRAMMING</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IDE: Run-time environment</a:t>
            </a:r>
          </a:p>
        </p:txBody>
      </p:sp>
      <p:sp>
        <p:nvSpPr>
          <p:cNvPr id="2" name="Slide Number Placeholder 1"/>
          <p:cNvSpPr>
            <a:spLocks noGrp="1"/>
          </p:cNvSpPr>
          <p:nvPr>
            <p:ph type="sldNum" sz="quarter" idx="12"/>
          </p:nvPr>
        </p:nvSpPr>
        <p:spPr/>
        <p:txBody>
          <a:bodyPr/>
          <a:lstStyle/>
          <a:p>
            <a:fld id="{F01C0A8E-E8C2-469C-905E-C6857145D775}" type="slidenum">
              <a:rPr lang="en-GB" smtClean="0"/>
              <a:t>242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2.5.2 The Integrated Development Environment (IDE)</a:t>
            </a:r>
          </a:p>
        </p:txBody>
      </p:sp>
      <p:sp>
        <p:nvSpPr>
          <p:cNvPr id="7" name="TextBox 6">
            <a:extLst>
              <a:ext uri="{FF2B5EF4-FFF2-40B4-BE49-F238E27FC236}">
                <a16:creationId xmlns:a16="http://schemas.microsoft.com/office/drawing/2014/main" id="{A56F75F3-1A73-40CD-BC66-89E1EA1ACEFB}"/>
              </a:ext>
            </a:extLst>
          </p:cNvPr>
          <p:cNvSpPr txBox="1"/>
          <p:nvPr/>
        </p:nvSpPr>
        <p:spPr>
          <a:xfrm>
            <a:off x="0" y="3570853"/>
            <a:ext cx="12192000" cy="830997"/>
          </a:xfrm>
          <a:prstGeom prst="rect">
            <a:avLst/>
          </a:prstGeom>
          <a:noFill/>
        </p:spPr>
        <p:txBody>
          <a:bodyPr wrap="square" rtlCol="0">
            <a:spAutoFit/>
          </a:bodyPr>
          <a:lstStyle/>
          <a:p>
            <a:pPr algn="ctr"/>
            <a:r>
              <a:rPr lang="en-US" sz="2400" b="1" dirty="0"/>
              <a:t>“A configuration of hardware and software. Includes the CPU type, operating system and any runtime engines or system software required by a particular category of application.”</a:t>
            </a:r>
            <a:endParaRPr lang="en-GB" sz="2400" b="1" dirty="0"/>
          </a:p>
        </p:txBody>
      </p:sp>
    </p:spTree>
    <p:extLst>
      <p:ext uri="{BB962C8B-B14F-4D97-AF65-F5344CB8AC3E}">
        <p14:creationId xmlns:p14="http://schemas.microsoft.com/office/powerpoint/2010/main" val="420880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Solid-state storage</a:t>
            </a:r>
          </a:p>
        </p:txBody>
      </p:sp>
      <p:sp>
        <p:nvSpPr>
          <p:cNvPr id="2" name="Slide Number Placeholder 1"/>
          <p:cNvSpPr>
            <a:spLocks noGrp="1"/>
          </p:cNvSpPr>
          <p:nvPr>
            <p:ph type="sldNum" sz="quarter" idx="12"/>
          </p:nvPr>
        </p:nvSpPr>
        <p:spPr/>
        <p:txBody>
          <a:bodyPr/>
          <a:lstStyle/>
          <a:p>
            <a:fld id="{F01C0A8E-E8C2-469C-905E-C6857145D775}" type="slidenum">
              <a:rPr lang="en-GB" smtClean="0"/>
              <a:t>25</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1.2.2 Secondary storage</a:t>
            </a:r>
          </a:p>
        </p:txBody>
      </p:sp>
      <p:sp>
        <p:nvSpPr>
          <p:cNvPr id="7" name="TextBox 6">
            <a:extLst>
              <a:ext uri="{FF2B5EF4-FFF2-40B4-BE49-F238E27FC236}">
                <a16:creationId xmlns:a16="http://schemas.microsoft.com/office/drawing/2014/main" id="{15A1B872-37B2-4E12-867B-599CD7CD72D7}"/>
              </a:ext>
            </a:extLst>
          </p:cNvPr>
          <p:cNvSpPr txBox="1"/>
          <p:nvPr/>
        </p:nvSpPr>
        <p:spPr>
          <a:xfrm>
            <a:off x="0" y="3570853"/>
            <a:ext cx="12192000" cy="1200329"/>
          </a:xfrm>
          <a:prstGeom prst="rect">
            <a:avLst/>
          </a:prstGeom>
          <a:noFill/>
        </p:spPr>
        <p:txBody>
          <a:bodyPr wrap="square" rtlCol="0">
            <a:spAutoFit/>
          </a:bodyPr>
          <a:lstStyle/>
          <a:p>
            <a:pPr algn="ctr"/>
            <a:r>
              <a:rPr lang="en-US" sz="2400" b="1" dirty="0"/>
              <a:t>“Memory cards and solid-state hard drives (SSD). Use: Digital cameras and smartphones. Medium capacity. High portability. Reliable and durable. No moving parts. </a:t>
            </a:r>
            <a:br>
              <a:rPr lang="en-US" sz="2400" b="1" dirty="0"/>
            </a:br>
            <a:r>
              <a:rPr lang="en-US" sz="2400" b="1" dirty="0"/>
              <a:t>Fast data access speed. High cost.”</a:t>
            </a:r>
            <a:endParaRPr lang="en-GB" sz="2400" b="1" dirty="0"/>
          </a:p>
        </p:txBody>
      </p:sp>
    </p:spTree>
    <p:extLst>
      <p:ext uri="{BB962C8B-B14F-4D97-AF65-F5344CB8AC3E}">
        <p14:creationId xmlns:p14="http://schemas.microsoft.com/office/powerpoint/2010/main" val="1926115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Storage capacity</a:t>
            </a:r>
          </a:p>
        </p:txBody>
      </p:sp>
      <p:sp>
        <p:nvSpPr>
          <p:cNvPr id="2" name="Slide Number Placeholder 1"/>
          <p:cNvSpPr>
            <a:spLocks noGrp="1"/>
          </p:cNvSpPr>
          <p:nvPr>
            <p:ph type="sldNum" sz="quarter" idx="12"/>
          </p:nvPr>
        </p:nvSpPr>
        <p:spPr/>
        <p:txBody>
          <a:bodyPr/>
          <a:lstStyle/>
          <a:p>
            <a:fld id="{F01C0A8E-E8C2-469C-905E-C6857145D775}" type="slidenum">
              <a:rPr lang="en-GB" smtClean="0"/>
              <a:t>26</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1.2.2 Secondary storage</a:t>
            </a:r>
          </a:p>
        </p:txBody>
      </p:sp>
      <p:sp>
        <p:nvSpPr>
          <p:cNvPr id="7" name="TextBox 6">
            <a:extLst>
              <a:ext uri="{FF2B5EF4-FFF2-40B4-BE49-F238E27FC236}">
                <a16:creationId xmlns:a16="http://schemas.microsoft.com/office/drawing/2014/main" id="{E1131823-77DA-49CE-B266-401542F71536}"/>
              </a:ext>
            </a:extLst>
          </p:cNvPr>
          <p:cNvSpPr txBox="1"/>
          <p:nvPr/>
        </p:nvSpPr>
        <p:spPr>
          <a:xfrm>
            <a:off x="0" y="3570853"/>
            <a:ext cx="12192000" cy="461665"/>
          </a:xfrm>
          <a:prstGeom prst="rect">
            <a:avLst/>
          </a:prstGeom>
          <a:noFill/>
        </p:spPr>
        <p:txBody>
          <a:bodyPr wrap="square" rtlCol="0">
            <a:spAutoFit/>
          </a:bodyPr>
          <a:lstStyle/>
          <a:p>
            <a:pPr algn="ctr"/>
            <a:r>
              <a:rPr lang="en-US" sz="2400" b="1" dirty="0"/>
              <a:t>“The amount of data a storage device can store.”</a:t>
            </a:r>
            <a:endParaRPr lang="en-GB" sz="2400" b="1" dirty="0"/>
          </a:p>
        </p:txBody>
      </p:sp>
    </p:spTree>
    <p:extLst>
      <p:ext uri="{BB962C8B-B14F-4D97-AF65-F5344CB8AC3E}">
        <p14:creationId xmlns:p14="http://schemas.microsoft.com/office/powerpoint/2010/main" val="3854541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Storage speed</a:t>
            </a:r>
          </a:p>
        </p:txBody>
      </p:sp>
      <p:sp>
        <p:nvSpPr>
          <p:cNvPr id="2" name="Slide Number Placeholder 1"/>
          <p:cNvSpPr>
            <a:spLocks noGrp="1"/>
          </p:cNvSpPr>
          <p:nvPr>
            <p:ph type="sldNum" sz="quarter" idx="12"/>
          </p:nvPr>
        </p:nvSpPr>
        <p:spPr/>
        <p:txBody>
          <a:bodyPr/>
          <a:lstStyle/>
          <a:p>
            <a:fld id="{F01C0A8E-E8C2-469C-905E-C6857145D775}" type="slidenum">
              <a:rPr lang="en-GB" smtClean="0"/>
              <a:t>27</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1.2.2 Secondary storage</a:t>
            </a:r>
          </a:p>
        </p:txBody>
      </p:sp>
      <p:sp>
        <p:nvSpPr>
          <p:cNvPr id="7" name="TextBox 6">
            <a:extLst>
              <a:ext uri="{FF2B5EF4-FFF2-40B4-BE49-F238E27FC236}">
                <a16:creationId xmlns:a16="http://schemas.microsoft.com/office/drawing/2014/main" id="{43E592B9-C34D-4025-8F29-8834CD038CBE}"/>
              </a:ext>
            </a:extLst>
          </p:cNvPr>
          <p:cNvSpPr txBox="1"/>
          <p:nvPr/>
        </p:nvSpPr>
        <p:spPr>
          <a:xfrm>
            <a:off x="0" y="3570853"/>
            <a:ext cx="12192000" cy="461665"/>
          </a:xfrm>
          <a:prstGeom prst="rect">
            <a:avLst/>
          </a:prstGeom>
          <a:noFill/>
        </p:spPr>
        <p:txBody>
          <a:bodyPr wrap="square" rtlCol="0">
            <a:spAutoFit/>
          </a:bodyPr>
          <a:lstStyle/>
          <a:p>
            <a:pPr algn="ctr"/>
            <a:r>
              <a:rPr lang="en-US" sz="2400" b="1" dirty="0"/>
              <a:t>“The read/write access speed of a storage device.”</a:t>
            </a:r>
            <a:endParaRPr lang="en-GB" sz="2400" b="1" dirty="0"/>
          </a:p>
        </p:txBody>
      </p:sp>
    </p:spTree>
    <p:extLst>
      <p:ext uri="{BB962C8B-B14F-4D97-AF65-F5344CB8AC3E}">
        <p14:creationId xmlns:p14="http://schemas.microsoft.com/office/powerpoint/2010/main" val="2844600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Storage portability</a:t>
            </a:r>
          </a:p>
        </p:txBody>
      </p:sp>
      <p:sp>
        <p:nvSpPr>
          <p:cNvPr id="2" name="Slide Number Placeholder 1"/>
          <p:cNvSpPr>
            <a:spLocks noGrp="1"/>
          </p:cNvSpPr>
          <p:nvPr>
            <p:ph type="sldNum" sz="quarter" idx="12"/>
          </p:nvPr>
        </p:nvSpPr>
        <p:spPr/>
        <p:txBody>
          <a:bodyPr/>
          <a:lstStyle/>
          <a:p>
            <a:fld id="{F01C0A8E-E8C2-469C-905E-C6857145D775}" type="slidenum">
              <a:rPr lang="en-GB" smtClean="0"/>
              <a:t>28</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1.2.2 Secondary storage</a:t>
            </a:r>
          </a:p>
        </p:txBody>
      </p:sp>
      <p:sp>
        <p:nvSpPr>
          <p:cNvPr id="7" name="TextBox 6">
            <a:extLst>
              <a:ext uri="{FF2B5EF4-FFF2-40B4-BE49-F238E27FC236}">
                <a16:creationId xmlns:a16="http://schemas.microsoft.com/office/drawing/2014/main" id="{DCE0F2B7-42D6-4BFB-BD86-D5A852683DAC}"/>
              </a:ext>
            </a:extLst>
          </p:cNvPr>
          <p:cNvSpPr txBox="1"/>
          <p:nvPr/>
        </p:nvSpPr>
        <p:spPr>
          <a:xfrm>
            <a:off x="0" y="3570853"/>
            <a:ext cx="12192000" cy="830997"/>
          </a:xfrm>
          <a:prstGeom prst="rect">
            <a:avLst/>
          </a:prstGeom>
          <a:noFill/>
        </p:spPr>
        <p:txBody>
          <a:bodyPr wrap="square" rtlCol="0">
            <a:spAutoFit/>
          </a:bodyPr>
          <a:lstStyle/>
          <a:p>
            <a:pPr algn="ctr"/>
            <a:r>
              <a:rPr lang="en-US" sz="2400" b="1" dirty="0"/>
              <a:t>“How easy it is to transport a storage device – e.g., solid-state and optical storage are highly portable, whereas magnetic storage is designed to stay in place.”</a:t>
            </a:r>
            <a:endParaRPr lang="en-GB" sz="2400" b="1" dirty="0"/>
          </a:p>
        </p:txBody>
      </p:sp>
    </p:spTree>
    <p:extLst>
      <p:ext uri="{BB962C8B-B14F-4D97-AF65-F5344CB8AC3E}">
        <p14:creationId xmlns:p14="http://schemas.microsoft.com/office/powerpoint/2010/main" val="317645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Storage durability</a:t>
            </a:r>
          </a:p>
        </p:txBody>
      </p:sp>
      <p:sp>
        <p:nvSpPr>
          <p:cNvPr id="2" name="Slide Number Placeholder 1"/>
          <p:cNvSpPr>
            <a:spLocks noGrp="1"/>
          </p:cNvSpPr>
          <p:nvPr>
            <p:ph type="sldNum" sz="quarter" idx="12"/>
          </p:nvPr>
        </p:nvSpPr>
        <p:spPr/>
        <p:txBody>
          <a:bodyPr/>
          <a:lstStyle/>
          <a:p>
            <a:fld id="{F01C0A8E-E8C2-469C-905E-C6857145D775}" type="slidenum">
              <a:rPr lang="en-GB" smtClean="0"/>
              <a:t>29</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1.2.2 Secondary storage</a:t>
            </a:r>
          </a:p>
        </p:txBody>
      </p:sp>
      <p:sp>
        <p:nvSpPr>
          <p:cNvPr id="7" name="TextBox 6">
            <a:extLst>
              <a:ext uri="{FF2B5EF4-FFF2-40B4-BE49-F238E27FC236}">
                <a16:creationId xmlns:a16="http://schemas.microsoft.com/office/drawing/2014/main" id="{CA745661-E39E-4832-AEA5-F51B36338497}"/>
              </a:ext>
            </a:extLst>
          </p:cNvPr>
          <p:cNvSpPr txBox="1"/>
          <p:nvPr/>
        </p:nvSpPr>
        <p:spPr>
          <a:xfrm>
            <a:off x="0" y="3570853"/>
            <a:ext cx="12192000" cy="830997"/>
          </a:xfrm>
          <a:prstGeom prst="rect">
            <a:avLst/>
          </a:prstGeom>
          <a:noFill/>
        </p:spPr>
        <p:txBody>
          <a:bodyPr wrap="square" rtlCol="0">
            <a:spAutoFit/>
          </a:bodyPr>
          <a:lstStyle/>
          <a:p>
            <a:pPr algn="ctr"/>
            <a:r>
              <a:rPr lang="en-US" sz="2400" b="1" dirty="0"/>
              <a:t>“How resistant a storage device is to damage and wear. </a:t>
            </a:r>
            <a:br>
              <a:rPr lang="en-US" sz="2400" b="1" dirty="0"/>
            </a:br>
            <a:r>
              <a:rPr lang="en-US" sz="2400" b="1" dirty="0"/>
              <a:t>Devices with low durability are likely to fail earlier.”</a:t>
            </a:r>
            <a:endParaRPr lang="en-GB" sz="2400" b="1" dirty="0"/>
          </a:p>
        </p:txBody>
      </p:sp>
    </p:spTree>
    <p:extLst>
      <p:ext uri="{BB962C8B-B14F-4D97-AF65-F5344CB8AC3E}">
        <p14:creationId xmlns:p14="http://schemas.microsoft.com/office/powerpoint/2010/main" val="3452811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1.1 Systems architecture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Fetch-decode-execute cycle</a:t>
            </a:r>
          </a:p>
        </p:txBody>
      </p:sp>
      <p:sp>
        <p:nvSpPr>
          <p:cNvPr id="2" name="Slide Number Placeholder 1"/>
          <p:cNvSpPr>
            <a:spLocks noGrp="1"/>
          </p:cNvSpPr>
          <p:nvPr>
            <p:ph type="sldNum" sz="quarter" idx="12"/>
          </p:nvPr>
        </p:nvSpPr>
        <p:spPr/>
        <p:txBody>
          <a:bodyPr/>
          <a:lstStyle/>
          <a:p>
            <a:fld id="{F01C0A8E-E8C2-469C-905E-C6857145D775}" type="slidenum">
              <a:rPr lang="en-GB" smtClean="0"/>
              <a:t>3</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1.1.1 Architecture of the CPU</a:t>
            </a:r>
          </a:p>
        </p:txBody>
      </p:sp>
      <p:sp>
        <p:nvSpPr>
          <p:cNvPr id="7" name="TextBox 6">
            <a:extLst>
              <a:ext uri="{FF2B5EF4-FFF2-40B4-BE49-F238E27FC236}">
                <a16:creationId xmlns:a16="http://schemas.microsoft.com/office/drawing/2014/main" id="{C72DCCF6-0109-46A0-B65F-230BE9931B48}"/>
              </a:ext>
            </a:extLst>
          </p:cNvPr>
          <p:cNvSpPr txBox="1"/>
          <p:nvPr/>
        </p:nvSpPr>
        <p:spPr>
          <a:xfrm>
            <a:off x="0" y="3570853"/>
            <a:ext cx="12192000" cy="830997"/>
          </a:xfrm>
          <a:prstGeom prst="rect">
            <a:avLst/>
          </a:prstGeom>
          <a:noFill/>
        </p:spPr>
        <p:txBody>
          <a:bodyPr wrap="square" rtlCol="0">
            <a:spAutoFit/>
          </a:bodyPr>
          <a:lstStyle/>
          <a:p>
            <a:pPr algn="ctr"/>
            <a:r>
              <a:rPr lang="en-US" sz="2400" b="1" dirty="0"/>
              <a:t>“The complete process of retrieving an instruction from storage, decoding it and carrying it out. Also known as the instruction cycle.”</a:t>
            </a:r>
            <a:endParaRPr lang="en-GB" sz="2400" b="1" dirty="0"/>
          </a:p>
        </p:txBody>
      </p:sp>
    </p:spTree>
    <p:extLst>
      <p:ext uri="{BB962C8B-B14F-4D97-AF65-F5344CB8AC3E}">
        <p14:creationId xmlns:p14="http://schemas.microsoft.com/office/powerpoint/2010/main" val="352787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Storage reliability</a:t>
            </a:r>
          </a:p>
        </p:txBody>
      </p:sp>
      <p:sp>
        <p:nvSpPr>
          <p:cNvPr id="2" name="Slide Number Placeholder 1"/>
          <p:cNvSpPr>
            <a:spLocks noGrp="1"/>
          </p:cNvSpPr>
          <p:nvPr>
            <p:ph type="sldNum" sz="quarter" idx="12"/>
          </p:nvPr>
        </p:nvSpPr>
        <p:spPr/>
        <p:txBody>
          <a:bodyPr/>
          <a:lstStyle/>
          <a:p>
            <a:fld id="{F01C0A8E-E8C2-469C-905E-C6857145D775}" type="slidenum">
              <a:rPr lang="en-GB" smtClean="0"/>
              <a:t>30</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1.2.2 Secondary storage</a:t>
            </a:r>
          </a:p>
        </p:txBody>
      </p:sp>
      <p:sp>
        <p:nvSpPr>
          <p:cNvPr id="7" name="TextBox 6">
            <a:extLst>
              <a:ext uri="{FF2B5EF4-FFF2-40B4-BE49-F238E27FC236}">
                <a16:creationId xmlns:a16="http://schemas.microsoft.com/office/drawing/2014/main" id="{D0F1C44B-315E-4C43-A757-AF68F20851A2}"/>
              </a:ext>
            </a:extLst>
          </p:cNvPr>
          <p:cNvSpPr txBox="1"/>
          <p:nvPr/>
        </p:nvSpPr>
        <p:spPr>
          <a:xfrm>
            <a:off x="0" y="3570853"/>
            <a:ext cx="12192000" cy="830997"/>
          </a:xfrm>
          <a:prstGeom prst="rect">
            <a:avLst/>
          </a:prstGeom>
          <a:noFill/>
        </p:spPr>
        <p:txBody>
          <a:bodyPr wrap="square" rtlCol="0">
            <a:spAutoFit/>
          </a:bodyPr>
          <a:lstStyle/>
          <a:p>
            <a:pPr algn="ctr"/>
            <a:r>
              <a:rPr lang="en-US" sz="2400" b="1" dirty="0"/>
              <a:t>“A relative measure of confidence that a storage device will function correctly </a:t>
            </a:r>
            <a:br>
              <a:rPr lang="en-US" sz="2400" b="1" dirty="0"/>
            </a:br>
            <a:r>
              <a:rPr lang="en-US" sz="2400" b="1" dirty="0"/>
              <a:t>and allow you to write, read, delete and modify data.”</a:t>
            </a:r>
            <a:endParaRPr lang="en-GB" sz="2400" b="1" dirty="0"/>
          </a:p>
        </p:txBody>
      </p:sp>
    </p:spTree>
    <p:extLst>
      <p:ext uri="{BB962C8B-B14F-4D97-AF65-F5344CB8AC3E}">
        <p14:creationId xmlns:p14="http://schemas.microsoft.com/office/powerpoint/2010/main" val="1856018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Storage cost</a:t>
            </a:r>
          </a:p>
        </p:txBody>
      </p:sp>
      <p:sp>
        <p:nvSpPr>
          <p:cNvPr id="2" name="Slide Number Placeholder 1"/>
          <p:cNvSpPr>
            <a:spLocks noGrp="1"/>
          </p:cNvSpPr>
          <p:nvPr>
            <p:ph type="sldNum" sz="quarter" idx="12"/>
          </p:nvPr>
        </p:nvSpPr>
        <p:spPr/>
        <p:txBody>
          <a:bodyPr/>
          <a:lstStyle/>
          <a:p>
            <a:fld id="{F01C0A8E-E8C2-469C-905E-C6857145D775}" type="slidenum">
              <a:rPr lang="en-GB" smtClean="0"/>
              <a:t>31</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1.2.2 Secondary storage</a:t>
            </a:r>
          </a:p>
        </p:txBody>
      </p:sp>
      <p:sp>
        <p:nvSpPr>
          <p:cNvPr id="7" name="TextBox 6">
            <a:extLst>
              <a:ext uri="{FF2B5EF4-FFF2-40B4-BE49-F238E27FC236}">
                <a16:creationId xmlns:a16="http://schemas.microsoft.com/office/drawing/2014/main" id="{49248CE0-EE7A-49CB-8DD3-6D2F0BFAAD90}"/>
              </a:ext>
            </a:extLst>
          </p:cNvPr>
          <p:cNvSpPr txBox="1"/>
          <p:nvPr/>
        </p:nvSpPr>
        <p:spPr>
          <a:xfrm>
            <a:off x="0" y="3570853"/>
            <a:ext cx="12192000" cy="461665"/>
          </a:xfrm>
          <a:prstGeom prst="rect">
            <a:avLst/>
          </a:prstGeom>
          <a:noFill/>
        </p:spPr>
        <p:txBody>
          <a:bodyPr wrap="square" rtlCol="0">
            <a:spAutoFit/>
          </a:bodyPr>
          <a:lstStyle/>
          <a:p>
            <a:pPr algn="ctr"/>
            <a:r>
              <a:rPr lang="en-US" sz="2400" b="1" dirty="0"/>
              <a:t>“The relative price of a storage device – e.g., per megabyte of data.”</a:t>
            </a:r>
            <a:endParaRPr lang="en-GB" sz="2400" b="1" dirty="0"/>
          </a:p>
        </p:txBody>
      </p:sp>
    </p:spTree>
    <p:extLst>
      <p:ext uri="{BB962C8B-B14F-4D97-AF65-F5344CB8AC3E}">
        <p14:creationId xmlns:p14="http://schemas.microsoft.com/office/powerpoint/2010/main" val="2261443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Bit</a:t>
            </a:r>
          </a:p>
        </p:txBody>
      </p:sp>
      <p:sp>
        <p:nvSpPr>
          <p:cNvPr id="2" name="Slide Number Placeholder 1"/>
          <p:cNvSpPr>
            <a:spLocks noGrp="1"/>
          </p:cNvSpPr>
          <p:nvPr>
            <p:ph type="sldNum" sz="quarter" idx="12"/>
          </p:nvPr>
        </p:nvSpPr>
        <p:spPr/>
        <p:txBody>
          <a:bodyPr/>
          <a:lstStyle/>
          <a:p>
            <a:fld id="{F01C0A8E-E8C2-469C-905E-C6857145D775}" type="slidenum">
              <a:rPr lang="en-GB" smtClean="0"/>
              <a:t>32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1.2.3 Units</a:t>
            </a:r>
          </a:p>
        </p:txBody>
      </p:sp>
      <p:sp>
        <p:nvSpPr>
          <p:cNvPr id="7" name="TextBox 6">
            <a:extLst>
              <a:ext uri="{FF2B5EF4-FFF2-40B4-BE49-F238E27FC236}">
                <a16:creationId xmlns:a16="http://schemas.microsoft.com/office/drawing/2014/main" id="{A1D12F62-99B9-47A1-AF20-63B0C9EC7149}"/>
              </a:ext>
            </a:extLst>
          </p:cNvPr>
          <p:cNvSpPr txBox="1"/>
          <p:nvPr/>
        </p:nvSpPr>
        <p:spPr>
          <a:xfrm>
            <a:off x="0" y="3570853"/>
            <a:ext cx="12192000" cy="461665"/>
          </a:xfrm>
          <a:prstGeom prst="rect">
            <a:avLst/>
          </a:prstGeom>
          <a:noFill/>
        </p:spPr>
        <p:txBody>
          <a:bodyPr wrap="square" rtlCol="0">
            <a:spAutoFit/>
          </a:bodyPr>
          <a:lstStyle/>
          <a:p>
            <a:pPr algn="ctr"/>
            <a:r>
              <a:rPr lang="en-US" sz="2400" b="1" dirty="0"/>
              <a:t>“The smallest unit of storage, represented by either a binary 1 or 0.”</a:t>
            </a:r>
            <a:endParaRPr lang="en-GB" sz="2400" b="1" dirty="0"/>
          </a:p>
        </p:txBody>
      </p:sp>
    </p:spTree>
    <p:extLst>
      <p:ext uri="{BB962C8B-B14F-4D97-AF65-F5344CB8AC3E}">
        <p14:creationId xmlns:p14="http://schemas.microsoft.com/office/powerpoint/2010/main" val="259684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Nibble</a:t>
            </a:r>
          </a:p>
        </p:txBody>
      </p:sp>
      <p:sp>
        <p:nvSpPr>
          <p:cNvPr id="2" name="Slide Number Placeholder 1"/>
          <p:cNvSpPr>
            <a:spLocks noGrp="1"/>
          </p:cNvSpPr>
          <p:nvPr>
            <p:ph type="sldNum" sz="quarter" idx="12"/>
          </p:nvPr>
        </p:nvSpPr>
        <p:spPr/>
        <p:txBody>
          <a:bodyPr/>
          <a:lstStyle/>
          <a:p>
            <a:fld id="{F01C0A8E-E8C2-469C-905E-C6857145D775}" type="slidenum">
              <a:rPr lang="en-GB" smtClean="0"/>
              <a:t>33</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1.2.3 Units</a:t>
            </a:r>
          </a:p>
        </p:txBody>
      </p:sp>
      <p:sp>
        <p:nvSpPr>
          <p:cNvPr id="7" name="TextBox 6">
            <a:extLst>
              <a:ext uri="{FF2B5EF4-FFF2-40B4-BE49-F238E27FC236}">
                <a16:creationId xmlns:a16="http://schemas.microsoft.com/office/drawing/2014/main" id="{0EEC5C14-69B9-4335-9DA9-89836BF1F26F}"/>
              </a:ext>
            </a:extLst>
          </p:cNvPr>
          <p:cNvSpPr txBox="1"/>
          <p:nvPr/>
        </p:nvSpPr>
        <p:spPr>
          <a:xfrm>
            <a:off x="0" y="3570853"/>
            <a:ext cx="12192000" cy="461665"/>
          </a:xfrm>
          <a:prstGeom prst="rect">
            <a:avLst/>
          </a:prstGeom>
          <a:noFill/>
        </p:spPr>
        <p:txBody>
          <a:bodyPr wrap="square" rtlCol="0">
            <a:spAutoFit/>
          </a:bodyPr>
          <a:lstStyle/>
          <a:p>
            <a:pPr algn="ctr"/>
            <a:r>
              <a:rPr lang="en-US" sz="2400" b="1" dirty="0"/>
              <a:t>“Half a byte. Four bits.”</a:t>
            </a:r>
            <a:endParaRPr lang="en-GB" sz="2400" b="1" dirty="0"/>
          </a:p>
        </p:txBody>
      </p:sp>
    </p:spTree>
    <p:extLst>
      <p:ext uri="{BB962C8B-B14F-4D97-AF65-F5344CB8AC3E}">
        <p14:creationId xmlns:p14="http://schemas.microsoft.com/office/powerpoint/2010/main" val="881123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Byte</a:t>
            </a:r>
          </a:p>
        </p:txBody>
      </p:sp>
      <p:sp>
        <p:nvSpPr>
          <p:cNvPr id="2" name="Slide Number Placeholder 1"/>
          <p:cNvSpPr>
            <a:spLocks noGrp="1"/>
          </p:cNvSpPr>
          <p:nvPr>
            <p:ph type="sldNum" sz="quarter" idx="12"/>
          </p:nvPr>
        </p:nvSpPr>
        <p:spPr/>
        <p:txBody>
          <a:bodyPr/>
          <a:lstStyle/>
          <a:p>
            <a:fld id="{F01C0A8E-E8C2-469C-905E-C6857145D775}" type="slidenum">
              <a:rPr lang="en-GB" smtClean="0"/>
              <a:t>34</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1.2.3 Units</a:t>
            </a:r>
          </a:p>
        </p:txBody>
      </p:sp>
      <p:sp>
        <p:nvSpPr>
          <p:cNvPr id="7" name="TextBox 6">
            <a:extLst>
              <a:ext uri="{FF2B5EF4-FFF2-40B4-BE49-F238E27FC236}">
                <a16:creationId xmlns:a16="http://schemas.microsoft.com/office/drawing/2014/main" id="{67B5FC5B-5BA5-49D9-B2AF-31E9046654D7}"/>
              </a:ext>
            </a:extLst>
          </p:cNvPr>
          <p:cNvSpPr txBox="1"/>
          <p:nvPr/>
        </p:nvSpPr>
        <p:spPr>
          <a:xfrm>
            <a:off x="0" y="3570853"/>
            <a:ext cx="12192000" cy="461665"/>
          </a:xfrm>
          <a:prstGeom prst="rect">
            <a:avLst/>
          </a:prstGeom>
          <a:noFill/>
        </p:spPr>
        <p:txBody>
          <a:bodyPr wrap="square" rtlCol="0">
            <a:spAutoFit/>
          </a:bodyPr>
          <a:lstStyle/>
          <a:p>
            <a:pPr algn="ctr"/>
            <a:r>
              <a:rPr lang="en-US" sz="2400" b="1" dirty="0"/>
              <a:t>“A collection of eight bits.”</a:t>
            </a:r>
            <a:endParaRPr lang="en-GB" sz="2400" b="1" dirty="0"/>
          </a:p>
        </p:txBody>
      </p:sp>
    </p:spTree>
    <p:extLst>
      <p:ext uri="{BB962C8B-B14F-4D97-AF65-F5344CB8AC3E}">
        <p14:creationId xmlns:p14="http://schemas.microsoft.com/office/powerpoint/2010/main" val="2471784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Kilobyte</a:t>
            </a:r>
          </a:p>
        </p:txBody>
      </p:sp>
      <p:sp>
        <p:nvSpPr>
          <p:cNvPr id="2" name="Slide Number Placeholder 1"/>
          <p:cNvSpPr>
            <a:spLocks noGrp="1"/>
          </p:cNvSpPr>
          <p:nvPr>
            <p:ph type="sldNum" sz="quarter" idx="12"/>
          </p:nvPr>
        </p:nvSpPr>
        <p:spPr/>
        <p:txBody>
          <a:bodyPr/>
          <a:lstStyle/>
          <a:p>
            <a:fld id="{F01C0A8E-E8C2-469C-905E-C6857145D775}" type="slidenum">
              <a:rPr lang="en-GB" smtClean="0"/>
              <a:t>35</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1.2.3 Units</a:t>
            </a:r>
          </a:p>
        </p:txBody>
      </p:sp>
      <p:sp>
        <p:nvSpPr>
          <p:cNvPr id="7" name="TextBox 6">
            <a:extLst>
              <a:ext uri="{FF2B5EF4-FFF2-40B4-BE49-F238E27FC236}">
                <a16:creationId xmlns:a16="http://schemas.microsoft.com/office/drawing/2014/main" id="{856A2261-0AC0-4A07-BD1B-B205E1907445}"/>
              </a:ext>
            </a:extLst>
          </p:cNvPr>
          <p:cNvSpPr txBox="1"/>
          <p:nvPr/>
        </p:nvSpPr>
        <p:spPr>
          <a:xfrm>
            <a:off x="0" y="3570853"/>
            <a:ext cx="12192000" cy="830997"/>
          </a:xfrm>
          <a:prstGeom prst="rect">
            <a:avLst/>
          </a:prstGeom>
          <a:noFill/>
        </p:spPr>
        <p:txBody>
          <a:bodyPr wrap="square" rtlCol="0">
            <a:spAutoFit/>
          </a:bodyPr>
          <a:lstStyle/>
          <a:p>
            <a:pPr algn="ctr"/>
            <a:r>
              <a:rPr lang="en-US" sz="2400" b="1" dirty="0"/>
              <a:t>“One kilobyte (KB) is 1024 bytes. For the purpose of calculations in an exam, </a:t>
            </a:r>
            <a:br>
              <a:rPr lang="en-US" sz="2400" b="1" dirty="0"/>
            </a:br>
            <a:r>
              <a:rPr lang="en-US" sz="2400" b="1" dirty="0"/>
              <a:t>you can treat a kilobyte as 1000 bytes.”</a:t>
            </a:r>
            <a:endParaRPr lang="en-GB" sz="2400" b="1" dirty="0"/>
          </a:p>
        </p:txBody>
      </p:sp>
    </p:spTree>
    <p:extLst>
      <p:ext uri="{BB962C8B-B14F-4D97-AF65-F5344CB8AC3E}">
        <p14:creationId xmlns:p14="http://schemas.microsoft.com/office/powerpoint/2010/main" val="356382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Megabyte</a:t>
            </a:r>
          </a:p>
        </p:txBody>
      </p:sp>
      <p:sp>
        <p:nvSpPr>
          <p:cNvPr id="2" name="Slide Number Placeholder 1"/>
          <p:cNvSpPr>
            <a:spLocks noGrp="1"/>
          </p:cNvSpPr>
          <p:nvPr>
            <p:ph type="sldNum" sz="quarter" idx="12"/>
          </p:nvPr>
        </p:nvSpPr>
        <p:spPr/>
        <p:txBody>
          <a:bodyPr/>
          <a:lstStyle/>
          <a:p>
            <a:fld id="{F01C0A8E-E8C2-469C-905E-C6857145D775}" type="slidenum">
              <a:rPr lang="en-GB" smtClean="0"/>
              <a:t>36</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1.2.3 Units</a:t>
            </a:r>
          </a:p>
        </p:txBody>
      </p:sp>
      <p:sp>
        <p:nvSpPr>
          <p:cNvPr id="7" name="TextBox 6">
            <a:extLst>
              <a:ext uri="{FF2B5EF4-FFF2-40B4-BE49-F238E27FC236}">
                <a16:creationId xmlns:a16="http://schemas.microsoft.com/office/drawing/2014/main" id="{A0E3D48C-3042-413C-A441-6EA1A757BCAD}"/>
              </a:ext>
            </a:extLst>
          </p:cNvPr>
          <p:cNvSpPr txBox="1"/>
          <p:nvPr/>
        </p:nvSpPr>
        <p:spPr>
          <a:xfrm>
            <a:off x="0" y="3570853"/>
            <a:ext cx="12192000" cy="830997"/>
          </a:xfrm>
          <a:prstGeom prst="rect">
            <a:avLst/>
          </a:prstGeom>
          <a:noFill/>
        </p:spPr>
        <p:txBody>
          <a:bodyPr wrap="square" rtlCol="0">
            <a:spAutoFit/>
          </a:bodyPr>
          <a:lstStyle/>
          <a:p>
            <a:pPr algn="ctr"/>
            <a:r>
              <a:rPr lang="en-US" sz="2400" b="1" dirty="0"/>
              <a:t>“One megabyte (MB) is 1024 kilobytes (KB). For the purpose of calculations in an exam, </a:t>
            </a:r>
            <a:br>
              <a:rPr lang="en-US" sz="2400" b="1" dirty="0"/>
            </a:br>
            <a:r>
              <a:rPr lang="en-US" sz="2400" b="1" dirty="0"/>
              <a:t>you can treat a megabyte as 1000 KB.”</a:t>
            </a:r>
            <a:endParaRPr lang="en-GB" sz="2400" b="1" dirty="0"/>
          </a:p>
        </p:txBody>
      </p:sp>
    </p:spTree>
    <p:extLst>
      <p:ext uri="{BB962C8B-B14F-4D97-AF65-F5344CB8AC3E}">
        <p14:creationId xmlns:p14="http://schemas.microsoft.com/office/powerpoint/2010/main" val="242848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Gigabyte</a:t>
            </a:r>
          </a:p>
        </p:txBody>
      </p:sp>
      <p:sp>
        <p:nvSpPr>
          <p:cNvPr id="2" name="Slide Number Placeholder 1"/>
          <p:cNvSpPr>
            <a:spLocks noGrp="1"/>
          </p:cNvSpPr>
          <p:nvPr>
            <p:ph type="sldNum" sz="quarter" idx="12"/>
          </p:nvPr>
        </p:nvSpPr>
        <p:spPr/>
        <p:txBody>
          <a:bodyPr/>
          <a:lstStyle/>
          <a:p>
            <a:fld id="{F01C0A8E-E8C2-469C-905E-C6857145D775}" type="slidenum">
              <a:rPr lang="en-GB" smtClean="0"/>
              <a:t>37</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1.2.3 Units</a:t>
            </a:r>
          </a:p>
        </p:txBody>
      </p:sp>
      <p:sp>
        <p:nvSpPr>
          <p:cNvPr id="7" name="TextBox 6">
            <a:extLst>
              <a:ext uri="{FF2B5EF4-FFF2-40B4-BE49-F238E27FC236}">
                <a16:creationId xmlns:a16="http://schemas.microsoft.com/office/drawing/2014/main" id="{D18AE18F-5B2F-4777-A124-EC3A538486F0}"/>
              </a:ext>
            </a:extLst>
          </p:cNvPr>
          <p:cNvSpPr txBox="1"/>
          <p:nvPr/>
        </p:nvSpPr>
        <p:spPr>
          <a:xfrm>
            <a:off x="0" y="3570853"/>
            <a:ext cx="12192000" cy="830997"/>
          </a:xfrm>
          <a:prstGeom prst="rect">
            <a:avLst/>
          </a:prstGeom>
          <a:noFill/>
        </p:spPr>
        <p:txBody>
          <a:bodyPr wrap="square" rtlCol="0">
            <a:spAutoFit/>
          </a:bodyPr>
          <a:lstStyle/>
          <a:p>
            <a:pPr algn="ctr"/>
            <a:r>
              <a:rPr lang="en-US" sz="2400" b="1" dirty="0"/>
              <a:t>“One gigabyte (GB) is 1024 megabytes (MB). For the purpose of calculations in an exam, </a:t>
            </a:r>
            <a:br>
              <a:rPr lang="en-US" sz="2400" b="1" dirty="0"/>
            </a:br>
            <a:r>
              <a:rPr lang="en-US" sz="2400" b="1" dirty="0"/>
              <a:t>you can treat a gigabyte as 1000 MB.”</a:t>
            </a:r>
            <a:endParaRPr lang="en-GB" sz="2400" b="1" dirty="0"/>
          </a:p>
        </p:txBody>
      </p:sp>
    </p:spTree>
    <p:extLst>
      <p:ext uri="{BB962C8B-B14F-4D97-AF65-F5344CB8AC3E}">
        <p14:creationId xmlns:p14="http://schemas.microsoft.com/office/powerpoint/2010/main" val="88042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Terabyte</a:t>
            </a:r>
          </a:p>
        </p:txBody>
      </p:sp>
      <p:sp>
        <p:nvSpPr>
          <p:cNvPr id="2" name="Slide Number Placeholder 1"/>
          <p:cNvSpPr>
            <a:spLocks noGrp="1"/>
          </p:cNvSpPr>
          <p:nvPr>
            <p:ph type="sldNum" sz="quarter" idx="12"/>
          </p:nvPr>
        </p:nvSpPr>
        <p:spPr/>
        <p:txBody>
          <a:bodyPr/>
          <a:lstStyle/>
          <a:p>
            <a:fld id="{F01C0A8E-E8C2-469C-905E-C6857145D775}" type="slidenum">
              <a:rPr lang="en-GB" smtClean="0"/>
              <a:t>38</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1.2.3 Units</a:t>
            </a:r>
          </a:p>
        </p:txBody>
      </p:sp>
      <p:sp>
        <p:nvSpPr>
          <p:cNvPr id="7" name="TextBox 6">
            <a:extLst>
              <a:ext uri="{FF2B5EF4-FFF2-40B4-BE49-F238E27FC236}">
                <a16:creationId xmlns:a16="http://schemas.microsoft.com/office/drawing/2014/main" id="{B320CA62-4DF8-41A7-AEB1-1C690348B933}"/>
              </a:ext>
            </a:extLst>
          </p:cNvPr>
          <p:cNvSpPr txBox="1"/>
          <p:nvPr/>
        </p:nvSpPr>
        <p:spPr>
          <a:xfrm>
            <a:off x="0" y="3570853"/>
            <a:ext cx="12192000" cy="830997"/>
          </a:xfrm>
          <a:prstGeom prst="rect">
            <a:avLst/>
          </a:prstGeom>
          <a:noFill/>
        </p:spPr>
        <p:txBody>
          <a:bodyPr wrap="square" rtlCol="0">
            <a:spAutoFit/>
          </a:bodyPr>
          <a:lstStyle/>
          <a:p>
            <a:pPr algn="ctr"/>
            <a:r>
              <a:rPr lang="en-US" sz="2400" b="1" dirty="0"/>
              <a:t>“One terabyte (TB) is 1024 gigabytes (GB). For the purpose of calculations in an exam, </a:t>
            </a:r>
            <a:br>
              <a:rPr lang="en-US" sz="2400" b="1" dirty="0"/>
            </a:br>
            <a:r>
              <a:rPr lang="en-US" sz="2400" b="1" dirty="0"/>
              <a:t>you can treat a terabyte as 1000 GB.”</a:t>
            </a:r>
            <a:endParaRPr lang="en-GB" sz="2400" b="1" dirty="0"/>
          </a:p>
        </p:txBody>
      </p:sp>
    </p:spTree>
    <p:extLst>
      <p:ext uri="{BB962C8B-B14F-4D97-AF65-F5344CB8AC3E}">
        <p14:creationId xmlns:p14="http://schemas.microsoft.com/office/powerpoint/2010/main" val="3882131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Petabyte</a:t>
            </a:r>
          </a:p>
        </p:txBody>
      </p:sp>
      <p:sp>
        <p:nvSpPr>
          <p:cNvPr id="2" name="Slide Number Placeholder 1"/>
          <p:cNvSpPr>
            <a:spLocks noGrp="1"/>
          </p:cNvSpPr>
          <p:nvPr>
            <p:ph type="sldNum" sz="quarter" idx="12"/>
          </p:nvPr>
        </p:nvSpPr>
        <p:spPr/>
        <p:txBody>
          <a:bodyPr/>
          <a:lstStyle/>
          <a:p>
            <a:fld id="{F01C0A8E-E8C2-469C-905E-C6857145D775}" type="slidenum">
              <a:rPr lang="en-GB" smtClean="0"/>
              <a:t>39</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1.2.3 Units</a:t>
            </a:r>
          </a:p>
        </p:txBody>
      </p:sp>
      <p:sp>
        <p:nvSpPr>
          <p:cNvPr id="7" name="TextBox 6">
            <a:extLst>
              <a:ext uri="{FF2B5EF4-FFF2-40B4-BE49-F238E27FC236}">
                <a16:creationId xmlns:a16="http://schemas.microsoft.com/office/drawing/2014/main" id="{470AC9E5-0238-41DA-8BB7-3FB0D4FD7AA3}"/>
              </a:ext>
            </a:extLst>
          </p:cNvPr>
          <p:cNvSpPr txBox="1"/>
          <p:nvPr/>
        </p:nvSpPr>
        <p:spPr>
          <a:xfrm>
            <a:off x="0" y="3570853"/>
            <a:ext cx="12192000" cy="830997"/>
          </a:xfrm>
          <a:prstGeom prst="rect">
            <a:avLst/>
          </a:prstGeom>
          <a:noFill/>
        </p:spPr>
        <p:txBody>
          <a:bodyPr wrap="square" rtlCol="0">
            <a:spAutoFit/>
          </a:bodyPr>
          <a:lstStyle/>
          <a:p>
            <a:pPr algn="ctr"/>
            <a:r>
              <a:rPr lang="en-US" sz="2400" b="1" dirty="0"/>
              <a:t>“One petabyte (PB) is 1024 terabytes (TB). For the purpose of calculations in an exam, </a:t>
            </a:r>
            <a:br>
              <a:rPr lang="en-US" sz="2400" b="1" dirty="0"/>
            </a:br>
            <a:r>
              <a:rPr lang="en-US" sz="2400" b="1" dirty="0"/>
              <a:t>you can treat a petabyte as 1000 TB.”</a:t>
            </a:r>
            <a:endParaRPr lang="en-GB" sz="2400" b="1" dirty="0"/>
          </a:p>
        </p:txBody>
      </p:sp>
    </p:spTree>
    <p:extLst>
      <p:ext uri="{BB962C8B-B14F-4D97-AF65-F5344CB8AC3E}">
        <p14:creationId xmlns:p14="http://schemas.microsoft.com/office/powerpoint/2010/main" val="388430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1.1 Systems architecture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ALU</a:t>
            </a:r>
          </a:p>
        </p:txBody>
      </p:sp>
      <p:sp>
        <p:nvSpPr>
          <p:cNvPr id="2" name="Slide Number Placeholder 1"/>
          <p:cNvSpPr>
            <a:spLocks noGrp="1"/>
          </p:cNvSpPr>
          <p:nvPr>
            <p:ph type="sldNum" sz="quarter" idx="12"/>
          </p:nvPr>
        </p:nvSpPr>
        <p:spPr/>
        <p:txBody>
          <a:bodyPr/>
          <a:lstStyle/>
          <a:p>
            <a:fld id="{F01C0A8E-E8C2-469C-905E-C6857145D775}" type="slidenum">
              <a:rPr lang="en-GB" smtClean="0"/>
              <a:t>4</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1.1.1 Architecture of the CPU</a:t>
            </a:r>
          </a:p>
        </p:txBody>
      </p:sp>
      <p:sp>
        <p:nvSpPr>
          <p:cNvPr id="7" name="TextBox 6">
            <a:extLst>
              <a:ext uri="{FF2B5EF4-FFF2-40B4-BE49-F238E27FC236}">
                <a16:creationId xmlns:a16="http://schemas.microsoft.com/office/drawing/2014/main" id="{8F1020DE-ECBD-46A3-9EC9-F29F3FF44A71}"/>
              </a:ext>
            </a:extLst>
          </p:cNvPr>
          <p:cNvSpPr txBox="1"/>
          <p:nvPr/>
        </p:nvSpPr>
        <p:spPr>
          <a:xfrm>
            <a:off x="0" y="3570853"/>
            <a:ext cx="12192000" cy="461665"/>
          </a:xfrm>
          <a:prstGeom prst="rect">
            <a:avLst/>
          </a:prstGeom>
          <a:noFill/>
        </p:spPr>
        <p:txBody>
          <a:bodyPr wrap="square" rtlCol="0">
            <a:spAutoFit/>
          </a:bodyPr>
          <a:lstStyle/>
          <a:p>
            <a:pPr algn="ctr"/>
            <a:r>
              <a:rPr lang="en-US" sz="2400" b="1" dirty="0"/>
              <a:t>“Performs calculations (e.g., x = 2 + 3) and logical comparisons (e.g., IF x &gt; 3) in the CPU.” </a:t>
            </a:r>
            <a:endParaRPr lang="en-GB" sz="2400" b="1" dirty="0"/>
          </a:p>
        </p:txBody>
      </p:sp>
      <p:sp>
        <p:nvSpPr>
          <p:cNvPr id="9" name="TextBox 8">
            <a:extLst>
              <a:ext uri="{FF2B5EF4-FFF2-40B4-BE49-F238E27FC236}">
                <a16:creationId xmlns:a16="http://schemas.microsoft.com/office/drawing/2014/main" id="{56A532F7-94D7-473F-9F18-A7A824506710}"/>
              </a:ext>
            </a:extLst>
          </p:cNvPr>
          <p:cNvSpPr txBox="1"/>
          <p:nvPr/>
        </p:nvSpPr>
        <p:spPr>
          <a:xfrm>
            <a:off x="0" y="2894578"/>
            <a:ext cx="12192000" cy="461665"/>
          </a:xfrm>
          <a:prstGeom prst="rect">
            <a:avLst/>
          </a:prstGeom>
          <a:noFill/>
        </p:spPr>
        <p:txBody>
          <a:bodyPr wrap="square" rtlCol="0">
            <a:spAutoFit/>
          </a:bodyPr>
          <a:lstStyle/>
          <a:p>
            <a:pPr algn="ctr"/>
            <a:r>
              <a:rPr lang="en-GB" sz="2400" b="1" dirty="0"/>
              <a:t>Arithmetic Logic Unit</a:t>
            </a:r>
          </a:p>
        </p:txBody>
      </p:sp>
    </p:spTree>
    <p:extLst>
      <p:ext uri="{BB962C8B-B14F-4D97-AF65-F5344CB8AC3E}">
        <p14:creationId xmlns:p14="http://schemas.microsoft.com/office/powerpoint/2010/main" val="79041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Denary numbers</a:t>
            </a:r>
          </a:p>
        </p:txBody>
      </p:sp>
      <p:sp>
        <p:nvSpPr>
          <p:cNvPr id="2" name="Slide Number Placeholder 1"/>
          <p:cNvSpPr>
            <a:spLocks noGrp="1"/>
          </p:cNvSpPr>
          <p:nvPr>
            <p:ph type="sldNum" sz="quarter" idx="12"/>
          </p:nvPr>
        </p:nvSpPr>
        <p:spPr/>
        <p:txBody>
          <a:bodyPr/>
          <a:lstStyle/>
          <a:p>
            <a:fld id="{F01C0A8E-E8C2-469C-905E-C6857145D775}" type="slidenum">
              <a:rPr lang="en-GB" smtClean="0"/>
              <a:t>40</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1.2.4 Data storage (Numbers)</a:t>
            </a:r>
          </a:p>
        </p:txBody>
      </p:sp>
      <p:sp>
        <p:nvSpPr>
          <p:cNvPr id="7" name="TextBox 6">
            <a:extLst>
              <a:ext uri="{FF2B5EF4-FFF2-40B4-BE49-F238E27FC236}">
                <a16:creationId xmlns:a16="http://schemas.microsoft.com/office/drawing/2014/main" id="{B2A4634E-9878-4780-866F-4F067A47974A}"/>
              </a:ext>
            </a:extLst>
          </p:cNvPr>
          <p:cNvSpPr txBox="1"/>
          <p:nvPr/>
        </p:nvSpPr>
        <p:spPr>
          <a:xfrm>
            <a:off x="0" y="3570853"/>
            <a:ext cx="12192000" cy="830997"/>
          </a:xfrm>
          <a:prstGeom prst="rect">
            <a:avLst/>
          </a:prstGeom>
          <a:noFill/>
        </p:spPr>
        <p:txBody>
          <a:bodyPr wrap="square" rtlCol="0">
            <a:spAutoFit/>
          </a:bodyPr>
          <a:lstStyle/>
          <a:p>
            <a:pPr algn="ctr"/>
            <a:r>
              <a:rPr lang="en-US" sz="2400" b="1" dirty="0"/>
              <a:t>“A numerical system of notation that uses 10 as its base. </a:t>
            </a:r>
            <a:br>
              <a:rPr lang="en-US" sz="2400" b="1" dirty="0"/>
            </a:br>
            <a:r>
              <a:rPr lang="en-US" sz="2400" b="1" dirty="0"/>
              <a:t>The ten decimal base digits are 0 – 9.”</a:t>
            </a:r>
            <a:endParaRPr lang="en-GB" sz="2400" b="1" dirty="0"/>
          </a:p>
        </p:txBody>
      </p:sp>
    </p:spTree>
    <p:extLst>
      <p:ext uri="{BB962C8B-B14F-4D97-AF65-F5344CB8AC3E}">
        <p14:creationId xmlns:p14="http://schemas.microsoft.com/office/powerpoint/2010/main" val="4273578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Binary numbers</a:t>
            </a:r>
          </a:p>
        </p:txBody>
      </p:sp>
      <p:sp>
        <p:nvSpPr>
          <p:cNvPr id="2" name="Slide Number Placeholder 1"/>
          <p:cNvSpPr>
            <a:spLocks noGrp="1"/>
          </p:cNvSpPr>
          <p:nvPr>
            <p:ph type="sldNum" sz="quarter" idx="12"/>
          </p:nvPr>
        </p:nvSpPr>
        <p:spPr/>
        <p:txBody>
          <a:bodyPr/>
          <a:lstStyle/>
          <a:p>
            <a:fld id="{F01C0A8E-E8C2-469C-905E-C6857145D775}" type="slidenum">
              <a:rPr lang="en-GB" smtClean="0"/>
              <a:t>41</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1.2.4 Data storage (Numbers)</a:t>
            </a:r>
          </a:p>
        </p:txBody>
      </p:sp>
      <p:sp>
        <p:nvSpPr>
          <p:cNvPr id="7" name="TextBox 6">
            <a:extLst>
              <a:ext uri="{FF2B5EF4-FFF2-40B4-BE49-F238E27FC236}">
                <a16:creationId xmlns:a16="http://schemas.microsoft.com/office/drawing/2014/main" id="{5B265AE1-7D8F-4D3A-9813-B0572CDD1AB7}"/>
              </a:ext>
            </a:extLst>
          </p:cNvPr>
          <p:cNvSpPr txBox="1"/>
          <p:nvPr/>
        </p:nvSpPr>
        <p:spPr>
          <a:xfrm>
            <a:off x="0" y="3570853"/>
            <a:ext cx="12192000" cy="1569660"/>
          </a:xfrm>
          <a:prstGeom prst="rect">
            <a:avLst/>
          </a:prstGeom>
          <a:noFill/>
        </p:spPr>
        <p:txBody>
          <a:bodyPr wrap="square" rtlCol="0">
            <a:spAutoFit/>
          </a:bodyPr>
          <a:lstStyle/>
          <a:p>
            <a:pPr algn="ctr"/>
            <a:r>
              <a:rPr lang="en-US" sz="2400" b="1" dirty="0"/>
              <a:t>“Binary describes a numbering scheme with only two possible values for each digit, 0 and 1. </a:t>
            </a:r>
            <a:br>
              <a:rPr lang="en-US" sz="2400" b="1" dirty="0"/>
            </a:br>
            <a:r>
              <a:rPr lang="en-US" sz="2400" b="1" dirty="0"/>
              <a:t>In computing, binary refers to any digital encoding system with exactly two possible states – e.g., in memory, storage, processing and communications, 0 and 1 are sometimes called </a:t>
            </a:r>
            <a:br>
              <a:rPr lang="en-US" sz="2400" b="1" dirty="0"/>
            </a:br>
            <a:r>
              <a:rPr lang="en-US" sz="2400" b="1" dirty="0"/>
              <a:t>low and high, respectively.”</a:t>
            </a:r>
            <a:endParaRPr lang="en-GB" sz="2400" b="1" dirty="0"/>
          </a:p>
        </p:txBody>
      </p:sp>
    </p:spTree>
    <p:extLst>
      <p:ext uri="{BB962C8B-B14F-4D97-AF65-F5344CB8AC3E}">
        <p14:creationId xmlns:p14="http://schemas.microsoft.com/office/powerpoint/2010/main" val="51107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Binary arithmetic</a:t>
            </a:r>
          </a:p>
        </p:txBody>
      </p:sp>
      <p:sp>
        <p:nvSpPr>
          <p:cNvPr id="2" name="Slide Number Placeholder 1"/>
          <p:cNvSpPr>
            <a:spLocks noGrp="1"/>
          </p:cNvSpPr>
          <p:nvPr>
            <p:ph type="sldNum" sz="quarter" idx="12"/>
          </p:nvPr>
        </p:nvSpPr>
        <p:spPr/>
        <p:txBody>
          <a:bodyPr/>
          <a:lstStyle/>
          <a:p>
            <a:fld id="{F01C0A8E-E8C2-469C-905E-C6857145D775}" type="slidenum">
              <a:rPr lang="en-GB" smtClean="0"/>
              <a:t>42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1.2.4 Data storage (Numbers)</a:t>
            </a:r>
          </a:p>
        </p:txBody>
      </p:sp>
      <p:sp>
        <p:nvSpPr>
          <p:cNvPr id="7" name="TextBox 6">
            <a:extLst>
              <a:ext uri="{FF2B5EF4-FFF2-40B4-BE49-F238E27FC236}">
                <a16:creationId xmlns:a16="http://schemas.microsoft.com/office/drawing/2014/main" id="{580F4340-C6B5-40C8-B914-417FDE1C199E}"/>
              </a:ext>
            </a:extLst>
          </p:cNvPr>
          <p:cNvSpPr txBox="1"/>
          <p:nvPr/>
        </p:nvSpPr>
        <p:spPr>
          <a:xfrm>
            <a:off x="0" y="3570853"/>
            <a:ext cx="12192000" cy="461665"/>
          </a:xfrm>
          <a:prstGeom prst="rect">
            <a:avLst/>
          </a:prstGeom>
          <a:noFill/>
        </p:spPr>
        <p:txBody>
          <a:bodyPr wrap="square" rtlCol="0">
            <a:spAutoFit/>
          </a:bodyPr>
          <a:lstStyle/>
          <a:p>
            <a:pPr algn="ctr"/>
            <a:r>
              <a:rPr lang="en-US" sz="2400" b="1" dirty="0"/>
              <a:t>“The process of adding two or more positive 8-bit binary numbers (0 – 255).”</a:t>
            </a:r>
            <a:endParaRPr lang="en-GB" sz="2400" b="1" dirty="0"/>
          </a:p>
        </p:txBody>
      </p:sp>
    </p:spTree>
    <p:extLst>
      <p:ext uri="{BB962C8B-B14F-4D97-AF65-F5344CB8AC3E}">
        <p14:creationId xmlns:p14="http://schemas.microsoft.com/office/powerpoint/2010/main" val="62264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Overflow</a:t>
            </a:r>
          </a:p>
        </p:txBody>
      </p:sp>
      <p:sp>
        <p:nvSpPr>
          <p:cNvPr id="2" name="Slide Number Placeholder 1"/>
          <p:cNvSpPr>
            <a:spLocks noGrp="1"/>
          </p:cNvSpPr>
          <p:nvPr>
            <p:ph type="sldNum" sz="quarter" idx="12"/>
          </p:nvPr>
        </p:nvSpPr>
        <p:spPr/>
        <p:txBody>
          <a:bodyPr/>
          <a:lstStyle/>
          <a:p>
            <a:fld id="{F01C0A8E-E8C2-469C-905E-C6857145D775}" type="slidenum">
              <a:rPr lang="en-GB" smtClean="0"/>
              <a:t>43</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1.2.4 Data storage (Numbers)</a:t>
            </a:r>
          </a:p>
        </p:txBody>
      </p:sp>
      <p:sp>
        <p:nvSpPr>
          <p:cNvPr id="7" name="TextBox 6">
            <a:extLst>
              <a:ext uri="{FF2B5EF4-FFF2-40B4-BE49-F238E27FC236}">
                <a16:creationId xmlns:a16="http://schemas.microsoft.com/office/drawing/2014/main" id="{239BCC4F-1A19-4739-B6B3-9AA361EF1793}"/>
              </a:ext>
            </a:extLst>
          </p:cNvPr>
          <p:cNvSpPr txBox="1"/>
          <p:nvPr/>
        </p:nvSpPr>
        <p:spPr>
          <a:xfrm>
            <a:off x="0" y="3570853"/>
            <a:ext cx="12192000" cy="830997"/>
          </a:xfrm>
          <a:prstGeom prst="rect">
            <a:avLst/>
          </a:prstGeom>
          <a:noFill/>
        </p:spPr>
        <p:txBody>
          <a:bodyPr wrap="square" rtlCol="0">
            <a:spAutoFit/>
          </a:bodyPr>
          <a:lstStyle/>
          <a:p>
            <a:pPr algn="ctr"/>
            <a:r>
              <a:rPr lang="en-US" sz="2400" b="1" dirty="0"/>
              <a:t>“The generation of a number that is too large to be represented </a:t>
            </a:r>
            <a:br>
              <a:rPr lang="en-US" sz="2400" b="1" dirty="0"/>
            </a:br>
            <a:r>
              <a:rPr lang="en-US" sz="2400" b="1" dirty="0"/>
              <a:t>by the device intended to store it.”</a:t>
            </a:r>
            <a:endParaRPr lang="en-GB" sz="2400" b="1" dirty="0"/>
          </a:p>
        </p:txBody>
      </p:sp>
    </p:spTree>
    <p:extLst>
      <p:ext uri="{BB962C8B-B14F-4D97-AF65-F5344CB8AC3E}">
        <p14:creationId xmlns:p14="http://schemas.microsoft.com/office/powerpoint/2010/main" val="245170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Hexadecimal</a:t>
            </a:r>
          </a:p>
        </p:txBody>
      </p:sp>
      <p:sp>
        <p:nvSpPr>
          <p:cNvPr id="2" name="Slide Number Placeholder 1"/>
          <p:cNvSpPr>
            <a:spLocks noGrp="1"/>
          </p:cNvSpPr>
          <p:nvPr>
            <p:ph type="sldNum" sz="quarter" idx="12"/>
          </p:nvPr>
        </p:nvSpPr>
        <p:spPr/>
        <p:txBody>
          <a:bodyPr/>
          <a:lstStyle/>
          <a:p>
            <a:fld id="{F01C0A8E-E8C2-469C-905E-C6857145D775}" type="slidenum">
              <a:rPr lang="en-GB" smtClean="0"/>
              <a:t>44</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1.2.4 Data storage (Numbers)</a:t>
            </a:r>
          </a:p>
        </p:txBody>
      </p:sp>
      <p:sp>
        <p:nvSpPr>
          <p:cNvPr id="7" name="TextBox 6">
            <a:extLst>
              <a:ext uri="{FF2B5EF4-FFF2-40B4-BE49-F238E27FC236}">
                <a16:creationId xmlns:a16="http://schemas.microsoft.com/office/drawing/2014/main" id="{267CB782-50A0-46C0-8E38-C54C32F4DC59}"/>
              </a:ext>
            </a:extLst>
          </p:cNvPr>
          <p:cNvSpPr txBox="1"/>
          <p:nvPr/>
        </p:nvSpPr>
        <p:spPr>
          <a:xfrm>
            <a:off x="0" y="3570853"/>
            <a:ext cx="12192000" cy="830997"/>
          </a:xfrm>
          <a:prstGeom prst="rect">
            <a:avLst/>
          </a:prstGeom>
          <a:noFill/>
        </p:spPr>
        <p:txBody>
          <a:bodyPr wrap="square" rtlCol="0">
            <a:spAutoFit/>
          </a:bodyPr>
          <a:lstStyle/>
          <a:p>
            <a:pPr algn="ctr"/>
            <a:r>
              <a:rPr lang="en-US" sz="2400" b="1" dirty="0"/>
              <a:t>“A numerical system of notation that uses 16 rather than 10 as its base. </a:t>
            </a:r>
            <a:br>
              <a:rPr lang="en-US" sz="2400" b="1" dirty="0"/>
            </a:br>
            <a:r>
              <a:rPr lang="en-US" sz="2400" b="1" dirty="0"/>
              <a:t>The 16 hex base digits are 0 – 9 and the letters A – F.”</a:t>
            </a:r>
            <a:endParaRPr lang="en-GB" sz="2400" b="1" dirty="0"/>
          </a:p>
        </p:txBody>
      </p:sp>
    </p:spTree>
    <p:extLst>
      <p:ext uri="{BB962C8B-B14F-4D97-AF65-F5344CB8AC3E}">
        <p14:creationId xmlns:p14="http://schemas.microsoft.com/office/powerpoint/2010/main" val="1416813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Binary shifts</a:t>
            </a:r>
          </a:p>
        </p:txBody>
      </p:sp>
      <p:sp>
        <p:nvSpPr>
          <p:cNvPr id="2" name="Slide Number Placeholder 1"/>
          <p:cNvSpPr>
            <a:spLocks noGrp="1"/>
          </p:cNvSpPr>
          <p:nvPr>
            <p:ph type="sldNum" sz="quarter" idx="12"/>
          </p:nvPr>
        </p:nvSpPr>
        <p:spPr/>
        <p:txBody>
          <a:bodyPr/>
          <a:lstStyle/>
          <a:p>
            <a:fld id="{F01C0A8E-E8C2-469C-905E-C6857145D775}" type="slidenum">
              <a:rPr lang="en-GB" smtClean="0"/>
              <a:t>45</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1.2.4 Data storage (Numbers)</a:t>
            </a:r>
          </a:p>
        </p:txBody>
      </p:sp>
      <p:sp>
        <p:nvSpPr>
          <p:cNvPr id="7" name="TextBox 6">
            <a:extLst>
              <a:ext uri="{FF2B5EF4-FFF2-40B4-BE49-F238E27FC236}">
                <a16:creationId xmlns:a16="http://schemas.microsoft.com/office/drawing/2014/main" id="{19DA3C9D-6E7B-4C13-8A5D-556686660D63}"/>
              </a:ext>
            </a:extLst>
          </p:cNvPr>
          <p:cNvSpPr txBox="1"/>
          <p:nvPr/>
        </p:nvSpPr>
        <p:spPr>
          <a:xfrm>
            <a:off x="0" y="3570853"/>
            <a:ext cx="12192000" cy="830997"/>
          </a:xfrm>
          <a:prstGeom prst="rect">
            <a:avLst/>
          </a:prstGeom>
          <a:noFill/>
        </p:spPr>
        <p:txBody>
          <a:bodyPr wrap="square" rtlCol="0">
            <a:spAutoFit/>
          </a:bodyPr>
          <a:lstStyle/>
          <a:p>
            <a:pPr algn="ctr"/>
            <a:r>
              <a:rPr lang="en-US" sz="2400" b="1" dirty="0"/>
              <a:t>“Allows you to easily multiply or divide a base-2 binary number. </a:t>
            </a:r>
            <a:br>
              <a:rPr lang="en-US" sz="2400" b="1" dirty="0"/>
            </a:br>
            <a:r>
              <a:rPr lang="en-US" sz="2400" b="1" dirty="0"/>
              <a:t>A left shift multiplies the number by 2, while a right shift divides it by 2.</a:t>
            </a:r>
            <a:endParaRPr lang="en-GB" sz="2400" b="1" dirty="0"/>
          </a:p>
        </p:txBody>
      </p:sp>
    </p:spTree>
    <p:extLst>
      <p:ext uri="{BB962C8B-B14F-4D97-AF65-F5344CB8AC3E}">
        <p14:creationId xmlns:p14="http://schemas.microsoft.com/office/powerpoint/2010/main" val="3982070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Character set</a:t>
            </a:r>
          </a:p>
        </p:txBody>
      </p:sp>
      <p:sp>
        <p:nvSpPr>
          <p:cNvPr id="2" name="Slide Number Placeholder 1"/>
          <p:cNvSpPr>
            <a:spLocks noGrp="1"/>
          </p:cNvSpPr>
          <p:nvPr>
            <p:ph type="sldNum" sz="quarter" idx="12"/>
          </p:nvPr>
        </p:nvSpPr>
        <p:spPr/>
        <p:txBody>
          <a:bodyPr/>
          <a:lstStyle/>
          <a:p>
            <a:fld id="{F01C0A8E-E8C2-469C-905E-C6857145D775}" type="slidenum">
              <a:rPr lang="en-GB" smtClean="0"/>
              <a:t>46</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1.2.4 Data storage (Characters)</a:t>
            </a:r>
          </a:p>
        </p:txBody>
      </p:sp>
      <p:sp>
        <p:nvSpPr>
          <p:cNvPr id="7" name="TextBox 6">
            <a:extLst>
              <a:ext uri="{FF2B5EF4-FFF2-40B4-BE49-F238E27FC236}">
                <a16:creationId xmlns:a16="http://schemas.microsoft.com/office/drawing/2014/main" id="{36C560F7-BBD6-494B-AC39-143C157EDCA6}"/>
              </a:ext>
            </a:extLst>
          </p:cNvPr>
          <p:cNvSpPr txBox="1"/>
          <p:nvPr/>
        </p:nvSpPr>
        <p:spPr>
          <a:xfrm>
            <a:off x="0" y="3570853"/>
            <a:ext cx="12192000" cy="830997"/>
          </a:xfrm>
          <a:prstGeom prst="rect">
            <a:avLst/>
          </a:prstGeom>
          <a:noFill/>
        </p:spPr>
        <p:txBody>
          <a:bodyPr wrap="square" rtlCol="0">
            <a:spAutoFit/>
          </a:bodyPr>
          <a:lstStyle/>
          <a:p>
            <a:pPr algn="ctr"/>
            <a:r>
              <a:rPr lang="en-US" sz="2400" b="1" dirty="0"/>
              <a:t>“A set of symbols represented by a computer. These symbols, called characters, can include letters, digits, spaces, punctuation marks and control characters.”</a:t>
            </a:r>
            <a:endParaRPr lang="en-GB" sz="2400" b="1" dirty="0"/>
          </a:p>
        </p:txBody>
      </p:sp>
    </p:spTree>
    <p:extLst>
      <p:ext uri="{BB962C8B-B14F-4D97-AF65-F5344CB8AC3E}">
        <p14:creationId xmlns:p14="http://schemas.microsoft.com/office/powerpoint/2010/main" val="2394015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ASCII</a:t>
            </a:r>
          </a:p>
        </p:txBody>
      </p:sp>
      <p:sp>
        <p:nvSpPr>
          <p:cNvPr id="2" name="Slide Number Placeholder 1"/>
          <p:cNvSpPr>
            <a:spLocks noGrp="1"/>
          </p:cNvSpPr>
          <p:nvPr>
            <p:ph type="sldNum" sz="quarter" idx="12"/>
          </p:nvPr>
        </p:nvSpPr>
        <p:spPr/>
        <p:txBody>
          <a:bodyPr/>
          <a:lstStyle/>
          <a:p>
            <a:fld id="{F01C0A8E-E8C2-469C-905E-C6857145D775}" type="slidenum">
              <a:rPr lang="en-GB" smtClean="0"/>
              <a:t>47</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1.2.4 Data storage (Characters)</a:t>
            </a:r>
          </a:p>
        </p:txBody>
      </p:sp>
      <p:sp>
        <p:nvSpPr>
          <p:cNvPr id="7" name="TextBox 6">
            <a:extLst>
              <a:ext uri="{FF2B5EF4-FFF2-40B4-BE49-F238E27FC236}">
                <a16:creationId xmlns:a16="http://schemas.microsoft.com/office/drawing/2014/main" id="{20B95F3A-C836-48BB-811C-7B02588A5467}"/>
              </a:ext>
            </a:extLst>
          </p:cNvPr>
          <p:cNvSpPr txBox="1"/>
          <p:nvPr/>
        </p:nvSpPr>
        <p:spPr>
          <a:xfrm>
            <a:off x="0" y="3570853"/>
            <a:ext cx="12192000" cy="1200329"/>
          </a:xfrm>
          <a:prstGeom prst="rect">
            <a:avLst/>
          </a:prstGeom>
          <a:noFill/>
        </p:spPr>
        <p:txBody>
          <a:bodyPr wrap="square" rtlCol="0">
            <a:spAutoFit/>
          </a:bodyPr>
          <a:lstStyle/>
          <a:p>
            <a:pPr algn="ctr"/>
            <a:r>
              <a:rPr lang="en-US" sz="2400" b="1" dirty="0"/>
              <a:t>“A character set devised for early telecommunication systems but proved to be ideal for computer systems. Uses 7 bits, providing 32 control codes and 96 displayable characters. </a:t>
            </a:r>
            <a:br>
              <a:rPr lang="en-US" sz="2400" b="1" dirty="0"/>
            </a:br>
            <a:r>
              <a:rPr lang="en-US" sz="2400" b="1" dirty="0"/>
              <a:t>The eighth bit is often used for error checking.”</a:t>
            </a:r>
            <a:endParaRPr lang="en-GB" sz="2400" b="1" dirty="0"/>
          </a:p>
        </p:txBody>
      </p:sp>
      <p:sp>
        <p:nvSpPr>
          <p:cNvPr id="9" name="TextBox 8">
            <a:extLst>
              <a:ext uri="{FF2B5EF4-FFF2-40B4-BE49-F238E27FC236}">
                <a16:creationId xmlns:a16="http://schemas.microsoft.com/office/drawing/2014/main" id="{5D7420CC-385C-6643-89F4-332C271E03EE}"/>
              </a:ext>
            </a:extLst>
          </p:cNvPr>
          <p:cNvSpPr txBox="1"/>
          <p:nvPr/>
        </p:nvSpPr>
        <p:spPr>
          <a:xfrm>
            <a:off x="0" y="2894578"/>
            <a:ext cx="12192000" cy="461665"/>
          </a:xfrm>
          <a:prstGeom prst="rect">
            <a:avLst/>
          </a:prstGeom>
          <a:noFill/>
        </p:spPr>
        <p:txBody>
          <a:bodyPr wrap="square" rtlCol="0">
            <a:spAutoFit/>
          </a:bodyPr>
          <a:lstStyle/>
          <a:p>
            <a:pPr algn="ctr"/>
            <a:r>
              <a:rPr lang="en-GB" sz="2400" b="1" dirty="0"/>
              <a:t>America Standard Code for Information Interchange</a:t>
            </a:r>
          </a:p>
        </p:txBody>
      </p:sp>
    </p:spTree>
    <p:extLst>
      <p:ext uri="{BB962C8B-B14F-4D97-AF65-F5344CB8AC3E}">
        <p14:creationId xmlns:p14="http://schemas.microsoft.com/office/powerpoint/2010/main" val="124118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Unicode</a:t>
            </a:r>
          </a:p>
        </p:txBody>
      </p:sp>
      <p:sp>
        <p:nvSpPr>
          <p:cNvPr id="2" name="Slide Number Placeholder 1"/>
          <p:cNvSpPr>
            <a:spLocks noGrp="1"/>
          </p:cNvSpPr>
          <p:nvPr>
            <p:ph type="sldNum" sz="quarter" idx="12"/>
          </p:nvPr>
        </p:nvSpPr>
        <p:spPr/>
        <p:txBody>
          <a:bodyPr/>
          <a:lstStyle/>
          <a:p>
            <a:fld id="{F01C0A8E-E8C2-469C-905E-C6857145D775}" type="slidenum">
              <a:rPr lang="en-GB" smtClean="0"/>
              <a:t>48</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1.2.4 Data storage (Characters)</a:t>
            </a:r>
          </a:p>
        </p:txBody>
      </p:sp>
      <p:sp>
        <p:nvSpPr>
          <p:cNvPr id="7" name="TextBox 6">
            <a:extLst>
              <a:ext uri="{FF2B5EF4-FFF2-40B4-BE49-F238E27FC236}">
                <a16:creationId xmlns:a16="http://schemas.microsoft.com/office/drawing/2014/main" id="{366CEB98-3998-4968-B964-7107D1AA7EE2}"/>
              </a:ext>
            </a:extLst>
          </p:cNvPr>
          <p:cNvSpPr txBox="1"/>
          <p:nvPr/>
        </p:nvSpPr>
        <p:spPr>
          <a:xfrm>
            <a:off x="0" y="3570853"/>
            <a:ext cx="12192000" cy="830997"/>
          </a:xfrm>
          <a:prstGeom prst="rect">
            <a:avLst/>
          </a:prstGeom>
          <a:noFill/>
        </p:spPr>
        <p:txBody>
          <a:bodyPr wrap="square" rtlCol="0">
            <a:spAutoFit/>
          </a:bodyPr>
          <a:lstStyle/>
          <a:p>
            <a:pPr algn="ctr"/>
            <a:r>
              <a:rPr lang="en-US" sz="2400" b="1" dirty="0"/>
              <a:t>“Standard character set that replaces the use of multiple different character sets. </a:t>
            </a:r>
            <a:br>
              <a:rPr lang="en-US" sz="2400" b="1" dirty="0"/>
            </a:br>
            <a:r>
              <a:rPr lang="en-US" sz="2400" b="1" dirty="0"/>
              <a:t>Incorporates characters from almost all global languages. A 16-bit extension of ASCII.”</a:t>
            </a:r>
            <a:endParaRPr lang="en-GB" sz="2400" b="1" dirty="0"/>
          </a:p>
        </p:txBody>
      </p:sp>
    </p:spTree>
    <p:extLst>
      <p:ext uri="{BB962C8B-B14F-4D97-AF65-F5344CB8AC3E}">
        <p14:creationId xmlns:p14="http://schemas.microsoft.com/office/powerpoint/2010/main" val="3643427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Pixels</a:t>
            </a:r>
          </a:p>
        </p:txBody>
      </p:sp>
      <p:sp>
        <p:nvSpPr>
          <p:cNvPr id="2" name="Slide Number Placeholder 1"/>
          <p:cNvSpPr>
            <a:spLocks noGrp="1"/>
          </p:cNvSpPr>
          <p:nvPr>
            <p:ph type="sldNum" sz="quarter" idx="12"/>
          </p:nvPr>
        </p:nvSpPr>
        <p:spPr/>
        <p:txBody>
          <a:bodyPr/>
          <a:lstStyle/>
          <a:p>
            <a:fld id="{F01C0A8E-E8C2-469C-905E-C6857145D775}" type="slidenum">
              <a:rPr lang="en-GB" smtClean="0"/>
              <a:t>49</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1.2.4 Data storage (Images)</a:t>
            </a:r>
          </a:p>
        </p:txBody>
      </p:sp>
      <p:sp>
        <p:nvSpPr>
          <p:cNvPr id="7" name="TextBox 6">
            <a:extLst>
              <a:ext uri="{FF2B5EF4-FFF2-40B4-BE49-F238E27FC236}">
                <a16:creationId xmlns:a16="http://schemas.microsoft.com/office/drawing/2014/main" id="{68E48D5D-C70D-4622-866E-EF5C18349ECE}"/>
              </a:ext>
            </a:extLst>
          </p:cNvPr>
          <p:cNvSpPr txBox="1"/>
          <p:nvPr/>
        </p:nvSpPr>
        <p:spPr>
          <a:xfrm>
            <a:off x="0" y="3570853"/>
            <a:ext cx="12192000" cy="830997"/>
          </a:xfrm>
          <a:prstGeom prst="rect">
            <a:avLst/>
          </a:prstGeom>
          <a:noFill/>
        </p:spPr>
        <p:txBody>
          <a:bodyPr wrap="square" rtlCol="0">
            <a:spAutoFit/>
          </a:bodyPr>
          <a:lstStyle/>
          <a:p>
            <a:pPr algn="ctr"/>
            <a:r>
              <a:rPr lang="en-US" sz="2400" b="1" dirty="0"/>
              <a:t>“The smallest unit of a digital image or graphic that can be displayed on a digital device. </a:t>
            </a:r>
            <a:br>
              <a:rPr lang="en-US" sz="2400" b="1" dirty="0"/>
            </a:br>
            <a:r>
              <a:rPr lang="en-US" sz="2400" b="1" dirty="0"/>
              <a:t>A pixel is represented by a dot or square on a computer display.”</a:t>
            </a:r>
            <a:endParaRPr lang="en-GB" sz="2400" b="1" dirty="0"/>
          </a:p>
        </p:txBody>
      </p:sp>
    </p:spTree>
    <p:extLst>
      <p:ext uri="{BB962C8B-B14F-4D97-AF65-F5344CB8AC3E}">
        <p14:creationId xmlns:p14="http://schemas.microsoft.com/office/powerpoint/2010/main" val="140733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1.1 Systems architecture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CU</a:t>
            </a:r>
          </a:p>
        </p:txBody>
      </p:sp>
      <p:sp>
        <p:nvSpPr>
          <p:cNvPr id="2" name="Slide Number Placeholder 1"/>
          <p:cNvSpPr>
            <a:spLocks noGrp="1"/>
          </p:cNvSpPr>
          <p:nvPr>
            <p:ph type="sldNum" sz="quarter" idx="12"/>
          </p:nvPr>
        </p:nvSpPr>
        <p:spPr/>
        <p:txBody>
          <a:bodyPr/>
          <a:lstStyle/>
          <a:p>
            <a:fld id="{F01C0A8E-E8C2-469C-905E-C6857145D775}" type="slidenum">
              <a:rPr lang="en-GB" smtClean="0"/>
              <a:t>5</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1.1.1 Architecture of the CPU</a:t>
            </a:r>
          </a:p>
        </p:txBody>
      </p:sp>
      <p:sp>
        <p:nvSpPr>
          <p:cNvPr id="7" name="TextBox 6">
            <a:extLst>
              <a:ext uri="{FF2B5EF4-FFF2-40B4-BE49-F238E27FC236}">
                <a16:creationId xmlns:a16="http://schemas.microsoft.com/office/drawing/2014/main" id="{B76490CE-B64B-4CFC-BD74-80396CD390F6}"/>
              </a:ext>
            </a:extLst>
          </p:cNvPr>
          <p:cNvSpPr txBox="1"/>
          <p:nvPr/>
        </p:nvSpPr>
        <p:spPr>
          <a:xfrm>
            <a:off x="0" y="3570853"/>
            <a:ext cx="12192000" cy="461665"/>
          </a:xfrm>
          <a:prstGeom prst="rect">
            <a:avLst/>
          </a:prstGeom>
          <a:noFill/>
        </p:spPr>
        <p:txBody>
          <a:bodyPr wrap="square" rtlCol="0">
            <a:spAutoFit/>
          </a:bodyPr>
          <a:lstStyle/>
          <a:p>
            <a:pPr algn="ctr"/>
            <a:r>
              <a:rPr lang="en-US" sz="2400" b="1" dirty="0"/>
              <a:t>“Decodes instructions. Sends signals to control how data moves around the CPU.” </a:t>
            </a:r>
            <a:endParaRPr lang="en-GB" sz="2400" b="1" dirty="0"/>
          </a:p>
        </p:txBody>
      </p:sp>
      <p:sp>
        <p:nvSpPr>
          <p:cNvPr id="9" name="TextBox 8">
            <a:extLst>
              <a:ext uri="{FF2B5EF4-FFF2-40B4-BE49-F238E27FC236}">
                <a16:creationId xmlns:a16="http://schemas.microsoft.com/office/drawing/2014/main" id="{27C098BE-0095-479C-B43E-B0FC71824E5F}"/>
              </a:ext>
            </a:extLst>
          </p:cNvPr>
          <p:cNvSpPr txBox="1"/>
          <p:nvPr/>
        </p:nvSpPr>
        <p:spPr>
          <a:xfrm>
            <a:off x="0" y="2894578"/>
            <a:ext cx="12192000" cy="461665"/>
          </a:xfrm>
          <a:prstGeom prst="rect">
            <a:avLst/>
          </a:prstGeom>
          <a:noFill/>
        </p:spPr>
        <p:txBody>
          <a:bodyPr wrap="square" rtlCol="0">
            <a:spAutoFit/>
          </a:bodyPr>
          <a:lstStyle/>
          <a:p>
            <a:pPr algn="ctr"/>
            <a:r>
              <a:rPr lang="en-GB" sz="2400" b="1" dirty="0"/>
              <a:t>Control Unit</a:t>
            </a:r>
          </a:p>
        </p:txBody>
      </p:sp>
    </p:spTree>
    <p:extLst>
      <p:ext uri="{BB962C8B-B14F-4D97-AF65-F5344CB8AC3E}">
        <p14:creationId xmlns:p14="http://schemas.microsoft.com/office/powerpoint/2010/main" val="549281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Metadata</a:t>
            </a:r>
          </a:p>
        </p:txBody>
      </p:sp>
      <p:sp>
        <p:nvSpPr>
          <p:cNvPr id="2" name="Slide Number Placeholder 1"/>
          <p:cNvSpPr>
            <a:spLocks noGrp="1"/>
          </p:cNvSpPr>
          <p:nvPr>
            <p:ph type="sldNum" sz="quarter" idx="12"/>
          </p:nvPr>
        </p:nvSpPr>
        <p:spPr/>
        <p:txBody>
          <a:bodyPr/>
          <a:lstStyle/>
          <a:p>
            <a:fld id="{F01C0A8E-E8C2-469C-905E-C6857145D775}" type="slidenum">
              <a:rPr lang="en-GB" smtClean="0"/>
              <a:t>50</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1.2.4 Data storage (Images)</a:t>
            </a:r>
          </a:p>
        </p:txBody>
      </p:sp>
      <p:sp>
        <p:nvSpPr>
          <p:cNvPr id="7" name="TextBox 6">
            <a:extLst>
              <a:ext uri="{FF2B5EF4-FFF2-40B4-BE49-F238E27FC236}">
                <a16:creationId xmlns:a16="http://schemas.microsoft.com/office/drawing/2014/main" id="{8714E792-7BAA-4152-B91E-E9636A0C965E}"/>
              </a:ext>
            </a:extLst>
          </p:cNvPr>
          <p:cNvSpPr txBox="1"/>
          <p:nvPr/>
        </p:nvSpPr>
        <p:spPr>
          <a:xfrm>
            <a:off x="0" y="3570853"/>
            <a:ext cx="12192000" cy="461665"/>
          </a:xfrm>
          <a:prstGeom prst="rect">
            <a:avLst/>
          </a:prstGeom>
          <a:noFill/>
        </p:spPr>
        <p:txBody>
          <a:bodyPr wrap="square" rtlCol="0">
            <a:spAutoFit/>
          </a:bodyPr>
          <a:lstStyle/>
          <a:p>
            <a:pPr algn="ctr"/>
            <a:r>
              <a:rPr lang="en-US" sz="2400" b="1" dirty="0"/>
              <a:t>“A collection of data that describes and provides information about other data.”</a:t>
            </a:r>
            <a:endParaRPr lang="en-GB" sz="2400" b="1" dirty="0"/>
          </a:p>
        </p:txBody>
      </p:sp>
    </p:spTree>
    <p:extLst>
      <p:ext uri="{BB962C8B-B14F-4D97-AF65-F5344CB8AC3E}">
        <p14:creationId xmlns:p14="http://schemas.microsoft.com/office/powerpoint/2010/main" val="3317620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Colour depth</a:t>
            </a:r>
          </a:p>
        </p:txBody>
      </p:sp>
      <p:sp>
        <p:nvSpPr>
          <p:cNvPr id="2" name="Slide Number Placeholder 1"/>
          <p:cNvSpPr>
            <a:spLocks noGrp="1"/>
          </p:cNvSpPr>
          <p:nvPr>
            <p:ph type="sldNum" sz="quarter" idx="12"/>
          </p:nvPr>
        </p:nvSpPr>
        <p:spPr/>
        <p:txBody>
          <a:bodyPr/>
          <a:lstStyle/>
          <a:p>
            <a:fld id="{F01C0A8E-E8C2-469C-905E-C6857145D775}" type="slidenum">
              <a:rPr lang="en-GB" smtClean="0"/>
              <a:t>51</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1.2.4 Data storage (Images)</a:t>
            </a:r>
          </a:p>
        </p:txBody>
      </p:sp>
      <p:sp>
        <p:nvSpPr>
          <p:cNvPr id="7" name="TextBox 6">
            <a:extLst>
              <a:ext uri="{FF2B5EF4-FFF2-40B4-BE49-F238E27FC236}">
                <a16:creationId xmlns:a16="http://schemas.microsoft.com/office/drawing/2014/main" id="{4589354C-FF7D-4691-B85A-C4B20535BA9F}"/>
              </a:ext>
            </a:extLst>
          </p:cNvPr>
          <p:cNvSpPr txBox="1"/>
          <p:nvPr/>
        </p:nvSpPr>
        <p:spPr>
          <a:xfrm>
            <a:off x="0" y="3570853"/>
            <a:ext cx="12192000" cy="830997"/>
          </a:xfrm>
          <a:prstGeom prst="rect">
            <a:avLst/>
          </a:prstGeom>
          <a:noFill/>
        </p:spPr>
        <p:txBody>
          <a:bodyPr wrap="square" rtlCol="0">
            <a:spAutoFit/>
          </a:bodyPr>
          <a:lstStyle/>
          <a:p>
            <a:pPr algn="ctr"/>
            <a:r>
              <a:rPr lang="en-GB" sz="2400" b="1" dirty="0"/>
              <a:t>“Also known as bit depth. Either the number of bits used to indicate a) the colour of a single pixel in a bitmap image or video frame buffer or b) each colour component of a single pixel.”</a:t>
            </a:r>
          </a:p>
        </p:txBody>
      </p:sp>
    </p:spTree>
    <p:extLst>
      <p:ext uri="{BB962C8B-B14F-4D97-AF65-F5344CB8AC3E}">
        <p14:creationId xmlns:p14="http://schemas.microsoft.com/office/powerpoint/2010/main" val="1561822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Resolution</a:t>
            </a:r>
          </a:p>
        </p:txBody>
      </p:sp>
      <p:sp>
        <p:nvSpPr>
          <p:cNvPr id="2" name="Slide Number Placeholder 1"/>
          <p:cNvSpPr>
            <a:spLocks noGrp="1"/>
          </p:cNvSpPr>
          <p:nvPr>
            <p:ph type="sldNum" sz="quarter" idx="12"/>
          </p:nvPr>
        </p:nvSpPr>
        <p:spPr/>
        <p:txBody>
          <a:bodyPr/>
          <a:lstStyle/>
          <a:p>
            <a:fld id="{F01C0A8E-E8C2-469C-905E-C6857145D775}" type="slidenum">
              <a:rPr lang="en-GB" smtClean="0"/>
              <a:t>52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1.2.4 Data storage (Images)</a:t>
            </a:r>
          </a:p>
        </p:txBody>
      </p:sp>
      <p:sp>
        <p:nvSpPr>
          <p:cNvPr id="7" name="TextBox 6">
            <a:extLst>
              <a:ext uri="{FF2B5EF4-FFF2-40B4-BE49-F238E27FC236}">
                <a16:creationId xmlns:a16="http://schemas.microsoft.com/office/drawing/2014/main" id="{F94042F2-A6B5-436B-9D90-E3865506B200}"/>
              </a:ext>
            </a:extLst>
          </p:cNvPr>
          <p:cNvSpPr txBox="1"/>
          <p:nvPr/>
        </p:nvSpPr>
        <p:spPr>
          <a:xfrm>
            <a:off x="0" y="3570853"/>
            <a:ext cx="12192000" cy="830997"/>
          </a:xfrm>
          <a:prstGeom prst="rect">
            <a:avLst/>
          </a:prstGeom>
          <a:noFill/>
        </p:spPr>
        <p:txBody>
          <a:bodyPr wrap="square" rtlCol="0">
            <a:spAutoFit/>
          </a:bodyPr>
          <a:lstStyle/>
          <a:p>
            <a:pPr algn="ctr"/>
            <a:r>
              <a:rPr lang="en-GB" sz="2400" b="1" dirty="0"/>
              <a:t>“The number of pixels (individual points of colour) in a display, expressed in terms of </a:t>
            </a:r>
            <a:br>
              <a:rPr lang="en-GB" sz="2400" b="1" dirty="0"/>
            </a:br>
            <a:r>
              <a:rPr lang="en-GB" sz="2400" b="1" dirty="0"/>
              <a:t>the number of pixels on the horizontal and vertical axes.”</a:t>
            </a:r>
          </a:p>
        </p:txBody>
      </p:sp>
    </p:spTree>
    <p:extLst>
      <p:ext uri="{BB962C8B-B14F-4D97-AF65-F5344CB8AC3E}">
        <p14:creationId xmlns:p14="http://schemas.microsoft.com/office/powerpoint/2010/main" val="1975894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Image quality</a:t>
            </a:r>
          </a:p>
        </p:txBody>
      </p:sp>
      <p:sp>
        <p:nvSpPr>
          <p:cNvPr id="2" name="Slide Number Placeholder 1"/>
          <p:cNvSpPr>
            <a:spLocks noGrp="1"/>
          </p:cNvSpPr>
          <p:nvPr>
            <p:ph type="sldNum" sz="quarter" idx="12"/>
          </p:nvPr>
        </p:nvSpPr>
        <p:spPr/>
        <p:txBody>
          <a:bodyPr/>
          <a:lstStyle/>
          <a:p>
            <a:fld id="{F01C0A8E-E8C2-469C-905E-C6857145D775}" type="slidenum">
              <a:rPr lang="en-GB" smtClean="0"/>
              <a:t>53</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1.2.4 Data storage (Images)</a:t>
            </a:r>
          </a:p>
        </p:txBody>
      </p:sp>
      <p:sp>
        <p:nvSpPr>
          <p:cNvPr id="7" name="TextBox 6">
            <a:extLst>
              <a:ext uri="{FF2B5EF4-FFF2-40B4-BE49-F238E27FC236}">
                <a16:creationId xmlns:a16="http://schemas.microsoft.com/office/drawing/2014/main" id="{2FC8EC6A-8163-4988-9A04-FBA9D2138814}"/>
              </a:ext>
            </a:extLst>
          </p:cNvPr>
          <p:cNvSpPr txBox="1"/>
          <p:nvPr/>
        </p:nvSpPr>
        <p:spPr>
          <a:xfrm>
            <a:off x="0" y="3570853"/>
            <a:ext cx="12192000" cy="461665"/>
          </a:xfrm>
          <a:prstGeom prst="rect">
            <a:avLst/>
          </a:prstGeom>
          <a:noFill/>
        </p:spPr>
        <p:txBody>
          <a:bodyPr wrap="square" rtlCol="0">
            <a:spAutoFit/>
          </a:bodyPr>
          <a:lstStyle/>
          <a:p>
            <a:pPr algn="ctr"/>
            <a:r>
              <a:rPr lang="en-GB" sz="2400" b="1" dirty="0"/>
              <a:t>“The overall detail of an image, affected by colour depth and resolution.”</a:t>
            </a:r>
          </a:p>
        </p:txBody>
      </p:sp>
    </p:spTree>
    <p:extLst>
      <p:ext uri="{BB962C8B-B14F-4D97-AF65-F5344CB8AC3E}">
        <p14:creationId xmlns:p14="http://schemas.microsoft.com/office/powerpoint/2010/main" val="1186897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Image file size</a:t>
            </a:r>
          </a:p>
        </p:txBody>
      </p:sp>
      <p:sp>
        <p:nvSpPr>
          <p:cNvPr id="2" name="Slide Number Placeholder 1"/>
          <p:cNvSpPr>
            <a:spLocks noGrp="1"/>
          </p:cNvSpPr>
          <p:nvPr>
            <p:ph type="sldNum" sz="quarter" idx="12"/>
          </p:nvPr>
        </p:nvSpPr>
        <p:spPr/>
        <p:txBody>
          <a:bodyPr/>
          <a:lstStyle/>
          <a:p>
            <a:fld id="{F01C0A8E-E8C2-469C-905E-C6857145D775}" type="slidenum">
              <a:rPr lang="en-GB" smtClean="0"/>
              <a:t>54</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1.2.4 Data storage (Images)</a:t>
            </a:r>
          </a:p>
        </p:txBody>
      </p:sp>
      <p:sp>
        <p:nvSpPr>
          <p:cNvPr id="7" name="TextBox 6">
            <a:extLst>
              <a:ext uri="{FF2B5EF4-FFF2-40B4-BE49-F238E27FC236}">
                <a16:creationId xmlns:a16="http://schemas.microsoft.com/office/drawing/2014/main" id="{9AE6A065-0606-4767-9F0B-EBA507650703}"/>
              </a:ext>
            </a:extLst>
          </p:cNvPr>
          <p:cNvSpPr txBox="1"/>
          <p:nvPr/>
        </p:nvSpPr>
        <p:spPr>
          <a:xfrm>
            <a:off x="0" y="3570853"/>
            <a:ext cx="12192000" cy="830997"/>
          </a:xfrm>
          <a:prstGeom prst="rect">
            <a:avLst/>
          </a:prstGeom>
          <a:noFill/>
        </p:spPr>
        <p:txBody>
          <a:bodyPr wrap="square" rtlCol="0">
            <a:spAutoFit/>
          </a:bodyPr>
          <a:lstStyle/>
          <a:p>
            <a:pPr algn="ctr"/>
            <a:r>
              <a:rPr lang="en-US" sz="2400" b="1" dirty="0"/>
              <a:t>“The total size of an image file in storage. </a:t>
            </a:r>
            <a:br>
              <a:rPr lang="en-US" sz="2400" b="1" dirty="0"/>
            </a:br>
            <a:r>
              <a:rPr lang="en-US" sz="2400" b="1" dirty="0"/>
              <a:t>Size in bits = Width in pixels * Height in pixels * Colour depth in bits.”</a:t>
            </a:r>
            <a:endParaRPr lang="en-GB" sz="2400" b="1" dirty="0"/>
          </a:p>
        </p:txBody>
      </p:sp>
    </p:spTree>
    <p:extLst>
      <p:ext uri="{BB962C8B-B14F-4D97-AF65-F5344CB8AC3E}">
        <p14:creationId xmlns:p14="http://schemas.microsoft.com/office/powerpoint/2010/main" val="1891589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Sample rate</a:t>
            </a:r>
          </a:p>
        </p:txBody>
      </p:sp>
      <p:sp>
        <p:nvSpPr>
          <p:cNvPr id="2" name="Slide Number Placeholder 1"/>
          <p:cNvSpPr>
            <a:spLocks noGrp="1"/>
          </p:cNvSpPr>
          <p:nvPr>
            <p:ph type="sldNum" sz="quarter" idx="12"/>
          </p:nvPr>
        </p:nvSpPr>
        <p:spPr/>
        <p:txBody>
          <a:bodyPr/>
          <a:lstStyle/>
          <a:p>
            <a:fld id="{F01C0A8E-E8C2-469C-905E-C6857145D775}" type="slidenum">
              <a:rPr lang="en-GB" smtClean="0"/>
              <a:t>55</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1.2.4 Data storage (Sound)</a:t>
            </a:r>
          </a:p>
        </p:txBody>
      </p:sp>
      <p:sp>
        <p:nvSpPr>
          <p:cNvPr id="7" name="TextBox 6">
            <a:extLst>
              <a:ext uri="{FF2B5EF4-FFF2-40B4-BE49-F238E27FC236}">
                <a16:creationId xmlns:a16="http://schemas.microsoft.com/office/drawing/2014/main" id="{9B02FEAF-D5AB-4E55-A070-4C75E0777F93}"/>
              </a:ext>
            </a:extLst>
          </p:cNvPr>
          <p:cNvSpPr txBox="1"/>
          <p:nvPr/>
        </p:nvSpPr>
        <p:spPr>
          <a:xfrm>
            <a:off x="0" y="3570853"/>
            <a:ext cx="12192000" cy="461665"/>
          </a:xfrm>
          <a:prstGeom prst="rect">
            <a:avLst/>
          </a:prstGeom>
          <a:noFill/>
        </p:spPr>
        <p:txBody>
          <a:bodyPr wrap="square" rtlCol="0">
            <a:spAutoFit/>
          </a:bodyPr>
          <a:lstStyle/>
          <a:p>
            <a:pPr algn="ctr"/>
            <a:r>
              <a:rPr lang="en-US" sz="2400" b="1" dirty="0"/>
              <a:t>“The number of samples taken per second, measured in hertz (Hz).”</a:t>
            </a:r>
            <a:endParaRPr lang="en-GB" sz="2400" b="1" dirty="0"/>
          </a:p>
        </p:txBody>
      </p:sp>
    </p:spTree>
    <p:extLst>
      <p:ext uri="{BB962C8B-B14F-4D97-AF65-F5344CB8AC3E}">
        <p14:creationId xmlns:p14="http://schemas.microsoft.com/office/powerpoint/2010/main" val="1613360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Sample duration</a:t>
            </a:r>
          </a:p>
        </p:txBody>
      </p:sp>
      <p:sp>
        <p:nvSpPr>
          <p:cNvPr id="2" name="Slide Number Placeholder 1"/>
          <p:cNvSpPr>
            <a:spLocks noGrp="1"/>
          </p:cNvSpPr>
          <p:nvPr>
            <p:ph type="sldNum" sz="quarter" idx="12"/>
          </p:nvPr>
        </p:nvSpPr>
        <p:spPr/>
        <p:txBody>
          <a:bodyPr/>
          <a:lstStyle/>
          <a:p>
            <a:fld id="{F01C0A8E-E8C2-469C-905E-C6857145D775}" type="slidenum">
              <a:rPr lang="en-GB" smtClean="0"/>
              <a:t>56</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1.2.4 Data storage (Sound)</a:t>
            </a:r>
          </a:p>
        </p:txBody>
      </p:sp>
      <p:sp>
        <p:nvSpPr>
          <p:cNvPr id="7" name="TextBox 6">
            <a:extLst>
              <a:ext uri="{FF2B5EF4-FFF2-40B4-BE49-F238E27FC236}">
                <a16:creationId xmlns:a16="http://schemas.microsoft.com/office/drawing/2014/main" id="{A0B954DB-01CB-4973-87F0-66A17E17F77C}"/>
              </a:ext>
            </a:extLst>
          </p:cNvPr>
          <p:cNvSpPr txBox="1"/>
          <p:nvPr/>
        </p:nvSpPr>
        <p:spPr>
          <a:xfrm>
            <a:off x="0" y="3570853"/>
            <a:ext cx="12192000" cy="461665"/>
          </a:xfrm>
          <a:prstGeom prst="rect">
            <a:avLst/>
          </a:prstGeom>
          <a:noFill/>
        </p:spPr>
        <p:txBody>
          <a:bodyPr wrap="square" rtlCol="0">
            <a:spAutoFit/>
          </a:bodyPr>
          <a:lstStyle/>
          <a:p>
            <a:pPr algn="ctr"/>
            <a:r>
              <a:rPr lang="en-US" sz="2400" b="1" dirty="0"/>
              <a:t>“How many seconds of audio a sound file contains.”</a:t>
            </a:r>
            <a:endParaRPr lang="en-GB" sz="2400" b="1" dirty="0"/>
          </a:p>
        </p:txBody>
      </p:sp>
    </p:spTree>
    <p:extLst>
      <p:ext uri="{BB962C8B-B14F-4D97-AF65-F5344CB8AC3E}">
        <p14:creationId xmlns:p14="http://schemas.microsoft.com/office/powerpoint/2010/main" val="58002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Sample bit depth</a:t>
            </a:r>
          </a:p>
        </p:txBody>
      </p:sp>
      <p:sp>
        <p:nvSpPr>
          <p:cNvPr id="2" name="Slide Number Placeholder 1"/>
          <p:cNvSpPr>
            <a:spLocks noGrp="1"/>
          </p:cNvSpPr>
          <p:nvPr>
            <p:ph type="sldNum" sz="quarter" idx="12"/>
          </p:nvPr>
        </p:nvSpPr>
        <p:spPr/>
        <p:txBody>
          <a:bodyPr/>
          <a:lstStyle/>
          <a:p>
            <a:fld id="{F01C0A8E-E8C2-469C-905E-C6857145D775}" type="slidenum">
              <a:rPr lang="en-GB" smtClean="0"/>
              <a:t>57</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1.2.4 Data storage (Sound)</a:t>
            </a:r>
          </a:p>
        </p:txBody>
      </p:sp>
      <p:sp>
        <p:nvSpPr>
          <p:cNvPr id="7" name="TextBox 6">
            <a:extLst>
              <a:ext uri="{FF2B5EF4-FFF2-40B4-BE49-F238E27FC236}">
                <a16:creationId xmlns:a16="http://schemas.microsoft.com/office/drawing/2014/main" id="{9F6CC3CD-8A1B-47B1-98C8-53EC3B638BC5}"/>
              </a:ext>
            </a:extLst>
          </p:cNvPr>
          <p:cNvSpPr txBox="1"/>
          <p:nvPr/>
        </p:nvSpPr>
        <p:spPr>
          <a:xfrm>
            <a:off x="0" y="3570853"/>
            <a:ext cx="12192000" cy="461665"/>
          </a:xfrm>
          <a:prstGeom prst="rect">
            <a:avLst/>
          </a:prstGeom>
          <a:noFill/>
        </p:spPr>
        <p:txBody>
          <a:bodyPr wrap="square" rtlCol="0">
            <a:spAutoFit/>
          </a:bodyPr>
          <a:lstStyle/>
          <a:p>
            <a:pPr algn="ctr"/>
            <a:r>
              <a:rPr lang="en-US" sz="2400" b="1" dirty="0"/>
              <a:t>“The number of bits available to store each sample (e.g., 16-bit).”</a:t>
            </a:r>
          </a:p>
        </p:txBody>
      </p:sp>
    </p:spTree>
    <p:extLst>
      <p:ext uri="{BB962C8B-B14F-4D97-AF65-F5344CB8AC3E}">
        <p14:creationId xmlns:p14="http://schemas.microsoft.com/office/powerpoint/2010/main" val="275673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Playback quality</a:t>
            </a:r>
          </a:p>
        </p:txBody>
      </p:sp>
      <p:sp>
        <p:nvSpPr>
          <p:cNvPr id="2" name="Slide Number Placeholder 1"/>
          <p:cNvSpPr>
            <a:spLocks noGrp="1"/>
          </p:cNvSpPr>
          <p:nvPr>
            <p:ph type="sldNum" sz="quarter" idx="12"/>
          </p:nvPr>
        </p:nvSpPr>
        <p:spPr/>
        <p:txBody>
          <a:bodyPr/>
          <a:lstStyle/>
          <a:p>
            <a:fld id="{F01C0A8E-E8C2-469C-905E-C6857145D775}" type="slidenum">
              <a:rPr lang="en-GB" smtClean="0"/>
              <a:t>58</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1.2.4 Data storage (Sound)</a:t>
            </a:r>
          </a:p>
        </p:txBody>
      </p:sp>
      <p:sp>
        <p:nvSpPr>
          <p:cNvPr id="7" name="TextBox 6">
            <a:extLst>
              <a:ext uri="{FF2B5EF4-FFF2-40B4-BE49-F238E27FC236}">
                <a16:creationId xmlns:a16="http://schemas.microsoft.com/office/drawing/2014/main" id="{58DE0EBF-A9E0-4056-B85D-31A14FB35551}"/>
              </a:ext>
            </a:extLst>
          </p:cNvPr>
          <p:cNvSpPr txBox="1"/>
          <p:nvPr/>
        </p:nvSpPr>
        <p:spPr>
          <a:xfrm>
            <a:off x="0" y="3570853"/>
            <a:ext cx="12192000" cy="1200329"/>
          </a:xfrm>
          <a:prstGeom prst="rect">
            <a:avLst/>
          </a:prstGeom>
          <a:noFill/>
        </p:spPr>
        <p:txBody>
          <a:bodyPr wrap="square" rtlCol="0">
            <a:spAutoFit/>
          </a:bodyPr>
          <a:lstStyle/>
          <a:p>
            <a:pPr algn="ctr"/>
            <a:r>
              <a:rPr lang="en-US" sz="2400" b="1" dirty="0"/>
              <a:t>“The finished quality of the digital sound file – this is affected by the sample rate</a:t>
            </a:r>
            <a:br>
              <a:rPr lang="en-US" sz="2400" b="1" dirty="0"/>
            </a:br>
            <a:r>
              <a:rPr lang="en-US" sz="2400" b="1" dirty="0"/>
              <a:t> and bit depth. The higher the number, the better the quality and the larger the file size. </a:t>
            </a:r>
            <a:br>
              <a:rPr lang="en-US" sz="2400" b="1" dirty="0"/>
            </a:br>
            <a:r>
              <a:rPr lang="en-US" sz="2400" b="1" dirty="0"/>
              <a:t>CD quality is 44,100 samples per second.”</a:t>
            </a:r>
            <a:endParaRPr lang="en-GB" sz="2400" b="1" dirty="0"/>
          </a:p>
        </p:txBody>
      </p:sp>
    </p:spTree>
    <p:extLst>
      <p:ext uri="{BB962C8B-B14F-4D97-AF65-F5344CB8AC3E}">
        <p14:creationId xmlns:p14="http://schemas.microsoft.com/office/powerpoint/2010/main" val="2145754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Sound file size</a:t>
            </a:r>
          </a:p>
        </p:txBody>
      </p:sp>
      <p:sp>
        <p:nvSpPr>
          <p:cNvPr id="2" name="Slide Number Placeholder 1"/>
          <p:cNvSpPr>
            <a:spLocks noGrp="1"/>
          </p:cNvSpPr>
          <p:nvPr>
            <p:ph type="sldNum" sz="quarter" idx="12"/>
          </p:nvPr>
        </p:nvSpPr>
        <p:spPr/>
        <p:txBody>
          <a:bodyPr/>
          <a:lstStyle/>
          <a:p>
            <a:fld id="{F01C0A8E-E8C2-469C-905E-C6857145D775}" type="slidenum">
              <a:rPr lang="en-GB" smtClean="0"/>
              <a:t>59</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1.2.4 Data storage (Sound)</a:t>
            </a:r>
          </a:p>
        </p:txBody>
      </p:sp>
      <p:sp>
        <p:nvSpPr>
          <p:cNvPr id="7" name="TextBox 6">
            <a:extLst>
              <a:ext uri="{FF2B5EF4-FFF2-40B4-BE49-F238E27FC236}">
                <a16:creationId xmlns:a16="http://schemas.microsoft.com/office/drawing/2014/main" id="{75861D4C-F924-4C5D-A46E-E2261C862C5F}"/>
              </a:ext>
            </a:extLst>
          </p:cNvPr>
          <p:cNvSpPr txBox="1"/>
          <p:nvPr/>
        </p:nvSpPr>
        <p:spPr>
          <a:xfrm>
            <a:off x="0" y="3570853"/>
            <a:ext cx="12192000" cy="830997"/>
          </a:xfrm>
          <a:prstGeom prst="rect">
            <a:avLst/>
          </a:prstGeom>
          <a:noFill/>
        </p:spPr>
        <p:txBody>
          <a:bodyPr wrap="square" rtlCol="0">
            <a:spAutoFit/>
          </a:bodyPr>
          <a:lstStyle/>
          <a:p>
            <a:pPr algn="ctr"/>
            <a:r>
              <a:rPr lang="en-US" sz="2400" b="1" dirty="0"/>
              <a:t>“The total size of a sound file in storage. </a:t>
            </a:r>
            <a:br>
              <a:rPr lang="en-US" sz="2400" b="1" dirty="0"/>
            </a:br>
            <a:r>
              <a:rPr lang="en-US" sz="2400" b="1" dirty="0"/>
              <a:t>Size in bits = Sampling rate * Sample resolution * Number of seconds.”</a:t>
            </a:r>
            <a:endParaRPr lang="en-GB" sz="2400" b="1" dirty="0"/>
          </a:p>
        </p:txBody>
      </p:sp>
    </p:spTree>
    <p:extLst>
      <p:ext uri="{BB962C8B-B14F-4D97-AF65-F5344CB8AC3E}">
        <p14:creationId xmlns:p14="http://schemas.microsoft.com/office/powerpoint/2010/main" val="44969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1.1 Systems architecture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Cache</a:t>
            </a:r>
          </a:p>
        </p:txBody>
      </p:sp>
      <p:sp>
        <p:nvSpPr>
          <p:cNvPr id="2" name="Slide Number Placeholder 1"/>
          <p:cNvSpPr>
            <a:spLocks noGrp="1"/>
          </p:cNvSpPr>
          <p:nvPr>
            <p:ph type="sldNum" sz="quarter" idx="12"/>
          </p:nvPr>
        </p:nvSpPr>
        <p:spPr/>
        <p:txBody>
          <a:bodyPr/>
          <a:lstStyle/>
          <a:p>
            <a:fld id="{F01C0A8E-E8C2-469C-905E-C6857145D775}" type="slidenum">
              <a:rPr lang="en-GB" smtClean="0"/>
              <a:t>6</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1.1.1 Architecture of the CPU</a:t>
            </a:r>
          </a:p>
        </p:txBody>
      </p:sp>
      <p:sp>
        <p:nvSpPr>
          <p:cNvPr id="7" name="TextBox 6">
            <a:extLst>
              <a:ext uri="{FF2B5EF4-FFF2-40B4-BE49-F238E27FC236}">
                <a16:creationId xmlns:a16="http://schemas.microsoft.com/office/drawing/2014/main" id="{1458C8AF-FAE5-4B3F-8785-8E7B7CD6D3AA}"/>
              </a:ext>
            </a:extLst>
          </p:cNvPr>
          <p:cNvSpPr txBox="1"/>
          <p:nvPr/>
        </p:nvSpPr>
        <p:spPr>
          <a:xfrm>
            <a:off x="0" y="3570853"/>
            <a:ext cx="12192000" cy="461665"/>
          </a:xfrm>
          <a:prstGeom prst="rect">
            <a:avLst/>
          </a:prstGeom>
          <a:noFill/>
        </p:spPr>
        <p:txBody>
          <a:bodyPr wrap="square" rtlCol="0">
            <a:spAutoFit/>
          </a:bodyPr>
          <a:lstStyle/>
          <a:p>
            <a:pPr algn="ctr"/>
            <a:r>
              <a:rPr lang="en-US" sz="2400" b="1" dirty="0"/>
              <a:t>“Memory in the processor that provides fast access to frequently used instructions and data.”</a:t>
            </a:r>
            <a:endParaRPr lang="en-GB" sz="2400" b="1" dirty="0"/>
          </a:p>
        </p:txBody>
      </p:sp>
    </p:spTree>
    <p:extLst>
      <p:ext uri="{BB962C8B-B14F-4D97-AF65-F5344CB8AC3E}">
        <p14:creationId xmlns:p14="http://schemas.microsoft.com/office/powerpoint/2010/main" val="40462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Compression</a:t>
            </a:r>
          </a:p>
        </p:txBody>
      </p:sp>
      <p:sp>
        <p:nvSpPr>
          <p:cNvPr id="2" name="Slide Number Placeholder 1"/>
          <p:cNvSpPr>
            <a:spLocks noGrp="1"/>
          </p:cNvSpPr>
          <p:nvPr>
            <p:ph type="sldNum" sz="quarter" idx="12"/>
          </p:nvPr>
        </p:nvSpPr>
        <p:spPr/>
        <p:txBody>
          <a:bodyPr/>
          <a:lstStyle/>
          <a:p>
            <a:fld id="{F01C0A8E-E8C2-469C-905E-C6857145D775}" type="slidenum">
              <a:rPr lang="en-GB" smtClean="0"/>
              <a:t>60</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1.2.5 Compression</a:t>
            </a:r>
          </a:p>
        </p:txBody>
      </p:sp>
      <p:sp>
        <p:nvSpPr>
          <p:cNvPr id="7" name="TextBox 6">
            <a:extLst>
              <a:ext uri="{FF2B5EF4-FFF2-40B4-BE49-F238E27FC236}">
                <a16:creationId xmlns:a16="http://schemas.microsoft.com/office/drawing/2014/main" id="{87403437-4A78-44C8-82F4-E2A84427A1B9}"/>
              </a:ext>
            </a:extLst>
          </p:cNvPr>
          <p:cNvSpPr txBox="1"/>
          <p:nvPr/>
        </p:nvSpPr>
        <p:spPr>
          <a:xfrm>
            <a:off x="0" y="3570853"/>
            <a:ext cx="12192000" cy="461665"/>
          </a:xfrm>
          <a:prstGeom prst="rect">
            <a:avLst/>
          </a:prstGeom>
          <a:noFill/>
        </p:spPr>
        <p:txBody>
          <a:bodyPr wrap="square" rtlCol="0">
            <a:spAutoFit/>
          </a:bodyPr>
          <a:lstStyle/>
          <a:p>
            <a:pPr algn="ctr"/>
            <a:r>
              <a:rPr lang="en-US" sz="2400" b="1" dirty="0"/>
              <a:t>“The process of reducing the size of a file.”</a:t>
            </a:r>
            <a:endParaRPr lang="en-GB" sz="2400" b="1" dirty="0"/>
          </a:p>
        </p:txBody>
      </p:sp>
    </p:spTree>
    <p:extLst>
      <p:ext uri="{BB962C8B-B14F-4D97-AF65-F5344CB8AC3E}">
        <p14:creationId xmlns:p14="http://schemas.microsoft.com/office/powerpoint/2010/main" val="297037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Lossy compression</a:t>
            </a:r>
          </a:p>
        </p:txBody>
      </p:sp>
      <p:sp>
        <p:nvSpPr>
          <p:cNvPr id="2" name="Slide Number Placeholder 1"/>
          <p:cNvSpPr>
            <a:spLocks noGrp="1"/>
          </p:cNvSpPr>
          <p:nvPr>
            <p:ph type="sldNum" sz="quarter" idx="12"/>
          </p:nvPr>
        </p:nvSpPr>
        <p:spPr/>
        <p:txBody>
          <a:bodyPr/>
          <a:lstStyle/>
          <a:p>
            <a:fld id="{F01C0A8E-E8C2-469C-905E-C6857145D775}" type="slidenum">
              <a:rPr lang="en-GB" smtClean="0"/>
              <a:t>61</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1.2.5 Compression</a:t>
            </a:r>
          </a:p>
        </p:txBody>
      </p:sp>
      <p:sp>
        <p:nvSpPr>
          <p:cNvPr id="7" name="TextBox 6">
            <a:extLst>
              <a:ext uri="{FF2B5EF4-FFF2-40B4-BE49-F238E27FC236}">
                <a16:creationId xmlns:a16="http://schemas.microsoft.com/office/drawing/2014/main" id="{8DA1B79E-6086-45C0-AF1E-5F4249E2CA8C}"/>
              </a:ext>
            </a:extLst>
          </p:cNvPr>
          <p:cNvSpPr txBox="1"/>
          <p:nvPr/>
        </p:nvSpPr>
        <p:spPr>
          <a:xfrm>
            <a:off x="0" y="3570853"/>
            <a:ext cx="12192000" cy="830997"/>
          </a:xfrm>
          <a:prstGeom prst="rect">
            <a:avLst/>
          </a:prstGeom>
          <a:noFill/>
        </p:spPr>
        <p:txBody>
          <a:bodyPr wrap="square" rtlCol="0">
            <a:spAutoFit/>
          </a:bodyPr>
          <a:lstStyle/>
          <a:p>
            <a:pPr algn="ctr"/>
            <a:r>
              <a:rPr lang="en-US" sz="2400" b="1" dirty="0"/>
              <a:t>“A compression method that generally involves a loss of quality </a:t>
            </a:r>
            <a:br>
              <a:rPr lang="en-US" sz="2400" b="1" dirty="0"/>
            </a:br>
            <a:r>
              <a:rPr lang="en-US" sz="2400" b="1" dirty="0"/>
              <a:t>where experience tells us that it will be least noticed.”</a:t>
            </a:r>
            <a:endParaRPr lang="en-GB" sz="2400" b="1" dirty="0"/>
          </a:p>
        </p:txBody>
      </p:sp>
    </p:spTree>
    <p:extLst>
      <p:ext uri="{BB962C8B-B14F-4D97-AF65-F5344CB8AC3E}">
        <p14:creationId xmlns:p14="http://schemas.microsoft.com/office/powerpoint/2010/main" val="3981090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1.2 Memory and storage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Lossless compression</a:t>
            </a:r>
          </a:p>
        </p:txBody>
      </p:sp>
      <p:sp>
        <p:nvSpPr>
          <p:cNvPr id="2" name="Slide Number Placeholder 1"/>
          <p:cNvSpPr>
            <a:spLocks noGrp="1"/>
          </p:cNvSpPr>
          <p:nvPr>
            <p:ph type="sldNum" sz="quarter" idx="12"/>
          </p:nvPr>
        </p:nvSpPr>
        <p:spPr/>
        <p:txBody>
          <a:bodyPr/>
          <a:lstStyle/>
          <a:p>
            <a:fld id="{F01C0A8E-E8C2-469C-905E-C6857145D775}" type="slidenum">
              <a:rPr lang="en-GB" smtClean="0"/>
              <a:t>62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1.2.5 Compression</a:t>
            </a:r>
          </a:p>
        </p:txBody>
      </p:sp>
      <p:sp>
        <p:nvSpPr>
          <p:cNvPr id="7" name="TextBox 6">
            <a:extLst>
              <a:ext uri="{FF2B5EF4-FFF2-40B4-BE49-F238E27FC236}">
                <a16:creationId xmlns:a16="http://schemas.microsoft.com/office/drawing/2014/main" id="{CE2C69E9-F4D1-4FEE-B637-63B89ADFAFB5}"/>
              </a:ext>
            </a:extLst>
          </p:cNvPr>
          <p:cNvSpPr txBox="1"/>
          <p:nvPr/>
        </p:nvSpPr>
        <p:spPr>
          <a:xfrm>
            <a:off x="0" y="3570853"/>
            <a:ext cx="12192000" cy="461665"/>
          </a:xfrm>
          <a:prstGeom prst="rect">
            <a:avLst/>
          </a:prstGeom>
          <a:noFill/>
        </p:spPr>
        <p:txBody>
          <a:bodyPr wrap="square" rtlCol="0">
            <a:spAutoFit/>
          </a:bodyPr>
          <a:lstStyle/>
          <a:p>
            <a:pPr algn="ctr"/>
            <a:r>
              <a:rPr lang="en-US" sz="2400" b="1" dirty="0"/>
              <a:t>“A compression method that allows a file to be recreated in its original quality.”</a:t>
            </a:r>
            <a:endParaRPr lang="en-GB" sz="2400" b="1" dirty="0"/>
          </a:p>
        </p:txBody>
      </p:sp>
    </p:spTree>
    <p:extLst>
      <p:ext uri="{BB962C8B-B14F-4D97-AF65-F5344CB8AC3E}">
        <p14:creationId xmlns:p14="http://schemas.microsoft.com/office/powerpoint/2010/main" val="4246397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07508-C262-4122-ACD7-1B085FD087E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D1E58EC-3DE5-4DD2-B5BE-1055E9348015}"/>
              </a:ext>
            </a:extLst>
          </p:cNvPr>
          <p:cNvSpPr>
            <a:spLocks noGrp="1"/>
          </p:cNvSpPr>
          <p:nvPr>
            <p:ph idx="1"/>
          </p:nvPr>
        </p:nvSpPr>
        <p:spPr/>
        <p:txBody>
          <a:bodyPr>
            <a:normAutofit fontScale="85000" lnSpcReduction="20000"/>
          </a:bodyPr>
          <a:lstStyle/>
          <a:p>
            <a:pPr marL="0" indent="0" algn="ctr">
              <a:buNone/>
            </a:pPr>
            <a:r>
              <a:rPr lang="en-GB" sz="42400" dirty="0"/>
              <a:t>1.3</a:t>
            </a:r>
          </a:p>
        </p:txBody>
      </p:sp>
      <p:sp>
        <p:nvSpPr>
          <p:cNvPr id="4" name="Slide Number Placeholder 3">
            <a:extLst>
              <a:ext uri="{FF2B5EF4-FFF2-40B4-BE49-F238E27FC236}">
                <a16:creationId xmlns:a16="http://schemas.microsoft.com/office/drawing/2014/main" id="{72411B96-A0F1-4142-9F2D-D0D9D0A06D8B}"/>
              </a:ext>
            </a:extLst>
          </p:cNvPr>
          <p:cNvSpPr>
            <a:spLocks noGrp="1"/>
          </p:cNvSpPr>
          <p:nvPr>
            <p:ph type="sldNum" sz="quarter" idx="12"/>
          </p:nvPr>
        </p:nvSpPr>
        <p:spPr/>
        <p:txBody>
          <a:bodyPr/>
          <a:lstStyle/>
          <a:p>
            <a:fld id="{F01C0A8E-E8C2-469C-905E-C6857145D775}" type="slidenum">
              <a:rPr lang="en-GB" smtClean="0"/>
              <a:t>63</a:t>
            </a:fld>
            <a:endParaRPr lang="en-GB" dirty="0"/>
          </a:p>
        </p:txBody>
      </p:sp>
    </p:spTree>
    <p:extLst>
      <p:ext uri="{BB962C8B-B14F-4D97-AF65-F5344CB8AC3E}">
        <p14:creationId xmlns:p14="http://schemas.microsoft.com/office/powerpoint/2010/main" val="17051236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LAN</a:t>
            </a:r>
          </a:p>
        </p:txBody>
      </p:sp>
      <p:sp>
        <p:nvSpPr>
          <p:cNvPr id="2" name="Slide Number Placeholder 1"/>
          <p:cNvSpPr>
            <a:spLocks noGrp="1"/>
          </p:cNvSpPr>
          <p:nvPr>
            <p:ph type="sldNum" sz="quarter" idx="12"/>
          </p:nvPr>
        </p:nvSpPr>
        <p:spPr/>
        <p:txBody>
          <a:bodyPr/>
          <a:lstStyle/>
          <a:p>
            <a:fld id="{F01C0A8E-E8C2-469C-905E-C6857145D775}" type="slidenum">
              <a:rPr lang="en-GB" smtClean="0"/>
              <a:t>64</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1.3.1 Networks and topologies</a:t>
            </a:r>
          </a:p>
        </p:txBody>
      </p:sp>
      <p:sp>
        <p:nvSpPr>
          <p:cNvPr id="7" name="TextBox 6">
            <a:extLst>
              <a:ext uri="{FF2B5EF4-FFF2-40B4-BE49-F238E27FC236}">
                <a16:creationId xmlns:a16="http://schemas.microsoft.com/office/drawing/2014/main" id="{7DCF9CEE-64D8-4723-B8D2-35DEF8184B8B}"/>
              </a:ext>
            </a:extLst>
          </p:cNvPr>
          <p:cNvSpPr txBox="1"/>
          <p:nvPr/>
        </p:nvSpPr>
        <p:spPr>
          <a:xfrm>
            <a:off x="0" y="3570853"/>
            <a:ext cx="12192000" cy="830997"/>
          </a:xfrm>
          <a:prstGeom prst="rect">
            <a:avLst/>
          </a:prstGeom>
          <a:noFill/>
        </p:spPr>
        <p:txBody>
          <a:bodyPr wrap="square" rtlCol="0">
            <a:spAutoFit/>
          </a:bodyPr>
          <a:lstStyle/>
          <a:p>
            <a:pPr algn="ctr"/>
            <a:r>
              <a:rPr lang="en-US" sz="2400" b="1" dirty="0"/>
              <a:t>“Small geographic area. All hardware is owned by the organisation using it. Wired with UTP </a:t>
            </a:r>
            <a:br>
              <a:rPr lang="en-US" sz="2400" b="1" dirty="0"/>
            </a:br>
            <a:r>
              <a:rPr lang="en-US" sz="2400" b="1" dirty="0"/>
              <a:t>or fibre optic cable or wireless using routers and Wi-Fi access points.”</a:t>
            </a:r>
            <a:endParaRPr lang="en-GB" sz="2400" b="1" dirty="0"/>
          </a:p>
        </p:txBody>
      </p:sp>
      <p:sp>
        <p:nvSpPr>
          <p:cNvPr id="9" name="TextBox 8">
            <a:extLst>
              <a:ext uri="{FF2B5EF4-FFF2-40B4-BE49-F238E27FC236}">
                <a16:creationId xmlns:a16="http://schemas.microsoft.com/office/drawing/2014/main" id="{F21FC74E-7CA9-445D-901C-C54D7C61D4B4}"/>
              </a:ext>
            </a:extLst>
          </p:cNvPr>
          <p:cNvSpPr txBox="1"/>
          <p:nvPr/>
        </p:nvSpPr>
        <p:spPr>
          <a:xfrm>
            <a:off x="0" y="2894578"/>
            <a:ext cx="12192000" cy="461665"/>
          </a:xfrm>
          <a:prstGeom prst="rect">
            <a:avLst/>
          </a:prstGeom>
          <a:noFill/>
        </p:spPr>
        <p:txBody>
          <a:bodyPr wrap="square" rtlCol="0">
            <a:spAutoFit/>
          </a:bodyPr>
          <a:lstStyle/>
          <a:p>
            <a:pPr algn="ctr"/>
            <a:r>
              <a:rPr lang="en-GB" sz="2400" b="1" dirty="0"/>
              <a:t>Local Area Network</a:t>
            </a:r>
          </a:p>
        </p:txBody>
      </p:sp>
    </p:spTree>
    <p:extLst>
      <p:ext uri="{BB962C8B-B14F-4D97-AF65-F5344CB8AC3E}">
        <p14:creationId xmlns:p14="http://schemas.microsoft.com/office/powerpoint/2010/main" val="1637013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WAN</a:t>
            </a:r>
          </a:p>
        </p:txBody>
      </p:sp>
      <p:sp>
        <p:nvSpPr>
          <p:cNvPr id="2" name="Slide Number Placeholder 1"/>
          <p:cNvSpPr>
            <a:spLocks noGrp="1"/>
          </p:cNvSpPr>
          <p:nvPr>
            <p:ph type="sldNum" sz="quarter" idx="12"/>
          </p:nvPr>
        </p:nvSpPr>
        <p:spPr/>
        <p:txBody>
          <a:bodyPr/>
          <a:lstStyle/>
          <a:p>
            <a:fld id="{F01C0A8E-E8C2-469C-905E-C6857145D775}" type="slidenum">
              <a:rPr lang="en-GB" smtClean="0"/>
              <a:t>65</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1.3.1 Networks and topologies</a:t>
            </a:r>
          </a:p>
        </p:txBody>
      </p:sp>
      <p:sp>
        <p:nvSpPr>
          <p:cNvPr id="7" name="TextBox 6">
            <a:extLst>
              <a:ext uri="{FF2B5EF4-FFF2-40B4-BE49-F238E27FC236}">
                <a16:creationId xmlns:a16="http://schemas.microsoft.com/office/drawing/2014/main" id="{BAD7026E-7FEB-43CD-ACB1-76AC9B41D87F}"/>
              </a:ext>
            </a:extLst>
          </p:cNvPr>
          <p:cNvSpPr txBox="1"/>
          <p:nvPr/>
        </p:nvSpPr>
        <p:spPr>
          <a:xfrm>
            <a:off x="0" y="3570853"/>
            <a:ext cx="12192000" cy="830997"/>
          </a:xfrm>
          <a:prstGeom prst="rect">
            <a:avLst/>
          </a:prstGeom>
          <a:noFill/>
        </p:spPr>
        <p:txBody>
          <a:bodyPr wrap="square" rtlCol="0">
            <a:spAutoFit/>
          </a:bodyPr>
          <a:lstStyle/>
          <a:p>
            <a:pPr algn="ctr"/>
            <a:r>
              <a:rPr lang="en-US" sz="2400" b="1" dirty="0"/>
              <a:t>“Large geographic area. Infrastructure is hired from telecommunication companies who own and manage it. Connected with telephone lines, fibre optic cables or satellite links.”</a:t>
            </a:r>
            <a:endParaRPr lang="en-GB" sz="2400" b="1" dirty="0"/>
          </a:p>
        </p:txBody>
      </p:sp>
      <p:sp>
        <p:nvSpPr>
          <p:cNvPr id="9" name="TextBox 8">
            <a:extLst>
              <a:ext uri="{FF2B5EF4-FFF2-40B4-BE49-F238E27FC236}">
                <a16:creationId xmlns:a16="http://schemas.microsoft.com/office/drawing/2014/main" id="{EC56FB8E-838F-4EA8-9015-6C4F2E0A46D1}"/>
              </a:ext>
            </a:extLst>
          </p:cNvPr>
          <p:cNvSpPr txBox="1"/>
          <p:nvPr/>
        </p:nvSpPr>
        <p:spPr>
          <a:xfrm>
            <a:off x="0" y="2894578"/>
            <a:ext cx="12192000" cy="461665"/>
          </a:xfrm>
          <a:prstGeom prst="rect">
            <a:avLst/>
          </a:prstGeom>
          <a:noFill/>
        </p:spPr>
        <p:txBody>
          <a:bodyPr wrap="square" rtlCol="0">
            <a:spAutoFit/>
          </a:bodyPr>
          <a:lstStyle/>
          <a:p>
            <a:pPr algn="ctr"/>
            <a:r>
              <a:rPr lang="en-GB" sz="2400" b="1" dirty="0"/>
              <a:t>Wide Area Network</a:t>
            </a:r>
          </a:p>
        </p:txBody>
      </p:sp>
    </p:spTree>
    <p:extLst>
      <p:ext uri="{BB962C8B-B14F-4D97-AF65-F5344CB8AC3E}">
        <p14:creationId xmlns:p14="http://schemas.microsoft.com/office/powerpoint/2010/main" val="12537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Client-server network</a:t>
            </a:r>
          </a:p>
        </p:txBody>
      </p:sp>
      <p:sp>
        <p:nvSpPr>
          <p:cNvPr id="2" name="Slide Number Placeholder 1"/>
          <p:cNvSpPr>
            <a:spLocks noGrp="1"/>
          </p:cNvSpPr>
          <p:nvPr>
            <p:ph type="sldNum" sz="quarter" idx="12"/>
          </p:nvPr>
        </p:nvSpPr>
        <p:spPr/>
        <p:txBody>
          <a:bodyPr/>
          <a:lstStyle/>
          <a:p>
            <a:fld id="{F01C0A8E-E8C2-469C-905E-C6857145D775}" type="slidenum">
              <a:rPr lang="en-GB" smtClean="0"/>
              <a:t>66</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1.3.1 Networks and topologies</a:t>
            </a:r>
          </a:p>
        </p:txBody>
      </p:sp>
      <p:sp>
        <p:nvSpPr>
          <p:cNvPr id="7" name="TextBox 6">
            <a:extLst>
              <a:ext uri="{FF2B5EF4-FFF2-40B4-BE49-F238E27FC236}">
                <a16:creationId xmlns:a16="http://schemas.microsoft.com/office/drawing/2014/main" id="{B3C4F53E-300C-46C3-8E95-D0463923CB4E}"/>
              </a:ext>
            </a:extLst>
          </p:cNvPr>
          <p:cNvSpPr txBox="1"/>
          <p:nvPr/>
        </p:nvSpPr>
        <p:spPr>
          <a:xfrm>
            <a:off x="0" y="3570853"/>
            <a:ext cx="12192000" cy="1200329"/>
          </a:xfrm>
          <a:prstGeom prst="rect">
            <a:avLst/>
          </a:prstGeom>
          <a:noFill/>
        </p:spPr>
        <p:txBody>
          <a:bodyPr wrap="square" rtlCol="0">
            <a:spAutoFit/>
          </a:bodyPr>
          <a:lstStyle/>
          <a:p>
            <a:pPr algn="ctr"/>
            <a:r>
              <a:rPr lang="en-US" sz="2400" b="1" dirty="0"/>
              <a:t>“A client makes requests to the server for data and connections. A server controls access </a:t>
            </a:r>
            <a:br>
              <a:rPr lang="en-US" sz="2400" b="1" dirty="0"/>
            </a:br>
            <a:r>
              <a:rPr lang="en-US" sz="2400" b="1" dirty="0"/>
              <a:t>and security to one shared file store. A server manages access to the internet, shared printers and email services, as well as running data backups.”</a:t>
            </a:r>
            <a:endParaRPr lang="en-GB" sz="2400" b="1" dirty="0"/>
          </a:p>
        </p:txBody>
      </p:sp>
    </p:spTree>
    <p:extLst>
      <p:ext uri="{BB962C8B-B14F-4D97-AF65-F5344CB8AC3E}">
        <p14:creationId xmlns:p14="http://schemas.microsoft.com/office/powerpoint/2010/main" val="2455543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Peer-to-peer network</a:t>
            </a:r>
          </a:p>
        </p:txBody>
      </p:sp>
      <p:sp>
        <p:nvSpPr>
          <p:cNvPr id="2" name="Slide Number Placeholder 1"/>
          <p:cNvSpPr>
            <a:spLocks noGrp="1"/>
          </p:cNvSpPr>
          <p:nvPr>
            <p:ph type="sldNum" sz="quarter" idx="12"/>
          </p:nvPr>
        </p:nvSpPr>
        <p:spPr/>
        <p:txBody>
          <a:bodyPr/>
          <a:lstStyle/>
          <a:p>
            <a:fld id="{F01C0A8E-E8C2-469C-905E-C6857145D775}" type="slidenum">
              <a:rPr lang="en-GB" smtClean="0"/>
              <a:t>67</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1.3.1 Networks and topologies</a:t>
            </a:r>
          </a:p>
        </p:txBody>
      </p:sp>
      <p:sp>
        <p:nvSpPr>
          <p:cNvPr id="7" name="TextBox 6">
            <a:extLst>
              <a:ext uri="{FF2B5EF4-FFF2-40B4-BE49-F238E27FC236}">
                <a16:creationId xmlns:a16="http://schemas.microsoft.com/office/drawing/2014/main" id="{BA84EFCF-9793-4181-8C16-FB827C7E0C46}"/>
              </a:ext>
            </a:extLst>
          </p:cNvPr>
          <p:cNvSpPr txBox="1"/>
          <p:nvPr/>
        </p:nvSpPr>
        <p:spPr>
          <a:xfrm>
            <a:off x="0" y="3570853"/>
            <a:ext cx="12192000" cy="830997"/>
          </a:xfrm>
          <a:prstGeom prst="rect">
            <a:avLst/>
          </a:prstGeom>
          <a:noFill/>
        </p:spPr>
        <p:txBody>
          <a:bodyPr wrap="square" rtlCol="0">
            <a:spAutoFit/>
          </a:bodyPr>
          <a:lstStyle/>
          <a:p>
            <a:pPr algn="ctr"/>
            <a:r>
              <a:rPr lang="en-US" sz="2400" b="1" dirty="0"/>
              <a:t>“All computers are equal and serve their own files to each other. Each computer is responsible for its own security and backups and usually has its own printer.”</a:t>
            </a:r>
            <a:endParaRPr lang="en-GB" sz="2400" b="1" dirty="0"/>
          </a:p>
        </p:txBody>
      </p:sp>
    </p:spTree>
    <p:extLst>
      <p:ext uri="{BB962C8B-B14F-4D97-AF65-F5344CB8AC3E}">
        <p14:creationId xmlns:p14="http://schemas.microsoft.com/office/powerpoint/2010/main" val="1201261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Wireless access point</a:t>
            </a:r>
          </a:p>
        </p:txBody>
      </p:sp>
      <p:sp>
        <p:nvSpPr>
          <p:cNvPr id="2" name="Slide Number Placeholder 1"/>
          <p:cNvSpPr>
            <a:spLocks noGrp="1"/>
          </p:cNvSpPr>
          <p:nvPr>
            <p:ph type="sldNum" sz="quarter" idx="12"/>
          </p:nvPr>
        </p:nvSpPr>
        <p:spPr/>
        <p:txBody>
          <a:bodyPr/>
          <a:lstStyle/>
          <a:p>
            <a:fld id="{F01C0A8E-E8C2-469C-905E-C6857145D775}" type="slidenum">
              <a:rPr lang="en-GB" smtClean="0"/>
              <a:t>68</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1.3.1 Networks and topologies</a:t>
            </a:r>
          </a:p>
        </p:txBody>
      </p:sp>
      <p:sp>
        <p:nvSpPr>
          <p:cNvPr id="7" name="TextBox 6">
            <a:extLst>
              <a:ext uri="{FF2B5EF4-FFF2-40B4-BE49-F238E27FC236}">
                <a16:creationId xmlns:a16="http://schemas.microsoft.com/office/drawing/2014/main" id="{49AFD5C9-7A49-4EF9-B89F-2DF194E3EA89}"/>
              </a:ext>
            </a:extLst>
          </p:cNvPr>
          <p:cNvSpPr txBox="1"/>
          <p:nvPr/>
        </p:nvSpPr>
        <p:spPr>
          <a:xfrm>
            <a:off x="0" y="3570853"/>
            <a:ext cx="12192000" cy="461665"/>
          </a:xfrm>
          <a:prstGeom prst="rect">
            <a:avLst/>
          </a:prstGeom>
          <a:noFill/>
        </p:spPr>
        <p:txBody>
          <a:bodyPr wrap="square" rtlCol="0">
            <a:spAutoFit/>
          </a:bodyPr>
          <a:lstStyle/>
          <a:p>
            <a:pPr algn="ctr"/>
            <a:r>
              <a:rPr lang="en-US" sz="2400" b="1" dirty="0"/>
              <a:t>“Hardware that allows a Wi-Fi-enabled device to connect to a network.”</a:t>
            </a:r>
            <a:endParaRPr lang="en-GB" sz="2400" b="1" dirty="0"/>
          </a:p>
        </p:txBody>
      </p:sp>
    </p:spTree>
    <p:extLst>
      <p:ext uri="{BB962C8B-B14F-4D97-AF65-F5344CB8AC3E}">
        <p14:creationId xmlns:p14="http://schemas.microsoft.com/office/powerpoint/2010/main" val="3268365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Router</a:t>
            </a:r>
          </a:p>
        </p:txBody>
      </p:sp>
      <p:sp>
        <p:nvSpPr>
          <p:cNvPr id="2" name="Slide Number Placeholder 1"/>
          <p:cNvSpPr>
            <a:spLocks noGrp="1"/>
          </p:cNvSpPr>
          <p:nvPr>
            <p:ph type="sldNum" sz="quarter" idx="12"/>
          </p:nvPr>
        </p:nvSpPr>
        <p:spPr/>
        <p:txBody>
          <a:bodyPr/>
          <a:lstStyle/>
          <a:p>
            <a:fld id="{F01C0A8E-E8C2-469C-905E-C6857145D775}" type="slidenum">
              <a:rPr lang="en-GB" smtClean="0"/>
              <a:t>69</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1.3.1 Networks and topologies</a:t>
            </a:r>
          </a:p>
        </p:txBody>
      </p:sp>
      <p:sp>
        <p:nvSpPr>
          <p:cNvPr id="7" name="TextBox 6">
            <a:extLst>
              <a:ext uri="{FF2B5EF4-FFF2-40B4-BE49-F238E27FC236}">
                <a16:creationId xmlns:a16="http://schemas.microsoft.com/office/drawing/2014/main" id="{9438ECC4-2B6A-4286-AEA7-A46B8C18FFF7}"/>
              </a:ext>
            </a:extLst>
          </p:cNvPr>
          <p:cNvSpPr txBox="1"/>
          <p:nvPr/>
        </p:nvSpPr>
        <p:spPr>
          <a:xfrm>
            <a:off x="0" y="3570853"/>
            <a:ext cx="12192000" cy="830997"/>
          </a:xfrm>
          <a:prstGeom prst="rect">
            <a:avLst/>
          </a:prstGeom>
          <a:noFill/>
        </p:spPr>
        <p:txBody>
          <a:bodyPr wrap="square" rtlCol="0">
            <a:spAutoFit/>
          </a:bodyPr>
          <a:lstStyle/>
          <a:p>
            <a:pPr algn="ctr"/>
            <a:r>
              <a:rPr lang="en-GB" sz="2400" b="1" dirty="0"/>
              <a:t>“A router sends data between networks. It is needed to connect a local area network to </a:t>
            </a:r>
            <a:br>
              <a:rPr lang="en-GB" sz="2400" b="1" dirty="0"/>
            </a:br>
            <a:r>
              <a:rPr lang="en-GB" sz="2400" b="1" dirty="0"/>
              <a:t>a wide area network. It uses the IP address on a device to route traffic to other routers.”</a:t>
            </a:r>
          </a:p>
        </p:txBody>
      </p:sp>
    </p:spTree>
    <p:extLst>
      <p:ext uri="{BB962C8B-B14F-4D97-AF65-F5344CB8AC3E}">
        <p14:creationId xmlns:p14="http://schemas.microsoft.com/office/powerpoint/2010/main" val="21662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1.1 Systems architecture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Register</a:t>
            </a:r>
          </a:p>
        </p:txBody>
      </p:sp>
      <p:sp>
        <p:nvSpPr>
          <p:cNvPr id="2" name="Slide Number Placeholder 1"/>
          <p:cNvSpPr>
            <a:spLocks noGrp="1"/>
          </p:cNvSpPr>
          <p:nvPr>
            <p:ph type="sldNum" sz="quarter" idx="12"/>
          </p:nvPr>
        </p:nvSpPr>
        <p:spPr/>
        <p:txBody>
          <a:bodyPr/>
          <a:lstStyle/>
          <a:p>
            <a:fld id="{F01C0A8E-E8C2-469C-905E-C6857145D775}" type="slidenum">
              <a:rPr lang="en-GB" smtClean="0"/>
              <a:t>7</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1.1.1 Architecture of the CPU</a:t>
            </a:r>
          </a:p>
        </p:txBody>
      </p:sp>
      <p:sp>
        <p:nvSpPr>
          <p:cNvPr id="7" name="TextBox 6">
            <a:extLst>
              <a:ext uri="{FF2B5EF4-FFF2-40B4-BE49-F238E27FC236}">
                <a16:creationId xmlns:a16="http://schemas.microsoft.com/office/drawing/2014/main" id="{9A7019C2-6C76-4553-A0A8-E37759488979}"/>
              </a:ext>
            </a:extLst>
          </p:cNvPr>
          <p:cNvSpPr txBox="1"/>
          <p:nvPr/>
        </p:nvSpPr>
        <p:spPr>
          <a:xfrm>
            <a:off x="0" y="3570853"/>
            <a:ext cx="12192000" cy="830997"/>
          </a:xfrm>
          <a:prstGeom prst="rect">
            <a:avLst/>
          </a:prstGeom>
          <a:noFill/>
        </p:spPr>
        <p:txBody>
          <a:bodyPr wrap="square" rtlCol="0">
            <a:spAutoFit/>
          </a:bodyPr>
          <a:lstStyle/>
          <a:p>
            <a:pPr algn="ctr"/>
            <a:r>
              <a:rPr lang="en-GB" sz="2400" b="1" dirty="0"/>
              <a:t>“Tiny areas of extremely fast memory located in the CPU, normally designed for a specific purpose where data or control information is stored temporarily – e.g., MAR, MDR, etc.”</a:t>
            </a:r>
          </a:p>
        </p:txBody>
      </p:sp>
    </p:spTree>
    <p:extLst>
      <p:ext uri="{BB962C8B-B14F-4D97-AF65-F5344CB8AC3E}">
        <p14:creationId xmlns:p14="http://schemas.microsoft.com/office/powerpoint/2010/main" val="109443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Switch</a:t>
            </a:r>
          </a:p>
        </p:txBody>
      </p:sp>
      <p:sp>
        <p:nvSpPr>
          <p:cNvPr id="2" name="Slide Number Placeholder 1"/>
          <p:cNvSpPr>
            <a:spLocks noGrp="1"/>
          </p:cNvSpPr>
          <p:nvPr>
            <p:ph type="sldNum" sz="quarter" idx="12"/>
          </p:nvPr>
        </p:nvSpPr>
        <p:spPr/>
        <p:txBody>
          <a:bodyPr/>
          <a:lstStyle/>
          <a:p>
            <a:fld id="{F01C0A8E-E8C2-469C-905E-C6857145D775}" type="slidenum">
              <a:rPr lang="en-GB" smtClean="0"/>
              <a:t>70</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1.3.1 Networks and topologies</a:t>
            </a:r>
          </a:p>
        </p:txBody>
      </p:sp>
      <p:sp>
        <p:nvSpPr>
          <p:cNvPr id="7" name="TextBox 6">
            <a:extLst>
              <a:ext uri="{FF2B5EF4-FFF2-40B4-BE49-F238E27FC236}">
                <a16:creationId xmlns:a16="http://schemas.microsoft.com/office/drawing/2014/main" id="{B780D6B5-9295-4E36-AF73-65CC88D726FF}"/>
              </a:ext>
            </a:extLst>
          </p:cNvPr>
          <p:cNvSpPr txBox="1"/>
          <p:nvPr/>
        </p:nvSpPr>
        <p:spPr>
          <a:xfrm>
            <a:off x="0" y="3570853"/>
            <a:ext cx="12192000" cy="830997"/>
          </a:xfrm>
          <a:prstGeom prst="rect">
            <a:avLst/>
          </a:prstGeom>
          <a:noFill/>
        </p:spPr>
        <p:txBody>
          <a:bodyPr wrap="square" rtlCol="0">
            <a:spAutoFit/>
          </a:bodyPr>
          <a:lstStyle/>
          <a:p>
            <a:pPr algn="ctr"/>
            <a:r>
              <a:rPr lang="en-GB" sz="2400" b="1" dirty="0"/>
              <a:t>“A switch sends data between computers on a local area network. </a:t>
            </a:r>
            <a:br>
              <a:rPr lang="en-GB" sz="2400" b="1" dirty="0"/>
            </a:br>
            <a:r>
              <a:rPr lang="en-GB" sz="2400" b="1" dirty="0"/>
              <a:t>It uses the NIC address on a device to route traffic.”</a:t>
            </a:r>
          </a:p>
        </p:txBody>
      </p:sp>
    </p:spTree>
    <p:extLst>
      <p:ext uri="{BB962C8B-B14F-4D97-AF65-F5344CB8AC3E}">
        <p14:creationId xmlns:p14="http://schemas.microsoft.com/office/powerpoint/2010/main" val="191634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NIC</a:t>
            </a:r>
          </a:p>
        </p:txBody>
      </p:sp>
      <p:sp>
        <p:nvSpPr>
          <p:cNvPr id="2" name="Slide Number Placeholder 1"/>
          <p:cNvSpPr>
            <a:spLocks noGrp="1"/>
          </p:cNvSpPr>
          <p:nvPr>
            <p:ph type="sldNum" sz="quarter" idx="12"/>
          </p:nvPr>
        </p:nvSpPr>
        <p:spPr/>
        <p:txBody>
          <a:bodyPr/>
          <a:lstStyle/>
          <a:p>
            <a:fld id="{F01C0A8E-E8C2-469C-905E-C6857145D775}" type="slidenum">
              <a:rPr lang="en-GB" smtClean="0"/>
              <a:t>71</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1.3.1 Networks and topologies</a:t>
            </a:r>
          </a:p>
        </p:txBody>
      </p:sp>
      <p:sp>
        <p:nvSpPr>
          <p:cNvPr id="7" name="TextBox 6">
            <a:extLst>
              <a:ext uri="{FF2B5EF4-FFF2-40B4-BE49-F238E27FC236}">
                <a16:creationId xmlns:a16="http://schemas.microsoft.com/office/drawing/2014/main" id="{4FE306CC-44FF-4C63-8786-9E66EAF6ED62}"/>
              </a:ext>
            </a:extLst>
          </p:cNvPr>
          <p:cNvSpPr txBox="1"/>
          <p:nvPr/>
        </p:nvSpPr>
        <p:spPr>
          <a:xfrm>
            <a:off x="0" y="3570853"/>
            <a:ext cx="12192000" cy="461665"/>
          </a:xfrm>
          <a:prstGeom prst="rect">
            <a:avLst/>
          </a:prstGeom>
          <a:noFill/>
        </p:spPr>
        <p:txBody>
          <a:bodyPr wrap="square" rtlCol="0">
            <a:spAutoFit/>
          </a:bodyPr>
          <a:lstStyle/>
          <a:p>
            <a:pPr algn="ctr"/>
            <a:r>
              <a:rPr lang="en-US" sz="2400" b="1" dirty="0"/>
              <a:t>“Hardware that connects a computer to a network.”</a:t>
            </a:r>
            <a:endParaRPr lang="en-GB" sz="2400" b="1" dirty="0"/>
          </a:p>
        </p:txBody>
      </p:sp>
      <p:sp>
        <p:nvSpPr>
          <p:cNvPr id="9" name="TextBox 8">
            <a:extLst>
              <a:ext uri="{FF2B5EF4-FFF2-40B4-BE49-F238E27FC236}">
                <a16:creationId xmlns:a16="http://schemas.microsoft.com/office/drawing/2014/main" id="{18B69D79-DFB6-4F21-B0D6-DDA042A40976}"/>
              </a:ext>
            </a:extLst>
          </p:cNvPr>
          <p:cNvSpPr txBox="1"/>
          <p:nvPr/>
        </p:nvSpPr>
        <p:spPr>
          <a:xfrm>
            <a:off x="0" y="2894578"/>
            <a:ext cx="12192000" cy="461665"/>
          </a:xfrm>
          <a:prstGeom prst="rect">
            <a:avLst/>
          </a:prstGeom>
          <a:noFill/>
        </p:spPr>
        <p:txBody>
          <a:bodyPr wrap="square" rtlCol="0">
            <a:spAutoFit/>
          </a:bodyPr>
          <a:lstStyle/>
          <a:p>
            <a:pPr algn="ctr"/>
            <a:r>
              <a:rPr lang="en-GB" sz="2400" b="1" dirty="0"/>
              <a:t>Network Interface Card/Controller</a:t>
            </a:r>
          </a:p>
        </p:txBody>
      </p:sp>
    </p:spTree>
    <p:extLst>
      <p:ext uri="{BB962C8B-B14F-4D97-AF65-F5344CB8AC3E}">
        <p14:creationId xmlns:p14="http://schemas.microsoft.com/office/powerpoint/2010/main" val="401947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Transmission media</a:t>
            </a:r>
          </a:p>
        </p:txBody>
      </p:sp>
      <p:sp>
        <p:nvSpPr>
          <p:cNvPr id="2" name="Slide Number Placeholder 1"/>
          <p:cNvSpPr>
            <a:spLocks noGrp="1"/>
          </p:cNvSpPr>
          <p:nvPr>
            <p:ph type="sldNum" sz="quarter" idx="12"/>
          </p:nvPr>
        </p:nvSpPr>
        <p:spPr/>
        <p:txBody>
          <a:bodyPr/>
          <a:lstStyle/>
          <a:p>
            <a:fld id="{F01C0A8E-E8C2-469C-905E-C6857145D775}" type="slidenum">
              <a:rPr lang="en-GB" smtClean="0"/>
              <a:t>72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1.3.1 Networks and topologies</a:t>
            </a:r>
          </a:p>
        </p:txBody>
      </p:sp>
      <p:sp>
        <p:nvSpPr>
          <p:cNvPr id="7" name="TextBox 6">
            <a:extLst>
              <a:ext uri="{FF2B5EF4-FFF2-40B4-BE49-F238E27FC236}">
                <a16:creationId xmlns:a16="http://schemas.microsoft.com/office/drawing/2014/main" id="{B5A4FF86-A4FF-4D38-BD60-B3B4AE60D988}"/>
              </a:ext>
            </a:extLst>
          </p:cNvPr>
          <p:cNvSpPr txBox="1"/>
          <p:nvPr/>
        </p:nvSpPr>
        <p:spPr>
          <a:xfrm>
            <a:off x="0" y="3570853"/>
            <a:ext cx="12192000" cy="830997"/>
          </a:xfrm>
          <a:prstGeom prst="rect">
            <a:avLst/>
          </a:prstGeom>
          <a:noFill/>
        </p:spPr>
        <p:txBody>
          <a:bodyPr wrap="square" rtlCol="0">
            <a:spAutoFit/>
          </a:bodyPr>
          <a:lstStyle/>
          <a:p>
            <a:pPr algn="ctr"/>
            <a:r>
              <a:rPr lang="en-US" sz="2400" b="1" dirty="0"/>
              <a:t>“Physical media that can be used to transmit data – </a:t>
            </a:r>
            <a:br>
              <a:rPr lang="en-US" sz="2400" b="1" dirty="0"/>
            </a:br>
            <a:r>
              <a:rPr lang="en-US" sz="2400" b="1" dirty="0"/>
              <a:t>e.g., twisted copper cable, fibre optic, etc.”</a:t>
            </a:r>
            <a:endParaRPr lang="en-GB" sz="2400" b="1" dirty="0"/>
          </a:p>
        </p:txBody>
      </p:sp>
    </p:spTree>
    <p:extLst>
      <p:ext uri="{BB962C8B-B14F-4D97-AF65-F5344CB8AC3E}">
        <p14:creationId xmlns:p14="http://schemas.microsoft.com/office/powerpoint/2010/main" val="174239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The internet</a:t>
            </a:r>
          </a:p>
        </p:txBody>
      </p:sp>
      <p:sp>
        <p:nvSpPr>
          <p:cNvPr id="2" name="Slide Number Placeholder 1"/>
          <p:cNvSpPr>
            <a:spLocks noGrp="1"/>
          </p:cNvSpPr>
          <p:nvPr>
            <p:ph type="sldNum" sz="quarter" idx="12"/>
          </p:nvPr>
        </p:nvSpPr>
        <p:spPr/>
        <p:txBody>
          <a:bodyPr/>
          <a:lstStyle/>
          <a:p>
            <a:fld id="{F01C0A8E-E8C2-469C-905E-C6857145D775}" type="slidenum">
              <a:rPr lang="en-GB" smtClean="0"/>
              <a:t>73</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1.3.1 Networks and topologies</a:t>
            </a:r>
          </a:p>
        </p:txBody>
      </p:sp>
      <p:sp>
        <p:nvSpPr>
          <p:cNvPr id="7" name="TextBox 6">
            <a:extLst>
              <a:ext uri="{FF2B5EF4-FFF2-40B4-BE49-F238E27FC236}">
                <a16:creationId xmlns:a16="http://schemas.microsoft.com/office/drawing/2014/main" id="{D9A087A6-55B0-449D-8833-2B799CD0419B}"/>
              </a:ext>
            </a:extLst>
          </p:cNvPr>
          <p:cNvSpPr txBox="1"/>
          <p:nvPr/>
        </p:nvSpPr>
        <p:spPr>
          <a:xfrm>
            <a:off x="0" y="3570853"/>
            <a:ext cx="12192000" cy="830997"/>
          </a:xfrm>
          <a:prstGeom prst="rect">
            <a:avLst/>
          </a:prstGeom>
          <a:noFill/>
        </p:spPr>
        <p:txBody>
          <a:bodyPr wrap="square" rtlCol="0">
            <a:spAutoFit/>
          </a:bodyPr>
          <a:lstStyle/>
          <a:p>
            <a:pPr algn="ctr"/>
            <a:r>
              <a:rPr lang="en-GB" sz="2400" b="1" dirty="0"/>
              <a:t>“A worldwide collection of interconnected computer networks. </a:t>
            </a:r>
            <a:br>
              <a:rPr lang="en-GB" sz="2400" b="1" dirty="0"/>
            </a:br>
            <a:r>
              <a:rPr lang="en-GB" sz="2400" b="1" dirty="0"/>
              <a:t>An example of a WAN – the largest in existence.”</a:t>
            </a:r>
          </a:p>
        </p:txBody>
      </p:sp>
    </p:spTree>
    <p:extLst>
      <p:ext uri="{BB962C8B-B14F-4D97-AF65-F5344CB8AC3E}">
        <p14:creationId xmlns:p14="http://schemas.microsoft.com/office/powerpoint/2010/main" val="227281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DNS</a:t>
            </a:r>
          </a:p>
        </p:txBody>
      </p:sp>
      <p:sp>
        <p:nvSpPr>
          <p:cNvPr id="2" name="Slide Number Placeholder 1"/>
          <p:cNvSpPr>
            <a:spLocks noGrp="1"/>
          </p:cNvSpPr>
          <p:nvPr>
            <p:ph type="sldNum" sz="quarter" idx="12"/>
          </p:nvPr>
        </p:nvSpPr>
        <p:spPr/>
        <p:txBody>
          <a:bodyPr/>
          <a:lstStyle/>
          <a:p>
            <a:fld id="{F01C0A8E-E8C2-469C-905E-C6857145D775}" type="slidenum">
              <a:rPr lang="en-GB" smtClean="0"/>
              <a:t>74</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1.3.1 Networks and topologies</a:t>
            </a:r>
          </a:p>
        </p:txBody>
      </p:sp>
      <p:sp>
        <p:nvSpPr>
          <p:cNvPr id="7" name="TextBox 6">
            <a:extLst>
              <a:ext uri="{FF2B5EF4-FFF2-40B4-BE49-F238E27FC236}">
                <a16:creationId xmlns:a16="http://schemas.microsoft.com/office/drawing/2014/main" id="{DEF98590-A965-40BD-B385-5B9260214508}"/>
              </a:ext>
            </a:extLst>
          </p:cNvPr>
          <p:cNvSpPr txBox="1"/>
          <p:nvPr/>
        </p:nvSpPr>
        <p:spPr>
          <a:xfrm>
            <a:off x="0" y="3570853"/>
            <a:ext cx="12192000" cy="1200329"/>
          </a:xfrm>
          <a:prstGeom prst="rect">
            <a:avLst/>
          </a:prstGeom>
          <a:noFill/>
        </p:spPr>
        <p:txBody>
          <a:bodyPr wrap="square" rtlCol="0">
            <a:spAutoFit/>
          </a:bodyPr>
          <a:lstStyle/>
          <a:p>
            <a:pPr algn="ctr"/>
            <a:r>
              <a:rPr lang="en-US" sz="2400" b="1" dirty="0"/>
              <a:t>“The internet equivalent of the phone book. Maintains a directory of domain names and translates them to Internet Protocol (IP) addresses – this is necessary because, although domain names are easy to remember, computers access websites using IP addresses.”</a:t>
            </a:r>
            <a:endParaRPr lang="en-GB" sz="2400" b="1" dirty="0"/>
          </a:p>
        </p:txBody>
      </p:sp>
      <p:sp>
        <p:nvSpPr>
          <p:cNvPr id="9" name="TextBox 8">
            <a:extLst>
              <a:ext uri="{FF2B5EF4-FFF2-40B4-BE49-F238E27FC236}">
                <a16:creationId xmlns:a16="http://schemas.microsoft.com/office/drawing/2014/main" id="{D1A3C6D2-4D8F-4442-A756-1DF935FD7C9A}"/>
              </a:ext>
            </a:extLst>
          </p:cNvPr>
          <p:cNvSpPr txBox="1"/>
          <p:nvPr/>
        </p:nvSpPr>
        <p:spPr>
          <a:xfrm>
            <a:off x="0" y="2894578"/>
            <a:ext cx="12192000" cy="461665"/>
          </a:xfrm>
          <a:prstGeom prst="rect">
            <a:avLst/>
          </a:prstGeom>
          <a:noFill/>
        </p:spPr>
        <p:txBody>
          <a:bodyPr wrap="square" rtlCol="0">
            <a:spAutoFit/>
          </a:bodyPr>
          <a:lstStyle/>
          <a:p>
            <a:pPr algn="ctr"/>
            <a:r>
              <a:rPr lang="en-GB" sz="2400" b="1" dirty="0"/>
              <a:t>Domain Name System</a:t>
            </a:r>
          </a:p>
        </p:txBody>
      </p:sp>
    </p:spTree>
    <p:extLst>
      <p:ext uri="{BB962C8B-B14F-4D97-AF65-F5344CB8AC3E}">
        <p14:creationId xmlns:p14="http://schemas.microsoft.com/office/powerpoint/2010/main" val="1926983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Hosting</a:t>
            </a:r>
          </a:p>
        </p:txBody>
      </p:sp>
      <p:sp>
        <p:nvSpPr>
          <p:cNvPr id="2" name="Slide Number Placeholder 1"/>
          <p:cNvSpPr>
            <a:spLocks noGrp="1"/>
          </p:cNvSpPr>
          <p:nvPr>
            <p:ph type="sldNum" sz="quarter" idx="12"/>
          </p:nvPr>
        </p:nvSpPr>
        <p:spPr/>
        <p:txBody>
          <a:bodyPr/>
          <a:lstStyle/>
          <a:p>
            <a:fld id="{F01C0A8E-E8C2-469C-905E-C6857145D775}" type="slidenum">
              <a:rPr lang="en-GB" smtClean="0"/>
              <a:t>75</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1.3.1 Networks and topologies</a:t>
            </a:r>
          </a:p>
        </p:txBody>
      </p:sp>
      <p:sp>
        <p:nvSpPr>
          <p:cNvPr id="7" name="TextBox 6">
            <a:extLst>
              <a:ext uri="{FF2B5EF4-FFF2-40B4-BE49-F238E27FC236}">
                <a16:creationId xmlns:a16="http://schemas.microsoft.com/office/drawing/2014/main" id="{57E58076-22B0-4B8F-A784-EB3B88750AC1}"/>
              </a:ext>
            </a:extLst>
          </p:cNvPr>
          <p:cNvSpPr txBox="1"/>
          <p:nvPr/>
        </p:nvSpPr>
        <p:spPr>
          <a:xfrm>
            <a:off x="0" y="3570853"/>
            <a:ext cx="12192000" cy="1200329"/>
          </a:xfrm>
          <a:prstGeom prst="rect">
            <a:avLst/>
          </a:prstGeom>
          <a:noFill/>
        </p:spPr>
        <p:txBody>
          <a:bodyPr wrap="square" rtlCol="0">
            <a:spAutoFit/>
          </a:bodyPr>
          <a:lstStyle/>
          <a:p>
            <a:pPr algn="ctr"/>
            <a:r>
              <a:rPr lang="en-US" sz="2400" b="1" dirty="0"/>
              <a:t>“Websites stored on dedicated servers. Used for websites that need to be available 24/7, </a:t>
            </a:r>
            <a:br>
              <a:rPr lang="en-US" sz="2400" b="1" dirty="0"/>
            </a:br>
            <a:r>
              <a:rPr lang="en-US" sz="2400" b="1" dirty="0"/>
              <a:t>be accessed by thousands of users at a time, be well-protected from hackers </a:t>
            </a:r>
            <a:br>
              <a:rPr lang="en-US" sz="2400" b="1" dirty="0"/>
            </a:br>
            <a:r>
              <a:rPr lang="en-US" sz="2400" b="1" dirty="0"/>
              <a:t>and have an IP address that doesn’t change.”</a:t>
            </a:r>
            <a:endParaRPr lang="en-GB" sz="2400" b="1" dirty="0"/>
          </a:p>
        </p:txBody>
      </p:sp>
    </p:spTree>
    <p:extLst>
      <p:ext uri="{BB962C8B-B14F-4D97-AF65-F5344CB8AC3E}">
        <p14:creationId xmlns:p14="http://schemas.microsoft.com/office/powerpoint/2010/main" val="3557508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The cloud</a:t>
            </a:r>
          </a:p>
        </p:txBody>
      </p:sp>
      <p:sp>
        <p:nvSpPr>
          <p:cNvPr id="2" name="Slide Number Placeholder 1"/>
          <p:cNvSpPr>
            <a:spLocks noGrp="1"/>
          </p:cNvSpPr>
          <p:nvPr>
            <p:ph type="sldNum" sz="quarter" idx="12"/>
          </p:nvPr>
        </p:nvSpPr>
        <p:spPr/>
        <p:txBody>
          <a:bodyPr/>
          <a:lstStyle/>
          <a:p>
            <a:fld id="{F01C0A8E-E8C2-469C-905E-C6857145D775}" type="slidenum">
              <a:rPr lang="en-GB" smtClean="0"/>
              <a:t>76</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1.3.1 Networks and topologies</a:t>
            </a:r>
          </a:p>
        </p:txBody>
      </p:sp>
      <p:sp>
        <p:nvSpPr>
          <p:cNvPr id="7" name="TextBox 6">
            <a:extLst>
              <a:ext uri="{FF2B5EF4-FFF2-40B4-BE49-F238E27FC236}">
                <a16:creationId xmlns:a16="http://schemas.microsoft.com/office/drawing/2014/main" id="{B5834A9B-9B20-4734-AB60-136AA3EBFBEE}"/>
              </a:ext>
            </a:extLst>
          </p:cNvPr>
          <p:cNvSpPr txBox="1"/>
          <p:nvPr/>
        </p:nvSpPr>
        <p:spPr>
          <a:xfrm>
            <a:off x="0" y="3570853"/>
            <a:ext cx="12192000" cy="830997"/>
          </a:xfrm>
          <a:prstGeom prst="rect">
            <a:avLst/>
          </a:prstGeom>
          <a:noFill/>
        </p:spPr>
        <p:txBody>
          <a:bodyPr wrap="square" rtlCol="0">
            <a:spAutoFit/>
          </a:bodyPr>
          <a:lstStyle/>
          <a:p>
            <a:pPr algn="ctr"/>
            <a:r>
              <a:rPr lang="en-US" sz="2400" b="1" dirty="0"/>
              <a:t>“Remote servers that store data to be accessed over the internet. Access anytime, anywhere from any device. Automatic backups. Collaborate on files easily.”</a:t>
            </a:r>
            <a:endParaRPr lang="en-GB" sz="2400" b="1" dirty="0"/>
          </a:p>
        </p:txBody>
      </p:sp>
    </p:spTree>
    <p:extLst>
      <p:ext uri="{BB962C8B-B14F-4D97-AF65-F5344CB8AC3E}">
        <p14:creationId xmlns:p14="http://schemas.microsoft.com/office/powerpoint/2010/main" val="2219078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Web server</a:t>
            </a:r>
          </a:p>
        </p:txBody>
      </p:sp>
      <p:sp>
        <p:nvSpPr>
          <p:cNvPr id="2" name="Slide Number Placeholder 1"/>
          <p:cNvSpPr>
            <a:spLocks noGrp="1"/>
          </p:cNvSpPr>
          <p:nvPr>
            <p:ph type="sldNum" sz="quarter" idx="12"/>
          </p:nvPr>
        </p:nvSpPr>
        <p:spPr/>
        <p:txBody>
          <a:bodyPr/>
          <a:lstStyle/>
          <a:p>
            <a:fld id="{F01C0A8E-E8C2-469C-905E-C6857145D775}" type="slidenum">
              <a:rPr lang="en-GB" smtClean="0"/>
              <a:t>77</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1.3.1 Networks and topologies</a:t>
            </a:r>
          </a:p>
        </p:txBody>
      </p:sp>
      <p:sp>
        <p:nvSpPr>
          <p:cNvPr id="9" name="TextBox 8">
            <a:extLst>
              <a:ext uri="{FF2B5EF4-FFF2-40B4-BE49-F238E27FC236}">
                <a16:creationId xmlns:a16="http://schemas.microsoft.com/office/drawing/2014/main" id="{E96CA98A-6E55-4DDF-8334-71B1ACB55AAF}"/>
              </a:ext>
            </a:extLst>
          </p:cNvPr>
          <p:cNvSpPr txBox="1"/>
          <p:nvPr/>
        </p:nvSpPr>
        <p:spPr>
          <a:xfrm>
            <a:off x="0" y="3570853"/>
            <a:ext cx="12192000" cy="1200329"/>
          </a:xfrm>
          <a:prstGeom prst="rect">
            <a:avLst/>
          </a:prstGeom>
          <a:noFill/>
        </p:spPr>
        <p:txBody>
          <a:bodyPr wrap="square" rtlCol="0">
            <a:spAutoFit/>
          </a:bodyPr>
          <a:lstStyle/>
          <a:p>
            <a:pPr algn="ctr"/>
            <a:r>
              <a:rPr lang="en-US" sz="2400" b="1" dirty="0"/>
              <a:t>“A program that uses HTTP (Hypertext Transfer Protocol) to deliver web pages to users. </a:t>
            </a:r>
            <a:br>
              <a:rPr lang="en-US" sz="2400" b="1" dirty="0"/>
            </a:br>
            <a:r>
              <a:rPr lang="en-US" sz="2400" b="1" dirty="0"/>
              <a:t>Page requests are forwarded by a computer’s HTTP client. Dedicated computers and </a:t>
            </a:r>
            <a:br>
              <a:rPr lang="en-US" sz="2400" b="1" dirty="0"/>
            </a:br>
            <a:r>
              <a:rPr lang="en-US" sz="2400" b="1" dirty="0"/>
              <a:t>appliances may also be referred to as web servers.”	</a:t>
            </a:r>
            <a:endParaRPr lang="en-GB" sz="2400" b="1" dirty="0"/>
          </a:p>
        </p:txBody>
      </p:sp>
    </p:spTree>
    <p:extLst>
      <p:ext uri="{BB962C8B-B14F-4D97-AF65-F5344CB8AC3E}">
        <p14:creationId xmlns:p14="http://schemas.microsoft.com/office/powerpoint/2010/main" val="366927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Client</a:t>
            </a:r>
          </a:p>
        </p:txBody>
      </p:sp>
      <p:sp>
        <p:nvSpPr>
          <p:cNvPr id="2" name="Slide Number Placeholder 1"/>
          <p:cNvSpPr>
            <a:spLocks noGrp="1"/>
          </p:cNvSpPr>
          <p:nvPr>
            <p:ph type="sldNum" sz="quarter" idx="12"/>
          </p:nvPr>
        </p:nvSpPr>
        <p:spPr/>
        <p:txBody>
          <a:bodyPr/>
          <a:lstStyle/>
          <a:p>
            <a:fld id="{F01C0A8E-E8C2-469C-905E-C6857145D775}" type="slidenum">
              <a:rPr lang="en-GB" smtClean="0"/>
              <a:t>78</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1.3.1 Networks and topologies</a:t>
            </a:r>
          </a:p>
        </p:txBody>
      </p:sp>
      <p:sp>
        <p:nvSpPr>
          <p:cNvPr id="7" name="TextBox 6">
            <a:extLst>
              <a:ext uri="{FF2B5EF4-FFF2-40B4-BE49-F238E27FC236}">
                <a16:creationId xmlns:a16="http://schemas.microsoft.com/office/drawing/2014/main" id="{06951DAE-E70E-4334-B507-80D9E94353B4}"/>
              </a:ext>
            </a:extLst>
          </p:cNvPr>
          <p:cNvSpPr txBox="1"/>
          <p:nvPr/>
        </p:nvSpPr>
        <p:spPr>
          <a:xfrm>
            <a:off x="0" y="3570853"/>
            <a:ext cx="12192000" cy="461665"/>
          </a:xfrm>
          <a:prstGeom prst="rect">
            <a:avLst/>
          </a:prstGeom>
          <a:noFill/>
        </p:spPr>
        <p:txBody>
          <a:bodyPr wrap="square" rtlCol="0">
            <a:spAutoFit/>
          </a:bodyPr>
          <a:lstStyle/>
          <a:p>
            <a:pPr algn="ctr"/>
            <a:r>
              <a:rPr lang="en-US" sz="2400" b="1" dirty="0"/>
              <a:t>“A device that requests and/or uses services from a remote/connected server.”</a:t>
            </a:r>
            <a:endParaRPr lang="en-GB" sz="2400" b="1" dirty="0"/>
          </a:p>
        </p:txBody>
      </p:sp>
    </p:spTree>
    <p:extLst>
      <p:ext uri="{BB962C8B-B14F-4D97-AF65-F5344CB8AC3E}">
        <p14:creationId xmlns:p14="http://schemas.microsoft.com/office/powerpoint/2010/main" val="3719784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Network topology</a:t>
            </a:r>
          </a:p>
        </p:txBody>
      </p:sp>
      <p:sp>
        <p:nvSpPr>
          <p:cNvPr id="2" name="Slide Number Placeholder 1"/>
          <p:cNvSpPr>
            <a:spLocks noGrp="1"/>
          </p:cNvSpPr>
          <p:nvPr>
            <p:ph type="sldNum" sz="quarter" idx="12"/>
          </p:nvPr>
        </p:nvSpPr>
        <p:spPr/>
        <p:txBody>
          <a:bodyPr/>
          <a:lstStyle/>
          <a:p>
            <a:fld id="{F01C0A8E-E8C2-469C-905E-C6857145D775}" type="slidenum">
              <a:rPr lang="en-GB" smtClean="0"/>
              <a:t>79</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1.3.1 Networks and topologies</a:t>
            </a:r>
          </a:p>
        </p:txBody>
      </p:sp>
      <p:sp>
        <p:nvSpPr>
          <p:cNvPr id="7" name="TextBox 6">
            <a:extLst>
              <a:ext uri="{FF2B5EF4-FFF2-40B4-BE49-F238E27FC236}">
                <a16:creationId xmlns:a16="http://schemas.microsoft.com/office/drawing/2014/main" id="{3C66038F-18B8-42FD-9CEC-3401F1E4EF58}"/>
              </a:ext>
            </a:extLst>
          </p:cNvPr>
          <p:cNvSpPr txBox="1"/>
          <p:nvPr/>
        </p:nvSpPr>
        <p:spPr>
          <a:xfrm>
            <a:off x="0" y="3570853"/>
            <a:ext cx="12192000" cy="830997"/>
          </a:xfrm>
          <a:prstGeom prst="rect">
            <a:avLst/>
          </a:prstGeom>
          <a:noFill/>
        </p:spPr>
        <p:txBody>
          <a:bodyPr wrap="square" rtlCol="0">
            <a:spAutoFit/>
          </a:bodyPr>
          <a:lstStyle/>
          <a:p>
            <a:pPr algn="ctr"/>
            <a:r>
              <a:rPr lang="en-US" sz="2400" b="1" dirty="0"/>
              <a:t>“The physical or logical arrangement of connected devices on a network – </a:t>
            </a:r>
            <a:br>
              <a:rPr lang="en-US" sz="2400" b="1" dirty="0"/>
            </a:br>
            <a:r>
              <a:rPr lang="en-US" sz="2400" b="1" dirty="0"/>
              <a:t>e.g., computers, switches, routers, printers, servers, etc.”</a:t>
            </a:r>
            <a:endParaRPr lang="en-GB" sz="2400" b="1" dirty="0"/>
          </a:p>
        </p:txBody>
      </p:sp>
    </p:spTree>
    <p:extLst>
      <p:ext uri="{BB962C8B-B14F-4D97-AF65-F5344CB8AC3E}">
        <p14:creationId xmlns:p14="http://schemas.microsoft.com/office/powerpoint/2010/main" val="234147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1.1 Systems architecture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Von Neumann architecture</a:t>
            </a:r>
          </a:p>
        </p:txBody>
      </p:sp>
      <p:sp>
        <p:nvSpPr>
          <p:cNvPr id="2" name="Slide Number Placeholder 1"/>
          <p:cNvSpPr>
            <a:spLocks noGrp="1"/>
          </p:cNvSpPr>
          <p:nvPr>
            <p:ph type="sldNum" sz="quarter" idx="12"/>
          </p:nvPr>
        </p:nvSpPr>
        <p:spPr/>
        <p:txBody>
          <a:bodyPr/>
          <a:lstStyle/>
          <a:p>
            <a:fld id="{F01C0A8E-E8C2-469C-905E-C6857145D775}" type="slidenum">
              <a:rPr lang="en-GB" smtClean="0"/>
              <a:t>8</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1.1.1 Architecture of the CPU</a:t>
            </a:r>
          </a:p>
        </p:txBody>
      </p:sp>
      <p:sp>
        <p:nvSpPr>
          <p:cNvPr id="7" name="TextBox 6">
            <a:extLst>
              <a:ext uri="{FF2B5EF4-FFF2-40B4-BE49-F238E27FC236}">
                <a16:creationId xmlns:a16="http://schemas.microsoft.com/office/drawing/2014/main" id="{76846FBA-7F92-4B75-85AC-9D8EAE02BE31}"/>
              </a:ext>
            </a:extLst>
          </p:cNvPr>
          <p:cNvSpPr txBox="1"/>
          <p:nvPr/>
        </p:nvSpPr>
        <p:spPr>
          <a:xfrm>
            <a:off x="0" y="3570853"/>
            <a:ext cx="12192000" cy="830997"/>
          </a:xfrm>
          <a:prstGeom prst="rect">
            <a:avLst/>
          </a:prstGeom>
          <a:noFill/>
        </p:spPr>
        <p:txBody>
          <a:bodyPr wrap="square" rtlCol="0">
            <a:spAutoFit/>
          </a:bodyPr>
          <a:lstStyle/>
          <a:p>
            <a:pPr algn="ctr"/>
            <a:r>
              <a:rPr lang="en-US" sz="2400" b="1" dirty="0"/>
              <a:t>“Traditional computer architecture that forms the basis of most digital computer systems. Instructions are fetched, decoded and executed one at a time.”</a:t>
            </a:r>
            <a:endParaRPr lang="en-GB" sz="2400" b="1" dirty="0"/>
          </a:p>
        </p:txBody>
      </p:sp>
    </p:spTree>
    <p:extLst>
      <p:ext uri="{BB962C8B-B14F-4D97-AF65-F5344CB8AC3E}">
        <p14:creationId xmlns:p14="http://schemas.microsoft.com/office/powerpoint/2010/main" val="190687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Star topology</a:t>
            </a:r>
          </a:p>
        </p:txBody>
      </p:sp>
      <p:sp>
        <p:nvSpPr>
          <p:cNvPr id="2" name="Slide Number Placeholder 1"/>
          <p:cNvSpPr>
            <a:spLocks noGrp="1"/>
          </p:cNvSpPr>
          <p:nvPr>
            <p:ph type="sldNum" sz="quarter" idx="12"/>
          </p:nvPr>
        </p:nvSpPr>
        <p:spPr/>
        <p:txBody>
          <a:bodyPr/>
          <a:lstStyle/>
          <a:p>
            <a:fld id="{F01C0A8E-E8C2-469C-905E-C6857145D775}" type="slidenum">
              <a:rPr lang="en-GB" smtClean="0"/>
              <a:t>80</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1.3.1 Networks and topologies</a:t>
            </a:r>
          </a:p>
        </p:txBody>
      </p:sp>
      <p:sp>
        <p:nvSpPr>
          <p:cNvPr id="7" name="TextBox 6">
            <a:extLst>
              <a:ext uri="{FF2B5EF4-FFF2-40B4-BE49-F238E27FC236}">
                <a16:creationId xmlns:a16="http://schemas.microsoft.com/office/drawing/2014/main" id="{9A122F5E-8F2E-4C2C-A3D7-6B8A39CA3DA5}"/>
              </a:ext>
            </a:extLst>
          </p:cNvPr>
          <p:cNvSpPr txBox="1"/>
          <p:nvPr/>
        </p:nvSpPr>
        <p:spPr>
          <a:xfrm>
            <a:off x="0" y="3570853"/>
            <a:ext cx="12192000" cy="830997"/>
          </a:xfrm>
          <a:prstGeom prst="rect">
            <a:avLst/>
          </a:prstGeom>
          <a:noFill/>
        </p:spPr>
        <p:txBody>
          <a:bodyPr wrap="square" rtlCol="0">
            <a:spAutoFit/>
          </a:bodyPr>
          <a:lstStyle/>
          <a:p>
            <a:pPr algn="ctr"/>
            <a:r>
              <a:rPr lang="en-US" sz="2400" b="1" dirty="0"/>
              <a:t>“Computers connected to a central switch. If one computer fails, no others are affected. </a:t>
            </a:r>
            <a:br>
              <a:rPr lang="en-US" sz="2400" b="1" dirty="0"/>
            </a:br>
            <a:r>
              <a:rPr lang="en-US" sz="2400" b="1" dirty="0"/>
              <a:t>If the switch fails, all connections are affected.”</a:t>
            </a:r>
            <a:endParaRPr lang="en-GB" sz="2400" b="1" dirty="0"/>
          </a:p>
        </p:txBody>
      </p:sp>
    </p:spTree>
    <p:extLst>
      <p:ext uri="{BB962C8B-B14F-4D97-AF65-F5344CB8AC3E}">
        <p14:creationId xmlns:p14="http://schemas.microsoft.com/office/powerpoint/2010/main" val="407768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Mesh topology</a:t>
            </a:r>
          </a:p>
        </p:txBody>
      </p:sp>
      <p:sp>
        <p:nvSpPr>
          <p:cNvPr id="2" name="Slide Number Placeholder 1"/>
          <p:cNvSpPr>
            <a:spLocks noGrp="1"/>
          </p:cNvSpPr>
          <p:nvPr>
            <p:ph type="sldNum" sz="quarter" idx="12"/>
          </p:nvPr>
        </p:nvSpPr>
        <p:spPr/>
        <p:txBody>
          <a:bodyPr/>
          <a:lstStyle/>
          <a:p>
            <a:fld id="{F01C0A8E-E8C2-469C-905E-C6857145D775}" type="slidenum">
              <a:rPr lang="en-GB" smtClean="0"/>
              <a:t>81</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1.3.1 Networks and topologies</a:t>
            </a:r>
          </a:p>
        </p:txBody>
      </p:sp>
      <p:sp>
        <p:nvSpPr>
          <p:cNvPr id="7" name="TextBox 6">
            <a:extLst>
              <a:ext uri="{FF2B5EF4-FFF2-40B4-BE49-F238E27FC236}">
                <a16:creationId xmlns:a16="http://schemas.microsoft.com/office/drawing/2014/main" id="{9DFFF31D-6C0F-4484-9253-A4101703EBB6}"/>
              </a:ext>
            </a:extLst>
          </p:cNvPr>
          <p:cNvSpPr txBox="1"/>
          <p:nvPr/>
        </p:nvSpPr>
        <p:spPr>
          <a:xfrm>
            <a:off x="0" y="3570853"/>
            <a:ext cx="12192000" cy="830997"/>
          </a:xfrm>
          <a:prstGeom prst="rect">
            <a:avLst/>
          </a:prstGeom>
          <a:noFill/>
        </p:spPr>
        <p:txBody>
          <a:bodyPr wrap="square" rtlCol="0">
            <a:spAutoFit/>
          </a:bodyPr>
          <a:lstStyle/>
          <a:p>
            <a:pPr algn="ctr"/>
            <a:r>
              <a:rPr lang="en-US" sz="2400" b="1" dirty="0"/>
              <a:t>“Switches/routers connected so there is more than one route to the destination – </a:t>
            </a:r>
            <a:br>
              <a:rPr lang="en-US" sz="2400" b="1" dirty="0"/>
            </a:br>
            <a:r>
              <a:rPr lang="en-US" sz="2400" b="1" dirty="0"/>
              <a:t>e.g., the internet. More resilient to faults but more cable is required.”</a:t>
            </a:r>
            <a:endParaRPr lang="en-GB" sz="2400" b="1" dirty="0"/>
          </a:p>
        </p:txBody>
      </p:sp>
    </p:spTree>
    <p:extLst>
      <p:ext uri="{BB962C8B-B14F-4D97-AF65-F5344CB8AC3E}">
        <p14:creationId xmlns:p14="http://schemas.microsoft.com/office/powerpoint/2010/main" val="2143348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Wired connection</a:t>
            </a:r>
          </a:p>
        </p:txBody>
      </p:sp>
      <p:sp>
        <p:nvSpPr>
          <p:cNvPr id="2" name="Slide Number Placeholder 1"/>
          <p:cNvSpPr>
            <a:spLocks noGrp="1"/>
          </p:cNvSpPr>
          <p:nvPr>
            <p:ph type="sldNum" sz="quarter" idx="12"/>
          </p:nvPr>
        </p:nvSpPr>
        <p:spPr/>
        <p:txBody>
          <a:bodyPr/>
          <a:lstStyle/>
          <a:p>
            <a:fld id="{F01C0A8E-E8C2-469C-905E-C6857145D775}" type="slidenum">
              <a:rPr lang="en-GB" smtClean="0"/>
              <a:t>82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1.3.2 Wired and wireless networks, protocols and layers</a:t>
            </a:r>
          </a:p>
        </p:txBody>
      </p:sp>
      <p:sp>
        <p:nvSpPr>
          <p:cNvPr id="7" name="TextBox 6">
            <a:extLst>
              <a:ext uri="{FF2B5EF4-FFF2-40B4-BE49-F238E27FC236}">
                <a16:creationId xmlns:a16="http://schemas.microsoft.com/office/drawing/2014/main" id="{96DB573C-E624-4133-B1BB-067AB19E350F}"/>
              </a:ext>
            </a:extLst>
          </p:cNvPr>
          <p:cNvSpPr txBox="1"/>
          <p:nvPr/>
        </p:nvSpPr>
        <p:spPr>
          <a:xfrm>
            <a:off x="0" y="3570853"/>
            <a:ext cx="12192000" cy="830997"/>
          </a:xfrm>
          <a:prstGeom prst="rect">
            <a:avLst/>
          </a:prstGeom>
          <a:noFill/>
        </p:spPr>
        <p:txBody>
          <a:bodyPr wrap="square" rtlCol="0">
            <a:spAutoFit/>
          </a:bodyPr>
          <a:lstStyle/>
          <a:p>
            <a:pPr algn="ctr"/>
            <a:r>
              <a:rPr lang="en-US" sz="2400" b="1" dirty="0"/>
              <a:t>“Any computer network that predominantly connects hardware via physical cables – </a:t>
            </a:r>
            <a:br>
              <a:rPr lang="en-US" sz="2400" b="1" dirty="0"/>
            </a:br>
            <a:r>
              <a:rPr lang="en-US" sz="2400" b="1" dirty="0"/>
              <a:t>e.g., copper, fibre optic, etc.” </a:t>
            </a:r>
            <a:endParaRPr lang="en-GB" sz="2400" b="1" dirty="0"/>
          </a:p>
        </p:txBody>
      </p:sp>
    </p:spTree>
    <p:extLst>
      <p:ext uri="{BB962C8B-B14F-4D97-AF65-F5344CB8AC3E}">
        <p14:creationId xmlns:p14="http://schemas.microsoft.com/office/powerpoint/2010/main" val="561436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Ethernet</a:t>
            </a:r>
          </a:p>
        </p:txBody>
      </p:sp>
      <p:sp>
        <p:nvSpPr>
          <p:cNvPr id="2" name="Slide Number Placeholder 1"/>
          <p:cNvSpPr>
            <a:spLocks noGrp="1"/>
          </p:cNvSpPr>
          <p:nvPr>
            <p:ph type="sldNum" sz="quarter" idx="12"/>
          </p:nvPr>
        </p:nvSpPr>
        <p:spPr/>
        <p:txBody>
          <a:bodyPr/>
          <a:lstStyle/>
          <a:p>
            <a:fld id="{F01C0A8E-E8C2-469C-905E-C6857145D775}" type="slidenum">
              <a:rPr lang="en-GB" smtClean="0"/>
              <a:t>83</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1.3.2 Wired and wireless networks, protocols and layers</a:t>
            </a:r>
          </a:p>
        </p:txBody>
      </p:sp>
      <p:sp>
        <p:nvSpPr>
          <p:cNvPr id="7" name="TextBox 6">
            <a:extLst>
              <a:ext uri="{FF2B5EF4-FFF2-40B4-BE49-F238E27FC236}">
                <a16:creationId xmlns:a16="http://schemas.microsoft.com/office/drawing/2014/main" id="{6E9834EB-EEEE-4462-AD4C-6E71B6B45FE2}"/>
              </a:ext>
            </a:extLst>
          </p:cNvPr>
          <p:cNvSpPr txBox="1"/>
          <p:nvPr/>
        </p:nvSpPr>
        <p:spPr>
          <a:xfrm>
            <a:off x="0" y="3570853"/>
            <a:ext cx="12192000" cy="1200329"/>
          </a:xfrm>
          <a:prstGeom prst="rect">
            <a:avLst/>
          </a:prstGeom>
          <a:noFill/>
        </p:spPr>
        <p:txBody>
          <a:bodyPr wrap="square" rtlCol="0">
            <a:spAutoFit/>
          </a:bodyPr>
          <a:lstStyle/>
          <a:p>
            <a:pPr algn="ctr"/>
            <a:r>
              <a:rPr lang="en-US" sz="2400" b="1" dirty="0"/>
              <a:t>“A standard for networking local area networks using protocols. Frames are used to transmit data. A frame contains the source and destination addresses, the data and error-checking bits. Uses twisted pair and fibre optic cables. A switch is used to connect computers.”</a:t>
            </a:r>
            <a:endParaRPr lang="en-GB" sz="2400" b="1" dirty="0"/>
          </a:p>
        </p:txBody>
      </p:sp>
    </p:spTree>
    <p:extLst>
      <p:ext uri="{BB962C8B-B14F-4D97-AF65-F5344CB8AC3E}">
        <p14:creationId xmlns:p14="http://schemas.microsoft.com/office/powerpoint/2010/main" val="2486500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Wireless connection</a:t>
            </a:r>
          </a:p>
        </p:txBody>
      </p:sp>
      <p:sp>
        <p:nvSpPr>
          <p:cNvPr id="2" name="Slide Number Placeholder 1"/>
          <p:cNvSpPr>
            <a:spLocks noGrp="1"/>
          </p:cNvSpPr>
          <p:nvPr>
            <p:ph type="sldNum" sz="quarter" idx="12"/>
          </p:nvPr>
        </p:nvSpPr>
        <p:spPr/>
        <p:txBody>
          <a:bodyPr/>
          <a:lstStyle/>
          <a:p>
            <a:fld id="{F01C0A8E-E8C2-469C-905E-C6857145D775}" type="slidenum">
              <a:rPr lang="en-GB" smtClean="0"/>
              <a:t>84</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1.3.2 Wired and wireless networks, protocols and layers</a:t>
            </a:r>
          </a:p>
        </p:txBody>
      </p:sp>
      <p:sp>
        <p:nvSpPr>
          <p:cNvPr id="7" name="TextBox 6">
            <a:extLst>
              <a:ext uri="{FF2B5EF4-FFF2-40B4-BE49-F238E27FC236}">
                <a16:creationId xmlns:a16="http://schemas.microsoft.com/office/drawing/2014/main" id="{C1305083-7549-47FA-9087-CADB43A64121}"/>
              </a:ext>
            </a:extLst>
          </p:cNvPr>
          <p:cNvSpPr txBox="1"/>
          <p:nvPr/>
        </p:nvSpPr>
        <p:spPr>
          <a:xfrm>
            <a:off x="0" y="3570853"/>
            <a:ext cx="12192000" cy="830997"/>
          </a:xfrm>
          <a:prstGeom prst="rect">
            <a:avLst/>
          </a:prstGeom>
          <a:noFill/>
        </p:spPr>
        <p:txBody>
          <a:bodyPr wrap="square" rtlCol="0">
            <a:spAutoFit/>
          </a:bodyPr>
          <a:lstStyle/>
          <a:p>
            <a:pPr algn="ctr"/>
            <a:r>
              <a:rPr lang="en-US" sz="2400" b="1" dirty="0"/>
              <a:t>“Any computer network that predominantly connects hardware via Wi-Fi, </a:t>
            </a:r>
            <a:br>
              <a:rPr lang="en-US" sz="2400" b="1" dirty="0"/>
            </a:br>
            <a:r>
              <a:rPr lang="en-US" sz="2400" b="1" dirty="0"/>
              <a:t>eliminating much of the need for physical cabling.”</a:t>
            </a:r>
            <a:endParaRPr lang="en-GB" sz="2400" b="1" dirty="0"/>
          </a:p>
        </p:txBody>
      </p:sp>
    </p:spTree>
    <p:extLst>
      <p:ext uri="{BB962C8B-B14F-4D97-AF65-F5344CB8AC3E}">
        <p14:creationId xmlns:p14="http://schemas.microsoft.com/office/powerpoint/2010/main" val="2888217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Wi-Fi</a:t>
            </a:r>
          </a:p>
        </p:txBody>
      </p:sp>
      <p:sp>
        <p:nvSpPr>
          <p:cNvPr id="2" name="Slide Number Placeholder 1"/>
          <p:cNvSpPr>
            <a:spLocks noGrp="1"/>
          </p:cNvSpPr>
          <p:nvPr>
            <p:ph type="sldNum" sz="quarter" idx="12"/>
          </p:nvPr>
        </p:nvSpPr>
        <p:spPr/>
        <p:txBody>
          <a:bodyPr/>
          <a:lstStyle/>
          <a:p>
            <a:fld id="{F01C0A8E-E8C2-469C-905E-C6857145D775}" type="slidenum">
              <a:rPr lang="en-GB" smtClean="0"/>
              <a:t>85</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1.3.2 Wired and wireless networks, protocols and layers</a:t>
            </a:r>
          </a:p>
        </p:txBody>
      </p:sp>
      <p:sp>
        <p:nvSpPr>
          <p:cNvPr id="7" name="TextBox 6">
            <a:extLst>
              <a:ext uri="{FF2B5EF4-FFF2-40B4-BE49-F238E27FC236}">
                <a16:creationId xmlns:a16="http://schemas.microsoft.com/office/drawing/2014/main" id="{F3CBF10D-EF8D-43A6-A589-F832BB180305}"/>
              </a:ext>
            </a:extLst>
          </p:cNvPr>
          <p:cNvSpPr txBox="1"/>
          <p:nvPr/>
        </p:nvSpPr>
        <p:spPr>
          <a:xfrm>
            <a:off x="0" y="3570853"/>
            <a:ext cx="12192000" cy="830997"/>
          </a:xfrm>
          <a:prstGeom prst="rect">
            <a:avLst/>
          </a:prstGeom>
          <a:noFill/>
        </p:spPr>
        <p:txBody>
          <a:bodyPr wrap="square" rtlCol="0">
            <a:spAutoFit/>
          </a:bodyPr>
          <a:lstStyle/>
          <a:p>
            <a:pPr algn="ctr"/>
            <a:r>
              <a:rPr lang="en-US" sz="2400" b="1" dirty="0"/>
              <a:t>“Wireless connection to a network. Requires a wireless access point or router. </a:t>
            </a:r>
            <a:br>
              <a:rPr lang="en-US" sz="2400" b="1" dirty="0"/>
            </a:br>
            <a:r>
              <a:rPr lang="en-US" sz="2400" b="1" dirty="0"/>
              <a:t>Data is sent on a specific frequency. Each frequency is called a channel.”</a:t>
            </a:r>
            <a:endParaRPr lang="en-GB" sz="2400" b="1" dirty="0"/>
          </a:p>
        </p:txBody>
      </p:sp>
    </p:spTree>
    <p:extLst>
      <p:ext uri="{BB962C8B-B14F-4D97-AF65-F5344CB8AC3E}">
        <p14:creationId xmlns:p14="http://schemas.microsoft.com/office/powerpoint/2010/main" val="108055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Bluetooth</a:t>
            </a:r>
          </a:p>
        </p:txBody>
      </p:sp>
      <p:sp>
        <p:nvSpPr>
          <p:cNvPr id="2" name="Slide Number Placeholder 1"/>
          <p:cNvSpPr>
            <a:spLocks noGrp="1"/>
          </p:cNvSpPr>
          <p:nvPr>
            <p:ph type="sldNum" sz="quarter" idx="12"/>
          </p:nvPr>
        </p:nvSpPr>
        <p:spPr/>
        <p:txBody>
          <a:bodyPr/>
          <a:lstStyle/>
          <a:p>
            <a:fld id="{F01C0A8E-E8C2-469C-905E-C6857145D775}" type="slidenum">
              <a:rPr lang="en-GB" smtClean="0"/>
              <a:t>86</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1.3.2 Wired and wireless networks, protocols and layers</a:t>
            </a:r>
          </a:p>
        </p:txBody>
      </p:sp>
      <p:sp>
        <p:nvSpPr>
          <p:cNvPr id="7" name="TextBox 6">
            <a:extLst>
              <a:ext uri="{FF2B5EF4-FFF2-40B4-BE49-F238E27FC236}">
                <a16:creationId xmlns:a16="http://schemas.microsoft.com/office/drawing/2014/main" id="{99F0CB12-4E51-4B2E-90DA-CA0679D887BF}"/>
              </a:ext>
            </a:extLst>
          </p:cNvPr>
          <p:cNvSpPr txBox="1"/>
          <p:nvPr/>
        </p:nvSpPr>
        <p:spPr>
          <a:xfrm>
            <a:off x="0" y="3570853"/>
            <a:ext cx="12192000" cy="830997"/>
          </a:xfrm>
          <a:prstGeom prst="rect">
            <a:avLst/>
          </a:prstGeom>
          <a:noFill/>
        </p:spPr>
        <p:txBody>
          <a:bodyPr wrap="square" rtlCol="0">
            <a:spAutoFit/>
          </a:bodyPr>
          <a:lstStyle/>
          <a:p>
            <a:pPr algn="ctr"/>
            <a:r>
              <a:rPr lang="en-GB" sz="2400" b="1" dirty="0"/>
              <a:t>“A method of exchanging data wirelessly over short distances – much shorter than Wi-Fi. Examples of typical Bluetooth use could be, headphones, car mobiles etc.”</a:t>
            </a:r>
          </a:p>
        </p:txBody>
      </p:sp>
    </p:spTree>
    <p:extLst>
      <p:ext uri="{BB962C8B-B14F-4D97-AF65-F5344CB8AC3E}">
        <p14:creationId xmlns:p14="http://schemas.microsoft.com/office/powerpoint/2010/main" val="4043911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Encryption</a:t>
            </a:r>
          </a:p>
        </p:txBody>
      </p:sp>
      <p:sp>
        <p:nvSpPr>
          <p:cNvPr id="2" name="Slide Number Placeholder 1"/>
          <p:cNvSpPr>
            <a:spLocks noGrp="1"/>
          </p:cNvSpPr>
          <p:nvPr>
            <p:ph type="sldNum" sz="quarter" idx="12"/>
          </p:nvPr>
        </p:nvSpPr>
        <p:spPr/>
        <p:txBody>
          <a:bodyPr/>
          <a:lstStyle/>
          <a:p>
            <a:fld id="{F01C0A8E-E8C2-469C-905E-C6857145D775}" type="slidenum">
              <a:rPr lang="en-GB" smtClean="0"/>
              <a:t>87</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1.3.2 Wired and wireless networks, protocols and layers</a:t>
            </a:r>
          </a:p>
        </p:txBody>
      </p:sp>
      <p:sp>
        <p:nvSpPr>
          <p:cNvPr id="7" name="TextBox 6">
            <a:extLst>
              <a:ext uri="{FF2B5EF4-FFF2-40B4-BE49-F238E27FC236}">
                <a16:creationId xmlns:a16="http://schemas.microsoft.com/office/drawing/2014/main" id="{CA381342-ECDF-4CCE-99EF-AAB817BF4C44}"/>
              </a:ext>
            </a:extLst>
          </p:cNvPr>
          <p:cNvSpPr txBox="1"/>
          <p:nvPr/>
        </p:nvSpPr>
        <p:spPr>
          <a:xfrm>
            <a:off x="0" y="3570853"/>
            <a:ext cx="12192000" cy="1200329"/>
          </a:xfrm>
          <a:prstGeom prst="rect">
            <a:avLst/>
          </a:prstGeom>
          <a:noFill/>
        </p:spPr>
        <p:txBody>
          <a:bodyPr wrap="square" rtlCol="0">
            <a:spAutoFit/>
          </a:bodyPr>
          <a:lstStyle/>
          <a:p>
            <a:pPr algn="ctr"/>
            <a:r>
              <a:rPr lang="en-US" sz="2400" b="1" dirty="0"/>
              <a:t>“Encoding readable data (plain text) into unreadable data (ciphertext). </a:t>
            </a:r>
            <a:br>
              <a:rPr lang="en-US" sz="2400" b="1" dirty="0"/>
            </a:br>
            <a:r>
              <a:rPr lang="en-US" sz="2400" b="1" dirty="0"/>
              <a:t>Only the intended recipient can decode the data using a special key. </a:t>
            </a:r>
            <a:br>
              <a:rPr lang="en-US" sz="2400" b="1" dirty="0"/>
            </a:br>
            <a:r>
              <a:rPr lang="en-US" sz="2400" b="1" dirty="0"/>
              <a:t>Protects sensitive communications against hacking.”</a:t>
            </a:r>
            <a:endParaRPr lang="en-GB" sz="2400" b="1" dirty="0"/>
          </a:p>
        </p:txBody>
      </p:sp>
    </p:spTree>
    <p:extLst>
      <p:ext uri="{BB962C8B-B14F-4D97-AF65-F5344CB8AC3E}">
        <p14:creationId xmlns:p14="http://schemas.microsoft.com/office/powerpoint/2010/main" val="1366948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IP address</a:t>
            </a:r>
          </a:p>
        </p:txBody>
      </p:sp>
      <p:sp>
        <p:nvSpPr>
          <p:cNvPr id="2" name="Slide Number Placeholder 1"/>
          <p:cNvSpPr>
            <a:spLocks noGrp="1"/>
          </p:cNvSpPr>
          <p:nvPr>
            <p:ph type="sldNum" sz="quarter" idx="12"/>
          </p:nvPr>
        </p:nvSpPr>
        <p:spPr/>
        <p:txBody>
          <a:bodyPr/>
          <a:lstStyle/>
          <a:p>
            <a:fld id="{F01C0A8E-E8C2-469C-905E-C6857145D775}" type="slidenum">
              <a:rPr lang="en-GB" smtClean="0"/>
              <a:t>88</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1.3.2 Wired and wireless networks, protocols and layers</a:t>
            </a:r>
          </a:p>
        </p:txBody>
      </p:sp>
      <p:sp>
        <p:nvSpPr>
          <p:cNvPr id="7" name="TextBox 6">
            <a:extLst>
              <a:ext uri="{FF2B5EF4-FFF2-40B4-BE49-F238E27FC236}">
                <a16:creationId xmlns:a16="http://schemas.microsoft.com/office/drawing/2014/main" id="{637D1E50-E175-413B-AAF7-58BAE02B8F9B}"/>
              </a:ext>
            </a:extLst>
          </p:cNvPr>
          <p:cNvSpPr txBox="1"/>
          <p:nvPr/>
        </p:nvSpPr>
        <p:spPr>
          <a:xfrm>
            <a:off x="0" y="3570853"/>
            <a:ext cx="12192000" cy="830997"/>
          </a:xfrm>
          <a:prstGeom prst="rect">
            <a:avLst/>
          </a:prstGeom>
          <a:noFill/>
        </p:spPr>
        <p:txBody>
          <a:bodyPr wrap="square" rtlCol="0">
            <a:spAutoFit/>
          </a:bodyPr>
          <a:lstStyle/>
          <a:p>
            <a:pPr algn="ctr"/>
            <a:r>
              <a:rPr lang="en-US" sz="2400" b="1" dirty="0"/>
              <a:t>Internet Protocol Address: “A unique string of numbers separated by full stops. </a:t>
            </a:r>
            <a:br>
              <a:rPr lang="en-US" sz="2400" b="1" dirty="0"/>
            </a:br>
            <a:r>
              <a:rPr lang="en-US" sz="2400" b="1" dirty="0"/>
              <a:t>Identifies each computer using IP to communicate via a network.”</a:t>
            </a:r>
            <a:endParaRPr lang="en-GB" sz="2400" b="1" dirty="0"/>
          </a:p>
        </p:txBody>
      </p:sp>
      <p:sp>
        <p:nvSpPr>
          <p:cNvPr id="9" name="TextBox 8">
            <a:extLst>
              <a:ext uri="{FF2B5EF4-FFF2-40B4-BE49-F238E27FC236}">
                <a16:creationId xmlns:a16="http://schemas.microsoft.com/office/drawing/2014/main" id="{66928939-264D-4C27-916C-C2458D1D9E19}"/>
              </a:ext>
            </a:extLst>
          </p:cNvPr>
          <p:cNvSpPr txBox="1"/>
          <p:nvPr/>
        </p:nvSpPr>
        <p:spPr>
          <a:xfrm>
            <a:off x="0" y="2894578"/>
            <a:ext cx="12192000" cy="461665"/>
          </a:xfrm>
          <a:prstGeom prst="rect">
            <a:avLst/>
          </a:prstGeom>
          <a:noFill/>
        </p:spPr>
        <p:txBody>
          <a:bodyPr wrap="square" rtlCol="0">
            <a:spAutoFit/>
          </a:bodyPr>
          <a:lstStyle/>
          <a:p>
            <a:pPr algn="ctr"/>
            <a:r>
              <a:rPr lang="en-GB" sz="2400" b="1" dirty="0"/>
              <a:t>Internet Protocol Address</a:t>
            </a:r>
          </a:p>
        </p:txBody>
      </p:sp>
    </p:spTree>
    <p:extLst>
      <p:ext uri="{BB962C8B-B14F-4D97-AF65-F5344CB8AC3E}">
        <p14:creationId xmlns:p14="http://schemas.microsoft.com/office/powerpoint/2010/main" val="730278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MAC address</a:t>
            </a:r>
          </a:p>
        </p:txBody>
      </p:sp>
      <p:sp>
        <p:nvSpPr>
          <p:cNvPr id="2" name="Slide Number Placeholder 1"/>
          <p:cNvSpPr>
            <a:spLocks noGrp="1"/>
          </p:cNvSpPr>
          <p:nvPr>
            <p:ph type="sldNum" sz="quarter" idx="12"/>
          </p:nvPr>
        </p:nvSpPr>
        <p:spPr/>
        <p:txBody>
          <a:bodyPr/>
          <a:lstStyle/>
          <a:p>
            <a:fld id="{F01C0A8E-E8C2-469C-905E-C6857145D775}" type="slidenum">
              <a:rPr lang="en-GB" smtClean="0"/>
              <a:t>89</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1.3.2 Wired and wireless networks, protocols and layers</a:t>
            </a:r>
          </a:p>
        </p:txBody>
      </p:sp>
      <p:sp>
        <p:nvSpPr>
          <p:cNvPr id="7" name="TextBox 6">
            <a:extLst>
              <a:ext uri="{FF2B5EF4-FFF2-40B4-BE49-F238E27FC236}">
                <a16:creationId xmlns:a16="http://schemas.microsoft.com/office/drawing/2014/main" id="{8E867108-E1D2-4F2C-ABBB-2169666355F1}"/>
              </a:ext>
            </a:extLst>
          </p:cNvPr>
          <p:cNvSpPr txBox="1"/>
          <p:nvPr/>
        </p:nvSpPr>
        <p:spPr>
          <a:xfrm>
            <a:off x="0" y="3570853"/>
            <a:ext cx="12192000" cy="461665"/>
          </a:xfrm>
          <a:prstGeom prst="rect">
            <a:avLst/>
          </a:prstGeom>
          <a:noFill/>
        </p:spPr>
        <p:txBody>
          <a:bodyPr wrap="square" rtlCol="0">
            <a:spAutoFit/>
          </a:bodyPr>
          <a:lstStyle/>
          <a:p>
            <a:pPr algn="ctr"/>
            <a:r>
              <a:rPr lang="en-US" sz="2400" b="1" dirty="0"/>
              <a:t>“Used as a unique identifier for most network technologies including Ethernet and Wi-Fi.”</a:t>
            </a:r>
            <a:endParaRPr lang="en-GB" sz="2400" b="1" dirty="0"/>
          </a:p>
        </p:txBody>
      </p:sp>
      <p:sp>
        <p:nvSpPr>
          <p:cNvPr id="9" name="TextBox 8">
            <a:extLst>
              <a:ext uri="{FF2B5EF4-FFF2-40B4-BE49-F238E27FC236}">
                <a16:creationId xmlns:a16="http://schemas.microsoft.com/office/drawing/2014/main" id="{D759EBEE-3B8C-4BFF-9EBF-EEEC30CF95D7}"/>
              </a:ext>
            </a:extLst>
          </p:cNvPr>
          <p:cNvSpPr txBox="1"/>
          <p:nvPr/>
        </p:nvSpPr>
        <p:spPr>
          <a:xfrm>
            <a:off x="0" y="2894578"/>
            <a:ext cx="12192000" cy="461665"/>
          </a:xfrm>
          <a:prstGeom prst="rect">
            <a:avLst/>
          </a:prstGeom>
          <a:noFill/>
        </p:spPr>
        <p:txBody>
          <a:bodyPr wrap="square" rtlCol="0">
            <a:spAutoFit/>
          </a:bodyPr>
          <a:lstStyle/>
          <a:p>
            <a:pPr algn="ctr"/>
            <a:r>
              <a:rPr lang="en-GB" sz="2400" b="1" dirty="0"/>
              <a:t>Media Access Control Address</a:t>
            </a:r>
          </a:p>
        </p:txBody>
      </p:sp>
    </p:spTree>
    <p:extLst>
      <p:ext uri="{BB962C8B-B14F-4D97-AF65-F5344CB8AC3E}">
        <p14:creationId xmlns:p14="http://schemas.microsoft.com/office/powerpoint/2010/main" val="140564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1.1 Systems architecture</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MAR</a:t>
            </a:r>
          </a:p>
        </p:txBody>
      </p:sp>
      <p:sp>
        <p:nvSpPr>
          <p:cNvPr id="2" name="Slide Number Placeholder 1"/>
          <p:cNvSpPr>
            <a:spLocks noGrp="1"/>
          </p:cNvSpPr>
          <p:nvPr>
            <p:ph type="sldNum" sz="quarter" idx="12"/>
          </p:nvPr>
        </p:nvSpPr>
        <p:spPr/>
        <p:txBody>
          <a:bodyPr/>
          <a:lstStyle/>
          <a:p>
            <a:fld id="{F01C0A8E-E8C2-469C-905E-C6857145D775}" type="slidenum">
              <a:rPr lang="en-GB" smtClean="0"/>
              <a:t>9</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1.1.1 Architecture of the CPU</a:t>
            </a:r>
          </a:p>
        </p:txBody>
      </p:sp>
      <p:sp>
        <p:nvSpPr>
          <p:cNvPr id="7" name="TextBox 6">
            <a:extLst>
              <a:ext uri="{FF2B5EF4-FFF2-40B4-BE49-F238E27FC236}">
                <a16:creationId xmlns:a16="http://schemas.microsoft.com/office/drawing/2014/main" id="{28548580-A402-4C4A-90CE-3A37A5A30791}"/>
              </a:ext>
            </a:extLst>
          </p:cNvPr>
          <p:cNvSpPr txBox="1"/>
          <p:nvPr/>
        </p:nvSpPr>
        <p:spPr>
          <a:xfrm>
            <a:off x="0" y="3570853"/>
            <a:ext cx="12192000" cy="830997"/>
          </a:xfrm>
          <a:prstGeom prst="rect">
            <a:avLst/>
          </a:prstGeom>
          <a:noFill/>
        </p:spPr>
        <p:txBody>
          <a:bodyPr wrap="square" rtlCol="0">
            <a:spAutoFit/>
          </a:bodyPr>
          <a:lstStyle/>
          <a:p>
            <a:pPr algn="ctr"/>
            <a:r>
              <a:rPr lang="en-US" sz="2400" b="1" dirty="0"/>
              <a:t>“Holds the address of data ready to be used by the memory data register or the address of an instruction passed from the program counter. Step two of the fetch-decode-execute cycle.”</a:t>
            </a:r>
          </a:p>
        </p:txBody>
      </p:sp>
      <p:sp>
        <p:nvSpPr>
          <p:cNvPr id="9" name="TextBox 8">
            <a:extLst>
              <a:ext uri="{FF2B5EF4-FFF2-40B4-BE49-F238E27FC236}">
                <a16:creationId xmlns:a16="http://schemas.microsoft.com/office/drawing/2014/main" id="{66F986B2-C9C9-4560-8380-724BA23E8FD2}"/>
              </a:ext>
            </a:extLst>
          </p:cNvPr>
          <p:cNvSpPr txBox="1"/>
          <p:nvPr/>
        </p:nvSpPr>
        <p:spPr>
          <a:xfrm>
            <a:off x="0" y="2894578"/>
            <a:ext cx="12192000" cy="461665"/>
          </a:xfrm>
          <a:prstGeom prst="rect">
            <a:avLst/>
          </a:prstGeom>
          <a:noFill/>
        </p:spPr>
        <p:txBody>
          <a:bodyPr wrap="square" rtlCol="0">
            <a:spAutoFit/>
          </a:bodyPr>
          <a:lstStyle/>
          <a:p>
            <a:pPr algn="ctr"/>
            <a:r>
              <a:rPr lang="en-GB" sz="2400" b="1" dirty="0"/>
              <a:t>Memory Address Register</a:t>
            </a:r>
          </a:p>
        </p:txBody>
      </p:sp>
    </p:spTree>
    <p:extLst>
      <p:ext uri="{BB962C8B-B14F-4D97-AF65-F5344CB8AC3E}">
        <p14:creationId xmlns:p14="http://schemas.microsoft.com/office/powerpoint/2010/main" val="87466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Standards</a:t>
            </a:r>
          </a:p>
        </p:txBody>
      </p:sp>
      <p:sp>
        <p:nvSpPr>
          <p:cNvPr id="2" name="Slide Number Placeholder 1"/>
          <p:cNvSpPr>
            <a:spLocks noGrp="1"/>
          </p:cNvSpPr>
          <p:nvPr>
            <p:ph type="sldNum" sz="quarter" idx="12"/>
          </p:nvPr>
        </p:nvSpPr>
        <p:spPr/>
        <p:txBody>
          <a:bodyPr/>
          <a:lstStyle/>
          <a:p>
            <a:fld id="{F01C0A8E-E8C2-469C-905E-C6857145D775}" type="slidenum">
              <a:rPr lang="en-GB" smtClean="0"/>
              <a:t>90</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1.3.2 Wired and wireless networks, protocols and layers</a:t>
            </a:r>
          </a:p>
        </p:txBody>
      </p:sp>
      <p:sp>
        <p:nvSpPr>
          <p:cNvPr id="7" name="TextBox 6">
            <a:extLst>
              <a:ext uri="{FF2B5EF4-FFF2-40B4-BE49-F238E27FC236}">
                <a16:creationId xmlns:a16="http://schemas.microsoft.com/office/drawing/2014/main" id="{767496A8-3603-4B51-A196-AC06FDAE1C8A}"/>
              </a:ext>
            </a:extLst>
          </p:cNvPr>
          <p:cNvSpPr txBox="1"/>
          <p:nvPr/>
        </p:nvSpPr>
        <p:spPr>
          <a:xfrm>
            <a:off x="0" y="3570853"/>
            <a:ext cx="12192000" cy="830997"/>
          </a:xfrm>
          <a:prstGeom prst="rect">
            <a:avLst/>
          </a:prstGeom>
          <a:noFill/>
        </p:spPr>
        <p:txBody>
          <a:bodyPr wrap="square" rtlCol="0">
            <a:spAutoFit/>
          </a:bodyPr>
          <a:lstStyle/>
          <a:p>
            <a:pPr algn="ctr"/>
            <a:r>
              <a:rPr lang="en-US" sz="2400" b="1" dirty="0"/>
              <a:t>“Various rules for different areas of computing. Standards allow hardware and software </a:t>
            </a:r>
            <a:br>
              <a:rPr lang="en-US" sz="2400" b="1" dirty="0"/>
            </a:br>
            <a:r>
              <a:rPr lang="en-US" sz="2400" b="1" dirty="0"/>
              <a:t>from different manufacturers to interact with each other.”</a:t>
            </a:r>
            <a:endParaRPr lang="en-GB" sz="2400" b="1" dirty="0"/>
          </a:p>
        </p:txBody>
      </p:sp>
    </p:spTree>
    <p:extLst>
      <p:ext uri="{BB962C8B-B14F-4D97-AF65-F5344CB8AC3E}">
        <p14:creationId xmlns:p14="http://schemas.microsoft.com/office/powerpoint/2010/main" val="3711229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Protocol</a:t>
            </a:r>
          </a:p>
        </p:txBody>
      </p:sp>
      <p:sp>
        <p:nvSpPr>
          <p:cNvPr id="2" name="Slide Number Placeholder 1"/>
          <p:cNvSpPr>
            <a:spLocks noGrp="1"/>
          </p:cNvSpPr>
          <p:nvPr>
            <p:ph type="sldNum" sz="quarter" idx="12"/>
          </p:nvPr>
        </p:nvSpPr>
        <p:spPr/>
        <p:txBody>
          <a:bodyPr/>
          <a:lstStyle/>
          <a:p>
            <a:fld id="{F01C0A8E-E8C2-469C-905E-C6857145D775}" type="slidenum">
              <a:rPr lang="en-GB" smtClean="0"/>
              <a:t>91</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1.3.2 Wired and wireless networks, protocols and layers</a:t>
            </a:r>
          </a:p>
        </p:txBody>
      </p:sp>
      <p:sp>
        <p:nvSpPr>
          <p:cNvPr id="7" name="TextBox 6">
            <a:extLst>
              <a:ext uri="{FF2B5EF4-FFF2-40B4-BE49-F238E27FC236}">
                <a16:creationId xmlns:a16="http://schemas.microsoft.com/office/drawing/2014/main" id="{AFFCC855-7806-43A4-8327-D29CF8782CD3}"/>
              </a:ext>
            </a:extLst>
          </p:cNvPr>
          <p:cNvSpPr txBox="1"/>
          <p:nvPr/>
        </p:nvSpPr>
        <p:spPr>
          <a:xfrm>
            <a:off x="0" y="3570853"/>
            <a:ext cx="12192000" cy="461665"/>
          </a:xfrm>
          <a:prstGeom prst="rect">
            <a:avLst/>
          </a:prstGeom>
          <a:noFill/>
        </p:spPr>
        <p:txBody>
          <a:bodyPr wrap="square" rtlCol="0">
            <a:spAutoFit/>
          </a:bodyPr>
          <a:lstStyle/>
          <a:p>
            <a:pPr algn="ctr"/>
            <a:r>
              <a:rPr lang="en-US" sz="2400" b="1" dirty="0"/>
              <a:t>“A set of rules that allow two devices to communicate.”</a:t>
            </a:r>
            <a:endParaRPr lang="en-GB" sz="2400" b="1" dirty="0"/>
          </a:p>
        </p:txBody>
      </p:sp>
    </p:spTree>
    <p:extLst>
      <p:ext uri="{BB962C8B-B14F-4D97-AF65-F5344CB8AC3E}">
        <p14:creationId xmlns:p14="http://schemas.microsoft.com/office/powerpoint/2010/main" val="3839725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TCP/IP</a:t>
            </a:r>
          </a:p>
        </p:txBody>
      </p:sp>
      <p:sp>
        <p:nvSpPr>
          <p:cNvPr id="2" name="Slide Number Placeholder 1"/>
          <p:cNvSpPr>
            <a:spLocks noGrp="1"/>
          </p:cNvSpPr>
          <p:nvPr>
            <p:ph type="sldNum" sz="quarter" idx="12"/>
          </p:nvPr>
        </p:nvSpPr>
        <p:spPr/>
        <p:txBody>
          <a:bodyPr/>
          <a:lstStyle/>
          <a:p>
            <a:fld id="{F01C0A8E-E8C2-469C-905E-C6857145D775}" type="slidenum">
              <a:rPr lang="en-GB" smtClean="0"/>
              <a:t>92</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1.3.2 Wired and wireless networks, protocols and layers</a:t>
            </a:r>
          </a:p>
        </p:txBody>
      </p:sp>
      <p:sp>
        <p:nvSpPr>
          <p:cNvPr id="7" name="TextBox 6">
            <a:extLst>
              <a:ext uri="{FF2B5EF4-FFF2-40B4-BE49-F238E27FC236}">
                <a16:creationId xmlns:a16="http://schemas.microsoft.com/office/drawing/2014/main" id="{2961E439-A440-4805-B78D-B4B8F0C36344}"/>
              </a:ext>
            </a:extLst>
          </p:cNvPr>
          <p:cNvSpPr txBox="1"/>
          <p:nvPr/>
        </p:nvSpPr>
        <p:spPr>
          <a:xfrm>
            <a:off x="0" y="3570853"/>
            <a:ext cx="12192000" cy="830997"/>
          </a:xfrm>
          <a:prstGeom prst="rect">
            <a:avLst/>
          </a:prstGeom>
          <a:noFill/>
        </p:spPr>
        <p:txBody>
          <a:bodyPr wrap="square" rtlCol="0">
            <a:spAutoFit/>
          </a:bodyPr>
          <a:lstStyle/>
          <a:p>
            <a:pPr algn="ctr"/>
            <a:r>
              <a:rPr lang="en-US" sz="2400" b="1" dirty="0"/>
              <a:t>“TCP provides error-free transmission between two routers. </a:t>
            </a:r>
            <a:br>
              <a:rPr lang="en-US" sz="2400" b="1" dirty="0"/>
            </a:br>
            <a:r>
              <a:rPr lang="en-US" sz="2400" b="1" dirty="0"/>
              <a:t>IP routes packets across a wide area network.”</a:t>
            </a:r>
            <a:endParaRPr lang="en-GB" sz="2400" b="1" dirty="0"/>
          </a:p>
        </p:txBody>
      </p:sp>
      <p:sp>
        <p:nvSpPr>
          <p:cNvPr id="9" name="TextBox 8">
            <a:extLst>
              <a:ext uri="{FF2B5EF4-FFF2-40B4-BE49-F238E27FC236}">
                <a16:creationId xmlns:a16="http://schemas.microsoft.com/office/drawing/2014/main" id="{8037CD01-9B2E-4B91-BF94-A6C4985210D1}"/>
              </a:ext>
            </a:extLst>
          </p:cNvPr>
          <p:cNvSpPr txBox="1"/>
          <p:nvPr/>
        </p:nvSpPr>
        <p:spPr>
          <a:xfrm>
            <a:off x="0" y="2894578"/>
            <a:ext cx="12192000" cy="461665"/>
          </a:xfrm>
          <a:prstGeom prst="rect">
            <a:avLst/>
          </a:prstGeom>
          <a:noFill/>
        </p:spPr>
        <p:txBody>
          <a:bodyPr wrap="square" rtlCol="0">
            <a:spAutoFit/>
          </a:bodyPr>
          <a:lstStyle/>
          <a:p>
            <a:pPr algn="ctr"/>
            <a:r>
              <a:rPr lang="en-GB" sz="2400" b="1" dirty="0"/>
              <a:t>Transmission Control Protocol/Internet Protocol</a:t>
            </a:r>
          </a:p>
        </p:txBody>
      </p:sp>
    </p:spTree>
    <p:extLst>
      <p:ext uri="{BB962C8B-B14F-4D97-AF65-F5344CB8AC3E}">
        <p14:creationId xmlns:p14="http://schemas.microsoft.com/office/powerpoint/2010/main" val="2010748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HTTP</a:t>
            </a:r>
          </a:p>
        </p:txBody>
      </p:sp>
      <p:sp>
        <p:nvSpPr>
          <p:cNvPr id="2" name="Slide Number Placeholder 1"/>
          <p:cNvSpPr>
            <a:spLocks noGrp="1"/>
          </p:cNvSpPr>
          <p:nvPr>
            <p:ph type="sldNum" sz="quarter" idx="12"/>
          </p:nvPr>
        </p:nvSpPr>
        <p:spPr/>
        <p:txBody>
          <a:bodyPr/>
          <a:lstStyle/>
          <a:p>
            <a:fld id="{F01C0A8E-E8C2-469C-905E-C6857145D775}" type="slidenum">
              <a:rPr lang="en-GB" smtClean="0"/>
              <a:t>93</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1.3.2 Wired and wireless networks, protocols and layers</a:t>
            </a:r>
          </a:p>
        </p:txBody>
      </p:sp>
      <p:sp>
        <p:nvSpPr>
          <p:cNvPr id="7" name="TextBox 6">
            <a:extLst>
              <a:ext uri="{FF2B5EF4-FFF2-40B4-BE49-F238E27FC236}">
                <a16:creationId xmlns:a16="http://schemas.microsoft.com/office/drawing/2014/main" id="{FE6F0160-C474-4E5C-BA9F-A57D672D2367}"/>
              </a:ext>
            </a:extLst>
          </p:cNvPr>
          <p:cNvSpPr txBox="1"/>
          <p:nvPr/>
        </p:nvSpPr>
        <p:spPr>
          <a:xfrm>
            <a:off x="0" y="3570853"/>
            <a:ext cx="12192000" cy="830997"/>
          </a:xfrm>
          <a:prstGeom prst="rect">
            <a:avLst/>
          </a:prstGeom>
          <a:noFill/>
        </p:spPr>
        <p:txBody>
          <a:bodyPr wrap="square" rtlCol="0">
            <a:spAutoFit/>
          </a:bodyPr>
          <a:lstStyle/>
          <a:p>
            <a:pPr algn="ctr"/>
            <a:r>
              <a:rPr lang="en-US" sz="2400" b="1" dirty="0"/>
              <a:t>“A client-server method of requesting and delivering HTML web pages. </a:t>
            </a:r>
            <a:br>
              <a:rPr lang="en-US" sz="2400" b="1" dirty="0"/>
            </a:br>
            <a:r>
              <a:rPr lang="en-US" sz="2400" b="1" dirty="0"/>
              <a:t>Used when the information on a web page is not sensitive or personal.”</a:t>
            </a:r>
          </a:p>
        </p:txBody>
      </p:sp>
      <p:sp>
        <p:nvSpPr>
          <p:cNvPr id="9" name="TextBox 8">
            <a:extLst>
              <a:ext uri="{FF2B5EF4-FFF2-40B4-BE49-F238E27FC236}">
                <a16:creationId xmlns:a16="http://schemas.microsoft.com/office/drawing/2014/main" id="{84416BB1-9970-4F84-AB1C-A6035FFC2F06}"/>
              </a:ext>
            </a:extLst>
          </p:cNvPr>
          <p:cNvSpPr txBox="1"/>
          <p:nvPr/>
        </p:nvSpPr>
        <p:spPr>
          <a:xfrm>
            <a:off x="0" y="2894578"/>
            <a:ext cx="12192000" cy="461665"/>
          </a:xfrm>
          <a:prstGeom prst="rect">
            <a:avLst/>
          </a:prstGeom>
          <a:noFill/>
        </p:spPr>
        <p:txBody>
          <a:bodyPr wrap="square" rtlCol="0">
            <a:spAutoFit/>
          </a:bodyPr>
          <a:lstStyle/>
          <a:p>
            <a:pPr algn="ctr"/>
            <a:r>
              <a:rPr lang="en-GB" sz="2400" b="1" dirty="0"/>
              <a:t>Hypertext Transfer Protocol</a:t>
            </a:r>
          </a:p>
        </p:txBody>
      </p:sp>
    </p:spTree>
    <p:extLst>
      <p:ext uri="{BB962C8B-B14F-4D97-AF65-F5344CB8AC3E}">
        <p14:creationId xmlns:p14="http://schemas.microsoft.com/office/powerpoint/2010/main" val="346787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HTTPS</a:t>
            </a:r>
          </a:p>
        </p:txBody>
      </p:sp>
      <p:sp>
        <p:nvSpPr>
          <p:cNvPr id="2" name="Slide Number Placeholder 1"/>
          <p:cNvSpPr>
            <a:spLocks noGrp="1"/>
          </p:cNvSpPr>
          <p:nvPr>
            <p:ph type="sldNum" sz="quarter" idx="12"/>
          </p:nvPr>
        </p:nvSpPr>
        <p:spPr/>
        <p:txBody>
          <a:bodyPr/>
          <a:lstStyle/>
          <a:p>
            <a:fld id="{F01C0A8E-E8C2-469C-905E-C6857145D775}" type="slidenum">
              <a:rPr lang="en-GB" smtClean="0"/>
              <a:t>94</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1.3.2 Wired and wireless networks, protocols and layers</a:t>
            </a:r>
          </a:p>
        </p:txBody>
      </p:sp>
      <p:sp>
        <p:nvSpPr>
          <p:cNvPr id="7" name="TextBox 6">
            <a:extLst>
              <a:ext uri="{FF2B5EF4-FFF2-40B4-BE49-F238E27FC236}">
                <a16:creationId xmlns:a16="http://schemas.microsoft.com/office/drawing/2014/main" id="{AA7D62F5-8F43-4E6C-9879-EBAA1CB847D0}"/>
              </a:ext>
            </a:extLst>
          </p:cNvPr>
          <p:cNvSpPr txBox="1"/>
          <p:nvPr/>
        </p:nvSpPr>
        <p:spPr>
          <a:xfrm>
            <a:off x="0" y="3570853"/>
            <a:ext cx="12192000" cy="830997"/>
          </a:xfrm>
          <a:prstGeom prst="rect">
            <a:avLst/>
          </a:prstGeom>
          <a:noFill/>
        </p:spPr>
        <p:txBody>
          <a:bodyPr wrap="square" rtlCol="0">
            <a:spAutoFit/>
          </a:bodyPr>
          <a:lstStyle/>
          <a:p>
            <a:pPr algn="ctr"/>
            <a:r>
              <a:rPr lang="en-US" sz="2400" b="1" dirty="0"/>
              <a:t>“Encryption and authentication for requesting and delivering HTML web pages. Used in websites that are sending and/or receiving sensitive data (e.g., passwords, bank details).”</a:t>
            </a:r>
            <a:endParaRPr lang="en-GB" sz="2400" b="1" dirty="0"/>
          </a:p>
        </p:txBody>
      </p:sp>
      <p:sp>
        <p:nvSpPr>
          <p:cNvPr id="9" name="TextBox 8">
            <a:extLst>
              <a:ext uri="{FF2B5EF4-FFF2-40B4-BE49-F238E27FC236}">
                <a16:creationId xmlns:a16="http://schemas.microsoft.com/office/drawing/2014/main" id="{E812841E-0070-4403-97CA-B677DC9E1E8E}"/>
              </a:ext>
            </a:extLst>
          </p:cNvPr>
          <p:cNvSpPr txBox="1"/>
          <p:nvPr/>
        </p:nvSpPr>
        <p:spPr>
          <a:xfrm>
            <a:off x="0" y="2894578"/>
            <a:ext cx="12192000" cy="461665"/>
          </a:xfrm>
          <a:prstGeom prst="rect">
            <a:avLst/>
          </a:prstGeom>
          <a:noFill/>
        </p:spPr>
        <p:txBody>
          <a:bodyPr wrap="square" rtlCol="0">
            <a:spAutoFit/>
          </a:bodyPr>
          <a:lstStyle/>
          <a:p>
            <a:pPr algn="ctr"/>
            <a:r>
              <a:rPr lang="en-GB" sz="2400" b="1" dirty="0"/>
              <a:t>Hypertext Transfer Protocol Secure</a:t>
            </a:r>
          </a:p>
        </p:txBody>
      </p:sp>
    </p:spTree>
    <p:extLst>
      <p:ext uri="{BB962C8B-B14F-4D97-AF65-F5344CB8AC3E}">
        <p14:creationId xmlns:p14="http://schemas.microsoft.com/office/powerpoint/2010/main" val="2963405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FTP</a:t>
            </a:r>
          </a:p>
        </p:txBody>
      </p:sp>
      <p:sp>
        <p:nvSpPr>
          <p:cNvPr id="2" name="Slide Number Placeholder 1"/>
          <p:cNvSpPr>
            <a:spLocks noGrp="1"/>
          </p:cNvSpPr>
          <p:nvPr>
            <p:ph type="sldNum" sz="quarter" idx="12"/>
          </p:nvPr>
        </p:nvSpPr>
        <p:spPr/>
        <p:txBody>
          <a:bodyPr/>
          <a:lstStyle/>
          <a:p>
            <a:fld id="{F01C0A8E-E8C2-469C-905E-C6857145D775}" type="slidenum">
              <a:rPr lang="en-GB" smtClean="0"/>
              <a:t>95</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1.3.2 Wired and wireless networks, protocols and layers</a:t>
            </a:r>
          </a:p>
        </p:txBody>
      </p:sp>
      <p:sp>
        <p:nvSpPr>
          <p:cNvPr id="7" name="TextBox 6">
            <a:extLst>
              <a:ext uri="{FF2B5EF4-FFF2-40B4-BE49-F238E27FC236}">
                <a16:creationId xmlns:a16="http://schemas.microsoft.com/office/drawing/2014/main" id="{034CDD0D-5D85-4381-A381-4155220BD001}"/>
              </a:ext>
            </a:extLst>
          </p:cNvPr>
          <p:cNvSpPr txBox="1"/>
          <p:nvPr/>
        </p:nvSpPr>
        <p:spPr>
          <a:xfrm>
            <a:off x="0" y="3570853"/>
            <a:ext cx="12192000" cy="461665"/>
          </a:xfrm>
          <a:prstGeom prst="rect">
            <a:avLst/>
          </a:prstGeom>
          <a:noFill/>
        </p:spPr>
        <p:txBody>
          <a:bodyPr wrap="square" rtlCol="0">
            <a:spAutoFit/>
          </a:bodyPr>
          <a:lstStyle/>
          <a:p>
            <a:pPr algn="ctr"/>
            <a:r>
              <a:rPr lang="en-US" sz="2400" b="1" dirty="0"/>
              <a:t>“Used for sending files between computers, usually on a wide area network.”</a:t>
            </a:r>
          </a:p>
        </p:txBody>
      </p:sp>
      <p:sp>
        <p:nvSpPr>
          <p:cNvPr id="9" name="TextBox 8">
            <a:extLst>
              <a:ext uri="{FF2B5EF4-FFF2-40B4-BE49-F238E27FC236}">
                <a16:creationId xmlns:a16="http://schemas.microsoft.com/office/drawing/2014/main" id="{CAE39B81-7790-4BD9-B47B-903C1DBBF8FE}"/>
              </a:ext>
            </a:extLst>
          </p:cNvPr>
          <p:cNvSpPr txBox="1"/>
          <p:nvPr/>
        </p:nvSpPr>
        <p:spPr>
          <a:xfrm>
            <a:off x="0" y="2894578"/>
            <a:ext cx="12192000" cy="461665"/>
          </a:xfrm>
          <a:prstGeom prst="rect">
            <a:avLst/>
          </a:prstGeom>
          <a:noFill/>
        </p:spPr>
        <p:txBody>
          <a:bodyPr wrap="square" rtlCol="0">
            <a:spAutoFit/>
          </a:bodyPr>
          <a:lstStyle/>
          <a:p>
            <a:pPr algn="ctr"/>
            <a:r>
              <a:rPr lang="en-GB" sz="2400" b="1" dirty="0"/>
              <a:t>File Transfer Protocol</a:t>
            </a:r>
          </a:p>
        </p:txBody>
      </p:sp>
    </p:spTree>
    <p:extLst>
      <p:ext uri="{BB962C8B-B14F-4D97-AF65-F5344CB8AC3E}">
        <p14:creationId xmlns:p14="http://schemas.microsoft.com/office/powerpoint/2010/main" val="502613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POP</a:t>
            </a:r>
          </a:p>
        </p:txBody>
      </p:sp>
      <p:sp>
        <p:nvSpPr>
          <p:cNvPr id="2" name="Slide Number Placeholder 1"/>
          <p:cNvSpPr>
            <a:spLocks noGrp="1"/>
          </p:cNvSpPr>
          <p:nvPr>
            <p:ph type="sldNum" sz="quarter" idx="12"/>
          </p:nvPr>
        </p:nvSpPr>
        <p:spPr/>
        <p:txBody>
          <a:bodyPr/>
          <a:lstStyle/>
          <a:p>
            <a:fld id="{F01C0A8E-E8C2-469C-905E-C6857145D775}" type="slidenum">
              <a:rPr lang="en-GB" smtClean="0"/>
              <a:t>96</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1.3.2 Wired and wireless networks, protocols and layers</a:t>
            </a:r>
          </a:p>
        </p:txBody>
      </p:sp>
      <p:sp>
        <p:nvSpPr>
          <p:cNvPr id="7" name="TextBox 6">
            <a:extLst>
              <a:ext uri="{FF2B5EF4-FFF2-40B4-BE49-F238E27FC236}">
                <a16:creationId xmlns:a16="http://schemas.microsoft.com/office/drawing/2014/main" id="{CD3722DE-E893-4349-A31C-7BA93704102C}"/>
              </a:ext>
            </a:extLst>
          </p:cNvPr>
          <p:cNvSpPr txBox="1"/>
          <p:nvPr/>
        </p:nvSpPr>
        <p:spPr>
          <a:xfrm>
            <a:off x="0" y="3570853"/>
            <a:ext cx="12192000" cy="461665"/>
          </a:xfrm>
          <a:prstGeom prst="rect">
            <a:avLst/>
          </a:prstGeom>
          <a:noFill/>
        </p:spPr>
        <p:txBody>
          <a:bodyPr wrap="square" rtlCol="0">
            <a:spAutoFit/>
          </a:bodyPr>
          <a:lstStyle/>
          <a:p>
            <a:pPr algn="ctr"/>
            <a:r>
              <a:rPr lang="en-US" sz="2400" b="1" dirty="0"/>
              <a:t>“Used by email clients to retrieve email from an email server.”</a:t>
            </a:r>
            <a:endParaRPr lang="en-GB" sz="2400" b="1" dirty="0"/>
          </a:p>
        </p:txBody>
      </p:sp>
      <p:sp>
        <p:nvSpPr>
          <p:cNvPr id="9" name="TextBox 8">
            <a:extLst>
              <a:ext uri="{FF2B5EF4-FFF2-40B4-BE49-F238E27FC236}">
                <a16:creationId xmlns:a16="http://schemas.microsoft.com/office/drawing/2014/main" id="{C5222ED5-6F28-461B-97D0-9CEE28BD7D4F}"/>
              </a:ext>
            </a:extLst>
          </p:cNvPr>
          <p:cNvSpPr txBox="1"/>
          <p:nvPr/>
        </p:nvSpPr>
        <p:spPr>
          <a:xfrm>
            <a:off x="0" y="2894578"/>
            <a:ext cx="12192000" cy="461665"/>
          </a:xfrm>
          <a:prstGeom prst="rect">
            <a:avLst/>
          </a:prstGeom>
          <a:noFill/>
        </p:spPr>
        <p:txBody>
          <a:bodyPr wrap="square" rtlCol="0">
            <a:spAutoFit/>
          </a:bodyPr>
          <a:lstStyle/>
          <a:p>
            <a:pPr algn="ctr"/>
            <a:r>
              <a:rPr lang="en-GB" sz="2400" b="1" dirty="0"/>
              <a:t>Post Office Protocol</a:t>
            </a:r>
          </a:p>
        </p:txBody>
      </p:sp>
    </p:spTree>
    <p:extLst>
      <p:ext uri="{BB962C8B-B14F-4D97-AF65-F5344CB8AC3E}">
        <p14:creationId xmlns:p14="http://schemas.microsoft.com/office/powerpoint/2010/main" val="773575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IMAP</a:t>
            </a:r>
          </a:p>
        </p:txBody>
      </p:sp>
      <p:sp>
        <p:nvSpPr>
          <p:cNvPr id="2" name="Slide Number Placeholder 1"/>
          <p:cNvSpPr>
            <a:spLocks noGrp="1"/>
          </p:cNvSpPr>
          <p:nvPr>
            <p:ph type="sldNum" sz="quarter" idx="12"/>
          </p:nvPr>
        </p:nvSpPr>
        <p:spPr/>
        <p:txBody>
          <a:bodyPr/>
          <a:lstStyle/>
          <a:p>
            <a:fld id="{F01C0A8E-E8C2-469C-905E-C6857145D775}" type="slidenum">
              <a:rPr lang="en-GB" smtClean="0"/>
              <a:t>97</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1.3.2 Wired and wireless networks, protocols and layers</a:t>
            </a:r>
          </a:p>
        </p:txBody>
      </p:sp>
      <p:sp>
        <p:nvSpPr>
          <p:cNvPr id="7" name="TextBox 6">
            <a:extLst>
              <a:ext uri="{FF2B5EF4-FFF2-40B4-BE49-F238E27FC236}">
                <a16:creationId xmlns:a16="http://schemas.microsoft.com/office/drawing/2014/main" id="{C89D0092-99CD-4BC1-9FCE-DFC69ABD07B4}"/>
              </a:ext>
            </a:extLst>
          </p:cNvPr>
          <p:cNvSpPr txBox="1"/>
          <p:nvPr/>
        </p:nvSpPr>
        <p:spPr>
          <a:xfrm>
            <a:off x="0" y="3570853"/>
            <a:ext cx="12192000" cy="461665"/>
          </a:xfrm>
          <a:prstGeom prst="rect">
            <a:avLst/>
          </a:prstGeom>
          <a:noFill/>
        </p:spPr>
        <p:txBody>
          <a:bodyPr wrap="square" rtlCol="0">
            <a:spAutoFit/>
          </a:bodyPr>
          <a:lstStyle/>
          <a:p>
            <a:pPr algn="ctr"/>
            <a:r>
              <a:rPr lang="en-US" sz="2400" b="1" dirty="0"/>
              <a:t>“Used by mail clients to manage remote mailboxes and retrieve email from a mail server.”</a:t>
            </a:r>
            <a:endParaRPr lang="en-GB" sz="2400" b="1" dirty="0"/>
          </a:p>
        </p:txBody>
      </p:sp>
      <p:sp>
        <p:nvSpPr>
          <p:cNvPr id="9" name="TextBox 8">
            <a:extLst>
              <a:ext uri="{FF2B5EF4-FFF2-40B4-BE49-F238E27FC236}">
                <a16:creationId xmlns:a16="http://schemas.microsoft.com/office/drawing/2014/main" id="{4329DED8-04E3-47A2-BA34-1B70DE004625}"/>
              </a:ext>
            </a:extLst>
          </p:cNvPr>
          <p:cNvSpPr txBox="1"/>
          <p:nvPr/>
        </p:nvSpPr>
        <p:spPr>
          <a:xfrm>
            <a:off x="0" y="2894578"/>
            <a:ext cx="12192000" cy="461665"/>
          </a:xfrm>
          <a:prstGeom prst="rect">
            <a:avLst/>
          </a:prstGeom>
          <a:noFill/>
        </p:spPr>
        <p:txBody>
          <a:bodyPr wrap="square" rtlCol="0">
            <a:spAutoFit/>
          </a:bodyPr>
          <a:lstStyle/>
          <a:p>
            <a:pPr algn="ctr"/>
            <a:r>
              <a:rPr lang="en-GB" sz="2400" b="1" dirty="0"/>
              <a:t>Internet Message Access Protocol</a:t>
            </a:r>
          </a:p>
        </p:txBody>
      </p:sp>
    </p:spTree>
    <p:extLst>
      <p:ext uri="{BB962C8B-B14F-4D97-AF65-F5344CB8AC3E}">
        <p14:creationId xmlns:p14="http://schemas.microsoft.com/office/powerpoint/2010/main" val="173433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SMTP</a:t>
            </a:r>
          </a:p>
        </p:txBody>
      </p:sp>
      <p:sp>
        <p:nvSpPr>
          <p:cNvPr id="2" name="Slide Number Placeholder 1"/>
          <p:cNvSpPr>
            <a:spLocks noGrp="1"/>
          </p:cNvSpPr>
          <p:nvPr>
            <p:ph type="sldNum" sz="quarter" idx="12"/>
          </p:nvPr>
        </p:nvSpPr>
        <p:spPr/>
        <p:txBody>
          <a:bodyPr/>
          <a:lstStyle/>
          <a:p>
            <a:fld id="{F01C0A8E-E8C2-469C-905E-C6857145D775}" type="slidenum">
              <a:rPr lang="en-GB" smtClean="0"/>
              <a:t>98</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1.3.2 Wired and wireless networks, protocols and layers</a:t>
            </a:r>
          </a:p>
        </p:txBody>
      </p:sp>
      <p:sp>
        <p:nvSpPr>
          <p:cNvPr id="7" name="TextBox 6">
            <a:extLst>
              <a:ext uri="{FF2B5EF4-FFF2-40B4-BE49-F238E27FC236}">
                <a16:creationId xmlns:a16="http://schemas.microsoft.com/office/drawing/2014/main" id="{C860B06A-68DF-4F8B-8472-9937F8B05C23}"/>
              </a:ext>
            </a:extLst>
          </p:cNvPr>
          <p:cNvSpPr txBox="1"/>
          <p:nvPr/>
        </p:nvSpPr>
        <p:spPr>
          <a:xfrm>
            <a:off x="0" y="3570853"/>
            <a:ext cx="12192000" cy="461665"/>
          </a:xfrm>
          <a:prstGeom prst="rect">
            <a:avLst/>
          </a:prstGeom>
          <a:noFill/>
        </p:spPr>
        <p:txBody>
          <a:bodyPr wrap="square" rtlCol="0">
            <a:spAutoFit/>
          </a:bodyPr>
          <a:lstStyle/>
          <a:p>
            <a:pPr algn="ctr"/>
            <a:r>
              <a:rPr lang="en-US" sz="2400" b="1" dirty="0"/>
              <a:t>“Sends email to a mail server.”</a:t>
            </a:r>
            <a:endParaRPr lang="en-GB" sz="2400" b="1" dirty="0"/>
          </a:p>
        </p:txBody>
      </p:sp>
      <p:sp>
        <p:nvSpPr>
          <p:cNvPr id="9" name="TextBox 8">
            <a:extLst>
              <a:ext uri="{FF2B5EF4-FFF2-40B4-BE49-F238E27FC236}">
                <a16:creationId xmlns:a16="http://schemas.microsoft.com/office/drawing/2014/main" id="{22A7AA17-86B2-4757-B45A-C4D0FD9FFC3B}"/>
              </a:ext>
            </a:extLst>
          </p:cNvPr>
          <p:cNvSpPr txBox="1"/>
          <p:nvPr/>
        </p:nvSpPr>
        <p:spPr>
          <a:xfrm>
            <a:off x="0" y="2894578"/>
            <a:ext cx="12192000" cy="461665"/>
          </a:xfrm>
          <a:prstGeom prst="rect">
            <a:avLst/>
          </a:prstGeom>
          <a:noFill/>
        </p:spPr>
        <p:txBody>
          <a:bodyPr wrap="square" rtlCol="0">
            <a:spAutoFit/>
          </a:bodyPr>
          <a:lstStyle/>
          <a:p>
            <a:pPr algn="ctr"/>
            <a:r>
              <a:rPr lang="en-GB" sz="2400" b="1" dirty="0"/>
              <a:t>Simple Mail Transfer Protocol</a:t>
            </a:r>
          </a:p>
        </p:txBody>
      </p:sp>
    </p:spTree>
    <p:extLst>
      <p:ext uri="{BB962C8B-B14F-4D97-AF65-F5344CB8AC3E}">
        <p14:creationId xmlns:p14="http://schemas.microsoft.com/office/powerpoint/2010/main" val="1957341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8698" y="99669"/>
            <a:ext cx="10943302" cy="707886"/>
          </a:xfrm>
          <a:prstGeom prst="rect">
            <a:avLst/>
          </a:prstGeom>
          <a:noFill/>
        </p:spPr>
        <p:txBody>
          <a:bodyPr wrap="square" rtlCol="0">
            <a:spAutoFit/>
          </a:bodyPr>
          <a:lstStyle/>
          <a:p>
            <a:pPr algn="ctr">
              <a:tabLst>
                <a:tab pos="3765550" algn="l"/>
              </a:tabLst>
            </a:pPr>
            <a:r>
              <a:rPr lang="en-GB" sz="4000" b="1" dirty="0">
                <a:solidFill>
                  <a:srgbClr val="008C8C"/>
                </a:solidFill>
              </a:rPr>
              <a:t>1.3 Computer networks, connections and protocols</a:t>
            </a:r>
          </a:p>
        </p:txBody>
      </p:sp>
      <p:sp>
        <p:nvSpPr>
          <p:cNvPr id="5" name="TextBox 4"/>
          <p:cNvSpPr txBox="1"/>
          <p:nvPr/>
        </p:nvSpPr>
        <p:spPr>
          <a:xfrm>
            <a:off x="4055807" y="6308079"/>
            <a:ext cx="4080386" cy="461665"/>
          </a:xfrm>
          <a:prstGeom prst="rect">
            <a:avLst/>
          </a:prstGeom>
          <a:noFill/>
        </p:spPr>
        <p:txBody>
          <a:bodyPr wrap="square" rtlCol="0">
            <a:spAutoFit/>
          </a:bodyPr>
          <a:lstStyle/>
          <a:p>
            <a:r>
              <a:rPr lang="en-GB" sz="2400" b="1" dirty="0">
                <a:solidFill>
                  <a:schemeClr val="bg1">
                    <a:lumMod val="65000"/>
                  </a:schemeClr>
                </a:solidFill>
              </a:rPr>
              <a:t>J277/01: COMPUTER SYSTEMS</a:t>
            </a:r>
          </a:p>
        </p:txBody>
      </p:sp>
      <p:sp>
        <p:nvSpPr>
          <p:cNvPr id="8" name="TextBox 7"/>
          <p:cNvSpPr txBox="1"/>
          <p:nvPr/>
        </p:nvSpPr>
        <p:spPr>
          <a:xfrm>
            <a:off x="1" y="1754297"/>
            <a:ext cx="12191999" cy="1015663"/>
          </a:xfrm>
          <a:prstGeom prst="rect">
            <a:avLst/>
          </a:prstGeom>
          <a:noFill/>
        </p:spPr>
        <p:txBody>
          <a:bodyPr wrap="square" rtlCol="0">
            <a:spAutoFit/>
          </a:bodyPr>
          <a:lstStyle/>
          <a:p>
            <a:pPr algn="ctr"/>
            <a:r>
              <a:rPr lang="en-GB" sz="6000" b="1" dirty="0">
                <a:solidFill>
                  <a:srgbClr val="008C8C"/>
                </a:solidFill>
              </a:rPr>
              <a:t>Protocol layering</a:t>
            </a:r>
          </a:p>
        </p:txBody>
      </p:sp>
      <p:sp>
        <p:nvSpPr>
          <p:cNvPr id="2" name="Slide Number Placeholder 1"/>
          <p:cNvSpPr>
            <a:spLocks noGrp="1"/>
          </p:cNvSpPr>
          <p:nvPr>
            <p:ph type="sldNum" sz="quarter" idx="12"/>
          </p:nvPr>
        </p:nvSpPr>
        <p:spPr/>
        <p:txBody>
          <a:bodyPr/>
          <a:lstStyle/>
          <a:p>
            <a:fld id="{F01C0A8E-E8C2-469C-905E-C6857145D775}" type="slidenum">
              <a:rPr lang="en-GB" smtClean="0"/>
              <a:t>99</a:t>
            </a:fld>
            <a:endParaRPr lang="en-GB" dirty="0"/>
          </a:p>
        </p:txBody>
      </p:sp>
      <p:sp>
        <p:nvSpPr>
          <p:cNvPr id="10" name="TextBox 9">
            <a:extLst>
              <a:ext uri="{FF2B5EF4-FFF2-40B4-BE49-F238E27FC236}">
                <a16:creationId xmlns:a16="http://schemas.microsoft.com/office/drawing/2014/main" id="{96DA6967-9076-4467-9765-B6474F7F62C6}"/>
              </a:ext>
            </a:extLst>
          </p:cNvPr>
          <p:cNvSpPr txBox="1"/>
          <p:nvPr/>
        </p:nvSpPr>
        <p:spPr>
          <a:xfrm>
            <a:off x="1248698" y="944596"/>
            <a:ext cx="10943302" cy="369332"/>
          </a:xfrm>
          <a:prstGeom prst="rect">
            <a:avLst/>
          </a:prstGeom>
          <a:noFill/>
        </p:spPr>
        <p:txBody>
          <a:bodyPr wrap="square" rtlCol="0">
            <a:spAutoFit/>
          </a:bodyPr>
          <a:lstStyle/>
          <a:p>
            <a:pPr algn="ctr">
              <a:tabLst>
                <a:tab pos="3765550" algn="l"/>
              </a:tabLst>
            </a:pPr>
            <a:r>
              <a:rPr lang="en-GB" dirty="0">
                <a:solidFill>
                  <a:srgbClr val="008C8C"/>
                </a:solidFill>
              </a:rPr>
              <a:t>Sub-topic 1.3.2 Wired and wireless networks, protocols and layers</a:t>
            </a:r>
          </a:p>
        </p:txBody>
      </p:sp>
      <p:sp>
        <p:nvSpPr>
          <p:cNvPr id="9" name="TextBox 8">
            <a:extLst>
              <a:ext uri="{FF2B5EF4-FFF2-40B4-BE49-F238E27FC236}">
                <a16:creationId xmlns:a16="http://schemas.microsoft.com/office/drawing/2014/main" id="{AC44122C-8B9E-45E6-B4D5-06CE608341F7}"/>
              </a:ext>
            </a:extLst>
          </p:cNvPr>
          <p:cNvSpPr txBox="1"/>
          <p:nvPr/>
        </p:nvSpPr>
        <p:spPr>
          <a:xfrm>
            <a:off x="0" y="3570853"/>
            <a:ext cx="12192000" cy="830997"/>
          </a:xfrm>
          <a:prstGeom prst="rect">
            <a:avLst/>
          </a:prstGeom>
          <a:noFill/>
        </p:spPr>
        <p:txBody>
          <a:bodyPr wrap="square" rtlCol="0">
            <a:spAutoFit/>
          </a:bodyPr>
          <a:lstStyle/>
          <a:p>
            <a:pPr algn="ctr"/>
            <a:r>
              <a:rPr lang="en-US" sz="2400" b="1" dirty="0"/>
              <a:t>“The concept of protocol rules being built up in layers – the layered protocol stack </a:t>
            </a:r>
            <a:br>
              <a:rPr lang="en-US" sz="2400" b="1" dirty="0"/>
            </a:br>
            <a:r>
              <a:rPr lang="en-US" sz="2400" b="1" dirty="0"/>
              <a:t>facilitates the various rules being executed in a defined order.”</a:t>
            </a:r>
            <a:endParaRPr lang="en-GB" sz="2400" b="1" dirty="0"/>
          </a:p>
        </p:txBody>
      </p:sp>
    </p:spTree>
    <p:extLst>
      <p:ext uri="{BB962C8B-B14F-4D97-AF65-F5344CB8AC3E}">
        <p14:creationId xmlns:p14="http://schemas.microsoft.com/office/powerpoint/2010/main" val="8763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10912</TotalTime>
  <Words>10711</Words>
  <Application>Microsoft Office PowerPoint</Application>
  <PresentationFormat>Widescreen</PresentationFormat>
  <Paragraphs>1444</Paragraphs>
  <Slides>242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242</vt:i4>
      </vt:variant>
    </vt:vector>
  </HeadingPairs>
  <TitlesOfParts>
    <vt:vector size="247" baseType="lpstr">
      <vt:lpstr>Arial</vt:lpstr>
      <vt:lpstr>Calibri</vt:lpstr>
      <vt:lpstr>Calibri Light</vt:lpstr>
      <vt:lpstr>Consolas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Sargent</dc:creator>
  <cp:lastModifiedBy>Mrs. E. Antrobus</cp:lastModifiedBy>
  <cp:revision>293</cp:revision>
  <dcterms:created xsi:type="dcterms:W3CDTF">2014-10-30T19:23:19Z</dcterms:created>
  <dcterms:modified xsi:type="dcterms:W3CDTF">2023-01-03T10:54:45Z</dcterms:modified>
</cp:coreProperties>
</file>