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1C1CB"/>
    <a:srgbClr val="FF5050"/>
    <a:srgbClr val="ECA8B7"/>
    <a:srgbClr val="C9EAFF"/>
    <a:srgbClr val="F3FFFF"/>
    <a:srgbClr val="DD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F9A6F0-B705-4417-AE6F-CE05C11AD3BF}" v="4" dt="2021-07-20T11:03:57.604"/>
    <p1510:client id="{4344D4BB-E01D-4465-AB4C-E56763C7C753}" v="29" dt="2021-07-20T09:45:18.20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11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ss. T. Shorrock" userId="e6eadb93-739a-40e6-baec-9ba954515daf" providerId="ADAL" clId="{16F9A6F0-B705-4417-AE6F-CE05C11AD3BF}"/>
    <pc:docChg chg="modSld">
      <pc:chgData name="Miss. T. Shorrock" userId="e6eadb93-739a-40e6-baec-9ba954515daf" providerId="ADAL" clId="{16F9A6F0-B705-4417-AE6F-CE05C11AD3BF}" dt="2021-07-20T11:06:54.011" v="144" actId="1076"/>
      <pc:docMkLst>
        <pc:docMk/>
      </pc:docMkLst>
      <pc:sldChg chg="modSp mod">
        <pc:chgData name="Miss. T. Shorrock" userId="e6eadb93-739a-40e6-baec-9ba954515daf" providerId="ADAL" clId="{16F9A6F0-B705-4417-AE6F-CE05C11AD3BF}" dt="2021-07-20T11:06:54.011" v="144" actId="1076"/>
        <pc:sldMkLst>
          <pc:docMk/>
          <pc:sldMk cId="810702939" sldId="256"/>
        </pc:sldMkLst>
        <pc:spChg chg="mod">
          <ac:chgData name="Miss. T. Shorrock" userId="e6eadb93-739a-40e6-baec-9ba954515daf" providerId="ADAL" clId="{16F9A6F0-B705-4417-AE6F-CE05C11AD3BF}" dt="2021-07-20T11:05:36.355" v="49" actId="1076"/>
          <ac:spMkLst>
            <pc:docMk/>
            <pc:sldMk cId="810702939" sldId="256"/>
            <ac:spMk id="15" creationId="{4B9FC7C5-00CC-48ED-9EAC-06F7F14A201C}"/>
          </ac:spMkLst>
        </pc:spChg>
        <pc:spChg chg="mod">
          <ac:chgData name="Miss. T. Shorrock" userId="e6eadb93-739a-40e6-baec-9ba954515daf" providerId="ADAL" clId="{16F9A6F0-B705-4417-AE6F-CE05C11AD3BF}" dt="2021-07-20T11:06:54.011" v="144" actId="1076"/>
          <ac:spMkLst>
            <pc:docMk/>
            <pc:sldMk cId="810702939" sldId="256"/>
            <ac:spMk id="16" creationId="{222C4A1D-AA84-46DC-940B-6109344D8784}"/>
          </ac:spMkLst>
        </pc:spChg>
        <pc:spChg chg="mod">
          <ac:chgData name="Miss. T. Shorrock" userId="e6eadb93-739a-40e6-baec-9ba954515daf" providerId="ADAL" clId="{16F9A6F0-B705-4417-AE6F-CE05C11AD3BF}" dt="2021-07-20T11:04:38.130" v="21" actId="1076"/>
          <ac:spMkLst>
            <pc:docMk/>
            <pc:sldMk cId="810702939" sldId="256"/>
            <ac:spMk id="18" creationId="{903868A9-851D-4E36-B55F-E8C558492852}"/>
          </ac:spMkLst>
        </pc:spChg>
        <pc:graphicFrameChg chg="mod modGraphic">
          <ac:chgData name="Miss. T. Shorrock" userId="e6eadb93-739a-40e6-baec-9ba954515daf" providerId="ADAL" clId="{16F9A6F0-B705-4417-AE6F-CE05C11AD3BF}" dt="2021-07-20T11:05:33.722" v="48" actId="1076"/>
          <ac:graphicFrameMkLst>
            <pc:docMk/>
            <pc:sldMk cId="810702939" sldId="256"/>
            <ac:graphicFrameMk id="10" creationId="{8C1155B4-87B4-4CE2-91CF-EAD49A5E4595}"/>
          </ac:graphicFrameMkLst>
        </pc:graphicFrameChg>
        <pc:graphicFrameChg chg="mod modGraphic">
          <ac:chgData name="Miss. T. Shorrock" userId="e6eadb93-739a-40e6-baec-9ba954515daf" providerId="ADAL" clId="{16F9A6F0-B705-4417-AE6F-CE05C11AD3BF}" dt="2021-07-20T11:06:51.078" v="143" actId="1076"/>
          <ac:graphicFrameMkLst>
            <pc:docMk/>
            <pc:sldMk cId="810702939" sldId="256"/>
            <ac:graphicFrameMk id="12" creationId="{B2A77767-CD00-4012-A03E-DBDBE658DFEB}"/>
          </ac:graphicFrameMkLst>
        </pc:graphicFrameChg>
        <pc:graphicFrameChg chg="mod modGraphic">
          <ac:chgData name="Miss. T. Shorrock" userId="e6eadb93-739a-40e6-baec-9ba954515daf" providerId="ADAL" clId="{16F9A6F0-B705-4417-AE6F-CE05C11AD3BF}" dt="2021-07-20T11:05:40.346" v="50" actId="1076"/>
          <ac:graphicFrameMkLst>
            <pc:docMk/>
            <pc:sldMk cId="810702939" sldId="256"/>
            <ac:graphicFrameMk id="17" creationId="{7DE3DF58-CD78-48B1-B234-16E801698C2E}"/>
          </ac:graphicFrameMkLst>
        </pc:graphicFrameChg>
      </pc:sldChg>
    </pc:docChg>
  </pc:docChgLst>
  <pc:docChgLst>
    <pc:chgData name="Miss. T. Shorrock" userId="S::shorrock@bridgewaterhigh.com::e6eadb93-739a-40e6-baec-9ba954515daf" providerId="AD" clId="Web-{4344D4BB-E01D-4465-AB4C-E56763C7C753}"/>
    <pc:docChg chg="delSld modSld">
      <pc:chgData name="Miss. T. Shorrock" userId="S::shorrock@bridgewaterhigh.com::e6eadb93-739a-40e6-baec-9ba954515daf" providerId="AD" clId="Web-{4344D4BB-E01D-4465-AB4C-E56763C7C753}" dt="2021-07-20T09:45:18.207" v="15" actId="20577"/>
      <pc:docMkLst>
        <pc:docMk/>
      </pc:docMkLst>
      <pc:sldChg chg="modSp">
        <pc:chgData name="Miss. T. Shorrock" userId="S::shorrock@bridgewaterhigh.com::e6eadb93-739a-40e6-baec-9ba954515daf" providerId="AD" clId="Web-{4344D4BB-E01D-4465-AB4C-E56763C7C753}" dt="2021-07-20T09:45:18.207" v="15" actId="20577"/>
        <pc:sldMkLst>
          <pc:docMk/>
          <pc:sldMk cId="810702939" sldId="256"/>
        </pc:sldMkLst>
        <pc:spChg chg="mod">
          <ac:chgData name="Miss. T. Shorrock" userId="S::shorrock@bridgewaterhigh.com::e6eadb93-739a-40e6-baec-9ba954515daf" providerId="AD" clId="Web-{4344D4BB-E01D-4465-AB4C-E56763C7C753}" dt="2021-07-20T09:45:03.426" v="11" actId="20577"/>
          <ac:spMkLst>
            <pc:docMk/>
            <pc:sldMk cId="810702939" sldId="256"/>
            <ac:spMk id="7" creationId="{0865C23F-520C-4778-A547-F9C223BCB67D}"/>
          </ac:spMkLst>
        </pc:spChg>
        <pc:spChg chg="mod">
          <ac:chgData name="Miss. T. Shorrock" userId="S::shorrock@bridgewaterhigh.com::e6eadb93-739a-40e6-baec-9ba954515daf" providerId="AD" clId="Web-{4344D4BB-E01D-4465-AB4C-E56763C7C753}" dt="2021-07-20T09:45:18.207" v="15" actId="20577"/>
          <ac:spMkLst>
            <pc:docMk/>
            <pc:sldMk cId="810702939" sldId="256"/>
            <ac:spMk id="15" creationId="{4B9FC7C5-00CC-48ED-9EAC-06F7F14A201C}"/>
          </ac:spMkLst>
        </pc:spChg>
      </pc:sldChg>
      <pc:sldChg chg="del">
        <pc:chgData name="Miss. T. Shorrock" userId="S::shorrock@bridgewaterhigh.com::e6eadb93-739a-40e6-baec-9ba954515daf" providerId="AD" clId="Web-{4344D4BB-E01D-4465-AB4C-E56763C7C753}" dt="2021-07-20T09:44:55.863" v="0"/>
        <pc:sldMkLst>
          <pc:docMk/>
          <pc:sldMk cId="1617101899" sldId="257"/>
        </pc:sldMkLst>
      </pc:sldChg>
      <pc:sldChg chg="del">
        <pc:chgData name="Miss. T. Shorrock" userId="S::shorrock@bridgewaterhigh.com::e6eadb93-739a-40e6-baec-9ba954515daf" providerId="AD" clId="Web-{4344D4BB-E01D-4465-AB4C-E56763C7C753}" dt="2021-07-20T09:44:56.957" v="1"/>
        <pc:sldMkLst>
          <pc:docMk/>
          <pc:sldMk cId="3538789210" sldId="258"/>
        </pc:sldMkLst>
      </pc:sldChg>
      <pc:sldChg chg="del">
        <pc:chgData name="Miss. T. Shorrock" userId="S::shorrock@bridgewaterhigh.com::e6eadb93-739a-40e6-baec-9ba954515daf" providerId="AD" clId="Web-{4344D4BB-E01D-4465-AB4C-E56763C7C753}" dt="2021-07-20T09:44:57.894" v="2"/>
        <pc:sldMkLst>
          <pc:docMk/>
          <pc:sldMk cId="3848214531" sldId="259"/>
        </pc:sldMkLst>
      </pc:sldChg>
    </pc:docChg>
  </pc:docChgLst>
  <pc:docChgLst>
    <pc:chgData name="Miss. T. Shorrock" userId="e6eadb93-739a-40e6-baec-9ba954515daf" providerId="ADAL" clId="{59C821A4-FD36-4C61-AE5D-D4D3C8079130}"/>
    <pc:docChg chg="undo custSel modSld">
      <pc:chgData name="Miss. T. Shorrock" userId="e6eadb93-739a-40e6-baec-9ba954515daf" providerId="ADAL" clId="{59C821A4-FD36-4C61-AE5D-D4D3C8079130}" dt="2021-07-20T10:01:32.465" v="479"/>
      <pc:docMkLst>
        <pc:docMk/>
      </pc:docMkLst>
      <pc:sldChg chg="modSp">
        <pc:chgData name="Miss. T. Shorrock" userId="e6eadb93-739a-40e6-baec-9ba954515daf" providerId="ADAL" clId="{59C821A4-FD36-4C61-AE5D-D4D3C8079130}" dt="2021-07-20T10:01:32.465" v="479"/>
        <pc:sldMkLst>
          <pc:docMk/>
          <pc:sldMk cId="810702939" sldId="256"/>
        </pc:sldMkLst>
        <pc:spChg chg="mod">
          <ac:chgData name="Miss. T. Shorrock" userId="e6eadb93-739a-40e6-baec-9ba954515daf" providerId="ADAL" clId="{59C821A4-FD36-4C61-AE5D-D4D3C8079130}" dt="2021-07-20T09:53:25.898" v="196" actId="114"/>
          <ac:spMkLst>
            <pc:docMk/>
            <pc:sldMk cId="810702939" sldId="256"/>
            <ac:spMk id="7" creationId="{0865C23F-520C-4778-A547-F9C223BCB67D}"/>
          </ac:spMkLst>
        </pc:spChg>
        <pc:spChg chg="mod">
          <ac:chgData name="Miss. T. Shorrock" userId="e6eadb93-739a-40e6-baec-9ba954515daf" providerId="ADAL" clId="{59C821A4-FD36-4C61-AE5D-D4D3C8079130}" dt="2021-07-20T09:53:00.451" v="193" actId="113"/>
          <ac:spMkLst>
            <pc:docMk/>
            <pc:sldMk cId="810702939" sldId="256"/>
            <ac:spMk id="11" creationId="{1AC627D2-920D-4883-8257-7C71E60029F6}"/>
          </ac:spMkLst>
        </pc:spChg>
        <pc:spChg chg="mod">
          <ac:chgData name="Miss. T. Shorrock" userId="e6eadb93-739a-40e6-baec-9ba954515daf" providerId="ADAL" clId="{59C821A4-FD36-4C61-AE5D-D4D3C8079130}" dt="2021-07-20T09:53:31.550" v="197" actId="1076"/>
          <ac:spMkLst>
            <pc:docMk/>
            <pc:sldMk cId="810702939" sldId="256"/>
            <ac:spMk id="15" creationId="{4B9FC7C5-00CC-48ED-9EAC-06F7F14A201C}"/>
          </ac:spMkLst>
        </pc:spChg>
        <pc:spChg chg="mod">
          <ac:chgData name="Miss. T. Shorrock" userId="e6eadb93-739a-40e6-baec-9ba954515daf" providerId="ADAL" clId="{59C821A4-FD36-4C61-AE5D-D4D3C8079130}" dt="2021-07-20T09:46:24.209" v="50" actId="113"/>
          <ac:spMkLst>
            <pc:docMk/>
            <pc:sldMk cId="810702939" sldId="256"/>
            <ac:spMk id="16" creationId="{222C4A1D-AA84-46DC-940B-6109344D8784}"/>
          </ac:spMkLst>
        </pc:spChg>
        <pc:spChg chg="mod">
          <ac:chgData name="Miss. T. Shorrock" userId="e6eadb93-739a-40e6-baec-9ba954515daf" providerId="ADAL" clId="{59C821A4-FD36-4C61-AE5D-D4D3C8079130}" dt="2021-07-20T09:51:15.121" v="164" actId="113"/>
          <ac:spMkLst>
            <pc:docMk/>
            <pc:sldMk cId="810702939" sldId="256"/>
            <ac:spMk id="18" creationId="{903868A9-851D-4E36-B55F-E8C558492852}"/>
          </ac:spMkLst>
        </pc:spChg>
        <pc:graphicFrameChg chg="mod modGraphic">
          <ac:chgData name="Miss. T. Shorrock" userId="e6eadb93-739a-40e6-baec-9ba954515daf" providerId="ADAL" clId="{59C821A4-FD36-4C61-AE5D-D4D3C8079130}" dt="2021-07-20T09:55:32.120" v="261" actId="20577"/>
          <ac:graphicFrameMkLst>
            <pc:docMk/>
            <pc:sldMk cId="810702939" sldId="256"/>
            <ac:graphicFrameMk id="10" creationId="{8C1155B4-87B4-4CE2-91CF-EAD49A5E4595}"/>
          </ac:graphicFrameMkLst>
        </pc:graphicFrameChg>
        <pc:graphicFrameChg chg="mod modGraphic">
          <ac:chgData name="Miss. T. Shorrock" userId="e6eadb93-739a-40e6-baec-9ba954515daf" providerId="ADAL" clId="{59C821A4-FD36-4C61-AE5D-D4D3C8079130}" dt="2021-07-20T10:01:32.465" v="479"/>
          <ac:graphicFrameMkLst>
            <pc:docMk/>
            <pc:sldMk cId="810702939" sldId="256"/>
            <ac:graphicFrameMk id="12" creationId="{B2A77767-CD00-4012-A03E-DBDBE658DFEB}"/>
          </ac:graphicFrameMkLst>
        </pc:graphicFrameChg>
        <pc:graphicFrameChg chg="mod modGraphic">
          <ac:chgData name="Miss. T. Shorrock" userId="e6eadb93-739a-40e6-baec-9ba954515daf" providerId="ADAL" clId="{59C821A4-FD36-4C61-AE5D-D4D3C8079130}" dt="2021-07-20T09:53:41.686" v="200" actId="207"/>
          <ac:graphicFrameMkLst>
            <pc:docMk/>
            <pc:sldMk cId="810702939" sldId="256"/>
            <ac:graphicFrameMk id="17" creationId="{7DE3DF58-CD78-48B1-B234-16E801698C2E}"/>
          </ac:graphicFrameMkLst>
        </pc:graphicFrameChg>
        <pc:picChg chg="mod">
          <ac:chgData name="Miss. T. Shorrock" userId="e6eadb93-739a-40e6-baec-9ba954515daf" providerId="ADAL" clId="{59C821A4-FD36-4C61-AE5D-D4D3C8079130}" dt="2021-07-20T09:45:45.446" v="2" actId="1076"/>
          <ac:picMkLst>
            <pc:docMk/>
            <pc:sldMk cId="810702939" sldId="256"/>
            <ac:picMk id="2" creationId="{27E7FF4C-1175-42A3-B3A9-294691C8EAE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3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8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25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104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7643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3394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0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173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9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8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7462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B25DD-5C05-40C5-B965-B5327B6F9262}" type="datetimeFigureOut">
              <a:rPr lang="en-GB" smtClean="0"/>
              <a:t>15/11/2021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07D0BE-5159-49E3-9C2F-B16F739309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203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865C23F-520C-4778-A547-F9C223BCB67D}"/>
              </a:ext>
            </a:extLst>
          </p:cNvPr>
          <p:cNvSpPr txBox="1"/>
          <p:nvPr/>
        </p:nvSpPr>
        <p:spPr>
          <a:xfrm>
            <a:off x="107062" y="100319"/>
            <a:ext cx="8000173" cy="600358"/>
          </a:xfrm>
          <a:prstGeom prst="rect">
            <a:avLst/>
          </a:prstGeom>
          <a:noFill/>
          <a:ln w="28575">
            <a:solidFill>
              <a:srgbClr val="92D050"/>
            </a:solidFill>
          </a:ln>
        </p:spPr>
        <p:txBody>
          <a:bodyPr wrap="square" lIns="74295" tIns="37148" rIns="74295" bIns="37148" rtlCol="0" anchor="t">
            <a:spAutoFit/>
          </a:bodyPr>
          <a:lstStyle/>
          <a:p>
            <a:r>
              <a:rPr lang="en-GB" sz="1138" u="sng" dirty="0">
                <a:solidFill>
                  <a:srgbClr val="00B050"/>
                </a:solidFill>
              </a:rPr>
              <a:t>Knowledge Organiser: Year 7 Spring Term 1</a:t>
            </a:r>
            <a:endParaRPr lang="en-GB" sz="1138" dirty="0">
              <a:solidFill>
                <a:srgbClr val="00B050"/>
              </a:solidFill>
            </a:endParaRPr>
          </a:p>
          <a:p>
            <a:endParaRPr lang="en-GB" sz="1138" b="1" i="1" u="sng" dirty="0">
              <a:solidFill>
                <a:srgbClr val="00B050"/>
              </a:solidFill>
            </a:endParaRPr>
          </a:p>
          <a:p>
            <a:r>
              <a:rPr lang="en-GB" sz="1138" b="1" u="sng" dirty="0">
                <a:solidFill>
                  <a:srgbClr val="00B050"/>
                </a:solidFill>
              </a:rPr>
              <a:t>Enquiry</a:t>
            </a:r>
            <a:r>
              <a:rPr lang="en-GB" sz="1138" b="1" i="1" u="sng" dirty="0">
                <a:solidFill>
                  <a:srgbClr val="00B050"/>
                </a:solidFill>
              </a:rPr>
              <a:t>: </a:t>
            </a:r>
            <a:r>
              <a:rPr lang="en-GB" sz="1138" b="1" dirty="0">
                <a:solidFill>
                  <a:srgbClr val="00B050"/>
                </a:solidFill>
              </a:rPr>
              <a:t>: Were the Crusades truly a religious war?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C1155B4-87B4-4CE2-91CF-EAD49A5E45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009712"/>
              </p:ext>
            </p:extLst>
          </p:nvPr>
        </p:nvGraphicFramePr>
        <p:xfrm>
          <a:off x="120826" y="1247179"/>
          <a:ext cx="3675412" cy="2111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9512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755900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Christianity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religion based on the person and teachings of Jesus Christ, or its beliefs and practices.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306324"/>
                  </a:ext>
                </a:extLst>
              </a:tr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Pope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Head of the Roman Catholic Church. </a:t>
                      </a: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Very influential to as at this time he was the leader of all Christians.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247062"/>
                  </a:ext>
                </a:extLst>
              </a:tr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Religious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Links to religion</a:t>
                      </a:r>
                      <a:r>
                        <a:rPr lang="en-GB" sz="1100" baseline="0" dirty="0"/>
                        <a:t> and therefore people’s beliefs.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0461263"/>
                  </a:ext>
                </a:extLst>
              </a:tr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Cultural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Links to the ideas,</a:t>
                      </a:r>
                      <a:r>
                        <a:rPr lang="en-GB" sz="1100" baseline="0" dirty="0"/>
                        <a:t> customs and arts of a society.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442870"/>
                  </a:ext>
                </a:extLst>
              </a:tr>
              <a:tr h="21514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Social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Links to society or</a:t>
                      </a:r>
                      <a:r>
                        <a:rPr lang="en-GB" sz="1100" baseline="0" dirty="0"/>
                        <a:t> how it is organised.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1AC627D2-920D-4883-8257-7C71E60029F6}"/>
              </a:ext>
            </a:extLst>
          </p:cNvPr>
          <p:cNvSpPr txBox="1"/>
          <p:nvPr/>
        </p:nvSpPr>
        <p:spPr>
          <a:xfrm>
            <a:off x="5437583" y="150993"/>
            <a:ext cx="28856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i="1" dirty="0">
                <a:solidFill>
                  <a:srgbClr val="00B050"/>
                </a:solidFill>
              </a:rPr>
              <a:t>Theme: </a:t>
            </a:r>
            <a:r>
              <a:rPr lang="en-GB" sz="1300" b="1" dirty="0">
                <a:solidFill>
                  <a:srgbClr val="00B050"/>
                </a:solidFill>
              </a:rPr>
              <a:t> </a:t>
            </a:r>
            <a:r>
              <a:rPr lang="en-GB" sz="1300" b="1" i="1" dirty="0">
                <a:solidFill>
                  <a:srgbClr val="00B050"/>
                </a:solidFill>
              </a:rPr>
              <a:t>How far have beliefs led to positive change in History?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B9FC7C5-00CC-48ED-9EAC-06F7F14A201C}"/>
              </a:ext>
            </a:extLst>
          </p:cNvPr>
          <p:cNvSpPr/>
          <p:nvPr/>
        </p:nvSpPr>
        <p:spPr>
          <a:xfrm>
            <a:off x="63445" y="910763"/>
            <a:ext cx="4020612" cy="250134"/>
          </a:xfrm>
          <a:prstGeom prst="rect">
            <a:avLst/>
          </a:prstGeom>
        </p:spPr>
        <p:txBody>
          <a:bodyPr wrap="square" lIns="74295" tIns="37148" rIns="74295" bIns="37148" anchor="t">
            <a:spAutoFit/>
          </a:bodyPr>
          <a:lstStyle/>
          <a:p>
            <a:r>
              <a:rPr lang="en-GB" sz="1138" b="1" dirty="0"/>
              <a:t>What key knowledge do I already have ?</a:t>
            </a:r>
            <a:endParaRPr lang="en-GB" sz="1138" b="1" dirty="0">
              <a:cs typeface="Calibri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22C4A1D-AA84-46DC-940B-6109344D8784}"/>
              </a:ext>
            </a:extLst>
          </p:cNvPr>
          <p:cNvSpPr/>
          <p:nvPr/>
        </p:nvSpPr>
        <p:spPr>
          <a:xfrm>
            <a:off x="4107148" y="910763"/>
            <a:ext cx="4350871" cy="26744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38" b="1" dirty="0"/>
              <a:t>What key knowledge do I need to understand my enquiry question? 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7DE3DF58-CD78-48B1-B234-16E801698C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4586877"/>
              </p:ext>
            </p:extLst>
          </p:nvPr>
        </p:nvGraphicFramePr>
        <p:xfrm>
          <a:off x="107063" y="4331037"/>
          <a:ext cx="3702938" cy="23426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1207">
                  <a:extLst>
                    <a:ext uri="{9D8B030D-6E8A-4147-A177-3AD203B41FA5}">
                      <a16:colId xmlns:a16="http://schemas.microsoft.com/office/drawing/2014/main" val="357918398"/>
                    </a:ext>
                  </a:extLst>
                </a:gridCol>
                <a:gridCol w="2841731">
                  <a:extLst>
                    <a:ext uri="{9D8B030D-6E8A-4147-A177-3AD203B41FA5}">
                      <a16:colId xmlns:a16="http://schemas.microsoft.com/office/drawing/2014/main" val="437810949"/>
                    </a:ext>
                  </a:extLst>
                </a:gridCol>
              </a:tblGrid>
              <a:tr h="226766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Term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Definition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9663138"/>
                  </a:ext>
                </a:extLst>
              </a:tr>
              <a:tr h="388502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Holy Land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Religious area of the Middle East. Most important area is  what we now call Jerusalem.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442870"/>
                  </a:ext>
                </a:extLst>
              </a:tr>
              <a:tr h="388502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Christianity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See above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9655126"/>
                  </a:ext>
                </a:extLst>
              </a:tr>
              <a:tr h="388502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Crusades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 Religious wars fought between Muslims and Christians for control of Jerusalem.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73445386"/>
                  </a:ext>
                </a:extLst>
              </a:tr>
              <a:tr h="388502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Pope 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See above</a:t>
                      </a:r>
                      <a:endParaRPr lang="en-GB" sz="1100" dirty="0"/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7286388"/>
                  </a:ext>
                </a:extLst>
              </a:tr>
              <a:tr h="561857">
                <a:tc>
                  <a:txBody>
                    <a:bodyPr/>
                    <a:lstStyle/>
                    <a:p>
                      <a:r>
                        <a:rPr lang="en-GB" sz="1100" dirty="0">
                          <a:solidFill>
                            <a:schemeClr val="tx1"/>
                          </a:solidFill>
                        </a:rPr>
                        <a:t> Pilgrimage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religious journey, for example some people went to the Holy Land on pilgrimage. People who go on a pilgrimage are called pilgrims.</a:t>
                      </a:r>
                    </a:p>
                  </a:txBody>
                  <a:tcPr marL="41791" marR="41791" marT="20896" marB="2089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9385822"/>
                  </a:ext>
                </a:extLst>
              </a:tr>
            </a:tbl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03868A9-851D-4E36-B55F-E8C558492852}"/>
              </a:ext>
            </a:extLst>
          </p:cNvPr>
          <p:cNvSpPr/>
          <p:nvPr/>
        </p:nvSpPr>
        <p:spPr>
          <a:xfrm>
            <a:off x="55369" y="3868613"/>
            <a:ext cx="4028688" cy="2674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38" b="1" dirty="0"/>
              <a:t>Key knowledge I will need in this and future topics: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7E7FF4C-1175-42A3-B3A9-294691C8EA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39254" y="101147"/>
            <a:ext cx="1166241" cy="763888"/>
          </a:xfrm>
          <a:prstGeom prst="rect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2A77767-CD00-4012-A03E-DBDBE658DF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6509954"/>
              </p:ext>
            </p:extLst>
          </p:nvPr>
        </p:nvGraphicFramePr>
        <p:xfrm>
          <a:off x="4186827" y="1224476"/>
          <a:ext cx="5598347" cy="5530957"/>
        </p:xfrm>
        <a:graphic>
          <a:graphicData uri="http://schemas.openxmlformats.org/drawingml/2006/table">
            <a:tbl>
              <a:tblPr firstRow="1" firstCol="1" bandRow="1">
                <a:tableStyleId>{7E9639D4-E3E2-4D34-9284-5A2195B3D0D7}</a:tableStyleId>
              </a:tblPr>
              <a:tblGrid>
                <a:gridCol w="1214152">
                  <a:extLst>
                    <a:ext uri="{9D8B030D-6E8A-4147-A177-3AD203B41FA5}">
                      <a16:colId xmlns:a16="http://schemas.microsoft.com/office/drawing/2014/main" val="3954508052"/>
                    </a:ext>
                  </a:extLst>
                </a:gridCol>
                <a:gridCol w="4384195">
                  <a:extLst>
                    <a:ext uri="{9D8B030D-6E8A-4147-A177-3AD203B41FA5}">
                      <a16:colId xmlns:a16="http://schemas.microsoft.com/office/drawing/2014/main" val="1356070023"/>
                    </a:ext>
                  </a:extLst>
                </a:gridCol>
              </a:tblGrid>
              <a:tr h="192403"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Term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Definition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388798"/>
                  </a:ext>
                </a:extLst>
              </a:tr>
              <a:tr h="27257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Mappa Mundi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largest medieval map which shows the Jerusalem at the centre of the world.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425487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Judaism / Synagogue / Torah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Religion of the Jews, based on the Old Testament. Jews worship in a synagogue. The Jewish Holy book is called the Torah.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1472253"/>
                  </a:ext>
                </a:extLst>
              </a:tr>
              <a:tr h="4934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Islam / Muslim / Mosque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Religion based on the belief there is one God and Mohammed is his prophet. Followers are called Muslims. The Muslim place of worship is a mosque.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7144672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Wailing Wall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Last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remaining part of King Herod’s temple. This is important to Jews. It is in Jerusalem.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8156211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Rock Mosque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Muslims believe this is the site from where Mohammed visited heaven. It is in Jerusalem.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7705137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Church of the Holy  Sepulchre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Christians believe this is the site where Jesus was buried. It is in Jerusalem.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8715181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 Cross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The cross is the symbol of Christianity. This was often displayed by the Christian crusaders.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3614790"/>
                  </a:ext>
                </a:extLst>
              </a:tr>
              <a:tr h="3663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 Pope Urban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r>
                        <a:rPr lang="en-GB" sz="1100" b="0" dirty="0">
                          <a:effectLst/>
                        </a:rPr>
                        <a:t>The Pope who called on Christians to seize Jerusalem  from the Turkish</a:t>
                      </a:r>
                      <a:r>
                        <a:rPr lang="en-GB" sz="1100" b="0" baseline="0" dirty="0">
                          <a:effectLst/>
                        </a:rPr>
                        <a:t> Muslims.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25883578"/>
                  </a:ext>
                </a:extLst>
              </a:tr>
              <a:tr h="2733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Saladin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</a:rPr>
                        <a:t>Leader of the Muslim armies after  1176.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6265910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Richard the Lionheart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King  of England who led the Third Crusade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2345352"/>
                  </a:ext>
                </a:extLst>
              </a:tr>
              <a:tr h="248537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Saracens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word used by Christian crusaders to describe Muslims. 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3716560"/>
                  </a:ext>
                </a:extLst>
              </a:tr>
              <a:tr h="2402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Franks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</a:t>
                      </a:r>
                      <a:r>
                        <a:rPr lang="en-GB" sz="110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word used by Muslims  to describe Christians.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771706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Avicenna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Physician whose</a:t>
                      </a:r>
                      <a:r>
                        <a:rPr lang="en-GB" sz="1100" b="0" baseline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methods influenced medicine throughout the Crusades. Has been  called the ‘father of modern medicine’.</a:t>
                      </a:r>
                      <a:endParaRPr lang="en-GB" sz="11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2313420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Astrolabe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Instrument used to measure the altitude of stars and planets. It could also be used to help tell the time.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4076719"/>
                  </a:ext>
                </a:extLst>
              </a:tr>
              <a:tr h="15954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Trebuchet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large catapult filled with rocks. </a:t>
                      </a:r>
                      <a:r>
                        <a:rPr lang="en-GB" sz="1100" b="0" i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Often used to attack a castle.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718927"/>
                  </a:ext>
                </a:extLst>
              </a:tr>
              <a:tr h="3264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Concentric Castles</a:t>
                      </a: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Castle with a second outside wall mirroring the first. Made it much harder for invaders to attack. </a:t>
                      </a:r>
                      <a:r>
                        <a:rPr lang="en-GB" sz="1100" b="0" i="0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E.g</a:t>
                      </a:r>
                      <a:r>
                        <a:rPr lang="en-GB" sz="11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Beaumaris castle.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73" marR="45273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1950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070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8AED9759BF59743839A389AB3D4AB53" ma:contentTypeVersion="12" ma:contentTypeDescription="Create a new document." ma:contentTypeScope="" ma:versionID="48d5c88c633c0320a9b975c09ce1eb70">
  <xsd:schema xmlns:xsd="http://www.w3.org/2001/XMLSchema" xmlns:xs="http://www.w3.org/2001/XMLSchema" xmlns:p="http://schemas.microsoft.com/office/2006/metadata/properties" xmlns:ns3="5f3d6311-85f8-4d96-bc40-d3fa8cce61d5" xmlns:ns4="f4d4e1ee-4e40-46d8-ba06-6d59fdb78b7b" targetNamespace="http://schemas.microsoft.com/office/2006/metadata/properties" ma:root="true" ma:fieldsID="5c9aad7ca0502d7825facf06a5e83bea" ns3:_="" ns4:_="">
    <xsd:import namespace="5f3d6311-85f8-4d96-bc40-d3fa8cce61d5"/>
    <xsd:import namespace="f4d4e1ee-4e40-46d8-ba06-6d59fdb78b7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3d6311-85f8-4d96-bc40-d3fa8cce61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d4e1ee-4e40-46d8-ba06-6d59fdb78b7b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D217EC-F4B8-42E1-9C6C-FD1C178CB90F}">
  <ds:schemaRefs>
    <ds:schemaRef ds:uri="http://purl.org/dc/terms/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5f3d6311-85f8-4d96-bc40-d3fa8cce61d5"/>
    <ds:schemaRef ds:uri="http://purl.org/dc/elements/1.1/"/>
    <ds:schemaRef ds:uri="http://schemas.openxmlformats.org/package/2006/metadata/core-properties"/>
    <ds:schemaRef ds:uri="f4d4e1ee-4e40-46d8-ba06-6d59fdb78b7b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9903AB9-402B-4251-94A2-D3E5DE1172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f3d6311-85f8-4d96-bc40-d3fa8cce61d5"/>
    <ds:schemaRef ds:uri="f4d4e1ee-4e40-46d8-ba06-6d59fdb78b7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BF91B23-C55E-4C45-AF1A-A542C0BA7C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535</TotalTime>
  <Words>414</Words>
  <Application>Microsoft Office PowerPoint</Application>
  <PresentationFormat>A4 Paper (210x297 mm)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Miss. J. Parsons</dc:creator>
  <cp:lastModifiedBy>Miss. J. Parsons</cp:lastModifiedBy>
  <cp:revision>46</cp:revision>
  <dcterms:created xsi:type="dcterms:W3CDTF">2021-06-17T12:18:59Z</dcterms:created>
  <dcterms:modified xsi:type="dcterms:W3CDTF">2021-11-15T10:04:57Z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0x01010058AED9759BF59743839A389AB3D4AB53</vt:lpwstr>
  </property>
</Properties>
</file>