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9EAFF"/>
    <a:srgbClr val="F3FFFF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0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6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5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25DD-5C05-40C5-B965-B5327B6F9262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65C23F-520C-4778-A547-F9C223BCB67D}"/>
              </a:ext>
            </a:extLst>
          </p:cNvPr>
          <p:cNvSpPr txBox="1"/>
          <p:nvPr/>
        </p:nvSpPr>
        <p:spPr>
          <a:xfrm>
            <a:off x="135990" y="61628"/>
            <a:ext cx="8236804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/>
              <a:t>Knowledge Organiser: Year 7 Spring term</a:t>
            </a:r>
          </a:p>
          <a:p>
            <a:endParaRPr lang="en-GB" sz="1200" dirty="0"/>
          </a:p>
          <a:p>
            <a:r>
              <a:rPr lang="en-GB" sz="1200" b="1" i="1" u="sng" dirty="0"/>
              <a:t>Enquiry: Could medieval monarchs do as they wanted?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1155B4-87B4-4CE2-91CF-EAD49A5E4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20189"/>
              </p:ext>
            </p:extLst>
          </p:nvPr>
        </p:nvGraphicFramePr>
        <p:xfrm>
          <a:off x="98143" y="1180158"/>
          <a:ext cx="3944204" cy="27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745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224459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270655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Medieval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Anything to do with the Middle Ages. A period from 500-1500. 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541105"/>
                  </a:ext>
                </a:extLst>
              </a:tr>
              <a:tr h="270655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Monarch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term for the king or queen.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501486"/>
                  </a:ext>
                </a:extLst>
              </a:tr>
              <a:tr h="513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Feudal System</a:t>
                      </a:r>
                    </a:p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system of dividing up land; men received land in return for offering to fight or provide a service for their lord.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017112"/>
                  </a:ext>
                </a:extLst>
              </a:tr>
              <a:tr h="283818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Baron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powerful lord who was granted land by the king.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481328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Pope</a:t>
                      </a:r>
                    </a:p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The leader of the Catholic Church. Lives</a:t>
                      </a:r>
                      <a:r>
                        <a:rPr lang="en-GB" sz="1100" baseline="0" dirty="0"/>
                        <a:t> in the Vatican City in Rome.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461263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Peasant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The vast majority of poor people in medieval villages, who worked on the land.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Revolt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Trying to overthrow the king or person in power.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70602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AC627D2-920D-4883-8257-7C71E60029F6}"/>
              </a:ext>
            </a:extLst>
          </p:cNvPr>
          <p:cNvSpPr txBox="1"/>
          <p:nvPr/>
        </p:nvSpPr>
        <p:spPr>
          <a:xfrm>
            <a:off x="4605787" y="67433"/>
            <a:ext cx="3454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i="1" dirty="0">
                <a:solidFill>
                  <a:srgbClr val="7030A0"/>
                </a:solidFill>
              </a:rPr>
              <a:t>Theme: How has political power developed in Britain since 1066?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6D6CAF-8335-47B6-A3D0-E1546EDD8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31679"/>
              </p:ext>
            </p:extLst>
          </p:nvPr>
        </p:nvGraphicFramePr>
        <p:xfrm>
          <a:off x="4256070" y="1171050"/>
          <a:ext cx="5501878" cy="557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155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4436723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188189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5726"/>
                  </a:ext>
                </a:extLst>
              </a:tr>
              <a:tr h="236302">
                <a:tc>
                  <a:txBody>
                    <a:bodyPr/>
                    <a:lstStyle/>
                    <a:p>
                      <a:r>
                        <a:rPr lang="en-GB" sz="1100" dirty="0"/>
                        <a:t>‘Soft-sword’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Nickname for John because</a:t>
                      </a:r>
                      <a:r>
                        <a:rPr lang="en-GB" sz="1100" baseline="0" dirty="0"/>
                        <a:t> he lost wars with France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414390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‘</a:t>
                      </a:r>
                      <a:r>
                        <a:rPr lang="en-GB" sz="1100" dirty="0" err="1"/>
                        <a:t>Lackland</a:t>
                      </a:r>
                      <a:r>
                        <a:rPr lang="en-GB" sz="11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Nickname for John because he lost land in France which</a:t>
                      </a:r>
                      <a:r>
                        <a:rPr lang="en-GB" sz="1100" baseline="0" dirty="0"/>
                        <a:t> had belonged to England under his brother.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914379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Runnymede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</a:t>
                      </a:r>
                      <a:r>
                        <a:rPr lang="en-GB" sz="1100" baseline="0" dirty="0"/>
                        <a:t> place on the River Thames where King John and the barons met. The Magna Carta was signed here in 1215.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747599"/>
                  </a:ext>
                </a:extLst>
              </a:tr>
              <a:tr h="323095">
                <a:tc>
                  <a:txBody>
                    <a:bodyPr/>
                    <a:lstStyle/>
                    <a:p>
                      <a:r>
                        <a:rPr lang="en-GB" sz="1100" dirty="0"/>
                        <a:t>Freemen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A person who is free from his duties to his lord. The Magna Carta only applied to freemen.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846666"/>
                  </a:ext>
                </a:extLst>
              </a:tr>
              <a:tr h="219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/>
                        <a:t>Villein</a:t>
                      </a:r>
                      <a:endParaRPr lang="en-GB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Another word for peasant.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8420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Archbishop</a:t>
                      </a:r>
                      <a:r>
                        <a:rPr lang="en-GB" sz="1100" baseline="0" dirty="0"/>
                        <a:t> of Canterbury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leader</a:t>
                      </a:r>
                      <a:r>
                        <a:rPr lang="en-GB" sz="1100" baseline="0" dirty="0"/>
                        <a:t> of the Catholic Church in England. Killed by the peasants during the revolt in the Tower of London.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924666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Smithfield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An</a:t>
                      </a:r>
                      <a:r>
                        <a:rPr lang="en-GB" sz="1100" baseline="0" dirty="0"/>
                        <a:t> area in London where King Richard and the Rebels met. This was where King Richard II made promises to the rebels, only then to withdraw them.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872610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Poll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tax paid by all adults. The amount was the same if rich or poor. This was one of the causes of the Peasants’ Revolt.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806838"/>
                  </a:ext>
                </a:extLst>
              </a:tr>
              <a:tr h="236302">
                <a:tc>
                  <a:txBody>
                    <a:bodyPr/>
                    <a:lstStyle/>
                    <a:p>
                      <a:r>
                        <a:rPr lang="en-GB" sz="1100" dirty="0"/>
                        <a:t>Week</a:t>
                      </a:r>
                      <a:r>
                        <a:rPr lang="en-GB" sz="1100" baseline="0" dirty="0"/>
                        <a:t> work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Work peasants were forced</a:t>
                      </a:r>
                      <a:r>
                        <a:rPr lang="en-GB" sz="1100" baseline="0" dirty="0"/>
                        <a:t> to do for their landlords.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537022"/>
                  </a:ext>
                </a:extLst>
              </a:tr>
              <a:tr h="531679">
                <a:tc>
                  <a:txBody>
                    <a:bodyPr/>
                    <a:lstStyle/>
                    <a:p>
                      <a:r>
                        <a:rPr lang="en-GB" sz="1100" dirty="0"/>
                        <a:t>King John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Inherited the Angevin Empire (England and France) from Richard I (his brother).  His brother had left him problems in France to deal with and lots of debt.</a:t>
                      </a: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1215 his Barons had, had enough and declared a war on him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635013"/>
                  </a:ext>
                </a:extLst>
              </a:tr>
              <a:tr h="531679">
                <a:tc>
                  <a:txBody>
                    <a:bodyPr/>
                    <a:lstStyle/>
                    <a:p>
                      <a:r>
                        <a:rPr lang="en-GB" sz="1100" dirty="0"/>
                        <a:t>Richard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was a 10 year old King, His Uncle helped him rule. After the Black Death he implemented a Poll Tax to raise money for a war with France, this was unpopular and led to the Peasant’s Revolt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750018"/>
                  </a:ext>
                </a:extLst>
              </a:tr>
              <a:tr h="383990">
                <a:tc>
                  <a:txBody>
                    <a:bodyPr/>
                    <a:lstStyle/>
                    <a:p>
                      <a:r>
                        <a:rPr lang="en-GB" sz="1100" dirty="0"/>
                        <a:t>Wat Tyler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leader of the peasant’s revolt. He met with Richard II on 15 June 1381 and was killed in the meeting leading to the end of the peasants’ revolt.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318695"/>
                  </a:ext>
                </a:extLst>
              </a:tr>
              <a:tr h="323095">
                <a:tc>
                  <a:txBody>
                    <a:bodyPr/>
                    <a:lstStyle/>
                    <a:p>
                      <a:r>
                        <a:rPr lang="en-GB" sz="1100" dirty="0"/>
                        <a:t>John 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One of the leaders of the Peasants</a:t>
                      </a:r>
                      <a:r>
                        <a:rPr lang="en-GB" sz="1100" baseline="0" dirty="0"/>
                        <a:t> rebellion who talked about peasants have more rights.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7795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B9FC7C5-00CC-48ED-9EAC-06F7F14A201C}"/>
              </a:ext>
            </a:extLst>
          </p:cNvPr>
          <p:cNvSpPr/>
          <p:nvPr/>
        </p:nvSpPr>
        <p:spPr>
          <a:xfrm>
            <a:off x="26722" y="903159"/>
            <a:ext cx="3785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What key knowledge do I already?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C4A1D-AA84-46DC-940B-6109344D8784}"/>
              </a:ext>
            </a:extLst>
          </p:cNvPr>
          <p:cNvSpPr/>
          <p:nvPr/>
        </p:nvSpPr>
        <p:spPr>
          <a:xfrm>
            <a:off x="4254392" y="871134"/>
            <a:ext cx="4557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What key knowledge do I need to understand my enquiry question? 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DE3DF58-CD78-48B1-B234-16E801698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28028"/>
              </p:ext>
            </p:extLst>
          </p:nvPr>
        </p:nvGraphicFramePr>
        <p:xfrm>
          <a:off x="77168" y="4369100"/>
          <a:ext cx="3965179" cy="23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03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823147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09169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502443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Magna Carta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‘Great Charter’ – a</a:t>
                      </a:r>
                      <a:r>
                        <a:rPr lang="en-GB" sz="1100" baseline="0" dirty="0"/>
                        <a:t> document outlining 63 clauses which limited the power of the monarch.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442870"/>
                  </a:ext>
                </a:extLst>
              </a:tr>
              <a:tr h="502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Peasants’ Revolt</a:t>
                      </a:r>
                    </a:p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revolt in 1381 against King Richard II. This was caused by a variety of factors including the poll tax and anger at the King’s advisors.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Excommunication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Not allowed to be a member of the Church anymore</a:t>
                      </a:r>
                      <a:r>
                        <a:rPr lang="en-GB" sz="1100" baseline="0" dirty="0"/>
                        <a:t>. King John was excommunicated by the Pope meaning churches in England were closed for 7 years.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413099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Democratic Rights</a:t>
                      </a:r>
                    </a:p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People</a:t>
                      </a:r>
                      <a:r>
                        <a:rPr lang="en-GB" sz="1100" baseline="0" dirty="0"/>
                        <a:t> having more influence on the government e.g. the right to vote.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061424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03868A9-851D-4E36-B55F-E8C558492852}"/>
              </a:ext>
            </a:extLst>
          </p:cNvPr>
          <p:cNvSpPr/>
          <p:nvPr/>
        </p:nvSpPr>
        <p:spPr>
          <a:xfrm>
            <a:off x="0" y="4124118"/>
            <a:ext cx="3965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What key knowledge will I need in this and future topics?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01CBC-9053-4221-80C7-57E4B8249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260" y="22003"/>
            <a:ext cx="825688" cy="6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0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595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Miss. J. Parsons</dc:creator>
  <cp:lastModifiedBy>Miss. T. Shorrock</cp:lastModifiedBy>
  <cp:revision>37</cp:revision>
  <cp:lastPrinted>2021-07-19T13:32:04Z</cp:lastPrinted>
  <dcterms:created xsi:type="dcterms:W3CDTF">2021-06-17T12:18:59Z</dcterms:created>
  <dcterms:modified xsi:type="dcterms:W3CDTF">2021-08-05T16:23:03Z</dcterms:modified>
</cp:coreProperties>
</file>