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7"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F1C1CB"/>
    <a:srgbClr val="FF5050"/>
    <a:srgbClr val="ECA8B7"/>
    <a:srgbClr val="C9EAFF"/>
    <a:srgbClr val="F3FFFF"/>
    <a:srgbClr val="DD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33B086-184E-43A4-A886-6EB2A7E24211}" v="6" dt="2021-07-20T11:22:04.5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85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s. T. Shorrock" userId="e6eadb93-739a-40e6-baec-9ba954515daf" providerId="ADAL" clId="{B433B086-184E-43A4-A886-6EB2A7E24211}"/>
    <pc:docChg chg="undo custSel delSld modSld">
      <pc:chgData name="Miss. T. Shorrock" userId="e6eadb93-739a-40e6-baec-9ba954515daf" providerId="ADAL" clId="{B433B086-184E-43A4-A886-6EB2A7E24211}" dt="2021-07-20T11:28:54.105" v="1036" actId="14100"/>
      <pc:docMkLst>
        <pc:docMk/>
      </pc:docMkLst>
      <pc:sldChg chg="del">
        <pc:chgData name="Miss. T. Shorrock" userId="e6eadb93-739a-40e6-baec-9ba954515daf" providerId="ADAL" clId="{B433B086-184E-43A4-A886-6EB2A7E24211}" dt="2021-07-20T11:12:16.222" v="0" actId="47"/>
        <pc:sldMkLst>
          <pc:docMk/>
          <pc:sldMk cId="810702939" sldId="256"/>
        </pc:sldMkLst>
      </pc:sldChg>
      <pc:sldChg chg="modSp mod">
        <pc:chgData name="Miss. T. Shorrock" userId="e6eadb93-739a-40e6-baec-9ba954515daf" providerId="ADAL" clId="{B433B086-184E-43A4-A886-6EB2A7E24211}" dt="2021-07-20T11:28:54.105" v="1036" actId="14100"/>
        <pc:sldMkLst>
          <pc:docMk/>
          <pc:sldMk cId="1617101899" sldId="257"/>
        </pc:sldMkLst>
        <pc:spChg chg="mod">
          <ac:chgData name="Miss. T. Shorrock" userId="e6eadb93-739a-40e6-baec-9ba954515daf" providerId="ADAL" clId="{B433B086-184E-43A4-A886-6EB2A7E24211}" dt="2021-07-20T11:13:07.988" v="34" actId="403"/>
          <ac:spMkLst>
            <pc:docMk/>
            <pc:sldMk cId="1617101899" sldId="257"/>
            <ac:spMk id="7" creationId="{0865C23F-520C-4778-A547-F9C223BCB67D}"/>
          </ac:spMkLst>
        </pc:spChg>
        <pc:spChg chg="mod">
          <ac:chgData name="Miss. T. Shorrock" userId="e6eadb93-739a-40e6-baec-9ba954515daf" providerId="ADAL" clId="{B433B086-184E-43A4-A886-6EB2A7E24211}" dt="2021-07-20T11:13:13.673" v="35" actId="1076"/>
          <ac:spMkLst>
            <pc:docMk/>
            <pc:sldMk cId="1617101899" sldId="257"/>
            <ac:spMk id="11" creationId="{1AC627D2-920D-4883-8257-7C71E60029F6}"/>
          </ac:spMkLst>
        </pc:spChg>
        <pc:spChg chg="mod">
          <ac:chgData name="Miss. T. Shorrock" userId="e6eadb93-739a-40e6-baec-9ba954515daf" providerId="ADAL" clId="{B433B086-184E-43A4-A886-6EB2A7E24211}" dt="2021-07-20T11:13:30.059" v="41" actId="1076"/>
          <ac:spMkLst>
            <pc:docMk/>
            <pc:sldMk cId="1617101899" sldId="257"/>
            <ac:spMk id="15" creationId="{4B9FC7C5-00CC-48ED-9EAC-06F7F14A201C}"/>
          </ac:spMkLst>
        </pc:spChg>
        <pc:spChg chg="mod">
          <ac:chgData name="Miss. T. Shorrock" userId="e6eadb93-739a-40e6-baec-9ba954515daf" providerId="ADAL" clId="{B433B086-184E-43A4-A886-6EB2A7E24211}" dt="2021-07-20T11:13:36.651" v="44" actId="113"/>
          <ac:spMkLst>
            <pc:docMk/>
            <pc:sldMk cId="1617101899" sldId="257"/>
            <ac:spMk id="16" creationId="{222C4A1D-AA84-46DC-940B-6109344D8784}"/>
          </ac:spMkLst>
        </pc:spChg>
        <pc:spChg chg="mod">
          <ac:chgData name="Miss. T. Shorrock" userId="e6eadb93-739a-40e6-baec-9ba954515daf" providerId="ADAL" clId="{B433B086-184E-43A4-A886-6EB2A7E24211}" dt="2021-07-20T11:26:26.751" v="733" actId="1076"/>
          <ac:spMkLst>
            <pc:docMk/>
            <pc:sldMk cId="1617101899" sldId="257"/>
            <ac:spMk id="18" creationId="{903868A9-851D-4E36-B55F-E8C558492852}"/>
          </ac:spMkLst>
        </pc:spChg>
        <pc:graphicFrameChg chg="mod modGraphic">
          <ac:chgData name="Miss. T. Shorrock" userId="e6eadb93-739a-40e6-baec-9ba954515daf" providerId="ADAL" clId="{B433B086-184E-43A4-A886-6EB2A7E24211}" dt="2021-07-20T11:26:51.920" v="742" actId="1076"/>
          <ac:graphicFrameMkLst>
            <pc:docMk/>
            <pc:sldMk cId="1617101899" sldId="257"/>
            <ac:graphicFrameMk id="10" creationId="{8C1155B4-87B4-4CE2-91CF-EAD49A5E4595}"/>
          </ac:graphicFrameMkLst>
        </pc:graphicFrameChg>
        <pc:graphicFrameChg chg="mod modGraphic">
          <ac:chgData name="Miss. T. Shorrock" userId="e6eadb93-739a-40e6-baec-9ba954515daf" providerId="ADAL" clId="{B433B086-184E-43A4-A886-6EB2A7E24211}" dt="2021-07-20T11:28:54.105" v="1036" actId="14100"/>
          <ac:graphicFrameMkLst>
            <pc:docMk/>
            <pc:sldMk cId="1617101899" sldId="257"/>
            <ac:graphicFrameMk id="13" creationId="{8DBD6D92-C528-48C1-91E6-13041ABE287E}"/>
          </ac:graphicFrameMkLst>
        </pc:graphicFrameChg>
        <pc:graphicFrameChg chg="mod modGraphic">
          <ac:chgData name="Miss. T. Shorrock" userId="e6eadb93-739a-40e6-baec-9ba954515daf" providerId="ADAL" clId="{B433B086-184E-43A4-A886-6EB2A7E24211}" dt="2021-07-20T11:26:19.695" v="731" actId="1076"/>
          <ac:graphicFrameMkLst>
            <pc:docMk/>
            <pc:sldMk cId="1617101899" sldId="257"/>
            <ac:graphicFrameMk id="17" creationId="{7DE3DF58-CD78-48B1-B234-16E801698C2E}"/>
          </ac:graphicFrameMkLst>
        </pc:graphicFrameChg>
        <pc:picChg chg="mod">
          <ac:chgData name="Miss. T. Shorrock" userId="e6eadb93-739a-40e6-baec-9ba954515daf" providerId="ADAL" clId="{B433B086-184E-43A4-A886-6EB2A7E24211}" dt="2021-07-20T11:13:15.833" v="36" actId="1076"/>
          <ac:picMkLst>
            <pc:docMk/>
            <pc:sldMk cId="1617101899" sldId="257"/>
            <ac:picMk id="3" creationId="{237951F1-5254-418C-95FE-886FA4D5C1F7}"/>
          </ac:picMkLst>
        </pc:picChg>
      </pc:sldChg>
      <pc:sldChg chg="del">
        <pc:chgData name="Miss. T. Shorrock" userId="e6eadb93-739a-40e6-baec-9ba954515daf" providerId="ADAL" clId="{B433B086-184E-43A4-A886-6EB2A7E24211}" dt="2021-07-20T11:12:17.142" v="1" actId="47"/>
        <pc:sldMkLst>
          <pc:docMk/>
          <pc:sldMk cId="3538789210" sldId="258"/>
        </pc:sldMkLst>
      </pc:sldChg>
      <pc:sldChg chg="del">
        <pc:chgData name="Miss. T. Shorrock" userId="e6eadb93-739a-40e6-baec-9ba954515daf" providerId="ADAL" clId="{B433B086-184E-43A4-A886-6EB2A7E24211}" dt="2021-07-20T11:12:17.884" v="2" actId="47"/>
        <pc:sldMkLst>
          <pc:docMk/>
          <pc:sldMk cId="3848214531" sldId="25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8B25DD-5C05-40C5-B965-B5327B6F9262}"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1481307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8B25DD-5C05-40C5-B965-B5327B6F9262}"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87336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8B25DD-5C05-40C5-B965-B5327B6F9262}"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131931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8B25DD-5C05-40C5-B965-B5327B6F9262}"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1704863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8B25DD-5C05-40C5-B965-B5327B6F9262}"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333727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8B25DD-5C05-40C5-B965-B5327B6F9262}"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4209495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8B25DD-5C05-40C5-B965-B5327B6F9262}" type="datetimeFigureOut">
              <a:rPr lang="en-GB" smtClean="0"/>
              <a:t>20/07/2021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1259682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8B25DD-5C05-40C5-B965-B5327B6F9262}" type="datetimeFigureOut">
              <a:rPr lang="en-GB" smtClean="0"/>
              <a:t>20/07/2021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2944438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B25DD-5C05-40C5-B965-B5327B6F9262}" type="datetimeFigureOut">
              <a:rPr lang="en-GB" smtClean="0"/>
              <a:t>20/07/2021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2486528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8B25DD-5C05-40C5-B965-B5327B6F9262}"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1444743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8B25DD-5C05-40C5-B965-B5327B6F9262}"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07D0BE-5159-49E3-9C2F-B16F73930939}" type="slidenum">
              <a:rPr lang="en-GB" smtClean="0"/>
              <a:t>‹#›</a:t>
            </a:fld>
            <a:endParaRPr lang="en-GB"/>
          </a:p>
        </p:txBody>
      </p:sp>
    </p:spTree>
    <p:extLst>
      <p:ext uri="{BB962C8B-B14F-4D97-AF65-F5344CB8AC3E}">
        <p14:creationId xmlns:p14="http://schemas.microsoft.com/office/powerpoint/2010/main" val="1448949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B25DD-5C05-40C5-B965-B5327B6F9262}" type="datetimeFigureOut">
              <a:rPr lang="en-GB" smtClean="0"/>
              <a:t>20/07/2021</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7D0BE-5159-49E3-9C2F-B16F73930939}" type="slidenum">
              <a:rPr lang="en-GB" smtClean="0"/>
              <a:t>‹#›</a:t>
            </a:fld>
            <a:endParaRPr lang="en-GB"/>
          </a:p>
        </p:txBody>
      </p:sp>
    </p:spTree>
    <p:extLst>
      <p:ext uri="{BB962C8B-B14F-4D97-AF65-F5344CB8AC3E}">
        <p14:creationId xmlns:p14="http://schemas.microsoft.com/office/powerpoint/2010/main" val="19544538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865C23F-520C-4778-A547-F9C223BCB67D}"/>
              </a:ext>
            </a:extLst>
          </p:cNvPr>
          <p:cNvSpPr txBox="1"/>
          <p:nvPr/>
        </p:nvSpPr>
        <p:spPr>
          <a:xfrm>
            <a:off x="134590" y="113885"/>
            <a:ext cx="8000173" cy="738664"/>
          </a:xfrm>
          <a:prstGeom prst="rect">
            <a:avLst/>
          </a:prstGeom>
          <a:noFill/>
          <a:ln w="28575">
            <a:solidFill>
              <a:srgbClr val="FF5050"/>
            </a:solidFill>
          </a:ln>
        </p:spPr>
        <p:txBody>
          <a:bodyPr wrap="square" rtlCol="0">
            <a:spAutoFit/>
          </a:bodyPr>
          <a:lstStyle/>
          <a:p>
            <a:r>
              <a:rPr lang="en-GB" sz="1400" u="sng" dirty="0"/>
              <a:t>Knowledge Organiser: Year 7 Summer Term 1</a:t>
            </a:r>
            <a:endParaRPr lang="en-GB" sz="1400" dirty="0"/>
          </a:p>
          <a:p>
            <a:endParaRPr lang="en-GB" sz="1400" dirty="0"/>
          </a:p>
          <a:p>
            <a:r>
              <a:rPr lang="en-GB" sz="1400" b="1" i="1" u="sng" dirty="0">
                <a:solidFill>
                  <a:srgbClr val="C00000"/>
                </a:solidFill>
              </a:rPr>
              <a:t>Enquiry: </a:t>
            </a:r>
            <a:r>
              <a:rPr lang="en-GB" sz="1400" b="1" dirty="0">
                <a:solidFill>
                  <a:srgbClr val="C00000"/>
                </a:solidFill>
              </a:rPr>
              <a:t>: What was the impact of Henry VII’s win at Bosworth?</a:t>
            </a:r>
          </a:p>
        </p:txBody>
      </p:sp>
      <p:graphicFrame>
        <p:nvGraphicFramePr>
          <p:cNvPr id="10" name="Table 9">
            <a:extLst>
              <a:ext uri="{FF2B5EF4-FFF2-40B4-BE49-F238E27FC236}">
                <a16:creationId xmlns:a16="http://schemas.microsoft.com/office/drawing/2014/main" id="{8C1155B4-87B4-4CE2-91CF-EAD49A5E4595}"/>
              </a:ext>
            </a:extLst>
          </p:cNvPr>
          <p:cNvGraphicFramePr>
            <a:graphicFrameLocks noGrp="1"/>
          </p:cNvGraphicFramePr>
          <p:nvPr>
            <p:extLst>
              <p:ext uri="{D42A27DB-BD31-4B8C-83A1-F6EECF244321}">
                <p14:modId xmlns:p14="http://schemas.microsoft.com/office/powerpoint/2010/main" val="2888543213"/>
              </p:ext>
            </p:extLst>
          </p:nvPr>
        </p:nvGraphicFramePr>
        <p:xfrm>
          <a:off x="188842" y="1294352"/>
          <a:ext cx="3871053" cy="2524480"/>
        </p:xfrm>
        <a:graphic>
          <a:graphicData uri="http://schemas.openxmlformats.org/drawingml/2006/table">
            <a:tbl>
              <a:tblPr firstRow="1" bandRow="1">
                <a:tableStyleId>{5C22544A-7EE6-4342-B048-85BDC9FD1C3A}</a:tableStyleId>
              </a:tblPr>
              <a:tblGrid>
                <a:gridCol w="887574">
                  <a:extLst>
                    <a:ext uri="{9D8B030D-6E8A-4147-A177-3AD203B41FA5}">
                      <a16:colId xmlns:a16="http://schemas.microsoft.com/office/drawing/2014/main" val="357918398"/>
                    </a:ext>
                  </a:extLst>
                </a:gridCol>
                <a:gridCol w="2983479">
                  <a:extLst>
                    <a:ext uri="{9D8B030D-6E8A-4147-A177-3AD203B41FA5}">
                      <a16:colId xmlns:a16="http://schemas.microsoft.com/office/drawing/2014/main" val="437810949"/>
                    </a:ext>
                  </a:extLst>
                </a:gridCol>
              </a:tblGrid>
              <a:tr h="262048">
                <a:tc>
                  <a:txBody>
                    <a:bodyPr/>
                    <a:lstStyle/>
                    <a:p>
                      <a:r>
                        <a:rPr lang="en-GB" sz="1200" dirty="0">
                          <a:solidFill>
                            <a:schemeClr val="bg1"/>
                          </a:solidFill>
                        </a:rPr>
                        <a:t>Term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r>
                        <a:rPr lang="en-GB" sz="1200" dirty="0">
                          <a:solidFill>
                            <a:schemeClr val="bg1"/>
                          </a:solidFill>
                        </a:rPr>
                        <a:t>Definition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3139663138"/>
                  </a:ext>
                </a:extLst>
              </a:tr>
              <a:tr h="190382">
                <a:tc>
                  <a:txBody>
                    <a:bodyPr/>
                    <a:lstStyle/>
                    <a:p>
                      <a:r>
                        <a:rPr lang="en-GB" sz="1100" dirty="0">
                          <a:solidFill>
                            <a:schemeClr val="tx1"/>
                          </a:solidFill>
                        </a:rPr>
                        <a:t>Monarch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a:t>
                      </a:r>
                      <a:r>
                        <a:rPr lang="en-GB" sz="1100" baseline="0" dirty="0"/>
                        <a:t> term for the king or queen.</a:t>
                      </a:r>
                      <a:endParaRPr lang="en-GB" sz="1100" dirty="0"/>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0461263"/>
                  </a:ext>
                </a:extLst>
              </a:tr>
              <a:tr h="190382">
                <a:tc>
                  <a:txBody>
                    <a:bodyPr/>
                    <a:lstStyle/>
                    <a:p>
                      <a:r>
                        <a:rPr lang="en-GB" sz="1100" dirty="0">
                          <a:solidFill>
                            <a:schemeClr val="tx1"/>
                          </a:solidFill>
                        </a:rPr>
                        <a:t>Baron / noble</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An important and influential</a:t>
                      </a:r>
                      <a:r>
                        <a:rPr lang="en-GB" sz="1100" baseline="0" dirty="0"/>
                        <a:t> person – often had a lot of land. In this unit a key noble is Lord Stanley who plays a key role in the Battle of Bosworth.</a:t>
                      </a:r>
                      <a:endParaRPr lang="en-GB" sz="1100" dirty="0"/>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6442870"/>
                  </a:ext>
                </a:extLst>
              </a:tr>
              <a:tr h="338972">
                <a:tc>
                  <a:txBody>
                    <a:bodyPr/>
                    <a:lstStyle/>
                    <a:p>
                      <a:r>
                        <a:rPr lang="en-GB" sz="1100" dirty="0">
                          <a:solidFill>
                            <a:schemeClr val="tx1"/>
                          </a:solidFill>
                        </a:rPr>
                        <a:t>Heir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 person who</a:t>
                      </a:r>
                      <a:r>
                        <a:rPr lang="en-GB" sz="1100" baseline="0" dirty="0"/>
                        <a:t> is legally allowed to take the rank and property of someone who has died. For example, Henry VIII was the heir of Henry VII.</a:t>
                      </a:r>
                      <a:endParaRPr lang="en-GB" sz="1100" dirty="0"/>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7286388"/>
                  </a:ext>
                </a:extLst>
              </a:tr>
              <a:tr h="190382">
                <a:tc>
                  <a:txBody>
                    <a:bodyPr/>
                    <a:lstStyle/>
                    <a:p>
                      <a:r>
                        <a:rPr lang="en-GB" sz="1100" dirty="0">
                          <a:solidFill>
                            <a:schemeClr val="tx1"/>
                          </a:solidFill>
                        </a:rPr>
                        <a:t>Legacy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t>What has been left behind or passed on. For example, the Domesday book and stone castles were a legacy of William I.</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0924851"/>
                  </a:ext>
                </a:extLst>
              </a:tr>
              <a:tr h="190382">
                <a:tc>
                  <a:txBody>
                    <a:bodyPr/>
                    <a:lstStyle/>
                    <a:p>
                      <a:r>
                        <a:rPr lang="en-GB" sz="1100" dirty="0">
                          <a:solidFill>
                            <a:schemeClr val="tx1"/>
                          </a:solidFill>
                        </a:rPr>
                        <a:t>Succession</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t>Inheriting land, property or a title.</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7570885"/>
                  </a:ext>
                </a:extLst>
              </a:tr>
              <a:tr h="190382">
                <a:tc>
                  <a:txBody>
                    <a:bodyPr/>
                    <a:lstStyle/>
                    <a:p>
                      <a:r>
                        <a:rPr lang="en-GB" sz="1100" dirty="0">
                          <a:solidFill>
                            <a:schemeClr val="tx1"/>
                          </a:solidFill>
                        </a:rPr>
                        <a:t>Political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Links to the government or how the country is run</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8289475"/>
                  </a:ext>
                </a:extLst>
              </a:tr>
            </a:tbl>
          </a:graphicData>
        </a:graphic>
      </p:graphicFrame>
      <p:sp>
        <p:nvSpPr>
          <p:cNvPr id="11" name="TextBox 10">
            <a:extLst>
              <a:ext uri="{FF2B5EF4-FFF2-40B4-BE49-F238E27FC236}">
                <a16:creationId xmlns:a16="http://schemas.microsoft.com/office/drawing/2014/main" id="{1AC627D2-920D-4883-8257-7C71E60029F6}"/>
              </a:ext>
            </a:extLst>
          </p:cNvPr>
          <p:cNvSpPr txBox="1"/>
          <p:nvPr/>
        </p:nvSpPr>
        <p:spPr>
          <a:xfrm>
            <a:off x="5340093" y="236995"/>
            <a:ext cx="2885662" cy="492443"/>
          </a:xfrm>
          <a:prstGeom prst="rect">
            <a:avLst/>
          </a:prstGeom>
          <a:noFill/>
        </p:spPr>
        <p:txBody>
          <a:bodyPr wrap="square" rtlCol="0">
            <a:spAutoFit/>
          </a:bodyPr>
          <a:lstStyle/>
          <a:p>
            <a:r>
              <a:rPr lang="en-GB" sz="1300" b="1" i="1" dirty="0">
                <a:solidFill>
                  <a:srgbClr val="C00000"/>
                </a:solidFill>
              </a:rPr>
              <a:t>Theme: How far is war a catalyst for change?</a:t>
            </a:r>
          </a:p>
        </p:txBody>
      </p:sp>
      <p:sp>
        <p:nvSpPr>
          <p:cNvPr id="15" name="Rectangle 14">
            <a:extLst>
              <a:ext uri="{FF2B5EF4-FFF2-40B4-BE49-F238E27FC236}">
                <a16:creationId xmlns:a16="http://schemas.microsoft.com/office/drawing/2014/main" id="{4B9FC7C5-00CC-48ED-9EAC-06F7F14A201C}"/>
              </a:ext>
            </a:extLst>
          </p:cNvPr>
          <p:cNvSpPr/>
          <p:nvPr/>
        </p:nvSpPr>
        <p:spPr>
          <a:xfrm>
            <a:off x="114064" y="1004749"/>
            <a:ext cx="4020612" cy="276999"/>
          </a:xfrm>
          <a:prstGeom prst="rect">
            <a:avLst/>
          </a:prstGeom>
        </p:spPr>
        <p:txBody>
          <a:bodyPr wrap="square">
            <a:spAutoFit/>
          </a:bodyPr>
          <a:lstStyle/>
          <a:p>
            <a:r>
              <a:rPr lang="en-GB" sz="1200" b="1" dirty="0"/>
              <a:t>What key knowledge do I already have?</a:t>
            </a:r>
          </a:p>
        </p:txBody>
      </p:sp>
      <p:sp>
        <p:nvSpPr>
          <p:cNvPr id="16" name="Rectangle 15">
            <a:extLst>
              <a:ext uri="{FF2B5EF4-FFF2-40B4-BE49-F238E27FC236}">
                <a16:creationId xmlns:a16="http://schemas.microsoft.com/office/drawing/2014/main" id="{222C4A1D-AA84-46DC-940B-6109344D8784}"/>
              </a:ext>
            </a:extLst>
          </p:cNvPr>
          <p:cNvSpPr/>
          <p:nvPr/>
        </p:nvSpPr>
        <p:spPr>
          <a:xfrm>
            <a:off x="4229193" y="987417"/>
            <a:ext cx="4557530" cy="276999"/>
          </a:xfrm>
          <a:prstGeom prst="rect">
            <a:avLst/>
          </a:prstGeom>
        </p:spPr>
        <p:txBody>
          <a:bodyPr wrap="none">
            <a:spAutoFit/>
          </a:bodyPr>
          <a:lstStyle/>
          <a:p>
            <a:r>
              <a:rPr lang="en-GB" sz="1200" b="1" dirty="0"/>
              <a:t>What key knowledge do I need to understand my enquiry question? </a:t>
            </a:r>
          </a:p>
        </p:txBody>
      </p:sp>
      <p:graphicFrame>
        <p:nvGraphicFramePr>
          <p:cNvPr id="17" name="Table 16">
            <a:extLst>
              <a:ext uri="{FF2B5EF4-FFF2-40B4-BE49-F238E27FC236}">
                <a16:creationId xmlns:a16="http://schemas.microsoft.com/office/drawing/2014/main" id="{7DE3DF58-CD78-48B1-B234-16E801698C2E}"/>
              </a:ext>
            </a:extLst>
          </p:cNvPr>
          <p:cNvGraphicFramePr>
            <a:graphicFrameLocks noGrp="1"/>
          </p:cNvGraphicFramePr>
          <p:nvPr>
            <p:extLst>
              <p:ext uri="{D42A27DB-BD31-4B8C-83A1-F6EECF244321}">
                <p14:modId xmlns:p14="http://schemas.microsoft.com/office/powerpoint/2010/main" val="912825734"/>
              </p:ext>
            </p:extLst>
          </p:nvPr>
        </p:nvGraphicFramePr>
        <p:xfrm>
          <a:off x="142983" y="4840438"/>
          <a:ext cx="3962773" cy="1721225"/>
        </p:xfrm>
        <a:graphic>
          <a:graphicData uri="http://schemas.openxmlformats.org/drawingml/2006/table">
            <a:tbl>
              <a:tblPr firstRow="1" bandRow="1">
                <a:tableStyleId>{5C22544A-7EE6-4342-B048-85BDC9FD1C3A}</a:tableStyleId>
              </a:tblPr>
              <a:tblGrid>
                <a:gridCol w="933435">
                  <a:extLst>
                    <a:ext uri="{9D8B030D-6E8A-4147-A177-3AD203B41FA5}">
                      <a16:colId xmlns:a16="http://schemas.microsoft.com/office/drawing/2014/main" val="357918398"/>
                    </a:ext>
                  </a:extLst>
                </a:gridCol>
                <a:gridCol w="3029338">
                  <a:extLst>
                    <a:ext uri="{9D8B030D-6E8A-4147-A177-3AD203B41FA5}">
                      <a16:colId xmlns:a16="http://schemas.microsoft.com/office/drawing/2014/main" val="437810949"/>
                    </a:ext>
                  </a:extLst>
                </a:gridCol>
              </a:tblGrid>
              <a:tr h="254729">
                <a:tc>
                  <a:txBody>
                    <a:bodyPr/>
                    <a:lstStyle/>
                    <a:p>
                      <a:r>
                        <a:rPr lang="en-GB" sz="1200" dirty="0">
                          <a:solidFill>
                            <a:schemeClr val="bg1"/>
                          </a:solidFill>
                        </a:rPr>
                        <a:t>Term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r>
                        <a:rPr lang="en-GB" sz="1200" dirty="0">
                          <a:solidFill>
                            <a:schemeClr val="bg1"/>
                          </a:solidFill>
                        </a:rPr>
                        <a:t>Definition </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3139663138"/>
                  </a:ext>
                </a:extLst>
              </a:tr>
              <a:tr h="338972">
                <a:tc>
                  <a:txBody>
                    <a:bodyPr/>
                    <a:lstStyle/>
                    <a:p>
                      <a:r>
                        <a:rPr lang="en-GB" sz="1100" dirty="0">
                          <a:solidFill>
                            <a:schemeClr val="tx1"/>
                          </a:solidFill>
                        </a:rPr>
                        <a:t>Battle of Bosworth</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The name of the battle between King Richard III and Henry Tudor for the throne.</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6988348"/>
                  </a:ext>
                </a:extLst>
              </a:tr>
              <a:tr h="338972">
                <a:tc>
                  <a:txBody>
                    <a:bodyPr/>
                    <a:lstStyle/>
                    <a:p>
                      <a:r>
                        <a:rPr lang="en-GB" sz="1100" dirty="0">
                          <a:solidFill>
                            <a:schemeClr val="tx1"/>
                          </a:solidFill>
                        </a:rPr>
                        <a:t>Consolidation</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The action or process of making something stronger or more solid.</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6609606"/>
                  </a:ext>
                </a:extLst>
              </a:tr>
              <a:tr h="338972">
                <a:tc>
                  <a:txBody>
                    <a:bodyPr/>
                    <a:lstStyle/>
                    <a:p>
                      <a:r>
                        <a:rPr lang="en-GB" sz="1100" dirty="0">
                          <a:solidFill>
                            <a:schemeClr val="tx1"/>
                          </a:solidFill>
                        </a:rPr>
                        <a:t>Henry Tudor</a:t>
                      </a:r>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Henry had a distant</a:t>
                      </a:r>
                      <a:r>
                        <a:rPr lang="en-GB" sz="1100" baseline="0" dirty="0"/>
                        <a:t> claim to the throne. Landed at Milford Haven in 1485 and challenged Richard III at the Battle of Bosworth. Was victorious and became King Henry VII and started the reign of the Tudors.</a:t>
                      </a:r>
                      <a:endParaRPr lang="en-GB" sz="1100" dirty="0"/>
                    </a:p>
                  </a:txBody>
                  <a:tcPr marL="41791" marR="41791" marT="20896" marB="208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0586837"/>
                  </a:ext>
                </a:extLst>
              </a:tr>
            </a:tbl>
          </a:graphicData>
        </a:graphic>
      </p:graphicFrame>
      <p:sp>
        <p:nvSpPr>
          <p:cNvPr id="18" name="Rectangle 17">
            <a:extLst>
              <a:ext uri="{FF2B5EF4-FFF2-40B4-BE49-F238E27FC236}">
                <a16:creationId xmlns:a16="http://schemas.microsoft.com/office/drawing/2014/main" id="{903868A9-851D-4E36-B55F-E8C558492852}"/>
              </a:ext>
            </a:extLst>
          </p:cNvPr>
          <p:cNvSpPr/>
          <p:nvPr/>
        </p:nvSpPr>
        <p:spPr>
          <a:xfrm>
            <a:off x="77068" y="4411239"/>
            <a:ext cx="4028688" cy="276999"/>
          </a:xfrm>
          <a:prstGeom prst="rect">
            <a:avLst/>
          </a:prstGeom>
        </p:spPr>
        <p:txBody>
          <a:bodyPr wrap="square">
            <a:spAutoFit/>
          </a:bodyPr>
          <a:lstStyle/>
          <a:p>
            <a:r>
              <a:rPr lang="en-GB" sz="1200" b="1" dirty="0"/>
              <a:t>Key Knowledge I need for this and future units.</a:t>
            </a:r>
          </a:p>
        </p:txBody>
      </p:sp>
      <p:pic>
        <p:nvPicPr>
          <p:cNvPr id="3" name="Picture 2">
            <a:extLst>
              <a:ext uri="{FF2B5EF4-FFF2-40B4-BE49-F238E27FC236}">
                <a16:creationId xmlns:a16="http://schemas.microsoft.com/office/drawing/2014/main" id="{237951F1-5254-418C-95FE-886FA4D5C1F7}"/>
              </a:ext>
            </a:extLst>
          </p:cNvPr>
          <p:cNvPicPr>
            <a:picLocks noChangeAspect="1"/>
          </p:cNvPicPr>
          <p:nvPr/>
        </p:nvPicPr>
        <p:blipFill>
          <a:blip r:embed="rId2"/>
          <a:stretch>
            <a:fillRect/>
          </a:stretch>
        </p:blipFill>
        <p:spPr>
          <a:xfrm>
            <a:off x="8011187" y="-380831"/>
            <a:ext cx="2153440" cy="1905431"/>
          </a:xfrm>
          <a:prstGeom prst="rect">
            <a:avLst/>
          </a:prstGeom>
        </p:spPr>
      </p:pic>
      <p:graphicFrame>
        <p:nvGraphicFramePr>
          <p:cNvPr id="13" name="Table 12">
            <a:extLst>
              <a:ext uri="{FF2B5EF4-FFF2-40B4-BE49-F238E27FC236}">
                <a16:creationId xmlns:a16="http://schemas.microsoft.com/office/drawing/2014/main" id="{8DBD6D92-C528-48C1-91E6-13041ABE287E}"/>
              </a:ext>
            </a:extLst>
          </p:cNvPr>
          <p:cNvGraphicFramePr>
            <a:graphicFrameLocks noGrp="1"/>
          </p:cNvGraphicFramePr>
          <p:nvPr>
            <p:extLst>
              <p:ext uri="{D42A27DB-BD31-4B8C-83A1-F6EECF244321}">
                <p14:modId xmlns:p14="http://schemas.microsoft.com/office/powerpoint/2010/main" val="2407918026"/>
              </p:ext>
            </p:extLst>
          </p:nvPr>
        </p:nvGraphicFramePr>
        <p:xfrm>
          <a:off x="4350905" y="1294354"/>
          <a:ext cx="5478027" cy="5411772"/>
        </p:xfrm>
        <a:graphic>
          <a:graphicData uri="http://schemas.openxmlformats.org/drawingml/2006/table">
            <a:tbl>
              <a:tblPr firstRow="1" bandRow="1">
                <a:tableStyleId>{5940675A-B579-460E-94D1-54222C63F5DA}</a:tableStyleId>
              </a:tblPr>
              <a:tblGrid>
                <a:gridCol w="1163148">
                  <a:extLst>
                    <a:ext uri="{9D8B030D-6E8A-4147-A177-3AD203B41FA5}">
                      <a16:colId xmlns:a16="http://schemas.microsoft.com/office/drawing/2014/main" val="3660170249"/>
                    </a:ext>
                  </a:extLst>
                </a:gridCol>
                <a:gridCol w="4314879">
                  <a:extLst>
                    <a:ext uri="{9D8B030D-6E8A-4147-A177-3AD203B41FA5}">
                      <a16:colId xmlns:a16="http://schemas.microsoft.com/office/drawing/2014/main" val="2062231367"/>
                    </a:ext>
                  </a:extLst>
                </a:gridCol>
              </a:tblGrid>
              <a:tr h="265095">
                <a:tc>
                  <a:txBody>
                    <a:bodyPr/>
                    <a:lstStyle/>
                    <a:p>
                      <a:pPr algn="ctr"/>
                      <a:r>
                        <a:rPr lang="en-GB" sz="1200" dirty="0">
                          <a:solidFill>
                            <a:schemeClr val="bg1"/>
                          </a:solidFill>
                        </a:rPr>
                        <a:t>Term</a:t>
                      </a:r>
                    </a:p>
                  </a:txBody>
                  <a:tcPr>
                    <a:solidFill>
                      <a:srgbClr val="C00000"/>
                    </a:solidFill>
                  </a:tcPr>
                </a:tc>
                <a:tc>
                  <a:txBody>
                    <a:bodyPr/>
                    <a:lstStyle/>
                    <a:p>
                      <a:r>
                        <a:rPr lang="en-GB" sz="1200" dirty="0">
                          <a:solidFill>
                            <a:schemeClr val="bg1"/>
                          </a:solidFill>
                        </a:rPr>
                        <a:t>Definition</a:t>
                      </a:r>
                      <a:endParaRPr lang="en-GB" sz="1000" dirty="0">
                        <a:solidFill>
                          <a:schemeClr val="bg1"/>
                        </a:solidFill>
                      </a:endParaRPr>
                    </a:p>
                  </a:txBody>
                  <a:tcPr>
                    <a:solidFill>
                      <a:srgbClr val="C00000"/>
                    </a:solidFill>
                  </a:tcPr>
                </a:tc>
                <a:extLst>
                  <a:ext uri="{0D108BD9-81ED-4DB2-BD59-A6C34878D82A}">
                    <a16:rowId xmlns:a16="http://schemas.microsoft.com/office/drawing/2014/main" val="4070048049"/>
                  </a:ext>
                </a:extLst>
              </a:tr>
              <a:tr h="395802">
                <a:tc>
                  <a:txBody>
                    <a:bodyPr/>
                    <a:lstStyle/>
                    <a:p>
                      <a:r>
                        <a:rPr lang="en-GB" sz="1100" dirty="0"/>
                        <a:t>Wars of the Roses</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 series of battles fought in medieval</a:t>
                      </a:r>
                      <a:r>
                        <a:rPr lang="en-GB" sz="1100" baseline="0" dirty="0"/>
                        <a:t> England from 1455 to 1485 between the House of Lancaster and the House of York.</a:t>
                      </a:r>
                      <a:endParaRPr lang="en-GB" sz="1100" dirty="0"/>
                    </a:p>
                  </a:txBody>
                  <a:tcPr marL="74295" marR="74295" marT="37148" marB="37148"/>
                </a:tc>
                <a:extLst>
                  <a:ext uri="{0D108BD9-81ED-4DB2-BD59-A6C34878D82A}">
                    <a16:rowId xmlns:a16="http://schemas.microsoft.com/office/drawing/2014/main" val="107417717"/>
                  </a:ext>
                </a:extLst>
              </a:tr>
              <a:tr h="395802">
                <a:tc>
                  <a:txBody>
                    <a:bodyPr/>
                    <a:lstStyle/>
                    <a:p>
                      <a:r>
                        <a:rPr lang="en-GB" sz="1100" dirty="0"/>
                        <a:t>Yorkist</a:t>
                      </a:r>
                    </a:p>
                  </a:txBody>
                  <a:tcPr marL="74295" marR="74295" marT="37148" marB="37148"/>
                </a:tc>
                <a:tc>
                  <a:txBody>
                    <a:bodyPr/>
                    <a:lstStyle/>
                    <a:p>
                      <a:r>
                        <a:rPr lang="en-GB" sz="1100" dirty="0"/>
                        <a:t>A supporter</a:t>
                      </a:r>
                      <a:r>
                        <a:rPr lang="en-GB" sz="1100" baseline="0" dirty="0"/>
                        <a:t> of the House of York. 1</a:t>
                      </a:r>
                      <a:r>
                        <a:rPr lang="en-GB" sz="1100" baseline="30000" dirty="0"/>
                        <a:t>st</a:t>
                      </a:r>
                      <a:r>
                        <a:rPr lang="en-GB" sz="1100" baseline="0" dirty="0"/>
                        <a:t> Monarch was Richard II. Symbol was a white rose.</a:t>
                      </a:r>
                      <a:endParaRPr lang="en-GB" sz="1100" dirty="0"/>
                    </a:p>
                  </a:txBody>
                  <a:tcPr marL="74295" marR="74295" marT="37148" marB="37148"/>
                </a:tc>
                <a:extLst>
                  <a:ext uri="{0D108BD9-81ED-4DB2-BD59-A6C34878D82A}">
                    <a16:rowId xmlns:a16="http://schemas.microsoft.com/office/drawing/2014/main" val="2271513626"/>
                  </a:ext>
                </a:extLst>
              </a:tr>
              <a:tr h="395802">
                <a:tc>
                  <a:txBody>
                    <a:bodyPr/>
                    <a:lstStyle/>
                    <a:p>
                      <a:r>
                        <a:rPr lang="en-GB" sz="1100" dirty="0"/>
                        <a:t>Lancastrians</a:t>
                      </a:r>
                    </a:p>
                  </a:txBody>
                  <a:tcPr marL="74295" marR="74295" marT="37148" marB="37148"/>
                </a:tc>
                <a:tc>
                  <a:txBody>
                    <a:bodyPr/>
                    <a:lstStyle/>
                    <a:p>
                      <a:r>
                        <a:rPr lang="en-GB" sz="1100" dirty="0"/>
                        <a:t>A supporter of the House of Lancaster.</a:t>
                      </a:r>
                      <a:r>
                        <a:rPr lang="en-GB" sz="1100" baseline="0" dirty="0"/>
                        <a:t> 1</a:t>
                      </a:r>
                      <a:r>
                        <a:rPr lang="en-GB" sz="1100" baseline="30000" dirty="0"/>
                        <a:t>st</a:t>
                      </a:r>
                      <a:r>
                        <a:rPr lang="en-GB" sz="1100" baseline="0" dirty="0"/>
                        <a:t> monarch was Edward IV. Symbol was a red rose.</a:t>
                      </a:r>
                      <a:endParaRPr lang="en-GB" sz="1100" dirty="0"/>
                    </a:p>
                  </a:txBody>
                  <a:tcPr marL="74295" marR="74295" marT="37148" marB="37148"/>
                </a:tc>
                <a:extLst>
                  <a:ext uri="{0D108BD9-81ED-4DB2-BD59-A6C34878D82A}">
                    <a16:rowId xmlns:a16="http://schemas.microsoft.com/office/drawing/2014/main" val="563212439"/>
                  </a:ext>
                </a:extLst>
              </a:tr>
              <a:tr h="487240">
                <a:tc>
                  <a:txBody>
                    <a:bodyPr/>
                    <a:lstStyle/>
                    <a:p>
                      <a:r>
                        <a:rPr lang="en-GB" sz="1100" dirty="0"/>
                        <a:t>Usurper </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 person who takes a position of power illegally or by force. Both Richard III and Henry VII were arguably usurpers of the throne.</a:t>
                      </a:r>
                    </a:p>
                  </a:txBody>
                  <a:tcPr marL="74295" marR="74295" marT="37148" marB="37148"/>
                </a:tc>
                <a:extLst>
                  <a:ext uri="{0D108BD9-81ED-4DB2-BD59-A6C34878D82A}">
                    <a16:rowId xmlns:a16="http://schemas.microsoft.com/office/drawing/2014/main" val="2211565383"/>
                  </a:ext>
                </a:extLst>
              </a:tr>
              <a:tr h="628748">
                <a:tc>
                  <a:txBody>
                    <a:bodyPr/>
                    <a:lstStyle/>
                    <a:p>
                      <a:r>
                        <a:rPr lang="en-GB" sz="1100" dirty="0"/>
                        <a:t>Richard III</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Brother of Edward IV.</a:t>
                      </a:r>
                      <a:r>
                        <a:rPr lang="en-GB" sz="1100" baseline="0" dirty="0"/>
                        <a:t> Usurped the throne in 1485. Controversy surrounds him regarding the ‘Princes in the Tower’. Was killed at the Battle of Bosworth.</a:t>
                      </a:r>
                      <a:endParaRPr lang="en-GB" sz="1100" dirty="0"/>
                    </a:p>
                  </a:txBody>
                  <a:tcPr marL="74295" marR="74295" marT="37148" marB="37148"/>
                </a:tc>
                <a:extLst>
                  <a:ext uri="{0D108BD9-81ED-4DB2-BD59-A6C34878D82A}">
                    <a16:rowId xmlns:a16="http://schemas.microsoft.com/office/drawing/2014/main" val="3488357760"/>
                  </a:ext>
                </a:extLst>
              </a:tr>
              <a:tr h="557805">
                <a:tc>
                  <a:txBody>
                    <a:bodyPr/>
                    <a:lstStyle/>
                    <a:p>
                      <a:r>
                        <a:rPr lang="en-GB" sz="1100" dirty="0"/>
                        <a:t>‘Pretenders to the throne’</a:t>
                      </a:r>
                    </a:p>
                  </a:txBody>
                  <a:tcPr marL="74295" marR="74295" marT="37148" marB="37148"/>
                </a:tc>
                <a:tc>
                  <a:txBody>
                    <a:bodyPr/>
                    <a:lstStyle/>
                    <a:p>
                      <a:r>
                        <a:rPr lang="en-GB" sz="1100" dirty="0"/>
                        <a:t>People who lie and claim they have a claim to be King. Two pretenders to the throne that challenged Henry VII were Lambert Simnel and Perkin Warbeck</a:t>
                      </a:r>
                    </a:p>
                  </a:txBody>
                  <a:tcPr marL="74295" marR="74295" marT="37148" marB="37148"/>
                </a:tc>
                <a:extLst>
                  <a:ext uri="{0D108BD9-81ED-4DB2-BD59-A6C34878D82A}">
                    <a16:rowId xmlns:a16="http://schemas.microsoft.com/office/drawing/2014/main" val="3571068686"/>
                  </a:ext>
                </a:extLst>
              </a:tr>
              <a:tr h="233800">
                <a:tc>
                  <a:txBody>
                    <a:bodyPr/>
                    <a:lstStyle/>
                    <a:p>
                      <a:r>
                        <a:rPr lang="en-GB" sz="1100" dirty="0"/>
                        <a:t>Finance </a:t>
                      </a:r>
                    </a:p>
                  </a:txBody>
                  <a:tcPr marL="74295" marR="74295" marT="37148" marB="37148"/>
                </a:tc>
                <a:tc>
                  <a:txBody>
                    <a:bodyPr/>
                    <a:lstStyle/>
                    <a:p>
                      <a:r>
                        <a:rPr lang="en-GB" sz="1100" dirty="0"/>
                        <a:t>The management of large sums of money.</a:t>
                      </a:r>
                    </a:p>
                  </a:txBody>
                  <a:tcPr marL="74295" marR="74295" marT="37148" marB="37148"/>
                </a:tc>
                <a:extLst>
                  <a:ext uri="{0D108BD9-81ED-4DB2-BD59-A6C34878D82A}">
                    <a16:rowId xmlns:a16="http://schemas.microsoft.com/office/drawing/2014/main" val="3398439461"/>
                  </a:ext>
                </a:extLst>
              </a:tr>
              <a:tr h="395802">
                <a:tc>
                  <a:txBody>
                    <a:bodyPr/>
                    <a:lstStyle/>
                    <a:p>
                      <a:r>
                        <a:rPr lang="en-GB" sz="1100" dirty="0"/>
                        <a:t>Bonds</a:t>
                      </a:r>
                    </a:p>
                  </a:txBody>
                  <a:tcPr marL="74295" marR="74295" marT="37148" marB="37148"/>
                </a:tc>
                <a:tc>
                  <a:txBody>
                    <a:bodyPr/>
                    <a:lstStyle/>
                    <a:p>
                      <a:r>
                        <a:rPr lang="en-GB" sz="1100" dirty="0"/>
                        <a:t>A sum</a:t>
                      </a:r>
                      <a:r>
                        <a:rPr lang="en-GB" sz="1100" baseline="0" dirty="0"/>
                        <a:t> of money a person is forced to pay. This was so high it ensured their loyalty. Used by Henry on nobles.</a:t>
                      </a:r>
                      <a:endParaRPr lang="en-GB" sz="1100" dirty="0"/>
                    </a:p>
                  </a:txBody>
                  <a:tcPr marL="74295" marR="74295" marT="37148" marB="37148"/>
                </a:tc>
                <a:extLst>
                  <a:ext uri="{0D108BD9-81ED-4DB2-BD59-A6C34878D82A}">
                    <a16:rowId xmlns:a16="http://schemas.microsoft.com/office/drawing/2014/main" val="3527617174"/>
                  </a:ext>
                </a:extLst>
              </a:tr>
              <a:tr h="557805">
                <a:tc>
                  <a:txBody>
                    <a:bodyPr/>
                    <a:lstStyle/>
                    <a:p>
                      <a:r>
                        <a:rPr lang="en-GB" sz="1100" dirty="0"/>
                        <a:t>Acts of Attainders</a:t>
                      </a:r>
                    </a:p>
                  </a:txBody>
                  <a:tcPr marL="74295" marR="74295" marT="37148" marB="37148"/>
                </a:tc>
                <a:tc>
                  <a:txBody>
                    <a:bodyPr/>
                    <a:lstStyle/>
                    <a:p>
                      <a:r>
                        <a:rPr lang="en-GB" sz="1100" dirty="0"/>
                        <a:t>Where the King says somebody is guilty of</a:t>
                      </a:r>
                      <a:r>
                        <a:rPr lang="en-GB" sz="1100" baseline="0" dirty="0"/>
                        <a:t> a crime and sentences them without a trial. Often leads to a loss of title and property. Use by Henry on the nobles.</a:t>
                      </a:r>
                      <a:endParaRPr lang="en-GB" sz="1100" dirty="0"/>
                    </a:p>
                  </a:txBody>
                  <a:tcPr marL="74295" marR="74295" marT="37148" marB="37148"/>
                </a:tc>
                <a:extLst>
                  <a:ext uri="{0D108BD9-81ED-4DB2-BD59-A6C34878D82A}">
                    <a16:rowId xmlns:a16="http://schemas.microsoft.com/office/drawing/2014/main" val="2989998811"/>
                  </a:ext>
                </a:extLst>
              </a:tr>
              <a:tr h="395802">
                <a:tc>
                  <a:txBody>
                    <a:bodyPr/>
                    <a:lstStyle/>
                    <a:p>
                      <a:r>
                        <a:rPr lang="en-GB" sz="1100" dirty="0"/>
                        <a:t>Symbolism </a:t>
                      </a:r>
                    </a:p>
                  </a:txBody>
                  <a:tcPr marL="74295" marR="74295" marT="37148" marB="37148"/>
                </a:tc>
                <a:tc>
                  <a:txBody>
                    <a:bodyPr/>
                    <a:lstStyle/>
                    <a:p>
                      <a:r>
                        <a:rPr lang="en-GB" sz="1100" dirty="0"/>
                        <a:t>The use of symbols to represent ideas or qualities. For example, the Tudor Rose.</a:t>
                      </a:r>
                    </a:p>
                  </a:txBody>
                  <a:tcPr marL="74295" marR="74295" marT="37148" marB="37148"/>
                </a:tc>
                <a:extLst>
                  <a:ext uri="{0D108BD9-81ED-4DB2-BD59-A6C34878D82A}">
                    <a16:rowId xmlns:a16="http://schemas.microsoft.com/office/drawing/2014/main" val="4155550852"/>
                  </a:ext>
                </a:extLst>
              </a:tr>
              <a:tr h="557805">
                <a:tc>
                  <a:txBody>
                    <a:bodyPr/>
                    <a:lstStyle/>
                    <a:p>
                      <a:r>
                        <a:rPr lang="en-GB" sz="1100" dirty="0"/>
                        <a:t>Alliances</a:t>
                      </a:r>
                      <a:r>
                        <a:rPr lang="en-GB" sz="1100" baseline="0" dirty="0"/>
                        <a:t> </a:t>
                      </a:r>
                      <a:endParaRPr lang="en-GB" sz="1100" dirty="0"/>
                    </a:p>
                  </a:txBody>
                  <a:tcPr marL="74295" marR="74295" marT="37148" marB="37148"/>
                </a:tc>
                <a:tc>
                  <a:txBody>
                    <a:bodyPr/>
                    <a:lstStyle/>
                    <a:p>
                      <a:r>
                        <a:rPr lang="en-GB" sz="1100" dirty="0"/>
                        <a:t>A relationship is</a:t>
                      </a:r>
                      <a:r>
                        <a:rPr lang="en-GB" sz="1100" baseline="0" dirty="0"/>
                        <a:t> formed between people or countries with similar aims e.g. to fight a war or to trade. Henry VII created alliances with other countries to get acceptance of the Tudors as the ruling family of England.</a:t>
                      </a:r>
                      <a:endParaRPr lang="en-GB" sz="1100" dirty="0"/>
                    </a:p>
                  </a:txBody>
                  <a:tcPr marL="74295" marR="74295" marT="37148" marB="37148"/>
                </a:tc>
                <a:extLst>
                  <a:ext uri="{0D108BD9-81ED-4DB2-BD59-A6C34878D82A}">
                    <a16:rowId xmlns:a16="http://schemas.microsoft.com/office/drawing/2014/main" val="640906961"/>
                  </a:ext>
                </a:extLst>
              </a:tr>
            </a:tbl>
          </a:graphicData>
        </a:graphic>
      </p:graphicFrame>
    </p:spTree>
    <p:extLst>
      <p:ext uri="{BB962C8B-B14F-4D97-AF65-F5344CB8AC3E}">
        <p14:creationId xmlns:p14="http://schemas.microsoft.com/office/powerpoint/2010/main" val="16171018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AED9759BF59743839A389AB3D4AB53" ma:contentTypeVersion="12" ma:contentTypeDescription="Create a new document." ma:contentTypeScope="" ma:versionID="48d5c88c633c0320a9b975c09ce1eb70">
  <xsd:schema xmlns:xsd="http://www.w3.org/2001/XMLSchema" xmlns:xs="http://www.w3.org/2001/XMLSchema" xmlns:p="http://schemas.microsoft.com/office/2006/metadata/properties" xmlns:ns3="5f3d6311-85f8-4d96-bc40-d3fa8cce61d5" xmlns:ns4="f4d4e1ee-4e40-46d8-ba06-6d59fdb78b7b" targetNamespace="http://schemas.microsoft.com/office/2006/metadata/properties" ma:root="true" ma:fieldsID="5c9aad7ca0502d7825facf06a5e83bea" ns3:_="" ns4:_="">
    <xsd:import namespace="5f3d6311-85f8-4d96-bc40-d3fa8cce61d5"/>
    <xsd:import namespace="f4d4e1ee-4e40-46d8-ba06-6d59fdb78b7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3d6311-85f8-4d96-bc40-d3fa8cce61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d4e1ee-4e40-46d8-ba06-6d59fdb78b7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D217EC-F4B8-42E1-9C6C-FD1C178CB90F}">
  <ds:schemaRefs>
    <ds:schemaRef ds:uri="http://purl.org/dc/terms/"/>
    <ds:schemaRef ds:uri="http://purl.org/dc/dcmitype/"/>
    <ds:schemaRef ds:uri="http://www.w3.org/XML/1998/namespace"/>
    <ds:schemaRef ds:uri="http://schemas.microsoft.com/office/2006/documentManagement/types"/>
    <ds:schemaRef ds:uri="http://schemas.microsoft.com/office/infopath/2007/PartnerControls"/>
    <ds:schemaRef ds:uri="http://purl.org/dc/elements/1.1/"/>
    <ds:schemaRef ds:uri="http://schemas.microsoft.com/office/2006/metadata/properties"/>
    <ds:schemaRef ds:uri="f4d4e1ee-4e40-46d8-ba06-6d59fdb78b7b"/>
    <ds:schemaRef ds:uri="http://schemas.openxmlformats.org/package/2006/metadata/core-properties"/>
    <ds:schemaRef ds:uri="5f3d6311-85f8-4d96-bc40-d3fa8cce61d5"/>
  </ds:schemaRefs>
</ds:datastoreItem>
</file>

<file path=customXml/itemProps2.xml><?xml version="1.0" encoding="utf-8"?>
<ds:datastoreItem xmlns:ds="http://schemas.openxmlformats.org/officeDocument/2006/customXml" ds:itemID="{1BF91B23-C55E-4C45-AF1A-A542C0BA7CBE}">
  <ds:schemaRefs>
    <ds:schemaRef ds:uri="http://schemas.microsoft.com/sharepoint/v3/contenttype/forms"/>
  </ds:schemaRefs>
</ds:datastoreItem>
</file>

<file path=customXml/itemProps3.xml><?xml version="1.0" encoding="utf-8"?>
<ds:datastoreItem xmlns:ds="http://schemas.openxmlformats.org/officeDocument/2006/customXml" ds:itemID="{E9903AB9-402B-4251-94A2-D3E5DE1172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3d6311-85f8-4d96-bc40-d3fa8cce61d5"/>
    <ds:schemaRef ds:uri="f4d4e1ee-4e40-46d8-ba06-6d59fdb78b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531</TotalTime>
  <Words>562</Words>
  <Application>Microsoft Office PowerPoint</Application>
  <PresentationFormat>A4 Paper (210x297 mm)</PresentationFormat>
  <Paragraphs>53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J. Parsons</dc:creator>
  <cp:lastModifiedBy>Miss. T. Shorrock</cp:lastModifiedBy>
  <cp:revision>40</cp:revision>
  <dcterms:created xsi:type="dcterms:W3CDTF">2021-06-17T12:18:59Z</dcterms:created>
  <dcterms:modified xsi:type="dcterms:W3CDTF">2021-07-20T11:28:59Z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0x01010058AED9759BF59743839A389AB3D4AB53</vt:lpwstr>
  </property>
</Properties>
</file>