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1" d="100"/>
          <a:sy n="111" d="100"/>
        </p:scale>
        <p:origin x="480" y="10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7907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73171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10190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48882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D7C7A5-14A7-4720-8453-9F404FF7A4B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88563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7C7A5-14A7-4720-8453-9F404FF7A4B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5153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7C7A5-14A7-4720-8453-9F404FF7A4B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49788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7C7A5-14A7-4720-8453-9F404FF7A4B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10992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C7A5-14A7-4720-8453-9F404FF7A4B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30672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69903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5766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C7A5-14A7-4720-8453-9F404FF7A4B4}" type="datetimeFigureOut">
              <a:rPr lang="en-GB" smtClean="0"/>
              <a:t>17/03/2021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4318-275D-44C8-B2BB-D593B78C52BC}" type="slidenum">
              <a:rPr lang="en-GB" smtClean="0"/>
              <a:t>‹#›</a:t>
            </a:fld>
            <a:endParaRPr lang="en-GB"/>
          </a:p>
        </p:txBody>
      </p:sp>
    </p:spTree>
    <p:extLst>
      <p:ext uri="{BB962C8B-B14F-4D97-AF65-F5344CB8AC3E}">
        <p14:creationId xmlns:p14="http://schemas.microsoft.com/office/powerpoint/2010/main" val="2650952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1950675"/>
              </p:ext>
            </p:extLst>
          </p:nvPr>
        </p:nvGraphicFramePr>
        <p:xfrm>
          <a:off x="-1" y="0"/>
          <a:ext cx="4645572" cy="288000"/>
        </p:xfrm>
        <a:graphic>
          <a:graphicData uri="http://schemas.openxmlformats.org/drawingml/2006/table">
            <a:tbl>
              <a:tblPr firstRow="1" firstCol="1" bandRow="1">
                <a:tableStyleId>{073A0DAA-6AF3-43AB-8588-CEC1D06C72B9}</a:tableStyleId>
              </a:tblPr>
              <a:tblGrid>
                <a:gridCol w="1250732">
                  <a:extLst>
                    <a:ext uri="{9D8B030D-6E8A-4147-A177-3AD203B41FA5}">
                      <a16:colId xmlns:a16="http://schemas.microsoft.com/office/drawing/2014/main" val="3308441868"/>
                    </a:ext>
                  </a:extLst>
                </a:gridCol>
                <a:gridCol w="588579">
                  <a:extLst>
                    <a:ext uri="{9D8B030D-6E8A-4147-A177-3AD203B41FA5}">
                      <a16:colId xmlns:a16="http://schemas.microsoft.com/office/drawing/2014/main" val="4148508196"/>
                    </a:ext>
                  </a:extLst>
                </a:gridCol>
                <a:gridCol w="753724">
                  <a:extLst>
                    <a:ext uri="{9D8B030D-6E8A-4147-A177-3AD203B41FA5}">
                      <a16:colId xmlns:a16="http://schemas.microsoft.com/office/drawing/2014/main" val="786811272"/>
                    </a:ext>
                  </a:extLst>
                </a:gridCol>
                <a:gridCol w="2052537">
                  <a:extLst>
                    <a:ext uri="{9D8B030D-6E8A-4147-A177-3AD203B41FA5}">
                      <a16:colId xmlns:a16="http://schemas.microsoft.com/office/drawing/2014/main" val="1491199705"/>
                    </a:ext>
                  </a:extLst>
                </a:gridCol>
              </a:tblGrid>
              <a:tr h="288000">
                <a:tc>
                  <a:txBody>
                    <a:bodyPr/>
                    <a:lstStyle/>
                    <a:p>
                      <a:pPr algn="ctr">
                        <a:lnSpc>
                          <a:spcPct val="107000"/>
                        </a:lnSpc>
                        <a:spcAft>
                          <a:spcPts val="0"/>
                        </a:spcAft>
                      </a:pPr>
                      <a:r>
                        <a:rPr lang="en-GB" sz="1200" dirty="0">
                          <a:effectLst/>
                          <a:latin typeface="Ebrima" panose="02000000000000000000" pitchFamily="2" charset="0"/>
                          <a:ea typeface="Ebrima" panose="02000000000000000000" pitchFamily="2" charset="0"/>
                          <a:cs typeface="Ebrima" panose="02000000000000000000" pitchFamily="2" charset="0"/>
                        </a:rPr>
                        <a:t>Subject: English</a:t>
                      </a:r>
                    </a:p>
                  </a:txBody>
                  <a:tcPr marL="55721" marR="55721" marT="0" marB="0" anchor="ctr"/>
                </a:tc>
                <a:tc>
                  <a:txBody>
                    <a:bodyPr/>
                    <a:lstStyle/>
                    <a:p>
                      <a:pPr algn="ctr">
                        <a:lnSpc>
                          <a:spcPct val="107000"/>
                        </a:lnSpc>
                        <a:spcAft>
                          <a:spcPts val="0"/>
                        </a:spcAft>
                      </a:pPr>
                      <a:r>
                        <a:rPr lang="en-GB" sz="1200" dirty="0">
                          <a:effectLst/>
                          <a:latin typeface="Ebrima" panose="02000000000000000000" pitchFamily="2" charset="0"/>
                          <a:ea typeface="Ebrima" panose="02000000000000000000" pitchFamily="2" charset="0"/>
                          <a:cs typeface="Ebrima" panose="02000000000000000000" pitchFamily="2" charset="0"/>
                        </a:rPr>
                        <a:t>Year 7</a:t>
                      </a:r>
                    </a:p>
                  </a:txBody>
                  <a:tcPr marL="55721" marR="55721" marT="0" marB="0" anchor="ctr"/>
                </a:tc>
                <a:tc>
                  <a:txBody>
                    <a:bodyPr/>
                    <a:lstStyle/>
                    <a:p>
                      <a:pPr algn="ctr">
                        <a:lnSpc>
                          <a:spcPct val="107000"/>
                        </a:lnSpc>
                        <a:spcAft>
                          <a:spcPts val="0"/>
                        </a:spcAft>
                      </a:pPr>
                      <a:r>
                        <a:rPr lang="en-GB" sz="1200" dirty="0">
                          <a:effectLst/>
                          <a:latin typeface="Ebrima" panose="02000000000000000000" pitchFamily="2" charset="0"/>
                          <a:ea typeface="Ebrima" panose="02000000000000000000" pitchFamily="2" charset="0"/>
                          <a:cs typeface="Ebrima" panose="02000000000000000000" pitchFamily="2" charset="0"/>
                        </a:rPr>
                        <a:t>Term 3a</a:t>
                      </a:r>
                    </a:p>
                  </a:txBody>
                  <a:tcPr marL="55721" marR="55721" marT="0" marB="0" anchor="ctr"/>
                </a:tc>
                <a:tc>
                  <a:txBody>
                    <a:bodyPr/>
                    <a:lstStyle/>
                    <a:p>
                      <a:pPr algn="ctr">
                        <a:lnSpc>
                          <a:spcPct val="107000"/>
                        </a:lnSpc>
                        <a:spcAft>
                          <a:spcPts val="0"/>
                        </a:spcAft>
                      </a:pPr>
                      <a:r>
                        <a:rPr lang="en-GB" sz="1200" dirty="0">
                          <a:effectLst/>
                          <a:latin typeface="Ebrima" panose="02000000000000000000" pitchFamily="2" charset="0"/>
                          <a:ea typeface="Ebrima" panose="02000000000000000000" pitchFamily="2" charset="0"/>
                          <a:cs typeface="Ebrima" panose="02000000000000000000" pitchFamily="2" charset="0"/>
                        </a:rPr>
                        <a:t>I am Malala</a:t>
                      </a:r>
                    </a:p>
                  </a:txBody>
                  <a:tcPr marL="55721" marR="55721" marT="0" marB="0" anchor="ctr"/>
                </a:tc>
                <a:extLst>
                  <a:ext uri="{0D108BD9-81ED-4DB2-BD59-A6C34878D82A}">
                    <a16:rowId xmlns:a16="http://schemas.microsoft.com/office/drawing/2014/main" val="3437186021"/>
                  </a:ext>
                </a:extLst>
              </a:tr>
            </a:tbl>
          </a:graphicData>
        </a:graphic>
      </p:graphicFrame>
      <p:sp>
        <p:nvSpPr>
          <p:cNvPr id="6" name="TextBox 5"/>
          <p:cNvSpPr txBox="1"/>
          <p:nvPr/>
        </p:nvSpPr>
        <p:spPr>
          <a:xfrm>
            <a:off x="6724208" y="67612"/>
            <a:ext cx="3096000" cy="6696000"/>
          </a:xfrm>
          <a:prstGeom prst="rect">
            <a:avLst/>
          </a:prstGeom>
          <a:noFill/>
          <a:ln>
            <a:solidFill>
              <a:schemeClr val="tx1"/>
            </a:solidFill>
          </a:ln>
        </p:spPr>
        <p:txBody>
          <a:bodyPr wrap="square" rtlCol="0">
            <a:spAutoFit/>
          </a:bodyPr>
          <a:lstStyle/>
          <a:p>
            <a:pPr algn="ct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Key Terms</a:t>
            </a:r>
          </a:p>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Qur’an</a:t>
            </a:r>
            <a:r>
              <a:rPr lang="en-GB" sz="1100" dirty="0">
                <a:latin typeface="Ebrima" panose="02000000000000000000" pitchFamily="2" charset="0"/>
                <a:ea typeface="Ebrima" panose="02000000000000000000" pitchFamily="2" charset="0"/>
                <a:cs typeface="Ebrima" panose="02000000000000000000" pitchFamily="2" charset="0"/>
              </a:rPr>
              <a:t> - The Quran is the central religious text of Islam, which Muslims believe to be a revelation from God.</a:t>
            </a:r>
          </a:p>
          <a:p>
            <a:pPr fontAlgn="t">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Swat - </a:t>
            </a:r>
            <a:r>
              <a:rPr lang="en-GB" sz="1100" dirty="0">
                <a:latin typeface="Ebrima" panose="02000000000000000000" pitchFamily="2" charset="0"/>
                <a:ea typeface="Ebrima" panose="02000000000000000000" pitchFamily="2" charset="0"/>
                <a:cs typeface="Ebrima" panose="02000000000000000000" pitchFamily="2" charset="0"/>
              </a:rPr>
              <a:t>Swat District is an area in Pakistan. Swat is renowned for its outstanding natural beauty.</a:t>
            </a:r>
          </a:p>
          <a:p>
            <a:pPr fontAlgn="t">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Taliban - </a:t>
            </a:r>
            <a:r>
              <a:rPr lang="en-GB" sz="1100" dirty="0">
                <a:latin typeface="Ebrima" panose="02000000000000000000" pitchFamily="2" charset="0"/>
                <a:ea typeface="Ebrima" panose="02000000000000000000" pitchFamily="2" charset="0"/>
                <a:cs typeface="Ebrima" panose="02000000000000000000" pitchFamily="2" charset="0"/>
              </a:rPr>
              <a:t> A Sunni Islamic fundamentalist political movement and military organisation in Afghanistan.</a:t>
            </a:r>
          </a:p>
          <a:p>
            <a:pPr fontAlgn="t">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Islam - </a:t>
            </a:r>
            <a:r>
              <a:rPr lang="en-GB" sz="1100" dirty="0">
                <a:latin typeface="Ebrima" panose="02000000000000000000" pitchFamily="2" charset="0"/>
                <a:ea typeface="Ebrima" panose="02000000000000000000" pitchFamily="2" charset="0"/>
                <a:cs typeface="Ebrima" panose="02000000000000000000" pitchFamily="2" charset="0"/>
              </a:rPr>
              <a:t>Islam is a universal religion teaching that there is only one God and that Muhammad is the messenger of God</a:t>
            </a:r>
          </a:p>
          <a:p>
            <a:pPr fontAlgn="t">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Sharia – </a:t>
            </a:r>
            <a:r>
              <a:rPr lang="en-GB" sz="1100" dirty="0">
                <a:latin typeface="Ebrima" panose="02000000000000000000" pitchFamily="2" charset="0"/>
                <a:ea typeface="Ebrima" panose="02000000000000000000" pitchFamily="2" charset="0"/>
                <a:cs typeface="Ebrima" panose="02000000000000000000" pitchFamily="2" charset="0"/>
              </a:rPr>
              <a:t>Sharia law is the religious law forming part of the Islamic tradition. It is derived from the religious teachings of Islam, particularly the Quran and the Hadith.</a:t>
            </a:r>
          </a:p>
          <a:p>
            <a:pPr fontAlgn="t">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Propaganda - </a:t>
            </a:r>
            <a:r>
              <a:rPr lang="en-GB" sz="1100" dirty="0">
                <a:latin typeface="Ebrima" panose="02000000000000000000" pitchFamily="2" charset="0"/>
                <a:ea typeface="Ebrima" panose="02000000000000000000" pitchFamily="2" charset="0"/>
                <a:cs typeface="Ebrima" panose="02000000000000000000" pitchFamily="2" charset="0"/>
              </a:rPr>
              <a:t>information, especially of a biased or misleading nature, used to promote a political cause or point of view.</a:t>
            </a:r>
            <a:endParaRPr lang="en-GB" sz="1100" b="1" dirty="0">
              <a:latin typeface="Ebrima" panose="02000000000000000000" pitchFamily="2" charset="0"/>
              <a:ea typeface="Ebrima" panose="02000000000000000000" pitchFamily="2" charset="0"/>
              <a:cs typeface="Ebrima" panose="02000000000000000000" pitchFamily="2" charset="0"/>
            </a:endParaRPr>
          </a:p>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Prologue - </a:t>
            </a:r>
            <a:r>
              <a:rPr lang="en-GB" sz="1100" dirty="0">
                <a:latin typeface="Ebrima" panose="02000000000000000000" pitchFamily="2" charset="0"/>
                <a:ea typeface="Ebrima" panose="02000000000000000000" pitchFamily="2" charset="0"/>
                <a:cs typeface="Ebrima" panose="02000000000000000000" pitchFamily="2" charset="0"/>
              </a:rPr>
              <a:t>A piece of writing found at the beginning of a literary work, before the first chapter.</a:t>
            </a:r>
            <a:endParaRPr lang="en-GB" sz="1100" b="1" dirty="0">
              <a:latin typeface="Ebrima" panose="02000000000000000000" pitchFamily="2" charset="0"/>
              <a:ea typeface="Ebrima" panose="02000000000000000000" pitchFamily="2" charset="0"/>
              <a:cs typeface="Ebrima" panose="02000000000000000000" pitchFamily="2" charset="0"/>
            </a:endParaRPr>
          </a:p>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Foreshadowing – </a:t>
            </a:r>
            <a:r>
              <a:rPr lang="en-GB" sz="1100" dirty="0">
                <a:latin typeface="Ebrima" panose="02000000000000000000" pitchFamily="2" charset="0"/>
                <a:ea typeface="Ebrima" panose="02000000000000000000" pitchFamily="2" charset="0"/>
                <a:cs typeface="Ebrima" panose="02000000000000000000" pitchFamily="2" charset="0"/>
              </a:rPr>
              <a:t>A literary device used to give an indication or of what is to come later in the story. It is useful for creating suspense.</a:t>
            </a:r>
          </a:p>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Culture - </a:t>
            </a:r>
            <a:r>
              <a:rPr lang="en-GB" sz="1100" dirty="0">
                <a:latin typeface="Ebrima" panose="02000000000000000000" pitchFamily="2" charset="0"/>
                <a:ea typeface="Ebrima" panose="02000000000000000000" pitchFamily="2" charset="0"/>
                <a:cs typeface="Ebrima" panose="02000000000000000000" pitchFamily="2" charset="0"/>
              </a:rPr>
              <a:t>ideas, customs, and social behaviour of a particular people or society.</a:t>
            </a:r>
          </a:p>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Terrorism</a:t>
            </a:r>
            <a:r>
              <a:rPr lang="en-GB" sz="1100" dirty="0">
                <a:latin typeface="Ebrima" panose="02000000000000000000" pitchFamily="2" charset="0"/>
                <a:ea typeface="Ebrima" panose="02000000000000000000" pitchFamily="2" charset="0"/>
                <a:cs typeface="Ebrima" panose="02000000000000000000" pitchFamily="2" charset="0"/>
              </a:rPr>
              <a:t>: ‘Terrorism </a:t>
            </a:r>
            <a:r>
              <a:rPr lang="en-GB" sz="1100" i="1" dirty="0">
                <a:latin typeface="Ebrima" panose="02000000000000000000" pitchFamily="2" charset="0"/>
                <a:ea typeface="Ebrima" panose="02000000000000000000" pitchFamily="2" charset="0"/>
                <a:cs typeface="Ebrima" panose="02000000000000000000" pitchFamily="2" charset="0"/>
              </a:rPr>
              <a:t>is different from war - where soldiers face one another in battle. Terrorism is fear all around you…It is walking down your own street and not knowing whom you can trust.’ Malala</a:t>
            </a:r>
          </a:p>
          <a:p>
            <a:pPr>
              <a:spcAft>
                <a:spcPts val="300"/>
              </a:spcAft>
            </a:pPr>
            <a:r>
              <a:rPr lang="en-GB" sz="1100" b="1" i="1" dirty="0">
                <a:latin typeface="Ebrima" panose="02000000000000000000" pitchFamily="2" charset="0"/>
                <a:ea typeface="Ebrima" panose="02000000000000000000" pitchFamily="2" charset="0"/>
                <a:cs typeface="Ebrima" panose="02000000000000000000" pitchFamily="2" charset="0"/>
              </a:rPr>
              <a:t>Exodus</a:t>
            </a:r>
            <a:r>
              <a:rPr lang="en-GB" sz="1100" i="1" dirty="0">
                <a:latin typeface="Ebrima" panose="02000000000000000000" pitchFamily="2" charset="0"/>
                <a:ea typeface="Ebrima" panose="02000000000000000000" pitchFamily="2" charset="0"/>
                <a:cs typeface="Ebrima" panose="02000000000000000000" pitchFamily="2" charset="0"/>
              </a:rPr>
              <a:t>: </a:t>
            </a:r>
            <a:r>
              <a:rPr lang="en-US" sz="1100" dirty="0">
                <a:latin typeface="Ebrima" panose="02000000000000000000" pitchFamily="2" charset="0"/>
                <a:ea typeface="Ebrima" panose="02000000000000000000" pitchFamily="2" charset="0"/>
                <a:cs typeface="Ebrima" panose="02000000000000000000" pitchFamily="2" charset="0"/>
              </a:rPr>
              <a:t>A mass departure of people. </a:t>
            </a:r>
          </a:p>
          <a:p>
            <a:pPr>
              <a:spcAft>
                <a:spcPts val="300"/>
              </a:spcAft>
            </a:pPr>
            <a:r>
              <a:rPr lang="en-US" sz="1100" b="1" dirty="0">
                <a:latin typeface="Ebrima" panose="02000000000000000000" pitchFamily="2" charset="0"/>
                <a:ea typeface="Ebrima" panose="02000000000000000000" pitchFamily="2" charset="0"/>
                <a:cs typeface="Ebrima" panose="02000000000000000000" pitchFamily="2" charset="0"/>
              </a:rPr>
              <a:t>Compulsory Education: </a:t>
            </a:r>
            <a:r>
              <a:rPr lang="en-GB" sz="1100" dirty="0">
                <a:latin typeface="Ebrima" panose="02000000000000000000" pitchFamily="2" charset="0"/>
                <a:ea typeface="Ebrima" panose="02000000000000000000" pitchFamily="2" charset="0"/>
                <a:cs typeface="Ebrima" panose="02000000000000000000" pitchFamily="2" charset="0"/>
              </a:rPr>
              <a:t>A period of education required of all people imposed by the government.</a:t>
            </a:r>
            <a:endParaRPr lang="en-US" sz="1100" b="1" dirty="0">
              <a:latin typeface="Ebrima" panose="02000000000000000000" pitchFamily="2" charset="0"/>
              <a:ea typeface="Ebrima" panose="02000000000000000000" pitchFamily="2" charset="0"/>
              <a:cs typeface="Ebrima" panose="02000000000000000000" pitchFamily="2" charset="0"/>
            </a:endParaRPr>
          </a:p>
        </p:txBody>
      </p:sp>
      <p:sp>
        <p:nvSpPr>
          <p:cNvPr id="9" name="TextBox 8"/>
          <p:cNvSpPr txBox="1"/>
          <p:nvPr/>
        </p:nvSpPr>
        <p:spPr>
          <a:xfrm>
            <a:off x="4769282" y="2748327"/>
            <a:ext cx="1831215" cy="2448000"/>
          </a:xfrm>
          <a:prstGeom prst="rect">
            <a:avLst/>
          </a:prstGeom>
          <a:noFill/>
          <a:ln>
            <a:solidFill>
              <a:schemeClr val="tx1"/>
            </a:solidFill>
          </a:ln>
        </p:spPr>
        <p:txBody>
          <a:bodyPr wrap="square" rtlCol="0">
            <a:spAutoFit/>
          </a:bodyPr>
          <a:lstStyle/>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Autobiographies and biographies you might enjoy reading:</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‘Boy’ and ‘Going Solo’ - Roald Dahl</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Ultimate Football Heroes - Matt and Tom Oldfield</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The Extraordinary Life of Katherine Johnson</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Teen Pioneers – Young people who changed the world.</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The Diary of Anne Frank</a:t>
            </a:r>
          </a:p>
        </p:txBody>
      </p:sp>
      <p:sp>
        <p:nvSpPr>
          <p:cNvPr id="11" name="TextBox 10">
            <a:extLst>
              <a:ext uri="{FF2B5EF4-FFF2-40B4-BE49-F238E27FC236}">
                <a16:creationId xmlns:a16="http://schemas.microsoft.com/office/drawing/2014/main" id="{32982542-944A-4419-883B-5ABEB508D5F2}"/>
              </a:ext>
            </a:extLst>
          </p:cNvPr>
          <p:cNvSpPr txBox="1"/>
          <p:nvPr/>
        </p:nvSpPr>
        <p:spPr>
          <a:xfrm>
            <a:off x="42038" y="295365"/>
            <a:ext cx="5064799" cy="938719"/>
          </a:xfrm>
          <a:prstGeom prst="rect">
            <a:avLst/>
          </a:prstGeom>
          <a:noFill/>
          <a:ln>
            <a:solidFill>
              <a:schemeClr val="tx1"/>
            </a:solidFill>
          </a:ln>
        </p:spPr>
        <p:txBody>
          <a:bodyPr wrap="square" rtlCol="0">
            <a:spAutoFit/>
          </a:bodyPr>
          <a:lstStyle/>
          <a:p>
            <a:r>
              <a:rPr lang="en-GB" sz="1100" b="1" dirty="0">
                <a:latin typeface="Ebrima" panose="02000000000000000000" pitchFamily="2" charset="0"/>
                <a:ea typeface="Ebrima" panose="02000000000000000000" pitchFamily="2" charset="0"/>
                <a:cs typeface="Ebrima" panose="02000000000000000000" pitchFamily="2" charset="0"/>
              </a:rPr>
              <a:t>Objectives</a:t>
            </a:r>
            <a:r>
              <a:rPr lang="en-GB" sz="1100" dirty="0">
                <a:latin typeface="Ebrima" panose="02000000000000000000" pitchFamily="2" charset="0"/>
                <a:ea typeface="Ebrima" panose="02000000000000000000" pitchFamily="2" charset="0"/>
                <a:cs typeface="Ebrima" panose="02000000000000000000" pitchFamily="2" charset="0"/>
              </a:rPr>
              <a:t>:</a:t>
            </a:r>
          </a:p>
          <a:p>
            <a:r>
              <a:rPr lang="en-GB" sz="1100" dirty="0">
                <a:latin typeface="Ebrima" panose="02000000000000000000" pitchFamily="2" charset="0"/>
                <a:ea typeface="Ebrima" panose="02000000000000000000" pitchFamily="2" charset="0"/>
                <a:cs typeface="Ebrima" panose="02000000000000000000" pitchFamily="2" charset="0"/>
              </a:rPr>
              <a:t>To read a non-fiction text</a:t>
            </a:r>
          </a:p>
          <a:p>
            <a:r>
              <a:rPr lang="en-GB" sz="1100" dirty="0">
                <a:latin typeface="Ebrima" panose="02000000000000000000" pitchFamily="2" charset="0"/>
                <a:ea typeface="Ebrima" panose="02000000000000000000" pitchFamily="2" charset="0"/>
                <a:cs typeface="Ebrima" panose="02000000000000000000" pitchFamily="2" charset="0"/>
              </a:rPr>
              <a:t>To understand and explore the issues raised within the text</a:t>
            </a:r>
          </a:p>
          <a:p>
            <a:r>
              <a:rPr lang="en-GB" sz="1100" dirty="0">
                <a:latin typeface="Ebrima" panose="02000000000000000000" pitchFamily="2" charset="0"/>
                <a:ea typeface="Ebrima" panose="02000000000000000000" pitchFamily="2" charset="0"/>
                <a:cs typeface="Ebrima" panose="02000000000000000000" pitchFamily="2" charset="0"/>
              </a:rPr>
              <a:t>To understand how Malala brings tension and foreshadowing into her writing</a:t>
            </a:r>
          </a:p>
          <a:p>
            <a:r>
              <a:rPr lang="en-GB" sz="1100" dirty="0">
                <a:latin typeface="Ebrima" panose="02000000000000000000" pitchFamily="2" charset="0"/>
                <a:ea typeface="Ebrima" panose="02000000000000000000" pitchFamily="2" charset="0"/>
                <a:cs typeface="Ebrima" panose="02000000000000000000" pitchFamily="2" charset="0"/>
              </a:rPr>
              <a:t>To learn how to explain, discuss and argue a point of view</a:t>
            </a:r>
          </a:p>
        </p:txBody>
      </p:sp>
      <p:graphicFrame>
        <p:nvGraphicFramePr>
          <p:cNvPr id="14" name="Table 13">
            <a:extLst>
              <a:ext uri="{FF2B5EF4-FFF2-40B4-BE49-F238E27FC236}">
                <a16:creationId xmlns:a16="http://schemas.microsoft.com/office/drawing/2014/main" id="{A17BBE8A-AAEB-4423-9BAE-DC950AAC298B}"/>
              </a:ext>
            </a:extLst>
          </p:cNvPr>
          <p:cNvGraphicFramePr>
            <a:graphicFrameLocks noGrp="1"/>
          </p:cNvGraphicFramePr>
          <p:nvPr>
            <p:extLst>
              <p:ext uri="{D42A27DB-BD31-4B8C-83A1-F6EECF244321}">
                <p14:modId xmlns:p14="http://schemas.microsoft.com/office/powerpoint/2010/main" val="348093073"/>
              </p:ext>
            </p:extLst>
          </p:nvPr>
        </p:nvGraphicFramePr>
        <p:xfrm>
          <a:off x="66609" y="5282244"/>
          <a:ext cx="6533888" cy="1512000"/>
        </p:xfrm>
        <a:graphic>
          <a:graphicData uri="http://schemas.openxmlformats.org/drawingml/2006/table">
            <a:tbl>
              <a:tblPr firstRow="1" firstCol="1" bandRow="1">
                <a:tableStyleId>{793D81CF-94F2-401A-BA57-92F5A7B2D0C5}</a:tableStyleId>
              </a:tblPr>
              <a:tblGrid>
                <a:gridCol w="183529">
                  <a:extLst>
                    <a:ext uri="{9D8B030D-6E8A-4147-A177-3AD203B41FA5}">
                      <a16:colId xmlns:a16="http://schemas.microsoft.com/office/drawing/2014/main" val="162903367"/>
                    </a:ext>
                  </a:extLst>
                </a:gridCol>
                <a:gridCol w="634744">
                  <a:extLst>
                    <a:ext uri="{9D8B030D-6E8A-4147-A177-3AD203B41FA5}">
                      <a16:colId xmlns:a16="http://schemas.microsoft.com/office/drawing/2014/main" val="128745657"/>
                    </a:ext>
                  </a:extLst>
                </a:gridCol>
                <a:gridCol w="5715615">
                  <a:extLst>
                    <a:ext uri="{9D8B030D-6E8A-4147-A177-3AD203B41FA5}">
                      <a16:colId xmlns:a16="http://schemas.microsoft.com/office/drawing/2014/main" val="1533877816"/>
                    </a:ext>
                  </a:extLst>
                </a:gridCol>
              </a:tblGrid>
              <a:tr h="216000">
                <a:tc gridSpan="3">
                  <a:txBody>
                    <a:bodyPr/>
                    <a:lstStyle/>
                    <a:p>
                      <a:pPr marL="0" lvl="0" indent="0" algn="l">
                        <a:lnSpc>
                          <a:spcPct val="107000"/>
                        </a:lnSpc>
                        <a:spcAft>
                          <a:spcPts val="0"/>
                        </a:spcAft>
                        <a:buFont typeface="+mj-lt"/>
                        <a:buNone/>
                      </a:pPr>
                      <a:r>
                        <a:rPr lang="en-GB" sz="1000" dirty="0">
                          <a:effectLst/>
                          <a:latin typeface="Ebrima" panose="02000000000000000000" pitchFamily="2" charset="0"/>
                          <a:ea typeface="Ebrima" panose="02000000000000000000" pitchFamily="2" charset="0"/>
                          <a:cs typeface="Ebrima" panose="02000000000000000000" pitchFamily="2" charset="0"/>
                        </a:rPr>
                        <a:t>Command Words</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983870"/>
                  </a:ext>
                </a:extLst>
              </a:tr>
              <a:tr h="216000">
                <a:tc>
                  <a:txBody>
                    <a:bodyPr/>
                    <a:lstStyle/>
                    <a:p>
                      <a:pPr algn="l">
                        <a:lnSpc>
                          <a:spcPct val="107000"/>
                        </a:lnSpc>
                        <a:spcAft>
                          <a:spcPts val="0"/>
                        </a:spcAft>
                      </a:pPr>
                      <a:r>
                        <a:rPr lang="en-GB" sz="1000">
                          <a:effectLst/>
                          <a:latin typeface="Ebrima" panose="02000000000000000000" pitchFamily="2" charset="0"/>
                          <a:ea typeface="Ebrima" panose="02000000000000000000" pitchFamily="2" charset="0"/>
                          <a:cs typeface="Ebrima" panose="02000000000000000000" pitchFamily="2" charset="0"/>
                        </a:rPr>
                        <a:t>1</a:t>
                      </a:r>
                    </a:p>
                  </a:txBody>
                  <a:tcPr marL="55721" marR="55721"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lnSpc>
                          <a:spcPct val="107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Name</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Recall one or more piece of information.</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5454131"/>
                  </a:ext>
                </a:extLst>
              </a:tr>
              <a:tr h="216000">
                <a:tc>
                  <a:txBody>
                    <a:bodyPr/>
                    <a:lstStyle/>
                    <a:p>
                      <a:pPr algn="l">
                        <a:lnSpc>
                          <a:spcPct val="107000"/>
                        </a:lnSpc>
                        <a:spcAft>
                          <a:spcPts val="0"/>
                        </a:spcAft>
                      </a:pPr>
                      <a:r>
                        <a:rPr lang="en-GB" sz="1000">
                          <a:effectLst/>
                          <a:latin typeface="Ebrima" panose="02000000000000000000" pitchFamily="2" charset="0"/>
                          <a:ea typeface="Ebrima" panose="02000000000000000000" pitchFamily="2" charset="0"/>
                          <a:cs typeface="Ebrima" panose="02000000000000000000" pitchFamily="2" charset="0"/>
                        </a:rPr>
                        <a:t>2</a:t>
                      </a:r>
                    </a:p>
                  </a:txBody>
                  <a:tcPr marL="55721" marR="55721" marT="0" marB="0" anchor="ctr">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State</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Write down what the term in the question means.</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586631"/>
                  </a:ext>
                </a:extLst>
              </a:tr>
              <a:tr h="216000">
                <a:tc>
                  <a:txBody>
                    <a:bodyPr/>
                    <a:lstStyle/>
                    <a:p>
                      <a:pPr algn="l">
                        <a:lnSpc>
                          <a:spcPct val="107000"/>
                        </a:lnSpc>
                        <a:spcAft>
                          <a:spcPts val="0"/>
                        </a:spcAft>
                      </a:pPr>
                      <a:r>
                        <a:rPr lang="en-GB" sz="1000">
                          <a:effectLst/>
                          <a:latin typeface="Ebrima" panose="02000000000000000000" pitchFamily="2" charset="0"/>
                          <a:ea typeface="Ebrima" panose="02000000000000000000" pitchFamily="2" charset="0"/>
                          <a:cs typeface="Ebrima" panose="02000000000000000000" pitchFamily="2" charset="0"/>
                        </a:rPr>
                        <a:t>3</a:t>
                      </a:r>
                    </a:p>
                  </a:txBody>
                  <a:tcPr marL="55721" marR="55721" marT="0" marB="0" anchor="ctr">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Give</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Recall one or more piece of information.</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491231"/>
                  </a:ext>
                </a:extLst>
              </a:tr>
              <a:tr h="216000">
                <a:tc>
                  <a:txBody>
                    <a:bodyPr/>
                    <a:lstStyle/>
                    <a:p>
                      <a:pPr algn="l">
                        <a:lnSpc>
                          <a:spcPct val="107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4</a:t>
                      </a:r>
                    </a:p>
                  </a:txBody>
                  <a:tcPr marL="55721" marR="55721" marT="0" marB="0" anchor="ctr">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Describe</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Give an account of someone or something including all relevant characteristics, qualities or events.</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6549400"/>
                  </a:ext>
                </a:extLst>
              </a:tr>
              <a:tr h="216000">
                <a:tc>
                  <a:txBody>
                    <a:bodyPr/>
                    <a:lstStyle/>
                    <a:p>
                      <a:pPr algn="l">
                        <a:lnSpc>
                          <a:spcPct val="107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5</a:t>
                      </a:r>
                    </a:p>
                  </a:txBody>
                  <a:tcPr marL="55721" marR="55721" marT="0" marB="0" anchor="ctr">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Explain</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Make an idea, situation or problem clear by describing it in detail revealing relevant facts</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9315453"/>
                  </a:ext>
                </a:extLst>
              </a:tr>
              <a:tr h="216000">
                <a:tc>
                  <a:txBody>
                    <a:bodyPr/>
                    <a:lstStyle/>
                    <a:p>
                      <a:pPr algn="l">
                        <a:lnSpc>
                          <a:spcPct val="107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6</a:t>
                      </a:r>
                    </a:p>
                  </a:txBody>
                  <a:tcPr marL="55721" marR="55721" marT="0" marB="0" anchor="ctr">
                    <a:lnR w="12700" cap="flat" cmpd="sng" algn="ctr">
                      <a:solidFill>
                        <a:schemeClr val="tx1"/>
                      </a:solidFill>
                      <a:prstDash val="solid"/>
                      <a:round/>
                      <a:headEnd type="none" w="med" len="med"/>
                      <a:tailEnd type="none" w="med" len="med"/>
                    </a:lnR>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Reflect</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dirty="0">
                          <a:effectLst/>
                          <a:latin typeface="Ebrima" panose="02000000000000000000" pitchFamily="2" charset="0"/>
                          <a:ea typeface="Ebrima" panose="02000000000000000000" pitchFamily="2" charset="0"/>
                          <a:cs typeface="Ebrima" panose="02000000000000000000" pitchFamily="2" charset="0"/>
                        </a:rPr>
                        <a:t>Consider the issues and come to a conclusion </a:t>
                      </a:r>
                    </a:p>
                  </a:txBody>
                  <a:tcPr marL="55721" marR="5572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4751525"/>
                  </a:ext>
                </a:extLst>
              </a:tr>
            </a:tbl>
          </a:graphicData>
        </a:graphic>
      </p:graphicFrame>
      <p:sp>
        <p:nvSpPr>
          <p:cNvPr id="13" name="TextBox 12">
            <a:extLst>
              <a:ext uri="{FF2B5EF4-FFF2-40B4-BE49-F238E27FC236}">
                <a16:creationId xmlns:a16="http://schemas.microsoft.com/office/drawing/2014/main" id="{65F34323-FFAD-4767-9ED8-FA9F80578562}"/>
              </a:ext>
            </a:extLst>
          </p:cNvPr>
          <p:cNvSpPr txBox="1"/>
          <p:nvPr/>
        </p:nvSpPr>
        <p:spPr>
          <a:xfrm>
            <a:off x="3669168" y="1324627"/>
            <a:ext cx="2931329" cy="1328569"/>
          </a:xfrm>
          <a:prstGeom prst="rect">
            <a:avLst/>
          </a:prstGeom>
          <a:solidFill>
            <a:schemeClr val="bg1"/>
          </a:solidFill>
          <a:ln>
            <a:solidFill>
              <a:schemeClr val="tx1"/>
            </a:solidFill>
          </a:ln>
        </p:spPr>
        <p:txBody>
          <a:bodyPr wrap="square" rtlCol="0">
            <a:spAutoFit/>
          </a:bodyPr>
          <a:lstStyle/>
          <a:p>
            <a:pPr>
              <a:spcAft>
                <a:spcPts val="400"/>
              </a:spcAft>
            </a:pPr>
            <a:r>
              <a:rPr lang="en-GB" sz="1100" b="1" dirty="0">
                <a:latin typeface="Ebrima" panose="02000000000000000000" pitchFamily="2" charset="0"/>
                <a:ea typeface="Ebrima" panose="02000000000000000000" pitchFamily="2" charset="0"/>
                <a:cs typeface="Ebrima" panose="02000000000000000000" pitchFamily="2" charset="0"/>
              </a:rPr>
              <a:t>Autobiographical Writing</a:t>
            </a:r>
          </a:p>
          <a:p>
            <a:pPr>
              <a:spcAft>
                <a:spcPts val="400"/>
              </a:spcAft>
            </a:pPr>
            <a:r>
              <a:rPr lang="en-GB" sz="1100" dirty="0">
                <a:latin typeface="Ebrima" panose="02000000000000000000" pitchFamily="2" charset="0"/>
                <a:ea typeface="Ebrima" panose="02000000000000000000" pitchFamily="2" charset="0"/>
                <a:cs typeface="Ebrima" panose="02000000000000000000" pitchFamily="2" charset="0"/>
              </a:rPr>
              <a:t>An autobiography is the story of one person's life, written by that person. It is usually told in first-person point of view. Some shorter versions of autobiographical works include journals, diaries, letters, and memoirs.</a:t>
            </a:r>
          </a:p>
        </p:txBody>
      </p:sp>
      <p:sp>
        <p:nvSpPr>
          <p:cNvPr id="10" name="TextBox 9">
            <a:extLst>
              <a:ext uri="{FF2B5EF4-FFF2-40B4-BE49-F238E27FC236}">
                <a16:creationId xmlns:a16="http://schemas.microsoft.com/office/drawing/2014/main" id="{6583A82B-665C-AB44-AA22-D7E285832CFF}"/>
              </a:ext>
            </a:extLst>
          </p:cNvPr>
          <p:cNvSpPr txBox="1"/>
          <p:nvPr/>
        </p:nvSpPr>
        <p:spPr>
          <a:xfrm>
            <a:off x="42038" y="1328787"/>
            <a:ext cx="3503419" cy="1354217"/>
          </a:xfrm>
          <a:prstGeom prst="rect">
            <a:avLst/>
          </a:prstGeom>
          <a:noFill/>
          <a:ln>
            <a:solidFill>
              <a:schemeClr val="tx1"/>
            </a:solidFill>
          </a:ln>
        </p:spPr>
        <p:txBody>
          <a:bodyPr wrap="square" rtlCol="0">
            <a:spAutoFit/>
          </a:bodyPr>
          <a:lstStyle/>
          <a:p>
            <a:pPr>
              <a:spcAft>
                <a:spcPts val="300"/>
              </a:spcAft>
            </a:pPr>
            <a:r>
              <a:rPr lang="en-GB" sz="1100" b="1" dirty="0">
                <a:latin typeface="Ebrima" panose="02000000000000000000" pitchFamily="2" charset="0"/>
                <a:ea typeface="Ebrima" panose="02000000000000000000" pitchFamily="2" charset="0"/>
                <a:cs typeface="Ebrima" panose="02000000000000000000" pitchFamily="2" charset="0"/>
              </a:rPr>
              <a:t>Who is Malala?</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Malala was ten years old when the Taliban took control of her region of Pakistan. Girls were no longer allowed to go to school. Malala fought for her right to be educated, but on 9</a:t>
            </a:r>
            <a:r>
              <a:rPr lang="en-GB" sz="1100" baseline="30000" dirty="0">
                <a:latin typeface="Ebrima" panose="02000000000000000000" pitchFamily="2" charset="0"/>
                <a:ea typeface="Ebrima" panose="02000000000000000000" pitchFamily="2" charset="0"/>
                <a:cs typeface="Ebrima" panose="02000000000000000000" pitchFamily="2" charset="0"/>
              </a:rPr>
              <a:t>th</a:t>
            </a:r>
            <a:r>
              <a:rPr lang="en-GB" sz="1100" dirty="0">
                <a:latin typeface="Ebrima" panose="02000000000000000000" pitchFamily="2" charset="0"/>
                <a:ea typeface="Ebrima" panose="02000000000000000000" pitchFamily="2" charset="0"/>
                <a:cs typeface="Ebrima" panose="02000000000000000000" pitchFamily="2" charset="0"/>
              </a:rPr>
              <a:t> October, 2012, she was shot at point-blank on her way home from school. </a:t>
            </a:r>
          </a:p>
          <a:p>
            <a:pPr>
              <a:spcAft>
                <a:spcPts val="300"/>
              </a:spcAft>
            </a:pPr>
            <a:r>
              <a:rPr lang="en-GB" sz="1100" dirty="0">
                <a:latin typeface="Ebrima" panose="02000000000000000000" pitchFamily="2" charset="0"/>
                <a:ea typeface="Ebrima" panose="02000000000000000000" pitchFamily="2" charset="0"/>
                <a:cs typeface="Ebrima" panose="02000000000000000000" pitchFamily="2" charset="0"/>
              </a:rPr>
              <a:t>‘I am Malala’ is her story of survival. </a:t>
            </a:r>
          </a:p>
        </p:txBody>
      </p:sp>
      <p:pic>
        <p:nvPicPr>
          <p:cNvPr id="15" name="Picture 2" descr="Image result for i am malala book">
            <a:extLst>
              <a:ext uri="{FF2B5EF4-FFF2-40B4-BE49-F238E27FC236}">
                <a16:creationId xmlns:a16="http://schemas.microsoft.com/office/drawing/2014/main" id="{FAB25FA0-AEC0-48CC-B339-1555B0AEE8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946"/>
          <a:stretch/>
        </p:blipFill>
        <p:spPr bwMode="auto">
          <a:xfrm>
            <a:off x="5498497" y="6072"/>
            <a:ext cx="833292" cy="12326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DA7EFA7-DBAF-4BDF-A968-118302D801F1}"/>
              </a:ext>
            </a:extLst>
          </p:cNvPr>
          <p:cNvSpPr/>
          <p:nvPr/>
        </p:nvSpPr>
        <p:spPr>
          <a:xfrm>
            <a:off x="55677" y="2748327"/>
            <a:ext cx="4589894" cy="2433808"/>
          </a:xfrm>
          <a:prstGeom prst="rect">
            <a:avLst/>
          </a:prstGeom>
          <a:ln>
            <a:solidFill>
              <a:schemeClr val="tx1"/>
            </a:solidFill>
          </a:ln>
        </p:spPr>
        <p:txBody>
          <a:bodyPr wrap="square">
            <a:spAutoFit/>
          </a:bodyPr>
          <a:lstStyle/>
          <a:p>
            <a:pPr algn="just">
              <a:lnSpc>
                <a:spcPct val="107000"/>
              </a:lnSpc>
            </a:pPr>
            <a:r>
              <a:rPr lang="en-GB" sz="1100" b="1" dirty="0">
                <a:latin typeface="Ebrima" panose="02000000000000000000" pitchFamily="2" charset="0"/>
                <a:ea typeface="Ebrima" panose="02000000000000000000" pitchFamily="2" charset="0"/>
                <a:cs typeface="Ebrima" panose="02000000000000000000" pitchFamily="2" charset="0"/>
              </a:rPr>
              <a:t>Woman’s Rights - </a:t>
            </a:r>
            <a:r>
              <a:rPr lang="en-GB" sz="1100" dirty="0">
                <a:latin typeface="Ebrima" panose="02000000000000000000" pitchFamily="2" charset="0"/>
                <a:ea typeface="Ebrima" panose="02000000000000000000" pitchFamily="2" charset="0"/>
                <a:cs typeface="Ebrima" panose="02000000000000000000" pitchFamily="2" charset="0"/>
              </a:rPr>
              <a:t>Women's rights are the rights and entitlements claimed for women and girls worldwide, and formed the basis for the women's rights movement in the nineteenth century and feminist movement during the 20</a:t>
            </a:r>
            <a:r>
              <a:rPr lang="en-GB" sz="1100" baseline="30000" dirty="0">
                <a:latin typeface="Ebrima" panose="02000000000000000000" pitchFamily="2" charset="0"/>
                <a:ea typeface="Ebrima" panose="02000000000000000000" pitchFamily="2" charset="0"/>
                <a:cs typeface="Ebrima" panose="02000000000000000000" pitchFamily="2" charset="0"/>
              </a:rPr>
              <a:t>th</a:t>
            </a:r>
            <a:r>
              <a:rPr lang="en-GB" sz="1100" dirty="0">
                <a:latin typeface="Ebrima" panose="02000000000000000000" pitchFamily="2" charset="0"/>
                <a:ea typeface="Ebrima" panose="02000000000000000000" pitchFamily="2" charset="0"/>
                <a:cs typeface="Ebrima" panose="02000000000000000000" pitchFamily="2" charset="0"/>
              </a:rPr>
              <a:t> century. </a:t>
            </a:r>
          </a:p>
          <a:p>
            <a:pPr>
              <a:lnSpc>
                <a:spcPct val="107000"/>
              </a:lnSpc>
            </a:pPr>
            <a:r>
              <a:rPr lang="en-GB" sz="1100" b="1" dirty="0">
                <a:latin typeface="Ebrima" panose="02000000000000000000" pitchFamily="2" charset="0"/>
                <a:ea typeface="Ebrima" panose="02000000000000000000" pitchFamily="2" charset="0"/>
                <a:cs typeface="Ebrima" panose="02000000000000000000" pitchFamily="2" charset="0"/>
              </a:rPr>
              <a:t>Education</a:t>
            </a:r>
            <a:r>
              <a:rPr lang="en-GB" sz="1100" dirty="0">
                <a:latin typeface="Ebrima" panose="02000000000000000000" pitchFamily="2" charset="0"/>
                <a:ea typeface="Ebrima" panose="02000000000000000000" pitchFamily="2" charset="0"/>
                <a:cs typeface="Ebrima" panose="02000000000000000000" pitchFamily="2" charset="0"/>
              </a:rPr>
              <a:t> </a:t>
            </a:r>
            <a:r>
              <a:rPr lang="en-GB" sz="1100" i="1" dirty="0">
                <a:latin typeface="Ebrima" panose="02000000000000000000" pitchFamily="2" charset="0"/>
                <a:ea typeface="Ebrima" panose="02000000000000000000" pitchFamily="2" charset="0"/>
                <a:cs typeface="Ebrima" panose="02000000000000000000" pitchFamily="2" charset="0"/>
              </a:rPr>
              <a:t>- I Am Malala </a:t>
            </a:r>
            <a:r>
              <a:rPr lang="en-GB" sz="1100" dirty="0">
                <a:latin typeface="Ebrima" panose="02000000000000000000" pitchFamily="2" charset="0"/>
                <a:ea typeface="Ebrima" panose="02000000000000000000" pitchFamily="2" charset="0"/>
                <a:cs typeface="Ebrima" panose="02000000000000000000" pitchFamily="2" charset="0"/>
              </a:rPr>
              <a:t>celebrates the importance of education. It could be said that education determines the way Malala comes of age: the more she learns, the more she recognizes the value of learning, and the more mature she becomes.</a:t>
            </a:r>
          </a:p>
          <a:p>
            <a:pPr>
              <a:lnSpc>
                <a:spcPct val="107000"/>
              </a:lnSpc>
            </a:pPr>
            <a:r>
              <a:rPr lang="en-GB" sz="1100" b="1" dirty="0">
                <a:latin typeface="Ebrima" panose="02000000000000000000" pitchFamily="2" charset="0"/>
                <a:ea typeface="Ebrima" panose="02000000000000000000" pitchFamily="2" charset="0"/>
                <a:cs typeface="Ebrima" panose="02000000000000000000" pitchFamily="2" charset="0"/>
              </a:rPr>
              <a:t>Goodness - </a:t>
            </a:r>
            <a:r>
              <a:rPr lang="en-GB" sz="1100" dirty="0">
                <a:latin typeface="Ebrima" panose="02000000000000000000" pitchFamily="2" charset="0"/>
                <a:ea typeface="Ebrima" panose="02000000000000000000" pitchFamily="2" charset="0"/>
                <a:cs typeface="Ebrima" panose="02000000000000000000" pitchFamily="2" charset="0"/>
              </a:rPr>
              <a:t>Since her rise to global fame in 2013, Malala Yousafzai has become almost universally renowned for her selfless devotion to helping the people of her country. She’s the youngest person ever to win the Nobel Peace Prize, the world’s most prestigious award for helping other people. </a:t>
            </a:r>
          </a:p>
        </p:txBody>
      </p:sp>
    </p:spTree>
    <p:extLst>
      <p:ext uri="{BB962C8B-B14F-4D97-AF65-F5344CB8AC3E}">
        <p14:creationId xmlns:p14="http://schemas.microsoft.com/office/powerpoint/2010/main" val="2046497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1172</TotalTime>
  <Words>689</Words>
  <Application>Microsoft Office PowerPoint</Application>
  <PresentationFormat>A4 Paper (210x297 mm)</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PowerPoint Presentation</vt:lpstr>
    </vt:vector>
  </TitlesOfParts>
  <Company>Bridgewater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 Powell</dc:creator>
  <cp:lastModifiedBy>Miss. A. Jones</cp:lastModifiedBy>
  <cp:revision>73</cp:revision>
  <cp:lastPrinted>2020-12-17T08:27:21Z</cp:lastPrinted>
  <dcterms:created xsi:type="dcterms:W3CDTF">2019-06-10T16:10:50Z</dcterms:created>
  <dcterms:modified xsi:type="dcterms:W3CDTF">2021-03-17T15:48:38Z</dcterms:modified>
</cp:coreProperties>
</file>