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5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6178-453B-481D-A791-108227177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E1AA0-44E1-47FE-90B2-8B9CE1067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486D-D2B6-4E21-91C9-A44DAADD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0723-9FD9-484D-B316-316CA6DA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5AA69-6E9E-49FA-A581-1A0CAE18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1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A976-AF6C-4A23-9724-C28F65A7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EFC04-AF3D-43E2-968E-37AFDE3F3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A4C3-9803-45B0-AB55-CD10CA22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E7D7-A780-49D6-854F-C82D762A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FDC1E-E952-42AF-A086-F4842980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E0F66-3651-4473-8668-BD1CFC358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52E04-F276-4DCF-834E-F6F93B826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1B7C-52E8-491D-85C9-13967D9D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8A36-A0C7-44A1-AB32-7EB535D5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9E93A-DAC2-4BB0-9B3B-C210D034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2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6B4B-96CE-433A-81B1-3C5E8B7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F86D-216F-4EA6-A0A8-BF5A04D3B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A1D4-929F-4617-866F-7A2B1C44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F70D0-A0C8-4C80-A3BE-C57FCE5C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AB9E-A09B-4853-8A47-9FA1189C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8BBF-05C7-4C41-A93F-986BC278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0CE3-8FAF-4F95-98AF-F4F4E9EE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75D6-191A-41B8-A892-93FD67F3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72DF7-2A4B-4746-B2A5-31F6F536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7EE3-D9CB-4D09-A7CC-2DEBB9B3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A91A-3249-4A76-A78F-B69414DB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7D94-6770-4337-ADC2-DE861BC22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28472-95E3-4C2B-9AFB-92938A758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FAE6E-32E4-40B5-A8C7-02C38CD0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1679D-4425-4B72-91A8-FC5029C2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87D21-734E-4716-A450-DC66A23D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7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49B4-4C97-4E21-A6CE-F8BA3F16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737D4-A1AE-43F1-9E05-73CA943E6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F5C58-3437-41AE-9DFD-E9FA6F46B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D7806-DE45-4ECF-8D6E-DC7DB60E6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DFEA9-0014-4B6E-99B2-9A3D31C32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6E7A0-0122-4E20-8FE6-F017FD11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3857A-7EA7-4D70-8818-0183BCDC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CFFF2-7A56-4CF4-B2EA-EBB01B59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4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445-DA91-4E35-BF10-DD4E7FC9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CF3A8-E51B-468D-BF4C-ED8730E8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30594-DEC6-49CB-A9C0-44115065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3AFDE-D1CA-462C-AA16-E2FFC6EC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6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E053D-1EA5-46C8-819F-B596C0A5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59FBB-CB59-4480-B239-4919A9DB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5BBB-71EA-45DA-84CA-66245D12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BBD5-216A-41EB-A8FB-E8554131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FD93-37EA-4D4E-9850-64CC0E85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58CC5-8867-4ADD-ADF5-6187BEB75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AE631-EBE8-4191-B1A8-6187870B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B6699-0D81-46C7-83FE-9E9227C8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7383F-34E0-4004-9904-B3635660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4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9C4D-D8E9-4694-8F79-04D752E6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0E01E-64C1-430E-A7F3-F3E832C2E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358B2-239A-45A3-9369-0D9F0D6CE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AEE6B-2289-4771-AEFD-1CEA92EB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069CB-1C57-414B-A088-194EAC79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D8F79-A584-4D05-837C-9841111E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2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83930-4034-47F4-9F7A-5988A337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03F65-89E2-4958-8D60-7D84BBF1F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1BABB-B3BF-4871-9ABB-0F8D9C02A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B1EE-944E-4B16-BA2B-572D818CBC72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CB066-7559-4C41-9FF8-881045547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A17-8BFB-4D65-AC92-982755BEB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F8C0-C21F-418B-B78D-F8C72FDF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3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44D4-73D8-C149-7AA5-CEFEC8A52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 7 Revision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C265E-6645-3F4C-536B-4AB8B850B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Weekly classes: Please use all slides </a:t>
            </a:r>
          </a:p>
          <a:p>
            <a:r>
              <a:rPr lang="en-US" dirty="0"/>
              <a:t>Fortnightly classes: refer to the units of work we have studied only: WW2/ Dance alphabet </a:t>
            </a:r>
          </a:p>
        </p:txBody>
      </p:sp>
    </p:spTree>
    <p:extLst>
      <p:ext uri="{BB962C8B-B14F-4D97-AF65-F5344CB8AC3E}">
        <p14:creationId xmlns:p14="http://schemas.microsoft.com/office/powerpoint/2010/main" val="124987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56458A-2869-42F1-86F5-B6AFB0FC2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86967"/>
              </p:ext>
            </p:extLst>
          </p:nvPr>
        </p:nvGraphicFramePr>
        <p:xfrm>
          <a:off x="453006" y="326235"/>
          <a:ext cx="11115416" cy="314671"/>
        </p:xfrm>
        <a:graphic>
          <a:graphicData uri="http://schemas.openxmlformats.org/drawingml/2006/table">
            <a:tbl>
              <a:tblPr firstRow="1" firstCol="1" bandRow="1"/>
              <a:tblGrid>
                <a:gridCol w="1603039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655035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3429144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3428198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31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Subject Dance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Year 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Autumn: </a:t>
                      </a:r>
                      <a:r>
                        <a:rPr lang="en-GB" sz="900" baseline="0">
                          <a:effectLst/>
                          <a:latin typeface="+mn-lt"/>
                          <a:ea typeface="+mn-ea"/>
                          <a:cs typeface="+mn-cs"/>
                        </a:rPr>
                        <a:t>Half term 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Topic: EPA for Change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D1DDEB-4BAB-4F3A-8CE3-FA716FA17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237596"/>
              </p:ext>
            </p:extLst>
          </p:nvPr>
        </p:nvGraphicFramePr>
        <p:xfrm>
          <a:off x="453006" y="934878"/>
          <a:ext cx="6652468" cy="218313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87628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927627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2674641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  <a:gridCol w="2662572">
                  <a:extLst>
                    <a:ext uri="{9D8B030D-6E8A-4147-A177-3AD203B41FA5}">
                      <a16:colId xmlns:a16="http://schemas.microsoft.com/office/drawing/2014/main" val="646799830"/>
                    </a:ext>
                  </a:extLst>
                </a:gridCol>
              </a:tblGrid>
              <a:tr h="13620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Key Performance Skills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Timing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How well a dancer can find the beat in the music and is in time with musical and other dancers cues 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u="none" strike="noStrike" kern="1200" dirty="0">
                          <a:effectLst/>
                        </a:rPr>
                        <a:t>The use of time or counts when matching movements to sound and/or other dancers.</a:t>
                      </a:r>
                      <a:endParaRPr lang="en-GB" sz="100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2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Projection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baseline="0" dirty="0"/>
                        <a:t>The energy the dancer uses to connect with and draw in the audience. Making movements bigger to invite the audience in. 	</a:t>
                      </a:r>
                      <a:endParaRPr lang="en-GB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An interpretative performance skill</a:t>
                      </a:r>
                      <a:r>
                        <a:rPr lang="en-GB" sz="1000" baseline="0" dirty="0">
                          <a:effectLst/>
                        </a:rPr>
                        <a:t> that is used to help portray a character/ mood or story.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Sense of style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This is how a dancer interprets the stylistic features of the style of dance or music.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The stylistic features of Lion King is musical theatre.</a:t>
                      </a: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4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Focus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u="none" strike="noStrike" kern="1200" dirty="0">
                          <a:effectLst/>
                        </a:rPr>
                        <a:t>Focus is where you are looking when doing certain movements</a:t>
                      </a:r>
                      <a:endParaRPr lang="en-GB" sz="1000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This can draw the audience to an important point you want to communicate</a:t>
                      </a: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306804384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5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00" b="1" dirty="0"/>
                        <a:t>Facial expressions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GB" sz="1000" u="none" strike="noStrike" kern="1200" baseline="0" dirty="0"/>
                        <a:t>Use of face to show mood/ character or story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u="none" strike="noStrike" kern="1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baseline="0" dirty="0"/>
                        <a:t>	</a:t>
                      </a:r>
                      <a:endParaRPr lang="en-GB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An</a:t>
                      </a:r>
                      <a:r>
                        <a:rPr lang="en-GB" sz="1000" baseline="0" dirty="0">
                          <a:effectLst/>
                        </a:rPr>
                        <a:t> interpretative</a:t>
                      </a:r>
                      <a:r>
                        <a:rPr lang="en-GB" sz="1000" dirty="0">
                          <a:effectLst/>
                        </a:rPr>
                        <a:t> performance skill</a:t>
                      </a:r>
                      <a:r>
                        <a:rPr lang="en-GB" sz="1000" baseline="0" dirty="0">
                          <a:effectLst/>
                        </a:rPr>
                        <a:t> that helps to communicate a story/character/ theme/ mood.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5677858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24ECB3-87D8-46B7-84A5-0D598F972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99257"/>
              </p:ext>
            </p:extLst>
          </p:nvPr>
        </p:nvGraphicFramePr>
        <p:xfrm>
          <a:off x="7325711" y="934878"/>
          <a:ext cx="4242712" cy="4136709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808135">
                  <a:extLst>
                    <a:ext uri="{9D8B030D-6E8A-4147-A177-3AD203B41FA5}">
                      <a16:colId xmlns:a16="http://schemas.microsoft.com/office/drawing/2014/main" val="2264013505"/>
                    </a:ext>
                  </a:extLst>
                </a:gridCol>
                <a:gridCol w="1212203">
                  <a:extLst>
                    <a:ext uri="{9D8B030D-6E8A-4147-A177-3AD203B41FA5}">
                      <a16:colId xmlns:a16="http://schemas.microsoft.com/office/drawing/2014/main" val="880782497"/>
                    </a:ext>
                  </a:extLst>
                </a:gridCol>
                <a:gridCol w="2222374">
                  <a:extLst>
                    <a:ext uri="{9D8B030D-6E8A-4147-A177-3AD203B41FA5}">
                      <a16:colId xmlns:a16="http://schemas.microsoft.com/office/drawing/2014/main" val="883895357"/>
                    </a:ext>
                  </a:extLst>
                </a:gridCol>
              </a:tblGrid>
              <a:tr h="34102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Key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effectLst/>
                        </a:rPr>
                        <a:t> words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02399"/>
                  </a:ext>
                </a:extLst>
              </a:tr>
              <a:tr h="64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Canon 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The same movement repeated one after</a:t>
                      </a:r>
                      <a:r>
                        <a:rPr lang="en-GB" sz="1000" baseline="0" dirty="0">
                          <a:effectLst/>
                        </a:rPr>
                        <a:t> the other 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A choreography tool – RELATIONSHIPS- that creates different</a:t>
                      </a:r>
                      <a:r>
                        <a:rPr lang="en-GB" sz="1000" baseline="0" dirty="0">
                          <a:effectLst/>
                        </a:rPr>
                        <a:t> effects in a group dance 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55800078"/>
                  </a:ext>
                </a:extLst>
              </a:tr>
              <a:tr h="7192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Formation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Standing in a circle, triangle, line and square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effectLst/>
                        </a:rPr>
                        <a:t>Shapes or patterns created in space by dancers.</a:t>
                      </a:r>
                      <a:endParaRPr lang="en-GB" sz="1000" kern="1200" dirty="0"/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914861669"/>
                  </a:ext>
                </a:extLst>
              </a:tr>
              <a:tr h="64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Pathways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Circular, crossing over and direct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effectLst/>
                        </a:rPr>
                        <a:t>Designs traced in space (on the floor or in the air).</a:t>
                      </a:r>
                      <a:endParaRPr lang="en-GB" sz="1000" kern="1200" dirty="0"/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37508253"/>
                  </a:ext>
                </a:extLst>
              </a:tr>
              <a:tr h="64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Transitions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Linking movements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Used as a tool to link together movement,  sections, phrases and changes in formation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062073002"/>
                  </a:ext>
                </a:extLst>
              </a:tr>
              <a:tr h="1140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Movement</a:t>
                      </a:r>
                      <a:r>
                        <a:rPr lang="en-GB" sz="1000" baseline="0" dirty="0">
                          <a:effectLst/>
                        </a:rPr>
                        <a:t> m</a:t>
                      </a:r>
                      <a:r>
                        <a:rPr lang="en-GB" sz="1000" dirty="0">
                          <a:effectLst/>
                        </a:rPr>
                        <a:t>emory 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A physical</a:t>
                      </a:r>
                      <a:r>
                        <a:rPr lang="en-GB" sz="1000" baseline="0" dirty="0">
                          <a:effectLst/>
                        </a:rPr>
                        <a:t> representation of the memory of the movement of a dance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 mental performance skill</a:t>
                      </a:r>
                      <a:r>
                        <a:rPr lang="en-GB" sz="1000" baseline="0" dirty="0">
                          <a:effectLst/>
                        </a:rPr>
                        <a:t> that exercises both the mind and the body. Use of repetitive rehearsal can improve this.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6186930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96C218-3B98-4000-BE3C-FE66EC221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32976"/>
              </p:ext>
            </p:extLst>
          </p:nvPr>
        </p:nvGraphicFramePr>
        <p:xfrm>
          <a:off x="444616" y="3429000"/>
          <a:ext cx="6660858" cy="2746629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85894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2676088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  <a:gridCol w="2650920">
                  <a:extLst>
                    <a:ext uri="{9D8B030D-6E8A-4147-A177-3AD203B41FA5}">
                      <a16:colId xmlns:a16="http://schemas.microsoft.com/office/drawing/2014/main" val="646799830"/>
                    </a:ext>
                  </a:extLst>
                </a:gridCol>
              </a:tblGrid>
              <a:tr h="13620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Key Physical Skills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Extension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baseline="0" dirty="0"/>
                        <a:t>Lengthening one or more muscles/limbs.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A physical performance</a:t>
                      </a:r>
                      <a:r>
                        <a:rPr lang="en-GB" sz="1000" baseline="0" dirty="0">
                          <a:effectLst/>
                        </a:rPr>
                        <a:t> skill that is shown best in both arms and legs.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Co-ordination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Moving one or more body parts at once.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effectLst/>
                        </a:rPr>
                        <a:t>The efficient combination of body parts.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Balance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On one body part, in a shape, and with another dancer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u="none" strike="noStrike" kern="1200" dirty="0">
                          <a:effectLst/>
                        </a:rPr>
                        <a:t>A steady or held position achieved by an even distribution of weight.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00" b="1" u="none" strike="noStrike" kern="1200" dirty="0">
                          <a:effectLst/>
                        </a:rPr>
                        <a:t>Control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Control of your body or body parts while dancing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00" u="none" strike="noStrike" kern="1200" dirty="0">
                          <a:effectLst/>
                        </a:rPr>
                        <a:t>The ability to start and stop movement, change direction and hold a shape efficiently.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581191253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1" dirty="0"/>
                        <a:t>Action accuracy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/>
                        <a:t>Jump, turn, gesture, stillness, leap, fall, lunge, kneel, roll, slide, punch, kick, contract, plie, push and pull.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effectLst/>
                        </a:rPr>
                        <a:t>What a dancer does </a:t>
                      </a:r>
                      <a:r>
                        <a:rPr lang="en-GB" sz="1000" u="none" strike="noStrike" kern="1200" dirty="0" err="1">
                          <a:effectLst/>
                        </a:rPr>
                        <a:t>eg</a:t>
                      </a:r>
                      <a:r>
                        <a:rPr lang="en-GB" sz="1000" u="none" strike="noStrike" kern="1200" dirty="0">
                          <a:effectLst/>
                        </a:rPr>
                        <a:t> travelling, turning, elevation, gesture, stillness, use of body parts, floor-work and the transference of weight.</a:t>
                      </a:r>
                      <a:endParaRPr lang="en-GB" sz="1000" kern="1200" dirty="0"/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306804384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00" b="1" dirty="0"/>
                        <a:t>Space accuracy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effectLst/>
                        </a:rPr>
                        <a:t>Levels, directions, pathways, shapes, designs and patterns.</a:t>
                      </a:r>
                      <a:endParaRPr lang="en-GB" sz="1000" dirty="0"/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effectLst/>
                        </a:rPr>
                        <a:t>A design traced in space (on the floor or in the air).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685318255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00" b="1" dirty="0"/>
                        <a:t>Dynamic accuracy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Fast, slow, smooth, jerky, soft, controlled, sharp, swing, fall and flick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effectLst/>
                        </a:rPr>
                        <a:t>The qualities of movement based upon variations in speed, strength and flow.</a:t>
                      </a:r>
                      <a:endParaRPr lang="en-GB" sz="1000" dirty="0"/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9628123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097276-1E7E-4FBC-8667-9F49652E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474" y="5382579"/>
            <a:ext cx="4949354" cy="8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56458A-2869-42F1-86F5-B6AFB0FC2E17}"/>
              </a:ext>
            </a:extLst>
          </p:cNvPr>
          <p:cNvGraphicFramePr>
            <a:graphicFrameLocks noGrp="1"/>
          </p:cNvGraphicFramePr>
          <p:nvPr/>
        </p:nvGraphicFramePr>
        <p:xfrm>
          <a:off x="328005" y="326235"/>
          <a:ext cx="11240417" cy="314671"/>
        </p:xfrm>
        <a:graphic>
          <a:graphicData uri="http://schemas.openxmlformats.org/drawingml/2006/table">
            <a:tbl>
              <a:tblPr firstRow="1" firstCol="1" bandRow="1"/>
              <a:tblGrid>
                <a:gridCol w="1621066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684893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3467707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3466751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31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Subject Dance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Year 7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Autumn: Half term 2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Topic: WW2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D1DDEB-4BAB-4F3A-8CE3-FA716FA17C07}"/>
              </a:ext>
            </a:extLst>
          </p:cNvPr>
          <p:cNvGraphicFramePr>
            <a:graphicFrameLocks noGrp="1"/>
          </p:cNvGraphicFramePr>
          <p:nvPr/>
        </p:nvGraphicFramePr>
        <p:xfrm>
          <a:off x="328005" y="718587"/>
          <a:ext cx="6652468" cy="3917207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15255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2674641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  <a:gridCol w="2662572">
                  <a:extLst>
                    <a:ext uri="{9D8B030D-6E8A-4147-A177-3AD203B41FA5}">
                      <a16:colId xmlns:a16="http://schemas.microsoft.com/office/drawing/2014/main" val="646799830"/>
                    </a:ext>
                  </a:extLst>
                </a:gridCol>
              </a:tblGrid>
              <a:tr h="18653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50" dirty="0">
                          <a:effectLst/>
                        </a:rPr>
                        <a:t>Key Choreography Skills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559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Improvisation</a:t>
                      </a:r>
                      <a:endParaRPr lang="en-GB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u="none" strike="noStrike" kern="1200" dirty="0">
                          <a:effectLst/>
                        </a:rPr>
                        <a:t>Exploration or generation of movements without planning.</a:t>
                      </a:r>
                      <a:endParaRPr lang="en-GB" sz="1050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/>
                        <a:t>Selecting appropriates movements to communicate going to war, front line and the blitz.</a:t>
                      </a: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559601">
                <a:tc>
                  <a:txBody>
                    <a:bodyPr/>
                    <a:lstStyle/>
                    <a:p>
                      <a:r>
                        <a:rPr lang="en-GB" sz="1050" dirty="0"/>
                        <a:t>EFGSTT </a:t>
                      </a:r>
                      <a:endParaRPr lang="en-GB" sz="105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6 basic dance actions: Elevate/ Fall/ Gesture/ Stillness/ Travel/ Turn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choreography tool- ACTIONS- The</a:t>
                      </a:r>
                      <a:r>
                        <a:rPr lang="en-GB" sz="1050" baseline="0" dirty="0"/>
                        <a:t> 6 basic actions used as much as possible to create variety in a dance piece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373067">
                <a:tc>
                  <a:txBody>
                    <a:bodyPr/>
                    <a:lstStyle/>
                    <a:p>
                      <a:r>
                        <a:rPr lang="en-GB" sz="1050" dirty="0"/>
                        <a:t>Space</a:t>
                      </a:r>
                      <a:endParaRPr lang="en-GB" sz="1050" b="1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none" strike="noStrike" kern="1200" dirty="0">
                          <a:effectLst/>
                        </a:rPr>
                        <a:t>Levels, directions, pathways, shapes, designs and patterns.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none" strike="noStrike" kern="1200" dirty="0">
                          <a:effectLst/>
                        </a:rPr>
                        <a:t>SPACE: A design traced in space (on the floor or in the air).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373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Dynamics</a:t>
                      </a:r>
                      <a:endParaRPr lang="en-GB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Fast, slow, smooth, jerky, soft, controlled, sharp, swing, fall and flick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none" strike="noStrike" kern="1200" dirty="0">
                          <a:effectLst/>
                        </a:rPr>
                        <a:t>DYNAMICS: The qualities of movement based upon variations in speed, strength and flow.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306804384"/>
                  </a:ext>
                </a:extLst>
              </a:tr>
              <a:tr h="559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Levels</a:t>
                      </a:r>
                      <a:endParaRPr lang="en-GB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High – jumping</a:t>
                      </a:r>
                    </a:p>
                    <a:p>
                      <a:r>
                        <a:rPr lang="en-GB" sz="1050" dirty="0"/>
                        <a:t>Medium – Plie and lunge</a:t>
                      </a:r>
                    </a:p>
                    <a:p>
                      <a:r>
                        <a:rPr lang="en-GB" sz="1050" dirty="0"/>
                        <a:t>Low – Rolling and floorwork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u="none" strike="noStrike" kern="1200" dirty="0">
                          <a:effectLst/>
                        </a:rPr>
                        <a:t>SPACE: Distance from the ground: low, medium or high.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567785859"/>
                  </a:ext>
                </a:extLst>
              </a:tr>
              <a:tr h="559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Transitions</a:t>
                      </a:r>
                      <a:endParaRPr lang="en-GB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/>
                        <a:t>Linking movements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/>
                        <a:t>STRUCTURE: Used as a tool to link together movement,  sections, phrases and changes in formation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089644638"/>
                  </a:ext>
                </a:extLst>
              </a:tr>
              <a:tr h="746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Rehearsal </a:t>
                      </a:r>
                      <a:endParaRPr lang="en-GB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Working with your group to aid movement memory.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u="none" strike="noStrike" kern="1200" dirty="0">
                          <a:effectLst/>
                        </a:rPr>
                        <a:t>Attributes and skills required for refining performance such as commitment, systematic repetition, teamwork, responsibility and effective use of time.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7027945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C312AC-A80A-4082-9418-30BE0795C4EF}"/>
              </a:ext>
            </a:extLst>
          </p:cNvPr>
          <p:cNvGraphicFramePr>
            <a:graphicFrameLocks noGrp="1"/>
          </p:cNvGraphicFramePr>
          <p:nvPr/>
        </p:nvGraphicFramePr>
        <p:xfrm>
          <a:off x="7336220" y="781218"/>
          <a:ext cx="4232203" cy="368567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14957">
                  <a:extLst>
                    <a:ext uri="{9D8B030D-6E8A-4147-A177-3AD203B41FA5}">
                      <a16:colId xmlns:a16="http://schemas.microsoft.com/office/drawing/2014/main" val="2264013505"/>
                    </a:ext>
                  </a:extLst>
                </a:gridCol>
                <a:gridCol w="1469823">
                  <a:extLst>
                    <a:ext uri="{9D8B030D-6E8A-4147-A177-3AD203B41FA5}">
                      <a16:colId xmlns:a16="http://schemas.microsoft.com/office/drawing/2014/main" val="880782497"/>
                    </a:ext>
                  </a:extLst>
                </a:gridCol>
                <a:gridCol w="2347423">
                  <a:extLst>
                    <a:ext uri="{9D8B030D-6E8A-4147-A177-3AD203B41FA5}">
                      <a16:colId xmlns:a16="http://schemas.microsoft.com/office/drawing/2014/main" val="883895357"/>
                    </a:ext>
                  </a:extLst>
                </a:gridCol>
              </a:tblGrid>
              <a:tr h="203816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</a:rPr>
                        <a:t>Key</a:t>
                      </a:r>
                      <a:r>
                        <a:rPr lang="en-GB" sz="900" baseline="0" dirty="0">
                          <a:effectLst/>
                        </a:rPr>
                        <a:t> movements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02399"/>
                  </a:ext>
                </a:extLst>
              </a:tr>
              <a:tr h="341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Elevate </a:t>
                      </a:r>
                      <a:endParaRPr lang="en-GB" sz="1050" b="1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 Jump/</a:t>
                      </a:r>
                      <a:r>
                        <a:rPr lang="en-GB" sz="1050" baseline="0" dirty="0"/>
                        <a:t> hop/ leap 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955800078"/>
                  </a:ext>
                </a:extLst>
              </a:tr>
              <a:tr h="3489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Fall </a:t>
                      </a:r>
                      <a:endParaRPr lang="en-GB" sz="1050" b="1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Movement</a:t>
                      </a:r>
                      <a:r>
                        <a:rPr lang="en-GB" sz="1050" baseline="0" dirty="0"/>
                        <a:t> away from your centre body line 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914861669"/>
                  </a:ext>
                </a:extLst>
              </a:tr>
              <a:tr h="697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Gesture</a:t>
                      </a:r>
                      <a:endParaRPr lang="en-GB" sz="1050" b="1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Movement that does not hold any weight, e.g. an</a:t>
                      </a:r>
                      <a:r>
                        <a:rPr lang="en-GB" sz="1050" baseline="0" dirty="0"/>
                        <a:t> arm movement, head nod, shoulder shrug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237508253"/>
                  </a:ext>
                </a:extLst>
              </a:tr>
              <a:tr h="1046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Stillness</a:t>
                      </a:r>
                      <a:endParaRPr lang="en-GB" sz="1050" b="1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movement of still ness to create an effect, this is usually done in a particular position to highlight the</a:t>
                      </a:r>
                      <a:r>
                        <a:rPr lang="en-GB" sz="1050" baseline="0" dirty="0"/>
                        <a:t> theme/ story of the dance but can also show the physical skill of balance. 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062073002"/>
                  </a:ext>
                </a:extLst>
              </a:tr>
              <a:tr h="523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Travel</a:t>
                      </a:r>
                      <a:endParaRPr lang="en-GB" sz="1050" b="1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Ways of moving across the space/</a:t>
                      </a:r>
                      <a:r>
                        <a:rPr lang="en-GB" sz="1050" baseline="0" dirty="0"/>
                        <a:t> turn/ run/ hop/ roll/ cartwheel/ jump/ lift </a:t>
                      </a:r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618693048"/>
                  </a:ext>
                </a:extLst>
              </a:tr>
              <a:tr h="523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Turn </a:t>
                      </a:r>
                      <a:endParaRPr lang="en-GB" sz="1050" b="1" dirty="0"/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A change of direction when moving, e.g. ½</a:t>
                      </a:r>
                      <a:r>
                        <a:rPr lang="en-GB" sz="1050" baseline="0" dirty="0"/>
                        <a:t> /</a:t>
                      </a:r>
                      <a:r>
                        <a:rPr lang="en-GB" sz="1050" dirty="0"/>
                        <a:t> ¼ or full turn.</a:t>
                      </a:r>
                      <a:r>
                        <a:rPr lang="en-GB" sz="1050" baseline="0" dirty="0"/>
                        <a:t> </a:t>
                      </a:r>
                      <a:endParaRPr lang="en-GB" sz="1050" dirty="0"/>
                    </a:p>
                    <a:p>
                      <a:endParaRPr lang="en-GB" sz="1050" dirty="0"/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80509285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E2312A4-B4CC-4A5A-A7C3-2337019B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597" y="4781691"/>
            <a:ext cx="2200406" cy="17006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8005" y="5672906"/>
          <a:ext cx="7186891" cy="93301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54032">
                  <a:extLst>
                    <a:ext uri="{9D8B030D-6E8A-4147-A177-3AD203B41FA5}">
                      <a16:colId xmlns:a16="http://schemas.microsoft.com/office/drawing/2014/main" val="162903367"/>
                    </a:ext>
                  </a:extLst>
                </a:gridCol>
                <a:gridCol w="470915">
                  <a:extLst>
                    <a:ext uri="{9D8B030D-6E8A-4147-A177-3AD203B41FA5}">
                      <a16:colId xmlns:a16="http://schemas.microsoft.com/office/drawing/2014/main" val="128745657"/>
                    </a:ext>
                  </a:extLst>
                </a:gridCol>
                <a:gridCol w="6561944">
                  <a:extLst>
                    <a:ext uri="{9D8B030D-6E8A-4147-A177-3AD203B41FA5}">
                      <a16:colId xmlns:a16="http://schemas.microsoft.com/office/drawing/2014/main" val="153387781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</a:rPr>
                        <a:t>Command Words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83870"/>
                  </a:ext>
                </a:extLst>
              </a:tr>
              <a:tr h="244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How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In what way or manner, by what means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845454131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Who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Giving further information about a story, person or people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216549400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What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Asking for information specifying one or more people or things from a definite set.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1399315453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Why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Giving a reason or explanation to support the answer of the question.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240475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88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56458A-2869-42F1-86F5-B6AFB0FC2E17}"/>
              </a:ext>
            </a:extLst>
          </p:cNvPr>
          <p:cNvGraphicFramePr>
            <a:graphicFrameLocks noGrp="1"/>
          </p:cNvGraphicFramePr>
          <p:nvPr/>
        </p:nvGraphicFramePr>
        <p:xfrm>
          <a:off x="231229" y="326235"/>
          <a:ext cx="11337193" cy="314671"/>
        </p:xfrm>
        <a:graphic>
          <a:graphicData uri="http://schemas.openxmlformats.org/drawingml/2006/table">
            <a:tbl>
              <a:tblPr firstRow="1" firstCol="1" bandRow="1"/>
              <a:tblGrid>
                <a:gridCol w="1635023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708009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3497563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3496598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31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Subject Dance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Year 7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aseline="0">
                          <a:effectLst/>
                          <a:latin typeface="+mn-lt"/>
                          <a:ea typeface="+mn-ea"/>
                          <a:cs typeface="+mn-cs"/>
                        </a:rPr>
                        <a:t>Spring: </a:t>
                      </a:r>
                      <a:r>
                        <a:rPr lang="en-GB" sz="105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 </a:t>
                      </a:r>
                      <a:r>
                        <a:rPr lang="en-GB" sz="1050" baseline="0">
                          <a:effectLst/>
                          <a:latin typeface="+mn-lt"/>
                          <a:ea typeface="+mn-ea"/>
                          <a:cs typeface="+mn-cs"/>
                        </a:rPr>
                        <a:t>term 2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Topic: Dance Alphabet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D1DDEB-4BAB-4F3A-8CE3-FA716FA17C07}"/>
              </a:ext>
            </a:extLst>
          </p:cNvPr>
          <p:cNvGraphicFramePr>
            <a:graphicFrameLocks noGrp="1"/>
          </p:cNvGraphicFramePr>
          <p:nvPr/>
        </p:nvGraphicFramePr>
        <p:xfrm>
          <a:off x="231229" y="991426"/>
          <a:ext cx="7062950" cy="4008090"/>
        </p:xfrm>
        <a:graphic>
          <a:graphicData uri="http://schemas.openxmlformats.org/drawingml/2006/table">
            <a:tbl>
              <a:tblPr firstRow="1" firstCol="1" bandRow="1"/>
              <a:tblGrid>
                <a:gridCol w="1396411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2839676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  <a:gridCol w="2826863">
                  <a:extLst>
                    <a:ext uri="{9D8B030D-6E8A-4147-A177-3AD203B41FA5}">
                      <a16:colId xmlns:a16="http://schemas.microsoft.com/office/drawing/2014/main" val="646799830"/>
                    </a:ext>
                  </a:extLst>
                </a:gridCol>
              </a:tblGrid>
              <a:tr h="16761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50" dirty="0">
                          <a:effectLst/>
                        </a:rPr>
                        <a:t>Key Choreography Skills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Dance by chance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Using letters with corresponding actions to make words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choreography approach which uses chance to link together movements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20836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Improvisation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Exploration or generation of movements without planning.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/>
                        <a:t>Selecting appropriate movements to</a:t>
                      </a:r>
                      <a:r>
                        <a:rPr lang="en-GB" sz="1050" baseline="0" dirty="0"/>
                        <a:t> give variety to a dance or to link to a given theme/ dance idea. 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EFGSTT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6 basic dance actions: Elevate/ Fall/ Gesture/ Stillness/ Travel/ Turn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choreography tool- ACTIONS- The</a:t>
                      </a:r>
                      <a:r>
                        <a:rPr lang="en-GB" sz="1050" baseline="0" dirty="0"/>
                        <a:t> 6 basic actions used as much as possible to create variety in a dance piece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Space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Levels, directions, pathways, shapes, designs and patterns.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SPACE: A design traced in space (on the floor or in the air).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+mn-lt"/>
                        </a:rPr>
                        <a:t>Fast, slow, smooth, jerky, soft, controlled, sharp, swing, fall and flick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DYNAMICS: The qualities of movement based upon variations in speed, strength and flow.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804384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High – jumping</a:t>
                      </a:r>
                    </a:p>
                    <a:p>
                      <a:r>
                        <a:rPr lang="en-GB" sz="1050" dirty="0"/>
                        <a:t>Medium – Plie and lunge</a:t>
                      </a:r>
                    </a:p>
                    <a:p>
                      <a:r>
                        <a:rPr lang="en-GB" sz="1050" dirty="0"/>
                        <a:t>Low – Rolling and floorwork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SPACE: Distance from the ground: low, medium or high.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785859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>
                          <a:latin typeface="+mn-lt"/>
                        </a:rPr>
                        <a:t>Linking movements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>
                          <a:latin typeface="+mn-lt"/>
                        </a:rPr>
                        <a:t>STRUCTURE:</a:t>
                      </a:r>
                      <a:r>
                        <a:rPr lang="en-GB" sz="1050" baseline="0">
                          <a:latin typeface="+mn-lt"/>
                        </a:rPr>
                        <a:t> </a:t>
                      </a:r>
                      <a:r>
                        <a:rPr lang="en-GB" sz="1050">
                          <a:latin typeface="+mn-lt"/>
                        </a:rPr>
                        <a:t>Used </a:t>
                      </a:r>
                      <a:r>
                        <a:rPr lang="en-GB" sz="1050" dirty="0">
                          <a:latin typeface="+mn-lt"/>
                        </a:rPr>
                        <a:t>as a tool to link together movement,  sections, phrases and changes in formation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644638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>
                          <a:latin typeface="+mn-lt"/>
                        </a:rPr>
                        <a:t>Circular, crossing over and direct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SPACE:</a:t>
                      </a:r>
                      <a:r>
                        <a:rPr lang="en-GB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Designs traced in space (on the floor or in the air).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13685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Rehearsal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Working with your group to aid movement memory.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Attributes and skills required for refining performance such as commitment, systematic repetition, teamwork, responsibility and effective use of time.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945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C312AC-A80A-4082-9418-30BE0795C4EF}"/>
              </a:ext>
            </a:extLst>
          </p:cNvPr>
          <p:cNvGraphicFramePr>
            <a:graphicFrameLocks noGrp="1"/>
          </p:cNvGraphicFramePr>
          <p:nvPr/>
        </p:nvGraphicFramePr>
        <p:xfrm>
          <a:off x="7505656" y="991426"/>
          <a:ext cx="4328992" cy="257401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22202">
                  <a:extLst>
                    <a:ext uri="{9D8B030D-6E8A-4147-A177-3AD203B41FA5}">
                      <a16:colId xmlns:a16="http://schemas.microsoft.com/office/drawing/2014/main" val="2264013505"/>
                    </a:ext>
                  </a:extLst>
                </a:gridCol>
                <a:gridCol w="2806790">
                  <a:extLst>
                    <a:ext uri="{9D8B030D-6E8A-4147-A177-3AD203B41FA5}">
                      <a16:colId xmlns:a16="http://schemas.microsoft.com/office/drawing/2014/main" val="883895357"/>
                    </a:ext>
                  </a:extLst>
                </a:gridCol>
              </a:tblGrid>
              <a:tr h="186953"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movements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02399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r>
                        <a:rPr lang="en-GB" sz="1050" b="1" dirty="0"/>
                        <a:t>Elevate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 Jump/</a:t>
                      </a:r>
                      <a:r>
                        <a:rPr lang="en-GB" sz="1050" baseline="0" dirty="0"/>
                        <a:t> hop/ leap 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800078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r>
                        <a:rPr lang="en-GB" sz="1050" b="1" dirty="0"/>
                        <a:t>Fall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Movement</a:t>
                      </a:r>
                      <a:r>
                        <a:rPr lang="en-GB" sz="1050" baseline="0" dirty="0"/>
                        <a:t> away from your centre body line 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861669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r>
                        <a:rPr lang="en-GB" sz="1050" b="1" dirty="0"/>
                        <a:t>Gesture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Movement that does not hold any weight, e.g. an</a:t>
                      </a:r>
                      <a:r>
                        <a:rPr lang="en-GB" sz="1050" baseline="0" dirty="0"/>
                        <a:t> arm movement, head nod, shoulder shrug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08253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r>
                        <a:rPr lang="en-GB" sz="1050" b="1" dirty="0"/>
                        <a:t>Stillness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movement of still ness to create an effect, this is usually done in a particular position to highlight the</a:t>
                      </a:r>
                      <a:r>
                        <a:rPr lang="en-GB" sz="1050" baseline="0" dirty="0"/>
                        <a:t> theme/ story of the dance but can also show the physical skill of balance. 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73002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r>
                        <a:rPr lang="en-GB" sz="1050" b="1" dirty="0"/>
                        <a:t>Travel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Ways of moving across the space/</a:t>
                      </a:r>
                      <a:r>
                        <a:rPr lang="en-GB" sz="1050" baseline="0" dirty="0"/>
                        <a:t> turn/ run/ hop/ roll/ cartwheel/ jump/ lift 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93048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r>
                        <a:rPr lang="en-GB" sz="1050" b="1" dirty="0"/>
                        <a:t>Turn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A change of direction when moving, e.g. ½</a:t>
                      </a:r>
                      <a:r>
                        <a:rPr lang="en-GB" sz="1050" baseline="0" dirty="0"/>
                        <a:t> /</a:t>
                      </a:r>
                      <a:r>
                        <a:rPr lang="en-GB" sz="1050" dirty="0"/>
                        <a:t> ¼ or full turn.</a:t>
                      </a:r>
                      <a:r>
                        <a:rPr lang="en-GB" sz="1050" baseline="0" dirty="0"/>
                        <a:t> </a:t>
                      </a:r>
                      <a:endParaRPr lang="en-GB" sz="1050" dirty="0"/>
                    </a:p>
                    <a:p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09285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B08E3B8-2FD7-462F-956A-F9BF3222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193" y="5048300"/>
            <a:ext cx="2570229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56458A-2869-42F1-86F5-B6AFB0FC2E17}"/>
              </a:ext>
            </a:extLst>
          </p:cNvPr>
          <p:cNvGraphicFramePr>
            <a:graphicFrameLocks noGrp="1"/>
          </p:cNvGraphicFramePr>
          <p:nvPr/>
        </p:nvGraphicFramePr>
        <p:xfrm>
          <a:off x="453006" y="326235"/>
          <a:ext cx="11115416" cy="314671"/>
        </p:xfrm>
        <a:graphic>
          <a:graphicData uri="http://schemas.openxmlformats.org/drawingml/2006/table">
            <a:tbl>
              <a:tblPr firstRow="1" firstCol="1" bandRow="1"/>
              <a:tblGrid>
                <a:gridCol w="1603039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655035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3429144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3428198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31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Subject Dance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Year 7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r>
                        <a:rPr lang="en-GB" sz="105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: Half term 1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Topic: Bugsy Malone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D1DDEB-4BAB-4F3A-8CE3-FA716FA17C07}"/>
              </a:ext>
            </a:extLst>
          </p:cNvPr>
          <p:cNvGraphicFramePr>
            <a:graphicFrameLocks noGrp="1"/>
          </p:cNvGraphicFramePr>
          <p:nvPr/>
        </p:nvGraphicFramePr>
        <p:xfrm>
          <a:off x="295350" y="767254"/>
          <a:ext cx="6652468" cy="2080260"/>
        </p:xfrm>
        <a:graphic>
          <a:graphicData uri="http://schemas.openxmlformats.org/drawingml/2006/table">
            <a:tbl>
              <a:tblPr firstRow="1" firstCol="1" bandRow="1"/>
              <a:tblGrid>
                <a:gridCol w="1315255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2674641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  <a:gridCol w="2662572">
                  <a:extLst>
                    <a:ext uri="{9D8B030D-6E8A-4147-A177-3AD203B41FA5}">
                      <a16:colId xmlns:a16="http://schemas.microsoft.com/office/drawing/2014/main" val="646799830"/>
                    </a:ext>
                  </a:extLst>
                </a:gridCol>
              </a:tblGrid>
              <a:tr h="1362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50" dirty="0">
                          <a:effectLst/>
                        </a:rPr>
                        <a:t>Key Performance Skills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Characterisation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/>
                        <a:t>Adapting your body and dance movements to show that you are a ‘bad guy’. Over confident attitude, head held high and comedic moments in the dance.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/>
                        <a:t>Using your body to communicate a different character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23239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Timing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Counting the beats in the music.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 of time or counts when matching movements to sound and/or other dancers.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Musicality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+mn-lt"/>
                        </a:rPr>
                        <a:t>Matching the lyrics and movements in the bad guys song.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make the unique qualities of the music</a:t>
                      </a:r>
                      <a:r>
                        <a:rPr lang="en-GB" sz="10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evident in performance.</a:t>
                      </a: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Rehearsal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Working with your group to aid movement memory.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Attributes and skills required for refining performance such as commitment, systematic repetition, teamwork, responsibility and effective use of time.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945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C312AC-A80A-4082-9418-30BE0795C4EF}"/>
              </a:ext>
            </a:extLst>
          </p:cNvPr>
          <p:cNvGraphicFramePr>
            <a:graphicFrameLocks noGrp="1"/>
          </p:cNvGraphicFramePr>
          <p:nvPr/>
        </p:nvGraphicFramePr>
        <p:xfrm>
          <a:off x="7080021" y="767254"/>
          <a:ext cx="4649525" cy="374507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5874">
                  <a:extLst>
                    <a:ext uri="{9D8B030D-6E8A-4147-A177-3AD203B41FA5}">
                      <a16:colId xmlns:a16="http://schemas.microsoft.com/office/drawing/2014/main" val="2264013505"/>
                    </a:ext>
                  </a:extLst>
                </a:gridCol>
                <a:gridCol w="1614756">
                  <a:extLst>
                    <a:ext uri="{9D8B030D-6E8A-4147-A177-3AD203B41FA5}">
                      <a16:colId xmlns:a16="http://schemas.microsoft.com/office/drawing/2014/main" val="880782497"/>
                    </a:ext>
                  </a:extLst>
                </a:gridCol>
                <a:gridCol w="2578895">
                  <a:extLst>
                    <a:ext uri="{9D8B030D-6E8A-4147-A177-3AD203B41FA5}">
                      <a16:colId xmlns:a16="http://schemas.microsoft.com/office/drawing/2014/main" val="883895357"/>
                    </a:ext>
                  </a:extLst>
                </a:gridCol>
              </a:tblGrid>
              <a:tr h="198856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movements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02399"/>
                  </a:ext>
                </a:extLst>
              </a:tr>
              <a:tr h="510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Tableau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dance freeze frame where dancers are on different levels, held in a position.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800078"/>
                  </a:ext>
                </a:extLst>
              </a:tr>
              <a:tr h="3404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Jazz hands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Shaking of the hands with fingers spread out.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861669"/>
                  </a:ext>
                </a:extLst>
              </a:tr>
              <a:tr h="3404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Box step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4 beat stepping pattern in a square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08253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Egyptian arms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Angular arm gestures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73002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Wobble knees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Knocking of knees together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93048"/>
                  </a:ext>
                </a:extLst>
              </a:tr>
              <a:tr h="3404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Gesture with the hat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Holding and flicking a hat to the beat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092857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Gallops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Sideways step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52443"/>
                  </a:ext>
                </a:extLst>
              </a:tr>
              <a:tr h="3333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Kneel down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Kneeling on to the floor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287889"/>
                  </a:ext>
                </a:extLst>
              </a:tr>
              <a:tr h="3404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Sway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Transference of weight in a leaning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595063"/>
                  </a:ext>
                </a:extLst>
              </a:tr>
              <a:tr h="3404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Look over the shoulder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exaggerated look to the side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1335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D0D749-4D38-41BA-8124-6D55CDC23EC3}"/>
              </a:ext>
            </a:extLst>
          </p:cNvPr>
          <p:cNvGraphicFramePr>
            <a:graphicFrameLocks noGrp="1"/>
          </p:cNvGraphicFramePr>
          <p:nvPr/>
        </p:nvGraphicFramePr>
        <p:xfrm>
          <a:off x="286960" y="2973862"/>
          <a:ext cx="6660858" cy="2746629"/>
        </p:xfrm>
        <a:graphic>
          <a:graphicData uri="http://schemas.openxmlformats.org/drawingml/2006/table">
            <a:tbl>
              <a:tblPr firstRow="1" firstCol="1" bandRow="1"/>
              <a:tblGrid>
                <a:gridCol w="385894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2676088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  <a:gridCol w="2650920">
                  <a:extLst>
                    <a:ext uri="{9D8B030D-6E8A-4147-A177-3AD203B41FA5}">
                      <a16:colId xmlns:a16="http://schemas.microsoft.com/office/drawing/2014/main" val="646799830"/>
                    </a:ext>
                  </a:extLst>
                </a:gridCol>
              </a:tblGrid>
              <a:tr h="13620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Key Physical Skills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1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n-lt"/>
                        </a:rPr>
                        <a:t>Extension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Lengthening one or more muscles/limbs.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physical performance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skill that is shown best in both arms and legs.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2</a:t>
                      </a:r>
                      <a:endParaRPr lang="en-GB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n-lt"/>
                        </a:rPr>
                        <a:t>Co-ordination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n-lt"/>
                        </a:rPr>
                        <a:t>Moving one or more body parts at once.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The efficient combination of body parts.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n-lt"/>
                        </a:rPr>
                        <a:t>Balance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n-lt"/>
                        </a:rPr>
                        <a:t>On one body part, in a shape, and with another dancer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A steady or held position achieved by an even distribution of weight.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Control of your body or body parts while dancing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start and stop movement, change direction and hold a shape efficiently.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191253"/>
                  </a:ext>
                </a:extLst>
              </a:tr>
              <a:tr h="13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n-lt"/>
                        </a:rPr>
                        <a:t>Action accuracy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dirty="0">
                          <a:latin typeface="+mn-lt"/>
                        </a:rPr>
                        <a:t>Jump, turn, gesture, stillness, leap, fall, lunge, kneel, roll, slide, punch, kick, contract, plie, push and pull.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What a dancer does e.g. travelling, turning, elevation, gesture, stillness, use of body parts, floor-work and the transference of weight.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804384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Space accuracy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Levels, directions, pathways, shapes, designs and patterns.</a:t>
                      </a:r>
                      <a:endParaRPr lang="en-GB" sz="1000" dirty="0">
                        <a:latin typeface="+mn-lt"/>
                      </a:endParaRPr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design traced in space (on the floor or in the air).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18255"/>
                  </a:ext>
                </a:extLst>
              </a:tr>
              <a:tr h="139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Dynamic accuracy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Fast, slow, smooth, jerky, soft, controlled, sharp, swing, fall and flick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qualities of movement based upon variations in speed, strength and flow.</a:t>
                      </a:r>
                      <a:endParaRPr lang="en-GB" sz="1000" dirty="0">
                        <a:latin typeface="+mn-lt"/>
                      </a:endParaRPr>
                    </a:p>
                    <a:p>
                      <a:endParaRPr lang="en-GB" sz="100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28123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B2BAC4D-2034-4738-847C-D0AC0451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19" y="5321741"/>
            <a:ext cx="1633057" cy="13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56458A-2869-42F1-86F5-B6AFB0FC2E17}"/>
              </a:ext>
            </a:extLst>
          </p:cNvPr>
          <p:cNvGraphicFramePr>
            <a:graphicFrameLocks noGrp="1"/>
          </p:cNvGraphicFramePr>
          <p:nvPr/>
        </p:nvGraphicFramePr>
        <p:xfrm>
          <a:off x="453006" y="326235"/>
          <a:ext cx="11115416" cy="314671"/>
        </p:xfrm>
        <a:graphic>
          <a:graphicData uri="http://schemas.openxmlformats.org/drawingml/2006/table">
            <a:tbl>
              <a:tblPr firstRow="1" firstCol="1" bandRow="1"/>
              <a:tblGrid>
                <a:gridCol w="1603039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655035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3429144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3428198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31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Subject Dance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Year 7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aseline="0">
                          <a:effectLst/>
                          <a:latin typeface="+mn-lt"/>
                          <a:ea typeface="+mn-ea"/>
                          <a:cs typeface="+mn-cs"/>
                        </a:rPr>
                        <a:t>Summer: </a:t>
                      </a:r>
                      <a:r>
                        <a:rPr lang="en-GB" sz="105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 </a:t>
                      </a:r>
                      <a:r>
                        <a:rPr lang="en-GB" sz="1050" baseline="0">
                          <a:effectLst/>
                          <a:latin typeface="+mn-lt"/>
                          <a:ea typeface="+mn-ea"/>
                          <a:cs typeface="+mn-cs"/>
                        </a:rPr>
                        <a:t>term 1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Topic: American Hoedown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D1DDEB-4BAB-4F3A-8CE3-FA716FA17C07}"/>
              </a:ext>
            </a:extLst>
          </p:cNvPr>
          <p:cNvGraphicFramePr>
            <a:graphicFrameLocks noGrp="1"/>
          </p:cNvGraphicFramePr>
          <p:nvPr/>
        </p:nvGraphicFramePr>
        <p:xfrm>
          <a:off x="453006" y="991426"/>
          <a:ext cx="6652468" cy="4294649"/>
        </p:xfrm>
        <a:graphic>
          <a:graphicData uri="http://schemas.openxmlformats.org/drawingml/2006/table">
            <a:tbl>
              <a:tblPr firstRow="1" firstCol="1" bandRow="1"/>
              <a:tblGrid>
                <a:gridCol w="1315255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2674641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  <a:gridCol w="2662572">
                  <a:extLst>
                    <a:ext uri="{9D8B030D-6E8A-4147-A177-3AD203B41FA5}">
                      <a16:colId xmlns:a16="http://schemas.microsoft.com/office/drawing/2014/main" val="646799830"/>
                    </a:ext>
                  </a:extLst>
                </a:gridCol>
              </a:tblGrid>
              <a:tr h="27643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50" dirty="0">
                          <a:effectLst/>
                        </a:rPr>
                        <a:t>Key Choreography Skills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53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+mn-lt"/>
                        </a:rPr>
                        <a:t>The use of who you dance with, in terms of dancers, formations, music and groupings.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+mn-lt"/>
                        </a:rPr>
                        <a:t>These are RELATIONSHIPS between dancers, music and where you dance.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latin typeface="+mn-lt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804384"/>
                  </a:ext>
                </a:extLst>
              </a:tr>
              <a:tr h="355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>
                          <a:latin typeface="+mn-lt"/>
                        </a:rPr>
                        <a:t>Changing the level of a movement e.g.  from high to low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SPACE: different level/ heights created in space by dancers.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785859"/>
                  </a:ext>
                </a:extLst>
              </a:tr>
              <a:tr h="355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Longways set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+mn-lt"/>
                        </a:rPr>
                        <a:t>A large group of dancers standing in two lines facing each other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SPACE: A formation that is used in barn dancing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192872"/>
                  </a:ext>
                </a:extLst>
              </a:tr>
              <a:tr h="355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50" dirty="0">
                          <a:latin typeface="+mn-lt"/>
                        </a:rPr>
                        <a:t>Circular, crossing over and direct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SPACE: Designs traced in space (on the floor or in the air).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94522"/>
                  </a:ext>
                </a:extLst>
              </a:tr>
              <a:tr h="355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Crossing pathways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+mn-lt"/>
                        </a:rPr>
                        <a:t>Using travelling movements to cross through each others formation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SPACE: Designs traced in space on the floor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541347"/>
                  </a:ext>
                </a:extLst>
              </a:tr>
              <a:tr h="533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Groupings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+mn-lt"/>
                        </a:rPr>
                        <a:t>Solo, duet, trios and quartets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RELATIONSHIPS: Using different groupings in a dance makes the relationships look more effective.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530965"/>
                  </a:ext>
                </a:extLst>
              </a:tr>
              <a:tr h="355593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Canon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same movement repeated one after</a:t>
                      </a:r>
                      <a:r>
                        <a:rPr lang="en-GB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other 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RELATIONSHIPS: A choreography tool –  that creates different</a:t>
                      </a:r>
                      <a:r>
                        <a:rPr lang="en-GB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effects in a group dance 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01042"/>
                  </a:ext>
                </a:extLst>
              </a:tr>
              <a:tr h="533390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Call and response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Where one dancer moves and the another replies. This approach is similar to a conversation.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RELATIONSHIPS: A choreographic approach used mainly in Indian dance.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49778"/>
                  </a:ext>
                </a:extLst>
              </a:tr>
              <a:tr h="177797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Repetition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Doing a part of a dance or a movement again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ACTION: A choreography tool repeating actions that show the style/ dance idea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8206"/>
                  </a:ext>
                </a:extLst>
              </a:tr>
              <a:tr h="177797">
                <a:tc>
                  <a:txBody>
                    <a:bodyPr/>
                    <a:lstStyle/>
                    <a:p>
                      <a:r>
                        <a:rPr lang="en-GB" sz="1050" b="1" dirty="0">
                          <a:latin typeface="+mn-lt"/>
                        </a:rPr>
                        <a:t>Transitions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The linking of steps or sections of a dance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STRUCTURE:A choreography tool to ensure that the dance links together seamlessly 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8515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C312AC-A80A-4082-9418-30BE0795C4EF}"/>
              </a:ext>
            </a:extLst>
          </p:cNvPr>
          <p:cNvGraphicFramePr>
            <a:graphicFrameLocks noGrp="1"/>
          </p:cNvGraphicFramePr>
          <p:nvPr/>
        </p:nvGraphicFramePr>
        <p:xfrm>
          <a:off x="7442791" y="749688"/>
          <a:ext cx="4475940" cy="59383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433307">
                  <a:extLst>
                    <a:ext uri="{9D8B030D-6E8A-4147-A177-3AD203B41FA5}">
                      <a16:colId xmlns:a16="http://schemas.microsoft.com/office/drawing/2014/main" val="2264013505"/>
                    </a:ext>
                  </a:extLst>
                </a:gridCol>
                <a:gridCol w="3042633">
                  <a:extLst>
                    <a:ext uri="{9D8B030D-6E8A-4147-A177-3AD203B41FA5}">
                      <a16:colId xmlns:a16="http://schemas.microsoft.com/office/drawing/2014/main" val="883895357"/>
                    </a:ext>
                  </a:extLst>
                </a:gridCol>
              </a:tblGrid>
              <a:tr h="227359"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GB" sz="9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movements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02399"/>
                  </a:ext>
                </a:extLst>
              </a:tr>
              <a:tr h="381161">
                <a:tc>
                  <a:txBody>
                    <a:bodyPr/>
                    <a:lstStyle/>
                    <a:p>
                      <a:r>
                        <a:rPr lang="en-GB" sz="1050" b="1" dirty="0"/>
                        <a:t>Heel taps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Stepping your heels in a pattern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496922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Do-</a:t>
                      </a:r>
                      <a:r>
                        <a:rPr lang="en-GB" sz="1050" b="1" dirty="0" err="1"/>
                        <a:t>si</a:t>
                      </a:r>
                      <a:r>
                        <a:rPr lang="en-GB" sz="1050" b="1" dirty="0"/>
                        <a:t>-do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Partner movement where to pass your partner and loop around their backs.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096233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Swing your partner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Linking arm movement rotating around each other.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31552"/>
                  </a:ext>
                </a:extLst>
              </a:tr>
              <a:tr h="381161">
                <a:tc>
                  <a:txBody>
                    <a:bodyPr/>
                    <a:lstStyle/>
                    <a:p>
                      <a:r>
                        <a:rPr lang="en-GB" sz="1050" b="1" dirty="0"/>
                        <a:t>Gallop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Sideways movement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800078"/>
                  </a:ext>
                </a:extLst>
              </a:tr>
              <a:tr h="381161">
                <a:tc>
                  <a:txBody>
                    <a:bodyPr/>
                    <a:lstStyle/>
                    <a:p>
                      <a:r>
                        <a:rPr lang="en-GB" sz="1050" b="1" dirty="0"/>
                        <a:t>Jumps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Jumping with your feet together and apart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861669"/>
                  </a:ext>
                </a:extLst>
              </a:tr>
              <a:tr h="381161">
                <a:tc>
                  <a:txBody>
                    <a:bodyPr/>
                    <a:lstStyle/>
                    <a:p>
                      <a:r>
                        <a:rPr lang="en-GB" sz="1050" b="1" dirty="0"/>
                        <a:t>Lasso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Arm gesture of swinging a rope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08253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Grapevine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Stepping pattern to the side. Side, behind, side and jump.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73002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Cabriole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step where you lift your</a:t>
                      </a:r>
                      <a:r>
                        <a:rPr lang="en-GB" sz="1050" baseline="0" dirty="0"/>
                        <a:t> legs to the side of your body through jumping and click your heels together</a:t>
                      </a:r>
                      <a:endParaRPr lang="en-GB" sz="1050" dirty="0"/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72317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Two step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step to do alone or with a partner: 4 steps- quick </a:t>
                      </a:r>
                      <a:r>
                        <a:rPr lang="en-GB" sz="1050" dirty="0" err="1"/>
                        <a:t>quick</a:t>
                      </a:r>
                      <a:r>
                        <a:rPr lang="en-GB" sz="1050" dirty="0"/>
                        <a:t>, slow, slow like you are walking 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614708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Cupid Shuffle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 squared step: 4 heel taps in front, a rock steps *8 travelling to one side, repeat travelling to the opposite side and then 8 rock walks on the sport to do a quarter turn to face a different direction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379946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Cowboy boogie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Step behind side front hitch, repeat on opposite sidestep forwards hitch, forwards hitch, step back *3 hitch. Boogie forward *2, back *2, forward  back boogie step hitch ½ OR ¼ turn. Repeat facing new direction.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249517"/>
                  </a:ext>
                </a:extLst>
              </a:tr>
              <a:tr h="389211">
                <a:tc>
                  <a:txBody>
                    <a:bodyPr/>
                    <a:lstStyle/>
                    <a:p>
                      <a:r>
                        <a:rPr lang="en-GB" sz="1050" b="1" dirty="0"/>
                        <a:t>Tush Push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Heel tap, in double heel, repeat. Alternate heel taps *3, Clap. Boogie forward *2 back *2. Body roll. Cha </a:t>
                      </a:r>
                      <a:r>
                        <a:rPr lang="en-GB" sz="1050" dirty="0" err="1"/>
                        <a:t>cha</a:t>
                      </a:r>
                      <a:r>
                        <a:rPr lang="en-GB" sz="1050" dirty="0"/>
                        <a:t> </a:t>
                      </a:r>
                      <a:r>
                        <a:rPr lang="en-GB" sz="1050" dirty="0" err="1"/>
                        <a:t>cha</a:t>
                      </a:r>
                      <a:r>
                        <a:rPr lang="en-GB" sz="1050" dirty="0"/>
                        <a:t> step forwards (step together step, opposite leg forwards back) repeat travelling back. 4 steps to do a turn (1/4OR ½)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10792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6DCDDFD-64D1-4342-909E-9E217779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20570"/>
            <a:ext cx="758929" cy="79750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4706" y="5820570"/>
          <a:ext cx="5273035" cy="105645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36842">
                  <a:extLst>
                    <a:ext uri="{9D8B030D-6E8A-4147-A177-3AD203B41FA5}">
                      <a16:colId xmlns:a16="http://schemas.microsoft.com/office/drawing/2014/main" val="162903367"/>
                    </a:ext>
                  </a:extLst>
                </a:gridCol>
                <a:gridCol w="343916">
                  <a:extLst>
                    <a:ext uri="{9D8B030D-6E8A-4147-A177-3AD203B41FA5}">
                      <a16:colId xmlns:a16="http://schemas.microsoft.com/office/drawing/2014/main" val="128745657"/>
                    </a:ext>
                  </a:extLst>
                </a:gridCol>
                <a:gridCol w="4792277">
                  <a:extLst>
                    <a:ext uri="{9D8B030D-6E8A-4147-A177-3AD203B41FA5}">
                      <a16:colId xmlns:a16="http://schemas.microsoft.com/office/drawing/2014/main" val="153387781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</a:rPr>
                        <a:t>Command Words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83870"/>
                  </a:ext>
                </a:extLst>
              </a:tr>
              <a:tr h="244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what way or manner, by what means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454131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Giving further information about a story, person or people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549400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What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Asking for information specifying one or more people or things from a definite set.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315453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Why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Giving a reason or explanation to support the answer of the question.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75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02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2408</Words>
  <Application>Microsoft Office PowerPoint</Application>
  <PresentationFormat>Widescreen</PresentationFormat>
  <Paragraphs>332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Year 7 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Tilly Parry</dc:creator>
  <cp:lastModifiedBy>Mrs. N. Fleming</cp:lastModifiedBy>
  <cp:revision>14</cp:revision>
  <dcterms:created xsi:type="dcterms:W3CDTF">2019-07-07T08:33:37Z</dcterms:created>
  <dcterms:modified xsi:type="dcterms:W3CDTF">2024-04-26T16:23:00Z</dcterms:modified>
</cp:coreProperties>
</file>