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408972-2727-4565-8879-278219229EBC}" v="1" dt="2021-08-06T07:18:13.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8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T. Shorrock" userId="e6eadb93-739a-40e6-baec-9ba954515daf" providerId="ADAL" clId="{FC408972-2727-4565-8879-278219229EBC}"/>
    <pc:docChg chg="modSld">
      <pc:chgData name="Miss. T. Shorrock" userId="e6eadb93-739a-40e6-baec-9ba954515daf" providerId="ADAL" clId="{FC408972-2727-4565-8879-278219229EBC}" dt="2021-08-06T07:18:30.622" v="14" actId="1076"/>
      <pc:docMkLst>
        <pc:docMk/>
      </pc:docMkLst>
      <pc:sldChg chg="addSp modSp mod">
        <pc:chgData name="Miss. T. Shorrock" userId="e6eadb93-739a-40e6-baec-9ba954515daf" providerId="ADAL" clId="{FC408972-2727-4565-8879-278219229EBC}" dt="2021-08-06T07:18:30.622" v="14" actId="1076"/>
        <pc:sldMkLst>
          <pc:docMk/>
          <pc:sldMk cId="810702939" sldId="257"/>
        </pc:sldMkLst>
        <pc:spChg chg="mod">
          <ac:chgData name="Miss. T. Shorrock" userId="e6eadb93-739a-40e6-baec-9ba954515daf" providerId="ADAL" clId="{FC408972-2727-4565-8879-278219229EBC}" dt="2021-08-06T07:16:38.127" v="9" actId="207"/>
          <ac:spMkLst>
            <pc:docMk/>
            <pc:sldMk cId="810702939" sldId="257"/>
            <ac:spMk id="7" creationId="{0865C23F-520C-4778-A547-F9C223BCB67D}"/>
          </ac:spMkLst>
        </pc:spChg>
        <pc:spChg chg="mod">
          <ac:chgData name="Miss. T. Shorrock" userId="e6eadb93-739a-40e6-baec-9ba954515daf" providerId="ADAL" clId="{FC408972-2727-4565-8879-278219229EBC}" dt="2021-08-06T07:15:58.325" v="1" actId="1076"/>
          <ac:spMkLst>
            <pc:docMk/>
            <pc:sldMk cId="810702939" sldId="257"/>
            <ac:spMk id="11" creationId="{1AC627D2-920D-4883-8257-7C71E60029F6}"/>
          </ac:spMkLst>
        </pc:spChg>
        <pc:spChg chg="mod">
          <ac:chgData name="Miss. T. Shorrock" userId="e6eadb93-739a-40e6-baec-9ba954515daf" providerId="ADAL" clId="{FC408972-2727-4565-8879-278219229EBC}" dt="2021-08-06T07:16:28.205" v="8" actId="1076"/>
          <ac:spMkLst>
            <pc:docMk/>
            <pc:sldMk cId="810702939" sldId="257"/>
            <ac:spMk id="12" creationId="{A24FF00A-E0D5-47D6-B885-8A2D85554DB0}"/>
          </ac:spMkLst>
        </pc:spChg>
        <pc:spChg chg="mod">
          <ac:chgData name="Miss. T. Shorrock" userId="e6eadb93-739a-40e6-baec-9ba954515daf" providerId="ADAL" clId="{FC408972-2727-4565-8879-278219229EBC}" dt="2021-08-06T07:16:26.286" v="7" actId="1076"/>
          <ac:spMkLst>
            <pc:docMk/>
            <pc:sldMk cId="810702939" sldId="257"/>
            <ac:spMk id="16" creationId="{222C4A1D-AA84-46DC-940B-6109344D8784}"/>
          </ac:spMkLst>
        </pc:spChg>
        <pc:graphicFrameChg chg="mod">
          <ac:chgData name="Miss. T. Shorrock" userId="e6eadb93-739a-40e6-baec-9ba954515daf" providerId="ADAL" clId="{FC408972-2727-4565-8879-278219229EBC}" dt="2021-08-06T07:16:17.366" v="4" actId="1076"/>
          <ac:graphicFrameMkLst>
            <pc:docMk/>
            <pc:sldMk cId="810702939" sldId="257"/>
            <ac:graphicFrameMk id="10" creationId="{8C1155B4-87B4-4CE2-91CF-EAD49A5E4595}"/>
          </ac:graphicFrameMkLst>
        </pc:graphicFrameChg>
        <pc:graphicFrameChg chg="mod">
          <ac:chgData name="Miss. T. Shorrock" userId="e6eadb93-739a-40e6-baec-9ba954515daf" providerId="ADAL" clId="{FC408972-2727-4565-8879-278219229EBC}" dt="2021-08-06T07:18:30.622" v="14" actId="1076"/>
          <ac:graphicFrameMkLst>
            <pc:docMk/>
            <pc:sldMk cId="810702939" sldId="257"/>
            <ac:graphicFrameMk id="14" creationId="{E06D6CAF-8335-47B6-A3D0-E1546EDD84EA}"/>
          </ac:graphicFrameMkLst>
        </pc:graphicFrameChg>
        <pc:graphicFrameChg chg="mod">
          <ac:chgData name="Miss. T. Shorrock" userId="e6eadb93-739a-40e6-baec-9ba954515daf" providerId="ADAL" clId="{FC408972-2727-4565-8879-278219229EBC}" dt="2021-08-06T07:16:12.438" v="3" actId="1076"/>
          <ac:graphicFrameMkLst>
            <pc:docMk/>
            <pc:sldMk cId="810702939" sldId="257"/>
            <ac:graphicFrameMk id="17" creationId="{7DE3DF58-CD78-48B1-B234-16E801698C2E}"/>
          </ac:graphicFrameMkLst>
        </pc:graphicFrameChg>
        <pc:picChg chg="add mod">
          <ac:chgData name="Miss. T. Shorrock" userId="e6eadb93-739a-40e6-baec-9ba954515daf" providerId="ADAL" clId="{FC408972-2727-4565-8879-278219229EBC}" dt="2021-08-06T07:18:23.646" v="13" actId="1076"/>
          <ac:picMkLst>
            <pc:docMk/>
            <pc:sldMk cId="810702939" sldId="257"/>
            <ac:picMk id="2" creationId="{1AE6CC2C-EEC5-4A9D-AE15-CA62892EB2D0}"/>
          </ac:picMkLst>
        </pc:picChg>
      </pc:sldChg>
    </pc:docChg>
  </pc:docChgLst>
  <pc:docChgLst>
    <pc:chgData name="Miss. T. Shorrock" userId="e6eadb93-739a-40e6-baec-9ba954515daf" providerId="ADAL" clId="{4BEE14EB-1FBD-4E4D-9783-7F3C75361CF4}"/>
    <pc:docChg chg="undo custSel modSld">
      <pc:chgData name="Miss. T. Shorrock" userId="e6eadb93-739a-40e6-baec-9ba954515daf" providerId="ADAL" clId="{4BEE14EB-1FBD-4E4D-9783-7F3C75361CF4}" dt="2021-07-13T12:38:17.574" v="1893" actId="1076"/>
      <pc:docMkLst>
        <pc:docMk/>
      </pc:docMkLst>
      <pc:sldChg chg="modSp">
        <pc:chgData name="Miss. T. Shorrock" userId="e6eadb93-739a-40e6-baec-9ba954515daf" providerId="ADAL" clId="{4BEE14EB-1FBD-4E4D-9783-7F3C75361CF4}" dt="2021-07-13T12:38:17.574" v="1893" actId="1076"/>
        <pc:sldMkLst>
          <pc:docMk/>
          <pc:sldMk cId="810702939" sldId="257"/>
        </pc:sldMkLst>
        <pc:spChg chg="mod">
          <ac:chgData name="Miss. T. Shorrock" userId="e6eadb93-739a-40e6-baec-9ba954515daf" providerId="ADAL" clId="{4BEE14EB-1FBD-4E4D-9783-7F3C75361CF4}" dt="2021-07-13T12:36:53.844" v="1869" actId="207"/>
          <ac:spMkLst>
            <pc:docMk/>
            <pc:sldMk cId="810702939" sldId="257"/>
            <ac:spMk id="7" creationId="{0865C23F-520C-4778-A547-F9C223BCB67D}"/>
          </ac:spMkLst>
        </pc:spChg>
        <pc:spChg chg="mod">
          <ac:chgData name="Miss. T. Shorrock" userId="e6eadb93-739a-40e6-baec-9ba954515daf" providerId="ADAL" clId="{4BEE14EB-1FBD-4E4D-9783-7F3C75361CF4}" dt="2021-07-13T12:36:50.910" v="1868" actId="207"/>
          <ac:spMkLst>
            <pc:docMk/>
            <pc:sldMk cId="810702939" sldId="257"/>
            <ac:spMk id="11" creationId="{1AC627D2-920D-4883-8257-7C71E60029F6}"/>
          </ac:spMkLst>
        </pc:spChg>
        <pc:spChg chg="mod">
          <ac:chgData name="Miss. T. Shorrock" userId="e6eadb93-739a-40e6-baec-9ba954515daf" providerId="ADAL" clId="{4BEE14EB-1FBD-4E4D-9783-7F3C75361CF4}" dt="2021-07-13T12:37:39.553" v="1883" actId="403"/>
          <ac:spMkLst>
            <pc:docMk/>
            <pc:sldMk cId="810702939" sldId="257"/>
            <ac:spMk id="12" creationId="{A24FF00A-E0D5-47D6-B885-8A2D85554DB0}"/>
          </ac:spMkLst>
        </pc:spChg>
        <pc:spChg chg="mod">
          <ac:chgData name="Miss. T. Shorrock" userId="e6eadb93-739a-40e6-baec-9ba954515daf" providerId="ADAL" clId="{4BEE14EB-1FBD-4E4D-9783-7F3C75361CF4}" dt="2021-07-13T12:38:15.278" v="1892" actId="1076"/>
          <ac:spMkLst>
            <pc:docMk/>
            <pc:sldMk cId="810702939" sldId="257"/>
            <ac:spMk id="13" creationId="{BE4D9FF9-34C6-4E9A-A0E0-766E11A6B5A8}"/>
          </ac:spMkLst>
        </pc:spChg>
        <pc:spChg chg="mod">
          <ac:chgData name="Miss. T. Shorrock" userId="e6eadb93-739a-40e6-baec-9ba954515daf" providerId="ADAL" clId="{4BEE14EB-1FBD-4E4D-9783-7F3C75361CF4}" dt="2021-07-13T12:37:46.831" v="1885" actId="1076"/>
          <ac:spMkLst>
            <pc:docMk/>
            <pc:sldMk cId="810702939" sldId="257"/>
            <ac:spMk id="16" creationId="{222C4A1D-AA84-46DC-940B-6109344D8784}"/>
          </ac:spMkLst>
        </pc:spChg>
        <pc:graphicFrameChg chg="mod modGraphic">
          <ac:chgData name="Miss. T. Shorrock" userId="e6eadb93-739a-40e6-baec-9ba954515daf" providerId="ADAL" clId="{4BEE14EB-1FBD-4E4D-9783-7F3C75361CF4}" dt="2021-07-13T12:38:11.544" v="1891" actId="404"/>
          <ac:graphicFrameMkLst>
            <pc:docMk/>
            <pc:sldMk cId="810702939" sldId="257"/>
            <ac:graphicFrameMk id="10" creationId="{8C1155B4-87B4-4CE2-91CF-EAD49A5E4595}"/>
          </ac:graphicFrameMkLst>
        </pc:graphicFrameChg>
        <pc:graphicFrameChg chg="mod modGraphic">
          <ac:chgData name="Miss. T. Shorrock" userId="e6eadb93-739a-40e6-baec-9ba954515daf" providerId="ADAL" clId="{4BEE14EB-1FBD-4E4D-9783-7F3C75361CF4}" dt="2021-07-13T12:37:55.680" v="1887" actId="403"/>
          <ac:graphicFrameMkLst>
            <pc:docMk/>
            <pc:sldMk cId="810702939" sldId="257"/>
            <ac:graphicFrameMk id="14" creationId="{E06D6CAF-8335-47B6-A3D0-E1546EDD84EA}"/>
          </ac:graphicFrameMkLst>
        </pc:graphicFrameChg>
        <pc:graphicFrameChg chg="mod modGraphic">
          <ac:chgData name="Miss. T. Shorrock" userId="e6eadb93-739a-40e6-baec-9ba954515daf" providerId="ADAL" clId="{4BEE14EB-1FBD-4E4D-9783-7F3C75361CF4}" dt="2021-07-13T12:38:17.574" v="1893" actId="1076"/>
          <ac:graphicFrameMkLst>
            <pc:docMk/>
            <pc:sldMk cId="810702939" sldId="257"/>
            <ac:graphicFrameMk id="17" creationId="{7DE3DF58-CD78-48B1-B234-16E801698C2E}"/>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DEAC1B-F703-4D7B-B2F4-081AB1BB2917}" type="datetimeFigureOut">
              <a:rPr lang="en-GB" smtClean="0"/>
              <a:t>06/08/2021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56858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DEAC1B-F703-4D7B-B2F4-081AB1BB2917}" type="datetimeFigureOut">
              <a:rPr lang="en-GB" smtClean="0"/>
              <a:t>06/08/2021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36782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DEAC1B-F703-4D7B-B2F4-081AB1BB2917}" type="datetimeFigureOut">
              <a:rPr lang="en-GB" smtClean="0"/>
              <a:t>06/08/2021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2035031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DEAC1B-F703-4D7B-B2F4-081AB1BB2917}" type="datetimeFigureOut">
              <a:rPr lang="en-GB" smtClean="0"/>
              <a:t>06/08/2021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3113111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DEAC1B-F703-4D7B-B2F4-081AB1BB2917}" type="datetimeFigureOut">
              <a:rPr lang="en-GB" smtClean="0"/>
              <a:t>06/08/2021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190511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DEAC1B-F703-4D7B-B2F4-081AB1BB2917}" type="datetimeFigureOut">
              <a:rPr lang="en-GB" smtClean="0"/>
              <a:t>06/08/2021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294462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DEAC1B-F703-4D7B-B2F4-081AB1BB2917}" type="datetimeFigureOut">
              <a:rPr lang="en-GB" smtClean="0"/>
              <a:t>06/08/2021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131577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DEAC1B-F703-4D7B-B2F4-081AB1BB2917}" type="datetimeFigureOut">
              <a:rPr lang="en-GB" smtClean="0"/>
              <a:t>06/08/2021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210941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EAC1B-F703-4D7B-B2F4-081AB1BB2917}" type="datetimeFigureOut">
              <a:rPr lang="en-GB" smtClean="0"/>
              <a:t>06/08/2021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174725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DEAC1B-F703-4D7B-B2F4-081AB1BB2917}" type="datetimeFigureOut">
              <a:rPr lang="en-GB" smtClean="0"/>
              <a:t>06/08/2021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3148166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DEAC1B-F703-4D7B-B2F4-081AB1BB2917}" type="datetimeFigureOut">
              <a:rPr lang="en-GB" smtClean="0"/>
              <a:t>06/08/2021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343426-2AB3-4A2C-B1DD-54DECB96F1D3}" type="slidenum">
              <a:rPr lang="en-GB" smtClean="0"/>
              <a:t>‹#›</a:t>
            </a:fld>
            <a:endParaRPr lang="en-GB"/>
          </a:p>
        </p:txBody>
      </p:sp>
    </p:spTree>
    <p:extLst>
      <p:ext uri="{BB962C8B-B14F-4D97-AF65-F5344CB8AC3E}">
        <p14:creationId xmlns:p14="http://schemas.microsoft.com/office/powerpoint/2010/main" val="211526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EAC1B-F703-4D7B-B2F4-081AB1BB2917}" type="datetimeFigureOut">
              <a:rPr lang="en-GB" smtClean="0"/>
              <a:t>06/08/2021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43426-2AB3-4A2C-B1DD-54DECB96F1D3}" type="slidenum">
              <a:rPr lang="en-GB" smtClean="0"/>
              <a:t>‹#›</a:t>
            </a:fld>
            <a:endParaRPr lang="en-GB"/>
          </a:p>
        </p:txBody>
      </p:sp>
    </p:spTree>
    <p:extLst>
      <p:ext uri="{BB962C8B-B14F-4D97-AF65-F5344CB8AC3E}">
        <p14:creationId xmlns:p14="http://schemas.microsoft.com/office/powerpoint/2010/main" val="771952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865C23F-520C-4778-A547-F9C223BCB67D}"/>
              </a:ext>
            </a:extLst>
          </p:cNvPr>
          <p:cNvSpPr txBox="1"/>
          <p:nvPr/>
        </p:nvSpPr>
        <p:spPr>
          <a:xfrm>
            <a:off x="92831" y="48445"/>
            <a:ext cx="6713385" cy="461665"/>
          </a:xfrm>
          <a:prstGeom prst="rect">
            <a:avLst/>
          </a:prstGeom>
          <a:noFill/>
          <a:ln w="28575">
            <a:solidFill>
              <a:schemeClr val="accent6"/>
            </a:solidFill>
          </a:ln>
        </p:spPr>
        <p:txBody>
          <a:bodyPr wrap="square" rtlCol="0">
            <a:spAutoFit/>
          </a:bodyPr>
          <a:lstStyle/>
          <a:p>
            <a:r>
              <a:rPr lang="en-GB" sz="1200" u="sng" dirty="0"/>
              <a:t>Knowledge Organiser: Year 8</a:t>
            </a:r>
            <a:r>
              <a:rPr lang="en-GB" sz="1200" dirty="0"/>
              <a:t> Autumn 1	</a:t>
            </a:r>
          </a:p>
          <a:p>
            <a:r>
              <a:rPr lang="en-GB" sz="1200" b="1" i="1" u="sng" dirty="0"/>
              <a:t>Enquiry: </a:t>
            </a:r>
            <a:r>
              <a:rPr lang="en-GB" sz="1200" b="1" u="sng" dirty="0"/>
              <a:t>What was the importance of the reformation?</a:t>
            </a:r>
            <a:r>
              <a:rPr lang="en-GB" sz="1200" b="1" i="1" u="sng" dirty="0"/>
              <a:t> </a:t>
            </a:r>
          </a:p>
        </p:txBody>
      </p:sp>
      <p:graphicFrame>
        <p:nvGraphicFramePr>
          <p:cNvPr id="10" name="Table 9">
            <a:extLst>
              <a:ext uri="{FF2B5EF4-FFF2-40B4-BE49-F238E27FC236}">
                <a16:creationId xmlns:a16="http://schemas.microsoft.com/office/drawing/2014/main" id="{8C1155B4-87B4-4CE2-91CF-EAD49A5E4595}"/>
              </a:ext>
            </a:extLst>
          </p:cNvPr>
          <p:cNvGraphicFramePr>
            <a:graphicFrameLocks noGrp="1"/>
          </p:cNvGraphicFramePr>
          <p:nvPr>
            <p:extLst>
              <p:ext uri="{D42A27DB-BD31-4B8C-83A1-F6EECF244321}">
                <p14:modId xmlns:p14="http://schemas.microsoft.com/office/powerpoint/2010/main" val="731423546"/>
              </p:ext>
            </p:extLst>
          </p:nvPr>
        </p:nvGraphicFramePr>
        <p:xfrm>
          <a:off x="89422" y="919011"/>
          <a:ext cx="4279264" cy="1912884"/>
        </p:xfrm>
        <a:graphic>
          <a:graphicData uri="http://schemas.openxmlformats.org/drawingml/2006/table">
            <a:tbl>
              <a:tblPr firstRow="1" bandRow="1">
                <a:tableStyleId>{5C22544A-7EE6-4342-B048-85BDC9FD1C3A}</a:tableStyleId>
              </a:tblPr>
              <a:tblGrid>
                <a:gridCol w="995425">
                  <a:extLst>
                    <a:ext uri="{9D8B030D-6E8A-4147-A177-3AD203B41FA5}">
                      <a16:colId xmlns:a16="http://schemas.microsoft.com/office/drawing/2014/main" val="357918398"/>
                    </a:ext>
                  </a:extLst>
                </a:gridCol>
                <a:gridCol w="3283839">
                  <a:extLst>
                    <a:ext uri="{9D8B030D-6E8A-4147-A177-3AD203B41FA5}">
                      <a16:colId xmlns:a16="http://schemas.microsoft.com/office/drawing/2014/main" val="437810949"/>
                    </a:ext>
                  </a:extLst>
                </a:gridCol>
              </a:tblGrid>
              <a:tr h="190382">
                <a:tc>
                  <a:txBody>
                    <a:bodyPr/>
                    <a:lstStyle/>
                    <a:p>
                      <a:r>
                        <a:rPr lang="en-GB" sz="1000" dirty="0">
                          <a:solidFill>
                            <a:schemeClr val="tx1"/>
                          </a:solidFill>
                        </a:rPr>
                        <a:t>Term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dirty="0">
                          <a:solidFill>
                            <a:schemeClr val="tx1"/>
                          </a:solidFill>
                        </a:rPr>
                        <a:t>Definition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139663138"/>
                  </a:ext>
                </a:extLst>
              </a:tr>
              <a:tr h="285056">
                <a:tc>
                  <a:txBody>
                    <a:bodyPr/>
                    <a:lstStyle/>
                    <a:p>
                      <a:pPr algn="l">
                        <a:lnSpc>
                          <a:spcPct val="107000"/>
                        </a:lnSpc>
                        <a:spcAft>
                          <a:spcPts val="0"/>
                        </a:spcAft>
                      </a:pPr>
                      <a:r>
                        <a:rPr lang="en-GB" sz="1050" dirty="0">
                          <a:effectLst/>
                        </a:rPr>
                        <a:t> Christianity</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50" dirty="0">
                          <a:effectLst/>
                        </a:rPr>
                        <a:t> </a:t>
                      </a:r>
                      <a:r>
                        <a:rPr lang="en-GB" sz="1050" b="0" i="0" kern="1200" dirty="0">
                          <a:solidFill>
                            <a:schemeClr val="dk1"/>
                          </a:solidFill>
                          <a:effectLst/>
                          <a:latin typeface="+mn-lt"/>
                          <a:ea typeface="+mn-ea"/>
                          <a:cs typeface="+mn-cs"/>
                        </a:rPr>
                        <a:t>The religion based on the person and teachings of Jesus Christ, or its beliefs and practices.</a:t>
                      </a:r>
                      <a:endParaRPr lang="en-GB" sz="1050" dirty="0">
                        <a:solidFill>
                          <a:schemeClr val="tx1"/>
                        </a:solidFill>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1449425"/>
                  </a:ext>
                </a:extLst>
              </a:tr>
              <a:tr h="250283">
                <a:tc>
                  <a:txBody>
                    <a:bodyPr/>
                    <a:lstStyle/>
                    <a:p>
                      <a:pPr algn="l">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Pope</a:t>
                      </a: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The head of the Catholic Church and very influential to Catholics.</a:t>
                      </a: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3842330"/>
                  </a:ext>
                </a:extLst>
              </a:tr>
              <a:tr h="285056">
                <a:tc>
                  <a:txBody>
                    <a:bodyPr/>
                    <a:lstStyle/>
                    <a:p>
                      <a:pPr algn="l">
                        <a:lnSpc>
                          <a:spcPct val="107000"/>
                        </a:lnSpc>
                        <a:spcAft>
                          <a:spcPts val="0"/>
                        </a:spcAft>
                      </a:pPr>
                      <a:r>
                        <a:rPr lang="en-GB" sz="1050" dirty="0">
                          <a:effectLst/>
                        </a:rPr>
                        <a:t> Crusades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050" dirty="0">
                          <a:effectLst/>
                        </a:rPr>
                        <a:t> Religious wars fought between Muslims and Christians for control of Jerusalem.</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0461263"/>
                  </a:ext>
                </a:extLst>
              </a:tr>
              <a:tr h="538101">
                <a:tc>
                  <a:txBody>
                    <a:bodyPr/>
                    <a:lstStyle/>
                    <a:p>
                      <a:pPr algn="l"/>
                      <a:r>
                        <a:rPr lang="en-GB" sz="1050" b="0" dirty="0"/>
                        <a:t>Henry Tudor</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Henry Tudor had a distant</a:t>
                      </a:r>
                      <a:r>
                        <a:rPr lang="en-GB" sz="1050" baseline="0" dirty="0"/>
                        <a:t> claim to the throne so challenged Richard III during the Wars of the Roses. Henry was victorious, and became King Henry VIII in 1485 establishing the Tudor dynasty.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7555653"/>
                  </a:ext>
                </a:extLst>
              </a:tr>
            </a:tbl>
          </a:graphicData>
        </a:graphic>
      </p:graphicFrame>
      <p:sp>
        <p:nvSpPr>
          <p:cNvPr id="11" name="TextBox 10">
            <a:extLst>
              <a:ext uri="{FF2B5EF4-FFF2-40B4-BE49-F238E27FC236}">
                <a16:creationId xmlns:a16="http://schemas.microsoft.com/office/drawing/2014/main" id="{1AC627D2-920D-4883-8257-7C71E60029F6}"/>
              </a:ext>
            </a:extLst>
          </p:cNvPr>
          <p:cNvSpPr txBox="1"/>
          <p:nvPr/>
        </p:nvSpPr>
        <p:spPr>
          <a:xfrm>
            <a:off x="4020612" y="46227"/>
            <a:ext cx="2900504" cy="492443"/>
          </a:xfrm>
          <a:prstGeom prst="rect">
            <a:avLst/>
          </a:prstGeom>
          <a:noFill/>
        </p:spPr>
        <p:txBody>
          <a:bodyPr wrap="square" rtlCol="0">
            <a:spAutoFit/>
          </a:bodyPr>
          <a:lstStyle/>
          <a:p>
            <a:pPr algn="ctr"/>
            <a:r>
              <a:rPr lang="en-GB" sz="1300" i="1" dirty="0">
                <a:solidFill>
                  <a:srgbClr val="00B050"/>
                </a:solidFill>
              </a:rPr>
              <a:t>Theme: How far have beliefs led to positive change?</a:t>
            </a:r>
          </a:p>
        </p:txBody>
      </p:sp>
      <p:graphicFrame>
        <p:nvGraphicFramePr>
          <p:cNvPr id="14" name="Table 13">
            <a:extLst>
              <a:ext uri="{FF2B5EF4-FFF2-40B4-BE49-F238E27FC236}">
                <a16:creationId xmlns:a16="http://schemas.microsoft.com/office/drawing/2014/main" id="{E06D6CAF-8335-47B6-A3D0-E1546EDD84EA}"/>
              </a:ext>
            </a:extLst>
          </p:cNvPr>
          <p:cNvGraphicFramePr>
            <a:graphicFrameLocks noGrp="1"/>
          </p:cNvGraphicFramePr>
          <p:nvPr>
            <p:extLst>
              <p:ext uri="{D42A27DB-BD31-4B8C-83A1-F6EECF244321}">
                <p14:modId xmlns:p14="http://schemas.microsoft.com/office/powerpoint/2010/main" val="3319957391"/>
              </p:ext>
            </p:extLst>
          </p:nvPr>
        </p:nvGraphicFramePr>
        <p:xfrm>
          <a:off x="4638731" y="919011"/>
          <a:ext cx="5174438" cy="5932670"/>
        </p:xfrm>
        <a:graphic>
          <a:graphicData uri="http://schemas.openxmlformats.org/drawingml/2006/table">
            <a:tbl>
              <a:tblPr firstRow="1" bandRow="1">
                <a:tableStyleId>{5C22544A-7EE6-4342-B048-85BDC9FD1C3A}</a:tableStyleId>
              </a:tblPr>
              <a:tblGrid>
                <a:gridCol w="886385">
                  <a:extLst>
                    <a:ext uri="{9D8B030D-6E8A-4147-A177-3AD203B41FA5}">
                      <a16:colId xmlns:a16="http://schemas.microsoft.com/office/drawing/2014/main" val="357918398"/>
                    </a:ext>
                  </a:extLst>
                </a:gridCol>
                <a:gridCol w="4288053">
                  <a:extLst>
                    <a:ext uri="{9D8B030D-6E8A-4147-A177-3AD203B41FA5}">
                      <a16:colId xmlns:a16="http://schemas.microsoft.com/office/drawing/2014/main" val="437810949"/>
                    </a:ext>
                  </a:extLst>
                </a:gridCol>
              </a:tblGrid>
              <a:tr h="193269">
                <a:tc>
                  <a:txBody>
                    <a:bodyPr/>
                    <a:lstStyle/>
                    <a:p>
                      <a:r>
                        <a:rPr lang="en-GB" sz="1000" dirty="0">
                          <a:solidFill>
                            <a:schemeClr val="tx1"/>
                          </a:solidFill>
                        </a:rPr>
                        <a:t>Term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dirty="0">
                          <a:solidFill>
                            <a:schemeClr val="tx1"/>
                          </a:solidFill>
                        </a:rPr>
                        <a:t>Definition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341135726"/>
                  </a:ext>
                </a:extLst>
              </a:tr>
              <a:tr h="193523">
                <a:tc>
                  <a:txBody>
                    <a:bodyPr/>
                    <a:lstStyle/>
                    <a:p>
                      <a:pPr algn="l">
                        <a:lnSpc>
                          <a:spcPct val="107000"/>
                        </a:lnSpc>
                        <a:spcAft>
                          <a:spcPts val="0"/>
                        </a:spcAft>
                      </a:pPr>
                      <a:r>
                        <a:rPr lang="en-GB" sz="1050" dirty="0">
                          <a:effectLst/>
                        </a:rPr>
                        <a:t>John</a:t>
                      </a:r>
                      <a:r>
                        <a:rPr lang="en-GB" sz="1050" baseline="0" dirty="0">
                          <a:effectLst/>
                        </a:rPr>
                        <a:t> Wycliffe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050" dirty="0">
                          <a:effectLst/>
                        </a:rPr>
                        <a:t>One of</a:t>
                      </a:r>
                      <a:r>
                        <a:rPr lang="en-GB" sz="1050" baseline="0" dirty="0">
                          <a:effectLst/>
                        </a:rPr>
                        <a:t> the founders of the Protestant movement. Translated the Bible in English.</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13075"/>
                  </a:ext>
                </a:extLst>
              </a:tr>
              <a:tr h="193523">
                <a:tc>
                  <a:txBody>
                    <a:bodyPr/>
                    <a:lstStyle/>
                    <a:p>
                      <a:pPr>
                        <a:lnSpc>
                          <a:spcPct val="115000"/>
                        </a:lnSpc>
                        <a:spcAft>
                          <a:spcPts val="0"/>
                        </a:spcAft>
                      </a:pPr>
                      <a:r>
                        <a:rPr lang="en-GB" sz="1050" dirty="0">
                          <a:effectLst/>
                        </a:rPr>
                        <a:t>Martin Luther</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50" dirty="0">
                          <a:effectLst/>
                        </a:rPr>
                        <a:t>Another protestor</a:t>
                      </a:r>
                      <a:r>
                        <a:rPr lang="en-GB" sz="1050" baseline="0" dirty="0">
                          <a:effectLst/>
                        </a:rPr>
                        <a:t> against the Catholic Church. His writing helped to spark the reformation</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3064950"/>
                  </a:ext>
                </a:extLst>
              </a:tr>
              <a:tr h="304094">
                <a:tc>
                  <a:txBody>
                    <a:bodyPr/>
                    <a:lstStyle/>
                    <a:p>
                      <a:pPr>
                        <a:lnSpc>
                          <a:spcPct val="115000"/>
                        </a:lnSpc>
                        <a:spcAft>
                          <a:spcPts val="0"/>
                        </a:spcAft>
                      </a:pPr>
                      <a:r>
                        <a:rPr lang="en-GB" sz="1050" dirty="0">
                          <a:effectLst/>
                        </a:rPr>
                        <a:t>Catherine</a:t>
                      </a:r>
                      <a:r>
                        <a:rPr lang="en-GB" sz="1050" baseline="0" dirty="0">
                          <a:effectLst/>
                        </a:rPr>
                        <a:t> of Aragon</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50" dirty="0"/>
                        <a:t>The first wife of Henry VIII and daughter of the King of</a:t>
                      </a:r>
                      <a:r>
                        <a:rPr lang="en-GB" sz="1050" baseline="0" dirty="0"/>
                        <a:t> Spain. Gave Henry a daughter, Mary.</a:t>
                      </a:r>
                      <a:endParaRPr lang="en-GB" sz="1050" dirty="0"/>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259221"/>
                  </a:ext>
                </a:extLst>
              </a:tr>
              <a:tr h="304094">
                <a:tc>
                  <a:txBody>
                    <a:bodyPr/>
                    <a:lstStyle/>
                    <a:p>
                      <a:pPr>
                        <a:lnSpc>
                          <a:spcPct val="115000"/>
                        </a:lnSpc>
                        <a:spcAft>
                          <a:spcPts val="0"/>
                        </a:spcAft>
                      </a:pPr>
                      <a:r>
                        <a:rPr lang="en-GB" sz="1050" dirty="0">
                          <a:effectLst/>
                        </a:rPr>
                        <a:t>Henry</a:t>
                      </a:r>
                      <a:r>
                        <a:rPr lang="en-GB" sz="1050" baseline="0" dirty="0">
                          <a:effectLst/>
                        </a:rPr>
                        <a:t> VIII</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50" dirty="0">
                          <a:effectLst/>
                        </a:rPr>
                        <a:t>The son</a:t>
                      </a:r>
                      <a:r>
                        <a:rPr lang="en-GB" sz="1050" baseline="0" dirty="0">
                          <a:effectLst/>
                        </a:rPr>
                        <a:t> and heir of King Henry VII. He was first married to Catherine of Aragon. Henry VIII was responsible for the reformation.</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3154370"/>
                  </a:ext>
                </a:extLst>
              </a:tr>
              <a:tr h="460732">
                <a:tc>
                  <a:txBody>
                    <a:bodyPr/>
                    <a:lstStyle/>
                    <a:p>
                      <a:pPr>
                        <a:lnSpc>
                          <a:spcPct val="115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Alliances</a:t>
                      </a: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When a union/friendship is made with another country. This could be regarding trade or war. Often in Tudor times, alliances were made through marriage. For example, Henry VIII’s marriage to Catherine of Aragon was part of an alliance between Spain and England.</a:t>
                      </a: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0663827"/>
                  </a:ext>
                </a:extLst>
              </a:tr>
              <a:tr h="210503">
                <a:tc>
                  <a:txBody>
                    <a:bodyPr/>
                    <a:lstStyle/>
                    <a:p>
                      <a:r>
                        <a:rPr lang="en-GB" sz="1050" dirty="0"/>
                        <a:t>Succession</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Inheriting</a:t>
                      </a:r>
                      <a:r>
                        <a:rPr lang="en-GB" sz="1050" baseline="0" dirty="0"/>
                        <a:t> a title or office – in this case inheriting the position of King.</a:t>
                      </a:r>
                      <a:endParaRPr lang="en-GB" sz="1050" dirty="0"/>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3298483"/>
                  </a:ext>
                </a:extLst>
              </a:tr>
              <a:tr h="460732">
                <a:tc>
                  <a:txBody>
                    <a:bodyPr/>
                    <a:lstStyle/>
                    <a:p>
                      <a:pPr>
                        <a:lnSpc>
                          <a:spcPct val="115000"/>
                        </a:lnSpc>
                        <a:spcAft>
                          <a:spcPts val="0"/>
                        </a:spcAft>
                      </a:pPr>
                      <a:r>
                        <a:rPr lang="en-GB" sz="1050" dirty="0">
                          <a:effectLst/>
                        </a:rPr>
                        <a:t>Anne Boleyn</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50" dirty="0">
                          <a:effectLst/>
                        </a:rPr>
                        <a:t>Henry</a:t>
                      </a:r>
                      <a:r>
                        <a:rPr lang="en-GB" sz="1050" baseline="0" dirty="0">
                          <a:effectLst/>
                        </a:rPr>
                        <a:t> VIII fell in love with Anne Boleyn whilst married to Catherine of Aragon and is the reason he wanted a divorce. A supporter of religious changes. Gave Henry a daughter, Elizabeth.</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5557285"/>
                  </a:ext>
                </a:extLst>
              </a:tr>
              <a:tr h="304094">
                <a:tc>
                  <a:txBody>
                    <a:bodyPr/>
                    <a:lstStyle/>
                    <a:p>
                      <a:pPr>
                        <a:lnSpc>
                          <a:spcPct val="115000"/>
                        </a:lnSpc>
                        <a:spcAft>
                          <a:spcPts val="0"/>
                        </a:spcAft>
                      </a:pPr>
                      <a:r>
                        <a:rPr lang="en-GB" sz="1050" dirty="0">
                          <a:effectLst/>
                        </a:rPr>
                        <a:t>Thomas Cromwell</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50" dirty="0">
                          <a:effectLst/>
                        </a:rPr>
                        <a:t>The</a:t>
                      </a:r>
                      <a:r>
                        <a:rPr lang="en-GB" sz="1050" baseline="0" dirty="0">
                          <a:effectLst/>
                        </a:rPr>
                        <a:t> person who worked for Henry VIII in visiting and closing down the monasteries.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2796965"/>
                  </a:ext>
                </a:extLst>
              </a:tr>
              <a:tr h="346710">
                <a:tc>
                  <a:txBody>
                    <a:bodyPr/>
                    <a:lstStyle/>
                    <a:p>
                      <a:r>
                        <a:rPr lang="en-GB" sz="1050" dirty="0"/>
                        <a:t>Pilgrimage of Grace</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The</a:t>
                      </a:r>
                      <a:r>
                        <a:rPr lang="en-GB" sz="1050" baseline="0" dirty="0"/>
                        <a:t> worst uprising against Henry VIII. Caused by the dissolution of the monasteries.</a:t>
                      </a:r>
                      <a:endParaRPr lang="en-GB" sz="1050" dirty="0"/>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9286570"/>
                  </a:ext>
                </a:extLst>
              </a:tr>
              <a:tr h="193523">
                <a:tc>
                  <a:txBody>
                    <a:bodyPr/>
                    <a:lstStyle/>
                    <a:p>
                      <a:pPr>
                        <a:lnSpc>
                          <a:spcPct val="115000"/>
                        </a:lnSpc>
                        <a:spcAft>
                          <a:spcPts val="0"/>
                        </a:spcAft>
                      </a:pPr>
                      <a:r>
                        <a:rPr lang="en-GB" sz="1050" dirty="0">
                          <a:effectLst/>
                        </a:rPr>
                        <a:t>Robert Aske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50" dirty="0">
                          <a:effectLst/>
                        </a:rPr>
                        <a:t>The leader of the Pilgrimage of Grace – a one-eyed lawyer.</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273" marR="452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1084351"/>
                  </a:ext>
                </a:extLst>
              </a:tr>
              <a:tr h="210503">
                <a:tc>
                  <a:txBody>
                    <a:bodyPr/>
                    <a:lstStyle/>
                    <a:p>
                      <a:r>
                        <a:rPr lang="en-GB" sz="1050" dirty="0"/>
                        <a:t>Rebellion</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An uprising against the king or government.</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3243798"/>
                  </a:ext>
                </a:extLst>
              </a:tr>
              <a:tr h="210503">
                <a:tc>
                  <a:txBody>
                    <a:bodyPr/>
                    <a:lstStyle/>
                    <a:p>
                      <a:r>
                        <a:rPr lang="en-GB" sz="1050" dirty="0"/>
                        <a:t>Edward VI</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effectLst/>
                        </a:rPr>
                        <a:t>King after Henry VIIII. Was only 14 years old when he became King. A strict</a:t>
                      </a:r>
                      <a:r>
                        <a:rPr lang="en-GB" sz="1050" baseline="0" dirty="0">
                          <a:effectLst/>
                        </a:rPr>
                        <a:t> Protestant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4394339"/>
                  </a:ext>
                </a:extLst>
              </a:tr>
              <a:tr h="346710">
                <a:tc>
                  <a:txBody>
                    <a:bodyPr/>
                    <a:lstStyle/>
                    <a:p>
                      <a:r>
                        <a:rPr lang="en-GB" sz="1050" dirty="0"/>
                        <a:t>Mary I</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effectLst/>
                        </a:rPr>
                        <a:t>Daughter of Catherine of Aragon.</a:t>
                      </a:r>
                      <a:r>
                        <a:rPr lang="en-GB" sz="1050" baseline="0" dirty="0">
                          <a:effectLst/>
                        </a:rPr>
                        <a:t> Was nicknamed ‘Bloody Mary’ as she persecuted Protestants.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1166408"/>
                  </a:ext>
                </a:extLst>
              </a:tr>
              <a:tr h="210503">
                <a:tc>
                  <a:txBody>
                    <a:bodyPr/>
                    <a:lstStyle/>
                    <a:p>
                      <a:r>
                        <a:rPr lang="en-GB" sz="1050" dirty="0"/>
                        <a:t>James I</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effectLst/>
                        </a:rPr>
                        <a:t>The first Stuart to reign. Was</a:t>
                      </a:r>
                      <a:r>
                        <a:rPr lang="en-GB" sz="1050" baseline="0" dirty="0">
                          <a:effectLst/>
                        </a:rPr>
                        <a:t> monarch during the Gunpowder Plot.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3292244"/>
                  </a:ext>
                </a:extLst>
              </a:tr>
              <a:tr h="346710">
                <a:tc>
                  <a:txBody>
                    <a:bodyPr/>
                    <a:lstStyle/>
                    <a:p>
                      <a:r>
                        <a:rPr lang="en-GB" sz="1050" dirty="0"/>
                        <a:t>Gunpowder Plot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5 key individuals who aimed blow up the king and parliament on the 5</a:t>
                      </a:r>
                      <a:r>
                        <a:rPr lang="en-GB" sz="1050" baseline="30000" dirty="0"/>
                        <a:t>th</a:t>
                      </a:r>
                      <a:r>
                        <a:rPr lang="en-GB" sz="1050" dirty="0"/>
                        <a:t> of November 1605.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5549380"/>
                  </a:ext>
                </a:extLst>
              </a:tr>
              <a:tr h="210503">
                <a:tc>
                  <a:txBody>
                    <a:bodyPr/>
                    <a:lstStyle/>
                    <a:p>
                      <a:r>
                        <a:rPr lang="en-GB" sz="1050" dirty="0"/>
                        <a:t>Mary Rose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A warship built for King Henry VIII. Sunk in July 1545.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2701039"/>
                  </a:ext>
                </a:extLst>
              </a:tr>
            </a:tbl>
          </a:graphicData>
        </a:graphic>
      </p:graphicFrame>
      <p:sp>
        <p:nvSpPr>
          <p:cNvPr id="16" name="Rectangle 15">
            <a:extLst>
              <a:ext uri="{FF2B5EF4-FFF2-40B4-BE49-F238E27FC236}">
                <a16:creationId xmlns:a16="http://schemas.microsoft.com/office/drawing/2014/main" id="{222C4A1D-AA84-46DC-940B-6109344D8784}"/>
              </a:ext>
            </a:extLst>
          </p:cNvPr>
          <p:cNvSpPr/>
          <p:nvPr/>
        </p:nvSpPr>
        <p:spPr>
          <a:xfrm>
            <a:off x="4621736" y="605993"/>
            <a:ext cx="4598759" cy="276999"/>
          </a:xfrm>
          <a:prstGeom prst="rect">
            <a:avLst/>
          </a:prstGeom>
        </p:spPr>
        <p:txBody>
          <a:bodyPr wrap="none">
            <a:spAutoFit/>
          </a:bodyPr>
          <a:lstStyle/>
          <a:p>
            <a:r>
              <a:rPr lang="en-GB" sz="1200" b="1" dirty="0"/>
              <a:t>What key knowledge do I need to understand this enquiry question? </a:t>
            </a:r>
          </a:p>
        </p:txBody>
      </p:sp>
      <p:graphicFrame>
        <p:nvGraphicFramePr>
          <p:cNvPr id="17" name="Table 16">
            <a:extLst>
              <a:ext uri="{FF2B5EF4-FFF2-40B4-BE49-F238E27FC236}">
                <a16:creationId xmlns:a16="http://schemas.microsoft.com/office/drawing/2014/main" id="{7DE3DF58-CD78-48B1-B234-16E801698C2E}"/>
              </a:ext>
            </a:extLst>
          </p:cNvPr>
          <p:cNvGraphicFramePr>
            <a:graphicFrameLocks noGrp="1"/>
          </p:cNvGraphicFramePr>
          <p:nvPr>
            <p:extLst>
              <p:ext uri="{D42A27DB-BD31-4B8C-83A1-F6EECF244321}">
                <p14:modId xmlns:p14="http://schemas.microsoft.com/office/powerpoint/2010/main" val="262138476"/>
              </p:ext>
            </p:extLst>
          </p:nvPr>
        </p:nvGraphicFramePr>
        <p:xfrm>
          <a:off x="92831" y="3215898"/>
          <a:ext cx="4275855" cy="3548192"/>
        </p:xfrm>
        <a:graphic>
          <a:graphicData uri="http://schemas.openxmlformats.org/drawingml/2006/table">
            <a:tbl>
              <a:tblPr firstRow="1" bandRow="1">
                <a:tableStyleId>{5C22544A-7EE6-4342-B048-85BDC9FD1C3A}</a:tableStyleId>
              </a:tblPr>
              <a:tblGrid>
                <a:gridCol w="1044254">
                  <a:extLst>
                    <a:ext uri="{9D8B030D-6E8A-4147-A177-3AD203B41FA5}">
                      <a16:colId xmlns:a16="http://schemas.microsoft.com/office/drawing/2014/main" val="357918398"/>
                    </a:ext>
                  </a:extLst>
                </a:gridCol>
                <a:gridCol w="3231601">
                  <a:extLst>
                    <a:ext uri="{9D8B030D-6E8A-4147-A177-3AD203B41FA5}">
                      <a16:colId xmlns:a16="http://schemas.microsoft.com/office/drawing/2014/main" val="437810949"/>
                    </a:ext>
                  </a:extLst>
                </a:gridCol>
              </a:tblGrid>
              <a:tr h="190382">
                <a:tc>
                  <a:txBody>
                    <a:bodyPr/>
                    <a:lstStyle/>
                    <a:p>
                      <a:r>
                        <a:rPr lang="en-GB" sz="1000" dirty="0">
                          <a:solidFill>
                            <a:schemeClr val="tx1"/>
                          </a:solidFill>
                        </a:rPr>
                        <a:t>Term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dirty="0">
                          <a:solidFill>
                            <a:schemeClr val="tx1"/>
                          </a:solidFill>
                        </a:rPr>
                        <a:t>Definition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139663138"/>
                  </a:ext>
                </a:extLst>
              </a:tr>
              <a:tr h="181811">
                <a:tc>
                  <a:txBody>
                    <a:bodyPr/>
                    <a:lstStyle/>
                    <a:p>
                      <a:r>
                        <a:rPr lang="en-GB" sz="1050" dirty="0">
                          <a:solidFill>
                            <a:schemeClr val="tx1"/>
                          </a:solidFill>
                        </a:rPr>
                        <a:t>Catholic</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branch of Christianity. The Pope is the head of the Church.</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2411837"/>
                  </a:ext>
                </a:extLst>
              </a:tr>
              <a:tr h="450414">
                <a:tc>
                  <a:txBody>
                    <a:bodyPr/>
                    <a:lstStyle/>
                    <a:p>
                      <a:r>
                        <a:rPr lang="en-GB" sz="1050" dirty="0">
                          <a:solidFill>
                            <a:schemeClr val="tx1"/>
                          </a:solidFill>
                        </a:rPr>
                        <a:t>English Reformation</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Name given to the events where Henry VIII broke with the Catholic Church and set up the Church of England in 1534. The monarch became the head of the Church of England.</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6873300"/>
                  </a:ext>
                </a:extLst>
              </a:tr>
              <a:tr h="314207">
                <a:tc>
                  <a:txBody>
                    <a:bodyPr/>
                    <a:lstStyle/>
                    <a:p>
                      <a:r>
                        <a:rPr lang="en-GB" sz="1050" dirty="0">
                          <a:solidFill>
                            <a:schemeClr val="tx1"/>
                          </a:solidFill>
                        </a:rPr>
                        <a:t>Protestant</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separate branch of Christianity. The monarch is the Head of the Church.</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7202273"/>
                  </a:ext>
                </a:extLst>
              </a:tr>
              <a:tr h="181811">
                <a:tc>
                  <a:txBody>
                    <a:bodyPr/>
                    <a:lstStyle/>
                    <a:p>
                      <a:r>
                        <a:rPr lang="en-GB" sz="1050" dirty="0">
                          <a:solidFill>
                            <a:schemeClr val="tx1"/>
                          </a:solidFill>
                        </a:rPr>
                        <a:t>Monasteries</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Religious building where monks live (Catholic)</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1118549"/>
                  </a:ext>
                </a:extLst>
              </a:tr>
              <a:tr h="450414">
                <a:tc>
                  <a:txBody>
                    <a:bodyPr/>
                    <a:lstStyle/>
                    <a:p>
                      <a:r>
                        <a:rPr lang="en-GB" sz="1050" dirty="0">
                          <a:solidFill>
                            <a:schemeClr val="tx1"/>
                          </a:solidFill>
                        </a:rPr>
                        <a:t>Dissolution of the monasteries</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Dissolution means to dissolve or get rid of something. This terms means the monasteries were closed down  by Henry VIII from 1536 onwards.</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7015472"/>
                  </a:ext>
                </a:extLst>
              </a:tr>
              <a:tr h="314207">
                <a:tc>
                  <a:txBody>
                    <a:bodyPr/>
                    <a:lstStyle/>
                    <a:p>
                      <a:r>
                        <a:rPr lang="en-GB" sz="1050" dirty="0">
                          <a:solidFill>
                            <a:schemeClr val="tx1"/>
                          </a:solidFill>
                        </a:rPr>
                        <a:t>Act of Supremacy</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solidFill>
                            <a:schemeClr val="tx1"/>
                          </a:solidFill>
                        </a:rPr>
                        <a:t>The Act passed in 1534 which made Henry VIII Supreme head of the Church of England.</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9374459"/>
                  </a:ext>
                </a:extLst>
              </a:tr>
              <a:tr h="212851">
                <a:tc>
                  <a:txBody>
                    <a:bodyPr/>
                    <a:lstStyle/>
                    <a:p>
                      <a:r>
                        <a:rPr lang="en-GB" sz="1050" dirty="0"/>
                        <a:t>Elizabeth I</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Queen of England from 1588-1603 and the last Tudor.</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6442870"/>
                  </a:ext>
                </a:extLst>
              </a:tr>
              <a:tr h="346710">
                <a:tc>
                  <a:txBody>
                    <a:bodyPr/>
                    <a:lstStyle/>
                    <a:p>
                      <a:r>
                        <a:rPr lang="en-GB" sz="1050" dirty="0"/>
                        <a:t>Middle Way</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Changes made to the church by Elizabeth I which aimed to please both Protestants and Catholics.</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3571153"/>
                  </a:ext>
                </a:extLst>
              </a:tr>
              <a:tr h="212851">
                <a:tc>
                  <a:txBody>
                    <a:bodyPr/>
                    <a:lstStyle/>
                    <a:p>
                      <a:r>
                        <a:rPr lang="en-GB" sz="1050" dirty="0"/>
                        <a:t>Spanish Armada</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A fleet of war ships sent against Elizabeth in 1588</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1263847"/>
                  </a:ext>
                </a:extLst>
              </a:tr>
            </a:tbl>
          </a:graphicData>
        </a:graphic>
      </p:graphicFrame>
      <p:sp>
        <p:nvSpPr>
          <p:cNvPr id="12" name="Rectangle 11">
            <a:extLst>
              <a:ext uri="{FF2B5EF4-FFF2-40B4-BE49-F238E27FC236}">
                <a16:creationId xmlns:a16="http://schemas.microsoft.com/office/drawing/2014/main" id="{A24FF00A-E0D5-47D6-B885-8A2D85554DB0}"/>
              </a:ext>
            </a:extLst>
          </p:cNvPr>
          <p:cNvSpPr/>
          <p:nvPr/>
        </p:nvSpPr>
        <p:spPr>
          <a:xfrm>
            <a:off x="27593" y="603342"/>
            <a:ext cx="4020612" cy="276999"/>
          </a:xfrm>
          <a:prstGeom prst="rect">
            <a:avLst/>
          </a:prstGeom>
        </p:spPr>
        <p:txBody>
          <a:bodyPr wrap="square">
            <a:spAutoFit/>
          </a:bodyPr>
          <a:lstStyle/>
          <a:p>
            <a:r>
              <a:rPr lang="en-GB" sz="1200" b="1" dirty="0"/>
              <a:t>What key knowledge do I already have?</a:t>
            </a:r>
          </a:p>
        </p:txBody>
      </p:sp>
      <p:sp>
        <p:nvSpPr>
          <p:cNvPr id="13" name="Rectangle 12">
            <a:extLst>
              <a:ext uri="{FF2B5EF4-FFF2-40B4-BE49-F238E27FC236}">
                <a16:creationId xmlns:a16="http://schemas.microsoft.com/office/drawing/2014/main" id="{BE4D9FF9-34C6-4E9A-A0E0-766E11A6B5A8}"/>
              </a:ext>
            </a:extLst>
          </p:cNvPr>
          <p:cNvSpPr/>
          <p:nvPr/>
        </p:nvSpPr>
        <p:spPr>
          <a:xfrm>
            <a:off x="0" y="2922354"/>
            <a:ext cx="3457679" cy="276999"/>
          </a:xfrm>
          <a:prstGeom prst="rect">
            <a:avLst/>
          </a:prstGeom>
        </p:spPr>
        <p:txBody>
          <a:bodyPr wrap="square">
            <a:spAutoFit/>
          </a:bodyPr>
          <a:lstStyle/>
          <a:p>
            <a:r>
              <a:rPr lang="en-GB" sz="1200" b="1" dirty="0"/>
              <a:t>Key knowledge I will need in this and future topics:</a:t>
            </a:r>
          </a:p>
        </p:txBody>
      </p:sp>
      <p:pic>
        <p:nvPicPr>
          <p:cNvPr id="2" name="Picture 1">
            <a:extLst>
              <a:ext uri="{FF2B5EF4-FFF2-40B4-BE49-F238E27FC236}">
                <a16:creationId xmlns:a16="http://schemas.microsoft.com/office/drawing/2014/main" id="{1AE6CC2C-EEC5-4A9D-AE15-CA62892EB2D0}"/>
              </a:ext>
            </a:extLst>
          </p:cNvPr>
          <p:cNvPicPr>
            <a:picLocks noChangeAspect="1"/>
          </p:cNvPicPr>
          <p:nvPr/>
        </p:nvPicPr>
        <p:blipFill>
          <a:blip r:embed="rId2"/>
          <a:stretch>
            <a:fillRect/>
          </a:stretch>
        </p:blipFill>
        <p:spPr>
          <a:xfrm>
            <a:off x="8661400" y="-28947"/>
            <a:ext cx="1244600" cy="616448"/>
          </a:xfrm>
          <a:prstGeom prst="rect">
            <a:avLst/>
          </a:prstGeom>
        </p:spPr>
      </p:pic>
    </p:spTree>
    <p:extLst>
      <p:ext uri="{BB962C8B-B14F-4D97-AF65-F5344CB8AC3E}">
        <p14:creationId xmlns:p14="http://schemas.microsoft.com/office/powerpoint/2010/main" val="8107029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AED9759BF59743839A389AB3D4AB53" ma:contentTypeVersion="12" ma:contentTypeDescription="Create a new document." ma:contentTypeScope="" ma:versionID="48d5c88c633c0320a9b975c09ce1eb70">
  <xsd:schema xmlns:xsd="http://www.w3.org/2001/XMLSchema" xmlns:xs="http://www.w3.org/2001/XMLSchema" xmlns:p="http://schemas.microsoft.com/office/2006/metadata/properties" xmlns:ns3="5f3d6311-85f8-4d96-bc40-d3fa8cce61d5" xmlns:ns4="f4d4e1ee-4e40-46d8-ba06-6d59fdb78b7b" targetNamespace="http://schemas.microsoft.com/office/2006/metadata/properties" ma:root="true" ma:fieldsID="5c9aad7ca0502d7825facf06a5e83bea" ns3:_="" ns4:_="">
    <xsd:import namespace="5f3d6311-85f8-4d96-bc40-d3fa8cce61d5"/>
    <xsd:import namespace="f4d4e1ee-4e40-46d8-ba06-6d59fdb78b7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3d6311-85f8-4d96-bc40-d3fa8cce61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d4e1ee-4e40-46d8-ba06-6d59fdb78b7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844834-BEE2-40F0-9C02-72035D3B8853}">
  <ds:schemaRefs>
    <ds:schemaRef ds:uri="http://schemas.microsoft.com/office/2006/documentManagement/types"/>
    <ds:schemaRef ds:uri="5f3d6311-85f8-4d96-bc40-d3fa8cce61d5"/>
    <ds:schemaRef ds:uri="f4d4e1ee-4e40-46d8-ba06-6d59fdb78b7b"/>
    <ds:schemaRef ds:uri="http://schemas.microsoft.com/office/2006/metadata/properti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E761867-018A-4B8C-A6C9-060344DDAA87}">
  <ds:schemaRefs>
    <ds:schemaRef ds:uri="http://schemas.microsoft.com/sharepoint/v3/contenttype/forms"/>
  </ds:schemaRefs>
</ds:datastoreItem>
</file>

<file path=customXml/itemProps3.xml><?xml version="1.0" encoding="utf-8"?>
<ds:datastoreItem xmlns:ds="http://schemas.openxmlformats.org/officeDocument/2006/customXml" ds:itemID="{D473165F-5B2D-4A00-AC8B-613F2ECB6C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3d6311-85f8-4d96-bc40-d3fa8cce61d5"/>
    <ds:schemaRef ds:uri="f4d4e1ee-4e40-46d8-ba06-6d59fdb78b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123</TotalTime>
  <Words>658</Words>
  <Application>Microsoft Office PowerPoint</Application>
  <PresentationFormat>A4 Paper (210x297 mm)</PresentationFormat>
  <Paragraphs>70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J. Parsons</dc:creator>
  <cp:lastModifiedBy>Miss. T. Shorrock</cp:lastModifiedBy>
  <cp:revision>16</cp:revision>
  <dcterms:created xsi:type="dcterms:W3CDTF">2021-07-05T08:57:40Z</dcterms:created>
  <dcterms:modified xsi:type="dcterms:W3CDTF">2021-08-06T07:18:33Z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0x01010058AED9759BF59743839A389AB3D4AB53</vt:lpwstr>
  </property>
</Properties>
</file>