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9EAFF"/>
    <a:srgbClr val="F3FFFF"/>
    <a:srgbClr val="D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. T. Shorrock" userId="e6eadb93-739a-40e6-baec-9ba954515daf" providerId="ADAL" clId="{C1E9A207-D719-4A9C-82FA-B1ECDF0DF25B}"/>
    <pc:docChg chg="undo custSel modSld">
      <pc:chgData name="Miss. T. Shorrock" userId="e6eadb93-739a-40e6-baec-9ba954515daf" providerId="ADAL" clId="{C1E9A207-D719-4A9C-82FA-B1ECDF0DF25B}" dt="2021-07-20T09:37:51.208" v="226" actId="313"/>
      <pc:docMkLst>
        <pc:docMk/>
      </pc:docMkLst>
      <pc:sldChg chg="modSp">
        <pc:chgData name="Miss. T. Shorrock" userId="e6eadb93-739a-40e6-baec-9ba954515daf" providerId="ADAL" clId="{C1E9A207-D719-4A9C-82FA-B1ECDF0DF25B}" dt="2021-07-20T09:37:51.208" v="226" actId="313"/>
        <pc:sldMkLst>
          <pc:docMk/>
          <pc:sldMk cId="810702939" sldId="256"/>
        </pc:sldMkLst>
        <pc:spChg chg="mod">
          <ac:chgData name="Miss. T. Shorrock" userId="e6eadb93-739a-40e6-baec-9ba954515daf" providerId="ADAL" clId="{C1E9A207-D719-4A9C-82FA-B1ECDF0DF25B}" dt="2021-07-20T09:37:42.321" v="224" actId="1076"/>
          <ac:spMkLst>
            <pc:docMk/>
            <pc:sldMk cId="810702939" sldId="256"/>
            <ac:spMk id="15" creationId="{4B9FC7C5-00CC-48ED-9EAC-06F7F14A201C}"/>
          </ac:spMkLst>
        </pc:spChg>
        <pc:spChg chg="mod">
          <ac:chgData name="Miss. T. Shorrock" userId="e6eadb93-739a-40e6-baec-9ba954515daf" providerId="ADAL" clId="{C1E9A207-D719-4A9C-82FA-B1ECDF0DF25B}" dt="2021-07-20T09:37:27.425" v="223" actId="1076"/>
          <ac:spMkLst>
            <pc:docMk/>
            <pc:sldMk cId="810702939" sldId="256"/>
            <ac:spMk id="18" creationId="{903868A9-851D-4E36-B55F-E8C558492852}"/>
          </ac:spMkLst>
        </pc:spChg>
        <pc:graphicFrameChg chg="mod modGraphic">
          <ac:chgData name="Miss. T. Shorrock" userId="e6eadb93-739a-40e6-baec-9ba954515daf" providerId="ADAL" clId="{C1E9A207-D719-4A9C-82FA-B1ECDF0DF25B}" dt="2021-07-20T09:37:51.208" v="226" actId="313"/>
          <ac:graphicFrameMkLst>
            <pc:docMk/>
            <pc:sldMk cId="810702939" sldId="256"/>
            <ac:graphicFrameMk id="10" creationId="{8C1155B4-87B4-4CE2-91CF-EAD49A5E4595}"/>
          </ac:graphicFrameMkLst>
        </pc:graphicFrameChg>
        <pc:graphicFrameChg chg="mod modGraphic">
          <ac:chgData name="Miss. T. Shorrock" userId="e6eadb93-739a-40e6-baec-9ba954515daf" providerId="ADAL" clId="{C1E9A207-D719-4A9C-82FA-B1ECDF0DF25B}" dt="2021-07-20T09:36:28.643" v="212" actId="20577"/>
          <ac:graphicFrameMkLst>
            <pc:docMk/>
            <pc:sldMk cId="810702939" sldId="256"/>
            <ac:graphicFrameMk id="14" creationId="{E06D6CAF-8335-47B6-A3D0-E1546EDD84EA}"/>
          </ac:graphicFrameMkLst>
        </pc:graphicFrameChg>
        <pc:graphicFrameChg chg="mod modGraphic">
          <ac:chgData name="Miss. T. Shorrock" userId="e6eadb93-739a-40e6-baec-9ba954515daf" providerId="ADAL" clId="{C1E9A207-D719-4A9C-82FA-B1ECDF0DF25B}" dt="2021-07-20T09:37:47.753" v="225" actId="14100"/>
          <ac:graphicFrameMkLst>
            <pc:docMk/>
            <pc:sldMk cId="810702939" sldId="256"/>
            <ac:graphicFrameMk id="17" creationId="{7DE3DF58-CD78-48B1-B234-16E801698C2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38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5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0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60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07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6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5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55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19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93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B25DD-5C05-40C5-B965-B5327B6F926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2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865C23F-520C-4778-A547-F9C223BCB67D}"/>
              </a:ext>
            </a:extLst>
          </p:cNvPr>
          <p:cNvSpPr txBox="1"/>
          <p:nvPr/>
        </p:nvSpPr>
        <p:spPr>
          <a:xfrm>
            <a:off x="81696" y="63903"/>
            <a:ext cx="8000173" cy="44255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u="sng" dirty="0"/>
              <a:t>Knowledge Organiser: Year 8 Autumn term</a:t>
            </a:r>
            <a:endParaRPr lang="en-GB" sz="1138" dirty="0"/>
          </a:p>
          <a:p>
            <a:r>
              <a:rPr lang="en-GB" sz="1138" b="1" i="1" u="sng" dirty="0"/>
              <a:t>Enquiry: Did Elizabeth I succeed in a man’s world?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C1155B4-87B4-4CE2-91CF-EAD49A5E4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104697"/>
              </p:ext>
            </p:extLst>
          </p:nvPr>
        </p:nvGraphicFramePr>
        <p:xfrm>
          <a:off x="40026" y="840129"/>
          <a:ext cx="4324690" cy="341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628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3399062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19986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63138"/>
                  </a:ext>
                </a:extLst>
              </a:tr>
              <a:tr h="513555"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Henry VIII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Henry VIII ruled England between 1509- 1547.</a:t>
                      </a:r>
                      <a:r>
                        <a:rPr lang="en-GB" sz="1050" dirty="0">
                          <a:highlight>
                            <a:srgbClr val="FFFF00"/>
                          </a:highlight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He married Anne Boleyn (Elizabeth’s mother) and had her executed in 1536 for treason.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501486"/>
                  </a:ext>
                </a:extLst>
              </a:tr>
              <a:tr h="513555"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Mary I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Elizabeth’s half sister that ruled England between 1553-1558.</a:t>
                      </a:r>
                      <a:endParaRPr lang="en-GB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Mary I was a catholic and she was married to King Philip II of Spain.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017112"/>
                  </a:ext>
                </a:extLst>
              </a:tr>
              <a:tr h="513555"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Reformation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The name used to describe the changes or reforms made to the Catholic Church in the sixteenth century, mainly by Henry VIII and his son, later King Edward VI.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461263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Protestants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 separate branch of Christianity. The monarch is the Head of the Church.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286388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Roman Catholic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 branch of Christianity. The Pope is the head of the Church.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6706025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Treason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A crime against the monarch or the country. E.g. King Charles I was executed for treason.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338102"/>
                  </a:ext>
                </a:extLst>
              </a:tr>
              <a:tr h="406318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Excommunicate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To be excommunicated meant you were no longer a member of the Catholic Church e.g. King John was excommunicated.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95241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AC627D2-920D-4883-8257-7C71E60029F6}"/>
              </a:ext>
            </a:extLst>
          </p:cNvPr>
          <p:cNvSpPr txBox="1"/>
          <p:nvPr/>
        </p:nvSpPr>
        <p:spPr>
          <a:xfrm>
            <a:off x="3345712" y="72593"/>
            <a:ext cx="46708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300" i="1" dirty="0">
                <a:solidFill>
                  <a:srgbClr val="FFC000"/>
                </a:solidFill>
              </a:rPr>
              <a:t>Theme: Why have individuals been significant in their age?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06D6CAF-8335-47B6-A3D0-E1546EDD8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45221"/>
              </p:ext>
            </p:extLst>
          </p:nvPr>
        </p:nvGraphicFramePr>
        <p:xfrm>
          <a:off x="4601002" y="881194"/>
          <a:ext cx="5176499" cy="5884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888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4078611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45839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35726"/>
                  </a:ext>
                </a:extLst>
              </a:tr>
              <a:tr h="5566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Succession 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When one monarch died, the next person in their family, usually their son, would be made the monarch. Elizabeth succeeded her sister, Mary I.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550719"/>
                  </a:ext>
                </a:extLst>
              </a:tr>
              <a:tr h="2869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Coronation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a monarch is crowned and starts ruling.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414390"/>
                  </a:ext>
                </a:extLst>
              </a:tr>
              <a:tr h="72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Illegitimate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person whose parents were not lawfully married when they were born. An illegitimate person could not be a monarch. Many Catholics believed Elizabeth was illegitimate as her parents’ marriage was not authorised by the pope.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914379"/>
                  </a:ext>
                </a:extLst>
              </a:tr>
              <a:tr h="2869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i="0" dirty="0">
                          <a:solidFill>
                            <a:schemeClr val="tx1"/>
                          </a:solidFill>
                          <a:latin typeface="+mn-lt"/>
                        </a:rPr>
                        <a:t>Plots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A secret plan made by a group of people to do something illegal. For example, in Elizabethan England there were plots to kill Queen Elizabeth I and replace her with Mary, Queen of Scots.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080573"/>
                  </a:ext>
                </a:extLst>
              </a:tr>
              <a:tr h="385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Execution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The process of killing or beheading an enemy or convicted criminal. Mary, Queen of Scots was executed for treason.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122231"/>
                  </a:ext>
                </a:extLst>
              </a:tr>
              <a:tr h="438772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Portrait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A painting of a person. These were used by Elizabeth to show her youth, wealth and royalty.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747599"/>
                  </a:ext>
                </a:extLst>
              </a:tr>
              <a:tr h="556656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Privateer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Sailors whose ships were authorised by the government to attack and capture enemy vessels and cargo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latin typeface="+mn-lt"/>
                        </a:rPr>
                        <a:t>e.g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Francis Drake stole from Spanish ships.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846666"/>
                  </a:ext>
                </a:extLst>
              </a:tr>
              <a:tr h="324591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Poverty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This is the state of being extremely poor.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918675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Vagrant/ Vagabond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A person who wonders from place to place without a job or a home.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0411520"/>
                  </a:ext>
                </a:extLst>
              </a:tr>
              <a:tr h="2869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Armada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A fleet of ships.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228420"/>
                  </a:ext>
                </a:extLst>
              </a:tr>
              <a:tr h="4387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Fireship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Ships deliberately set on fire and sent into the enemy ships. A tactic used by the English to scatter the armada.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547826"/>
                  </a:ext>
                </a:extLst>
              </a:tr>
              <a:tr h="2869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King Philip II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Catholic leader of Spain in the period.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5924666"/>
                  </a:ext>
                </a:extLst>
              </a:tr>
              <a:tr h="385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Francis Drake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Seafarer and a leading privateer. Was knighted by Elizabeth for his actions.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85669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B9FC7C5-00CC-48ED-9EAC-06F7F14A201C}"/>
              </a:ext>
            </a:extLst>
          </p:cNvPr>
          <p:cNvSpPr/>
          <p:nvPr/>
        </p:nvSpPr>
        <p:spPr>
          <a:xfrm>
            <a:off x="107645" y="607324"/>
            <a:ext cx="4350870" cy="267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38" b="1" dirty="0"/>
              <a:t>What key knowledge do I already have?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2C4A1D-AA84-46DC-940B-6109344D8784}"/>
              </a:ext>
            </a:extLst>
          </p:cNvPr>
          <p:cNvSpPr/>
          <p:nvPr/>
        </p:nvSpPr>
        <p:spPr>
          <a:xfrm>
            <a:off x="4552313" y="613748"/>
            <a:ext cx="4350871" cy="267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38" b="1" dirty="0"/>
              <a:t>What key knowledge do I need to understand my enquiry question? 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DE3DF58-CD78-48B1-B234-16E801698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69200"/>
              </p:ext>
            </p:extLst>
          </p:nvPr>
        </p:nvGraphicFramePr>
        <p:xfrm>
          <a:off x="40026" y="4625689"/>
          <a:ext cx="4367621" cy="2142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892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3434729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15447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63138"/>
                  </a:ext>
                </a:extLst>
              </a:tr>
              <a:tr h="647835"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Elizabeth’s problems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When Elizabeth came to the throne in 1558 she faced many problems e.g. she was a single female ruler, faced questions over her legitimacy, religious division and she inherited a debt of £300,000 from Mary I.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442870"/>
                  </a:ext>
                </a:extLst>
              </a:tr>
              <a:tr h="343770"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Middle Way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Changes made to the church by Elizabeth I which aimed to please both Protestants and Catholics.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286388"/>
                  </a:ext>
                </a:extLst>
              </a:tr>
              <a:tr h="343770"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Mary Queen of Scots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+mn-lt"/>
                        </a:rPr>
                        <a:t>Elizabeth’s second cousin, direct descendant of Henry VII. Mary had a legitimate claim to the throne and she was a Catholic.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385822"/>
                  </a:ext>
                </a:extLst>
              </a:tr>
              <a:tr h="343770"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Spanish Armada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 fleet of Spanish ships – sent by King Philip II to invade England in 1588.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609606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903868A9-851D-4E36-B55F-E8C558492852}"/>
              </a:ext>
            </a:extLst>
          </p:cNvPr>
          <p:cNvSpPr/>
          <p:nvPr/>
        </p:nvSpPr>
        <p:spPr>
          <a:xfrm>
            <a:off x="0" y="4358243"/>
            <a:ext cx="4028688" cy="267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38" b="1" dirty="0"/>
              <a:t>Key knowledge I will need in this and future topics: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13F7317-A889-4DA1-9765-1F1A72F627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33" r="29124"/>
          <a:stretch/>
        </p:blipFill>
        <p:spPr>
          <a:xfrm>
            <a:off x="8854494" y="-29883"/>
            <a:ext cx="906256" cy="107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0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AED9759BF59743839A389AB3D4AB53" ma:contentTypeVersion="12" ma:contentTypeDescription="Create a new document." ma:contentTypeScope="" ma:versionID="48d5c88c633c0320a9b975c09ce1eb70">
  <xsd:schema xmlns:xsd="http://www.w3.org/2001/XMLSchema" xmlns:xs="http://www.w3.org/2001/XMLSchema" xmlns:p="http://schemas.microsoft.com/office/2006/metadata/properties" xmlns:ns3="5f3d6311-85f8-4d96-bc40-d3fa8cce61d5" xmlns:ns4="f4d4e1ee-4e40-46d8-ba06-6d59fdb78b7b" targetNamespace="http://schemas.microsoft.com/office/2006/metadata/properties" ma:root="true" ma:fieldsID="5c9aad7ca0502d7825facf06a5e83bea" ns3:_="" ns4:_="">
    <xsd:import namespace="5f3d6311-85f8-4d96-bc40-d3fa8cce61d5"/>
    <xsd:import namespace="f4d4e1ee-4e40-46d8-ba06-6d59fdb78b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d6311-85f8-4d96-bc40-d3fa8cce61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d4e1ee-4e40-46d8-ba06-6d59fdb78b7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BDA454-06DB-4DF9-A0D5-D3836F7762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3d6311-85f8-4d96-bc40-d3fa8cce61d5"/>
    <ds:schemaRef ds:uri="f4d4e1ee-4e40-46d8-ba06-6d59fdb78b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9644E9-E8EB-41DD-BB83-C541B07CB6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741631-82C3-4005-924B-090EBB3DAD93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f4d4e1ee-4e40-46d8-ba06-6d59fdb78b7b"/>
    <ds:schemaRef ds:uri="5f3d6311-85f8-4d96-bc40-d3fa8cce61d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</TotalTime>
  <Words>619</Words>
  <Application>Microsoft Office PowerPoint</Application>
  <PresentationFormat>A4 Paper (210x297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 Shorrock</dc:creator>
  <cp:lastModifiedBy>Miss. T. Shorrock</cp:lastModifiedBy>
  <cp:revision>33</cp:revision>
  <cp:lastPrinted>2021-07-19T13:32:04Z</cp:lastPrinted>
  <dcterms:created xsi:type="dcterms:W3CDTF">2021-06-17T12:18:59Z</dcterms:created>
  <dcterms:modified xsi:type="dcterms:W3CDTF">2021-07-20T09:37:53Z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0x01010058AED9759BF59743839A389AB3D4AB53</vt:lpwstr>
  </property>
</Properties>
</file>