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C9EAFF"/>
    <a:srgbClr val="F3FFFF"/>
    <a:srgbClr val="DD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BC61FA-7824-4978-AF51-C610ADD05C63}" v="4" dt="2021-08-31T20:06:16.9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1020"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s. T. Shorrock" userId="e6eadb93-739a-40e6-baec-9ba954515daf" providerId="ADAL" clId="{40BC61FA-7824-4978-AF51-C610ADD05C63}"/>
    <pc:docChg chg="undo custSel modSld">
      <pc:chgData name="Miss. T. Shorrock" userId="e6eadb93-739a-40e6-baec-9ba954515daf" providerId="ADAL" clId="{40BC61FA-7824-4978-AF51-C610ADD05C63}" dt="2021-08-31T20:06:33.329" v="2000" actId="1076"/>
      <pc:docMkLst>
        <pc:docMk/>
      </pc:docMkLst>
      <pc:sldChg chg="addSp modSp mod">
        <pc:chgData name="Miss. T. Shorrock" userId="e6eadb93-739a-40e6-baec-9ba954515daf" providerId="ADAL" clId="{40BC61FA-7824-4978-AF51-C610ADD05C63}" dt="2021-08-31T20:06:33.329" v="2000" actId="1076"/>
        <pc:sldMkLst>
          <pc:docMk/>
          <pc:sldMk cId="810702939" sldId="256"/>
        </pc:sldMkLst>
        <pc:spChg chg="mod">
          <ac:chgData name="Miss. T. Shorrock" userId="e6eadb93-739a-40e6-baec-9ba954515daf" providerId="ADAL" clId="{40BC61FA-7824-4978-AF51-C610ADD05C63}" dt="2021-08-31T20:01:29.227" v="1927" actId="948"/>
          <ac:spMkLst>
            <pc:docMk/>
            <pc:sldMk cId="810702939" sldId="256"/>
            <ac:spMk id="7" creationId="{0865C23F-520C-4778-A547-F9C223BCB67D}"/>
          </ac:spMkLst>
        </pc:spChg>
        <pc:spChg chg="mod">
          <ac:chgData name="Miss. T. Shorrock" userId="e6eadb93-739a-40e6-baec-9ba954515daf" providerId="ADAL" clId="{40BC61FA-7824-4978-AF51-C610ADD05C63}" dt="2021-08-31T20:02:43.873" v="1970" actId="1076"/>
          <ac:spMkLst>
            <pc:docMk/>
            <pc:sldMk cId="810702939" sldId="256"/>
            <ac:spMk id="15" creationId="{4B9FC7C5-00CC-48ED-9EAC-06F7F14A201C}"/>
          </ac:spMkLst>
        </pc:spChg>
        <pc:spChg chg="mod">
          <ac:chgData name="Miss. T. Shorrock" userId="e6eadb93-739a-40e6-baec-9ba954515daf" providerId="ADAL" clId="{40BC61FA-7824-4978-AF51-C610ADD05C63}" dt="2021-08-31T20:02:59.377" v="1972" actId="1076"/>
          <ac:spMkLst>
            <pc:docMk/>
            <pc:sldMk cId="810702939" sldId="256"/>
            <ac:spMk id="16" creationId="{222C4A1D-AA84-46DC-940B-6109344D8784}"/>
          </ac:spMkLst>
        </pc:spChg>
        <pc:graphicFrameChg chg="mod modGraphic">
          <ac:chgData name="Miss. T. Shorrock" userId="e6eadb93-739a-40e6-baec-9ba954515daf" providerId="ADAL" clId="{40BC61FA-7824-4978-AF51-C610ADD05C63}" dt="2021-08-31T20:01:40.776" v="1929" actId="1076"/>
          <ac:graphicFrameMkLst>
            <pc:docMk/>
            <pc:sldMk cId="810702939" sldId="256"/>
            <ac:graphicFrameMk id="10" creationId="{8C1155B4-87B4-4CE2-91CF-EAD49A5E4595}"/>
          </ac:graphicFrameMkLst>
        </pc:graphicFrameChg>
        <pc:graphicFrameChg chg="mod modGraphic">
          <ac:chgData name="Miss. T. Shorrock" userId="e6eadb93-739a-40e6-baec-9ba954515daf" providerId="ADAL" clId="{40BC61FA-7824-4978-AF51-C610ADD05C63}" dt="2021-08-31T20:04:37.241" v="1993" actId="14100"/>
          <ac:graphicFrameMkLst>
            <pc:docMk/>
            <pc:sldMk cId="810702939" sldId="256"/>
            <ac:graphicFrameMk id="14" creationId="{E06D6CAF-8335-47B6-A3D0-E1546EDD84EA}"/>
          </ac:graphicFrameMkLst>
        </pc:graphicFrameChg>
        <pc:graphicFrameChg chg="mod modGraphic">
          <ac:chgData name="Miss. T. Shorrock" userId="e6eadb93-739a-40e6-baec-9ba954515daf" providerId="ADAL" clId="{40BC61FA-7824-4978-AF51-C610ADD05C63}" dt="2021-08-31T20:02:52.585" v="1971" actId="1076"/>
          <ac:graphicFrameMkLst>
            <pc:docMk/>
            <pc:sldMk cId="810702939" sldId="256"/>
            <ac:graphicFrameMk id="17" creationId="{7DE3DF58-CD78-48B1-B234-16E801698C2E}"/>
          </ac:graphicFrameMkLst>
        </pc:graphicFrameChg>
        <pc:picChg chg="add mod">
          <ac:chgData name="Miss. T. Shorrock" userId="e6eadb93-739a-40e6-baec-9ba954515daf" providerId="ADAL" clId="{40BC61FA-7824-4978-AF51-C610ADD05C63}" dt="2021-08-31T20:06:33.329" v="2000" actId="1076"/>
          <ac:picMkLst>
            <pc:docMk/>
            <pc:sldMk cId="810702939" sldId="256"/>
            <ac:picMk id="4" creationId="{BA6365CB-0DF3-41D8-8933-42D46A294A9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8B25DD-5C05-40C5-B965-B5327B6F9262}"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3224383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8B25DD-5C05-40C5-B965-B5327B6F9262}"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1888257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8B25DD-5C05-40C5-B965-B5327B6F9262}"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260330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8B25DD-5C05-40C5-B965-B5327B6F9262}"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1856608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8B25DD-5C05-40C5-B965-B5327B6F9262}"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1594071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8B25DD-5C05-40C5-B965-B5327B6F9262}" type="datetimeFigureOut">
              <a:rPr lang="en-GB" smtClean="0"/>
              <a:t>31/08/2021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2825063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8B25DD-5C05-40C5-B965-B5327B6F9262}" type="datetimeFigureOut">
              <a:rPr lang="en-GB" smtClean="0"/>
              <a:t>31/08/2021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3234507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8B25DD-5C05-40C5-B965-B5327B6F9262}" type="datetimeFigureOut">
              <a:rPr lang="en-GB" smtClean="0"/>
              <a:t>31/08/2021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3663559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B25DD-5C05-40C5-B965-B5327B6F9262}" type="datetimeFigureOut">
              <a:rPr lang="en-GB" smtClean="0"/>
              <a:t>31/08/2021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694540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8B25DD-5C05-40C5-B965-B5327B6F9262}" type="datetimeFigureOut">
              <a:rPr lang="en-GB" smtClean="0"/>
              <a:t>31/08/2021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61019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8B25DD-5C05-40C5-B965-B5327B6F9262}" type="datetimeFigureOut">
              <a:rPr lang="en-GB" smtClean="0"/>
              <a:t>31/08/2021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2037934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B25DD-5C05-40C5-B965-B5327B6F9262}" type="datetimeFigureOut">
              <a:rPr lang="en-GB" smtClean="0"/>
              <a:t>31/08/2021</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7D0BE-5159-49E3-9C2F-B16F73930939}" type="slidenum">
              <a:rPr lang="en-GB" smtClean="0"/>
              <a:t>‹#›</a:t>
            </a:fld>
            <a:endParaRPr lang="en-GB"/>
          </a:p>
        </p:txBody>
      </p:sp>
    </p:spTree>
    <p:extLst>
      <p:ext uri="{BB962C8B-B14F-4D97-AF65-F5344CB8AC3E}">
        <p14:creationId xmlns:p14="http://schemas.microsoft.com/office/powerpoint/2010/main" val="39010231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865C23F-520C-4778-A547-F9C223BCB67D}"/>
              </a:ext>
            </a:extLst>
          </p:cNvPr>
          <p:cNvSpPr txBox="1"/>
          <p:nvPr/>
        </p:nvSpPr>
        <p:spPr>
          <a:xfrm>
            <a:off x="135990" y="61628"/>
            <a:ext cx="8236804" cy="617733"/>
          </a:xfrm>
          <a:prstGeom prst="rect">
            <a:avLst/>
          </a:prstGeom>
          <a:noFill/>
          <a:ln w="28575">
            <a:solidFill>
              <a:srgbClr val="7030A0"/>
            </a:solidFill>
          </a:ln>
        </p:spPr>
        <p:txBody>
          <a:bodyPr wrap="square" rtlCol="0">
            <a:spAutoFit/>
          </a:bodyPr>
          <a:lstStyle/>
          <a:p>
            <a:pPr>
              <a:lnSpc>
                <a:spcPct val="150000"/>
              </a:lnSpc>
            </a:pPr>
            <a:r>
              <a:rPr lang="en-GB" sz="1200" u="sng" dirty="0"/>
              <a:t>Knowledge Organiser: Year 8 Spring term</a:t>
            </a:r>
            <a:endParaRPr lang="en-GB" sz="1200" dirty="0"/>
          </a:p>
          <a:p>
            <a:pPr>
              <a:lnSpc>
                <a:spcPct val="150000"/>
              </a:lnSpc>
            </a:pPr>
            <a:r>
              <a:rPr lang="en-GB" sz="1200" b="1" i="1" u="sng" dirty="0"/>
              <a:t>Enquiry: What was the impact of 1649 on the power of the monarchy?</a:t>
            </a:r>
          </a:p>
        </p:txBody>
      </p:sp>
      <p:graphicFrame>
        <p:nvGraphicFramePr>
          <p:cNvPr id="10" name="Table 9">
            <a:extLst>
              <a:ext uri="{FF2B5EF4-FFF2-40B4-BE49-F238E27FC236}">
                <a16:creationId xmlns:a16="http://schemas.microsoft.com/office/drawing/2014/main" id="{8C1155B4-87B4-4CE2-91CF-EAD49A5E4595}"/>
              </a:ext>
            </a:extLst>
          </p:cNvPr>
          <p:cNvGraphicFramePr>
            <a:graphicFrameLocks noGrp="1"/>
          </p:cNvGraphicFramePr>
          <p:nvPr>
            <p:extLst>
              <p:ext uri="{D42A27DB-BD31-4B8C-83A1-F6EECF244321}">
                <p14:modId xmlns:p14="http://schemas.microsoft.com/office/powerpoint/2010/main" val="1533161938"/>
              </p:ext>
            </p:extLst>
          </p:nvPr>
        </p:nvGraphicFramePr>
        <p:xfrm>
          <a:off x="68944" y="4358255"/>
          <a:ext cx="3944204" cy="2487582"/>
        </p:xfrm>
        <a:graphic>
          <a:graphicData uri="http://schemas.openxmlformats.org/drawingml/2006/table">
            <a:tbl>
              <a:tblPr firstRow="1" bandRow="1">
                <a:tableStyleId>{5C22544A-7EE6-4342-B048-85BDC9FD1C3A}</a:tableStyleId>
              </a:tblPr>
              <a:tblGrid>
                <a:gridCol w="1112156">
                  <a:extLst>
                    <a:ext uri="{9D8B030D-6E8A-4147-A177-3AD203B41FA5}">
                      <a16:colId xmlns:a16="http://schemas.microsoft.com/office/drawing/2014/main" val="357918398"/>
                    </a:ext>
                  </a:extLst>
                </a:gridCol>
                <a:gridCol w="2832048">
                  <a:extLst>
                    <a:ext uri="{9D8B030D-6E8A-4147-A177-3AD203B41FA5}">
                      <a16:colId xmlns:a16="http://schemas.microsoft.com/office/drawing/2014/main" val="437810949"/>
                    </a:ext>
                  </a:extLst>
                </a:gridCol>
              </a:tblGrid>
              <a:tr h="166260">
                <a:tc>
                  <a:txBody>
                    <a:bodyPr/>
                    <a:lstStyle/>
                    <a:p>
                      <a:r>
                        <a:rPr lang="en-GB" sz="1100" dirty="0">
                          <a:solidFill>
                            <a:schemeClr val="bg1"/>
                          </a:solidFill>
                        </a:rPr>
                        <a:t>Term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n-GB" sz="1100" dirty="0">
                          <a:solidFill>
                            <a:schemeClr val="bg1"/>
                          </a:solidFill>
                        </a:rPr>
                        <a:t>Definition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3139663138"/>
                  </a:ext>
                </a:extLst>
              </a:tr>
              <a:tr h="2993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Divine Right of Kings</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The theory that a monarch is appointed by God and should have absolute power.</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0541105"/>
                  </a:ext>
                </a:extLst>
              </a:tr>
              <a:tr h="212133">
                <a:tc>
                  <a:txBody>
                    <a:bodyPr/>
                    <a:lstStyle/>
                    <a:p>
                      <a:pPr algn="l"/>
                      <a:r>
                        <a:rPr lang="en-GB" sz="1100" dirty="0">
                          <a:solidFill>
                            <a:schemeClr val="tx1"/>
                          </a:solidFill>
                        </a:rPr>
                        <a:t>Civil War</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 war between two sides from the same nation.</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9501486"/>
                  </a:ext>
                </a:extLst>
              </a:tr>
              <a:tr h="565510">
                <a:tc>
                  <a:txBody>
                    <a:bodyPr/>
                    <a:lstStyle/>
                    <a:p>
                      <a:pPr algn="l"/>
                      <a:r>
                        <a:rPr lang="en-GB" sz="1100" dirty="0">
                          <a:solidFill>
                            <a:schemeClr val="tx1"/>
                          </a:solidFill>
                        </a:rPr>
                        <a:t>Oliver Cromwell</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 parliamentary soldier who formed the New Model Army and later became Lord Protector of England.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8017112"/>
                  </a:ext>
                </a:extLst>
              </a:tr>
              <a:tr h="222449">
                <a:tc>
                  <a:txBody>
                    <a:bodyPr/>
                    <a:lstStyle/>
                    <a:p>
                      <a:pPr algn="l"/>
                      <a:r>
                        <a:rPr lang="en-GB" sz="1100" dirty="0">
                          <a:solidFill>
                            <a:schemeClr val="tx1"/>
                          </a:solidFill>
                        </a:rPr>
                        <a:t>Republic</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 country without a monarchy.</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5481328"/>
                  </a:ext>
                </a:extLst>
              </a:tr>
              <a:tr h="299343">
                <a:tc>
                  <a:txBody>
                    <a:bodyPr/>
                    <a:lstStyle/>
                    <a:p>
                      <a:pPr algn="l"/>
                      <a:r>
                        <a:rPr lang="en-GB" sz="1100" dirty="0">
                          <a:solidFill>
                            <a:schemeClr val="tx1"/>
                          </a:solidFill>
                        </a:rPr>
                        <a:t>Commonwealth</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The period when England ceased to be a monarchy, and was at first ruled by Parliament.</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0461263"/>
                  </a:ext>
                </a:extLst>
              </a:tr>
              <a:tr h="299343">
                <a:tc>
                  <a:txBody>
                    <a:bodyPr/>
                    <a:lstStyle/>
                    <a:p>
                      <a:pPr algn="l"/>
                      <a:r>
                        <a:rPr lang="en-GB" sz="1100" dirty="0">
                          <a:solidFill>
                            <a:schemeClr val="tx1"/>
                          </a:solidFill>
                        </a:rPr>
                        <a:t>Puritans</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 group of radical Protestants who wore plain clothing and tried to live without sin.</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7286388"/>
                  </a:ext>
                </a:extLst>
              </a:tr>
            </a:tbl>
          </a:graphicData>
        </a:graphic>
      </p:graphicFrame>
      <p:sp>
        <p:nvSpPr>
          <p:cNvPr id="11" name="TextBox 10">
            <a:extLst>
              <a:ext uri="{FF2B5EF4-FFF2-40B4-BE49-F238E27FC236}">
                <a16:creationId xmlns:a16="http://schemas.microsoft.com/office/drawing/2014/main" id="{1AC627D2-920D-4883-8257-7C71E60029F6}"/>
              </a:ext>
            </a:extLst>
          </p:cNvPr>
          <p:cNvSpPr txBox="1"/>
          <p:nvPr/>
        </p:nvSpPr>
        <p:spPr>
          <a:xfrm>
            <a:off x="4605787" y="67433"/>
            <a:ext cx="3454760" cy="492443"/>
          </a:xfrm>
          <a:prstGeom prst="rect">
            <a:avLst/>
          </a:prstGeom>
          <a:noFill/>
        </p:spPr>
        <p:txBody>
          <a:bodyPr wrap="square" rtlCol="0">
            <a:spAutoFit/>
          </a:bodyPr>
          <a:lstStyle/>
          <a:p>
            <a:pPr algn="r"/>
            <a:r>
              <a:rPr lang="en-GB" sz="1300" i="1" dirty="0">
                <a:solidFill>
                  <a:srgbClr val="7030A0"/>
                </a:solidFill>
              </a:rPr>
              <a:t>Theme: How has political power developed in Britain since 1066?</a:t>
            </a:r>
          </a:p>
        </p:txBody>
      </p:sp>
      <p:graphicFrame>
        <p:nvGraphicFramePr>
          <p:cNvPr id="14" name="Table 13">
            <a:extLst>
              <a:ext uri="{FF2B5EF4-FFF2-40B4-BE49-F238E27FC236}">
                <a16:creationId xmlns:a16="http://schemas.microsoft.com/office/drawing/2014/main" id="{E06D6CAF-8335-47B6-A3D0-E1546EDD84EA}"/>
              </a:ext>
            </a:extLst>
          </p:cNvPr>
          <p:cNvGraphicFramePr>
            <a:graphicFrameLocks noGrp="1"/>
          </p:cNvGraphicFramePr>
          <p:nvPr>
            <p:extLst>
              <p:ext uri="{D42A27DB-BD31-4B8C-83A1-F6EECF244321}">
                <p14:modId xmlns:p14="http://schemas.microsoft.com/office/powerpoint/2010/main" val="286226527"/>
              </p:ext>
            </p:extLst>
          </p:nvPr>
        </p:nvGraphicFramePr>
        <p:xfrm>
          <a:off x="4111767" y="938251"/>
          <a:ext cx="5725289" cy="5897749"/>
        </p:xfrm>
        <a:graphic>
          <a:graphicData uri="http://schemas.openxmlformats.org/drawingml/2006/table">
            <a:tbl>
              <a:tblPr firstRow="1" bandRow="1">
                <a:tableStyleId>{5C22544A-7EE6-4342-B048-85BDC9FD1C3A}</a:tableStyleId>
              </a:tblPr>
              <a:tblGrid>
                <a:gridCol w="1371762">
                  <a:extLst>
                    <a:ext uri="{9D8B030D-6E8A-4147-A177-3AD203B41FA5}">
                      <a16:colId xmlns:a16="http://schemas.microsoft.com/office/drawing/2014/main" val="357918398"/>
                    </a:ext>
                  </a:extLst>
                </a:gridCol>
                <a:gridCol w="4353527">
                  <a:extLst>
                    <a:ext uri="{9D8B030D-6E8A-4147-A177-3AD203B41FA5}">
                      <a16:colId xmlns:a16="http://schemas.microsoft.com/office/drawing/2014/main" val="437810949"/>
                    </a:ext>
                  </a:extLst>
                </a:gridCol>
              </a:tblGrid>
              <a:tr h="211785">
                <a:tc>
                  <a:txBody>
                    <a:bodyPr/>
                    <a:lstStyle/>
                    <a:p>
                      <a:r>
                        <a:rPr lang="en-GB" sz="1100" dirty="0">
                          <a:solidFill>
                            <a:schemeClr val="bg1"/>
                          </a:solidFill>
                        </a:rPr>
                        <a:t>Term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n-GB" sz="1100" dirty="0">
                          <a:solidFill>
                            <a:schemeClr val="bg1"/>
                          </a:solidFill>
                        </a:rPr>
                        <a:t>Definition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3341135726"/>
                  </a:ext>
                </a:extLst>
              </a:tr>
              <a:tr h="261991">
                <a:tc>
                  <a:txBody>
                    <a:bodyPr/>
                    <a:lstStyle/>
                    <a:p>
                      <a:r>
                        <a:rPr lang="en-GB" sz="1100" dirty="0"/>
                        <a:t>Stuarts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t>The royal dynasty ruling England from 1603 to 1714.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0414390"/>
                  </a:ext>
                </a:extLst>
              </a:tr>
              <a:tr h="261991">
                <a:tc>
                  <a:txBody>
                    <a:bodyPr/>
                    <a:lstStyle/>
                    <a:p>
                      <a:r>
                        <a:rPr lang="en-GB" sz="1100" dirty="0"/>
                        <a:t>James 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t>First Stuart King of England, and son of Mary, Queen of Scots.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4914379"/>
                  </a:ext>
                </a:extLst>
              </a:tr>
              <a:tr h="431514">
                <a:tc>
                  <a:txBody>
                    <a:bodyPr/>
                    <a:lstStyle/>
                    <a:p>
                      <a:r>
                        <a:rPr lang="en-GB" sz="1100" dirty="0"/>
                        <a:t>Charles 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t>The 2nd Stuart King of England, executed by Parliament following the English Civil War.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7747599"/>
                  </a:ext>
                </a:extLst>
              </a:tr>
              <a:tr h="2619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Henrietta Maria</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t>Queen to Charles I, she was a Catholic and from France.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2846666"/>
                  </a:ext>
                </a:extLst>
              </a:tr>
              <a:tr h="261991">
                <a:tc>
                  <a:txBody>
                    <a:bodyPr/>
                    <a:lstStyle/>
                    <a:p>
                      <a:r>
                        <a:rPr lang="en-GB" sz="1100" dirty="0"/>
                        <a:t>Ship money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 tax imposed on coastal towns to pay for defence from naval attack.</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5228420"/>
                  </a:ext>
                </a:extLst>
              </a:tr>
              <a:tr h="261991">
                <a:tc>
                  <a:txBody>
                    <a:bodyPr/>
                    <a:lstStyle/>
                    <a:p>
                      <a:r>
                        <a:rPr lang="en-GB" sz="1100" dirty="0"/>
                        <a:t>Battle of Warrington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The last battle of the civil war which led to a Royalist victory.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5924666"/>
                  </a:ext>
                </a:extLst>
              </a:tr>
              <a:tr h="261991">
                <a:tc>
                  <a:txBody>
                    <a:bodyPr/>
                    <a:lstStyle/>
                    <a:p>
                      <a:r>
                        <a:rPr lang="en-GB" sz="1100" dirty="0"/>
                        <a:t>Cavalier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t>The nickname for Royalist cavalrymen during the English Civil War.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4872610"/>
                  </a:ext>
                </a:extLst>
              </a:tr>
              <a:tr h="261991">
                <a:tc>
                  <a:txBody>
                    <a:bodyPr/>
                    <a:lstStyle/>
                    <a:p>
                      <a:r>
                        <a:rPr lang="en-GB" sz="1100" dirty="0"/>
                        <a:t>Roundhead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t>The nickname for Parliamentarian soldiers during the English Civil War.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1806838"/>
                  </a:ext>
                </a:extLst>
              </a:tr>
              <a:tr h="431514">
                <a:tc>
                  <a:txBody>
                    <a:bodyPr/>
                    <a:lstStyle/>
                    <a:p>
                      <a:r>
                        <a:rPr lang="en-GB" sz="1100" dirty="0"/>
                        <a:t>New Model Army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t>A full time, professional army formed by Oliver Cromwell during the Civil War.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0537022"/>
                  </a:ext>
                </a:extLst>
              </a:tr>
              <a:tr h="261991">
                <a:tc>
                  <a:txBody>
                    <a:bodyPr/>
                    <a:lstStyle/>
                    <a:p>
                      <a:r>
                        <a:rPr lang="en-GB" sz="1100" dirty="0"/>
                        <a:t>Regicide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t>The deliberate killing of a monarch.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3635013"/>
                  </a:ext>
                </a:extLst>
              </a:tr>
              <a:tr h="431514">
                <a:tc>
                  <a:txBody>
                    <a:bodyPr/>
                    <a:lstStyle/>
                    <a:p>
                      <a:r>
                        <a:rPr lang="en-GB" sz="1100" dirty="0"/>
                        <a:t>Rump Parliament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The remaining members of the Parliament after it was purged before Charles I’s trial.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6318695"/>
                  </a:ext>
                </a:extLst>
              </a:tr>
              <a:tr h="431514">
                <a:tc>
                  <a:txBody>
                    <a:bodyPr/>
                    <a:lstStyle/>
                    <a:p>
                      <a:r>
                        <a:rPr lang="en-GB" sz="1100" dirty="0"/>
                        <a:t>Lord Protector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The title given to Oliver Cromwell as head of the English state and the Church of England.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4277955"/>
                  </a:ext>
                </a:extLst>
              </a:tr>
              <a:tr h="307447">
                <a:tc>
                  <a:txBody>
                    <a:bodyPr/>
                    <a:lstStyle/>
                    <a:p>
                      <a:r>
                        <a:rPr lang="en-GB" sz="1100" dirty="0"/>
                        <a:t>Military Dictatorship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 form of government where the military hold sole power over the 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5236634"/>
                  </a:ext>
                </a:extLst>
              </a:tr>
              <a:tr h="431514">
                <a:tc>
                  <a:txBody>
                    <a:bodyPr/>
                    <a:lstStyle/>
                    <a:p>
                      <a:r>
                        <a:rPr lang="en-GB" sz="1100" dirty="0"/>
                        <a:t>Restoration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The return of the monarchy to England with Charles II’s coronation in 1660.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3982898"/>
                  </a:ext>
                </a:extLst>
              </a:tr>
              <a:tr h="431514">
                <a:tc>
                  <a:txBody>
                    <a:bodyPr/>
                    <a:lstStyle/>
                    <a:p>
                      <a:r>
                        <a:rPr lang="en-GB" sz="1100" dirty="0"/>
                        <a:t>Glorious Revolution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The peaceful rejection of James II as king, and replacement by William and Mary.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1786061"/>
                  </a:ext>
                </a:extLst>
              </a:tr>
              <a:tr h="261991">
                <a:tc>
                  <a:txBody>
                    <a:bodyPr/>
                    <a:lstStyle/>
                    <a:p>
                      <a:r>
                        <a:rPr lang="en-GB" sz="1100" dirty="0"/>
                        <a:t>Declaration of Breda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 series of promises made by Charles II prior to his restoration as 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3046004"/>
                  </a:ext>
                </a:extLst>
              </a:tr>
              <a:tr h="431514">
                <a:tc>
                  <a:txBody>
                    <a:bodyPr/>
                    <a:lstStyle/>
                    <a:p>
                      <a:r>
                        <a:rPr lang="en-GB" sz="1100" dirty="0"/>
                        <a:t>Bill of Rights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 document establishing Parliament’s rights and limitations to the monarch’s powers.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907118"/>
                  </a:ext>
                </a:extLst>
              </a:tr>
            </a:tbl>
          </a:graphicData>
        </a:graphic>
      </p:graphicFrame>
      <p:sp>
        <p:nvSpPr>
          <p:cNvPr id="15" name="Rectangle 14">
            <a:extLst>
              <a:ext uri="{FF2B5EF4-FFF2-40B4-BE49-F238E27FC236}">
                <a16:creationId xmlns:a16="http://schemas.microsoft.com/office/drawing/2014/main" id="{4B9FC7C5-00CC-48ED-9EAC-06F7F14A201C}"/>
              </a:ext>
            </a:extLst>
          </p:cNvPr>
          <p:cNvSpPr/>
          <p:nvPr/>
        </p:nvSpPr>
        <p:spPr>
          <a:xfrm>
            <a:off x="-10785" y="704289"/>
            <a:ext cx="3785454" cy="276999"/>
          </a:xfrm>
          <a:prstGeom prst="rect">
            <a:avLst/>
          </a:prstGeom>
        </p:spPr>
        <p:txBody>
          <a:bodyPr wrap="square">
            <a:spAutoFit/>
          </a:bodyPr>
          <a:lstStyle/>
          <a:p>
            <a:r>
              <a:rPr lang="en-GB" sz="1200" b="1" dirty="0"/>
              <a:t>What key knowledge do I already?</a:t>
            </a:r>
          </a:p>
        </p:txBody>
      </p:sp>
      <p:sp>
        <p:nvSpPr>
          <p:cNvPr id="16" name="Rectangle 15">
            <a:extLst>
              <a:ext uri="{FF2B5EF4-FFF2-40B4-BE49-F238E27FC236}">
                <a16:creationId xmlns:a16="http://schemas.microsoft.com/office/drawing/2014/main" id="{222C4A1D-AA84-46DC-940B-6109344D8784}"/>
              </a:ext>
            </a:extLst>
          </p:cNvPr>
          <p:cNvSpPr/>
          <p:nvPr/>
        </p:nvSpPr>
        <p:spPr>
          <a:xfrm>
            <a:off x="4054402" y="704289"/>
            <a:ext cx="4557530" cy="276999"/>
          </a:xfrm>
          <a:prstGeom prst="rect">
            <a:avLst/>
          </a:prstGeom>
        </p:spPr>
        <p:txBody>
          <a:bodyPr wrap="none">
            <a:spAutoFit/>
          </a:bodyPr>
          <a:lstStyle/>
          <a:p>
            <a:r>
              <a:rPr lang="en-GB" sz="1200" b="1" dirty="0"/>
              <a:t>What key knowledge do I need to understand my enquiry question? </a:t>
            </a:r>
          </a:p>
        </p:txBody>
      </p:sp>
      <p:graphicFrame>
        <p:nvGraphicFramePr>
          <p:cNvPr id="17" name="Table 16">
            <a:extLst>
              <a:ext uri="{FF2B5EF4-FFF2-40B4-BE49-F238E27FC236}">
                <a16:creationId xmlns:a16="http://schemas.microsoft.com/office/drawing/2014/main" id="{7DE3DF58-CD78-48B1-B234-16E801698C2E}"/>
              </a:ext>
            </a:extLst>
          </p:cNvPr>
          <p:cNvGraphicFramePr>
            <a:graphicFrameLocks noGrp="1"/>
          </p:cNvGraphicFramePr>
          <p:nvPr>
            <p:extLst>
              <p:ext uri="{D42A27DB-BD31-4B8C-83A1-F6EECF244321}">
                <p14:modId xmlns:p14="http://schemas.microsoft.com/office/powerpoint/2010/main" val="2893417434"/>
              </p:ext>
            </p:extLst>
          </p:nvPr>
        </p:nvGraphicFramePr>
        <p:xfrm>
          <a:off x="60889" y="938250"/>
          <a:ext cx="3944204" cy="3161115"/>
        </p:xfrm>
        <a:graphic>
          <a:graphicData uri="http://schemas.openxmlformats.org/drawingml/2006/table">
            <a:tbl>
              <a:tblPr firstRow="1" bandRow="1">
                <a:tableStyleId>{5C22544A-7EE6-4342-B048-85BDC9FD1C3A}</a:tableStyleId>
              </a:tblPr>
              <a:tblGrid>
                <a:gridCol w="1135991">
                  <a:extLst>
                    <a:ext uri="{9D8B030D-6E8A-4147-A177-3AD203B41FA5}">
                      <a16:colId xmlns:a16="http://schemas.microsoft.com/office/drawing/2014/main" val="357918398"/>
                    </a:ext>
                  </a:extLst>
                </a:gridCol>
                <a:gridCol w="2808213">
                  <a:extLst>
                    <a:ext uri="{9D8B030D-6E8A-4147-A177-3AD203B41FA5}">
                      <a16:colId xmlns:a16="http://schemas.microsoft.com/office/drawing/2014/main" val="437810949"/>
                    </a:ext>
                  </a:extLst>
                </a:gridCol>
              </a:tblGrid>
              <a:tr h="209169">
                <a:tc>
                  <a:txBody>
                    <a:bodyPr/>
                    <a:lstStyle/>
                    <a:p>
                      <a:r>
                        <a:rPr lang="en-GB" sz="1100" dirty="0">
                          <a:solidFill>
                            <a:schemeClr val="bg1"/>
                          </a:solidFill>
                        </a:rPr>
                        <a:t>Term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n-GB" sz="1100" dirty="0">
                          <a:solidFill>
                            <a:schemeClr val="bg1"/>
                          </a:solidFill>
                        </a:rPr>
                        <a:t>Definition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3139663138"/>
                  </a:ext>
                </a:extLst>
              </a:tr>
              <a:tr h="502443">
                <a:tc>
                  <a:txBody>
                    <a:bodyPr/>
                    <a:lstStyle/>
                    <a:p>
                      <a:pPr algn="l"/>
                      <a:r>
                        <a:rPr lang="en-GB" sz="1050" dirty="0">
                          <a:solidFill>
                            <a:schemeClr val="tx1"/>
                          </a:solidFill>
                        </a:rPr>
                        <a:t>Magna Carta</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‘Great Charter’ – a</a:t>
                      </a:r>
                      <a:r>
                        <a:rPr lang="en-GB" sz="1050" baseline="0" dirty="0"/>
                        <a:t> document outlining 63 clauses which limited the power of the monarch.</a:t>
                      </a:r>
                      <a:endParaRPr lang="en-GB" sz="1050" dirty="0"/>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6442870"/>
                  </a:ext>
                </a:extLst>
              </a:tr>
              <a:tr h="5024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Peasants’ Revolt</a:t>
                      </a:r>
                    </a:p>
                    <a:p>
                      <a:pPr algn="l"/>
                      <a:endParaRPr lang="en-GB" sz="1050" dirty="0">
                        <a:solidFill>
                          <a:schemeClr val="tx1"/>
                        </a:solidFill>
                      </a:endParaRP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A revolt in 1381 against King Richard II. This was caused by a variety of factors including the poll tax and anger at the King’s advisors.</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7286388"/>
                  </a:ext>
                </a:extLst>
              </a:tr>
              <a:tr h="362194">
                <a:tc>
                  <a:txBody>
                    <a:bodyPr/>
                    <a:lstStyle/>
                    <a:p>
                      <a:pPr algn="l"/>
                      <a:r>
                        <a:rPr lang="en-GB" sz="1050" dirty="0">
                          <a:solidFill>
                            <a:schemeClr val="tx1"/>
                          </a:solidFill>
                        </a:rPr>
                        <a:t>Reformation</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Name given to the events where Henry VIII broke with the Catholic Church and set up the Church of England in 1534. The monarch became the head of the Church of England.</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0413099"/>
                  </a:ext>
                </a:extLst>
              </a:tr>
              <a:tr h="34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Absolute monarchy</a:t>
                      </a:r>
                    </a:p>
                    <a:p>
                      <a:pPr algn="l"/>
                      <a:endParaRPr lang="en-GB" sz="1050" dirty="0">
                        <a:solidFill>
                          <a:schemeClr val="tx1"/>
                        </a:solidFill>
                      </a:endParaRP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A monarch who has absolute power over his or her people.</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3061424"/>
                  </a:ext>
                </a:extLst>
              </a:tr>
              <a:tr h="347812">
                <a:tc>
                  <a:txBody>
                    <a:bodyPr/>
                    <a:lstStyle/>
                    <a:p>
                      <a:pPr algn="l"/>
                      <a:r>
                        <a:rPr lang="en-GB" sz="1050" dirty="0">
                          <a:solidFill>
                            <a:schemeClr val="tx1"/>
                          </a:solidFill>
                        </a:rPr>
                        <a:t>Parliament</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The institution which makes laws. It is made up of the House of Commons and the House of Lords.</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7869361"/>
                  </a:ext>
                </a:extLst>
              </a:tr>
              <a:tr h="347812">
                <a:tc>
                  <a:txBody>
                    <a:bodyPr/>
                    <a:lstStyle/>
                    <a:p>
                      <a:pPr algn="l"/>
                      <a:r>
                        <a:rPr lang="en-GB" sz="1050" dirty="0">
                          <a:solidFill>
                            <a:schemeClr val="tx1"/>
                          </a:solidFill>
                        </a:rPr>
                        <a:t>Treason</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A crime against your own people, nation or monarch.</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4077575"/>
                  </a:ext>
                </a:extLst>
              </a:tr>
            </a:tbl>
          </a:graphicData>
        </a:graphic>
      </p:graphicFrame>
      <p:sp>
        <p:nvSpPr>
          <p:cNvPr id="18" name="Rectangle 17">
            <a:extLst>
              <a:ext uri="{FF2B5EF4-FFF2-40B4-BE49-F238E27FC236}">
                <a16:creationId xmlns:a16="http://schemas.microsoft.com/office/drawing/2014/main" id="{903868A9-851D-4E36-B55F-E8C558492852}"/>
              </a:ext>
            </a:extLst>
          </p:cNvPr>
          <p:cNvSpPr/>
          <p:nvPr/>
        </p:nvSpPr>
        <p:spPr>
          <a:xfrm>
            <a:off x="0" y="4124118"/>
            <a:ext cx="3965179" cy="276999"/>
          </a:xfrm>
          <a:prstGeom prst="rect">
            <a:avLst/>
          </a:prstGeom>
        </p:spPr>
        <p:txBody>
          <a:bodyPr wrap="square">
            <a:spAutoFit/>
          </a:bodyPr>
          <a:lstStyle/>
          <a:p>
            <a:r>
              <a:rPr lang="en-GB" sz="1200" b="1" dirty="0"/>
              <a:t>What key knowledge will I need in this and future topics?</a:t>
            </a:r>
          </a:p>
        </p:txBody>
      </p:sp>
      <p:pic>
        <p:nvPicPr>
          <p:cNvPr id="3" name="Picture 2">
            <a:extLst>
              <a:ext uri="{FF2B5EF4-FFF2-40B4-BE49-F238E27FC236}">
                <a16:creationId xmlns:a16="http://schemas.microsoft.com/office/drawing/2014/main" id="{43301CBC-9053-4221-80C7-57E4B8249F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2260" y="22003"/>
            <a:ext cx="825688" cy="685956"/>
          </a:xfrm>
          <a:prstGeom prst="rect">
            <a:avLst/>
          </a:prstGeom>
        </p:spPr>
      </p:pic>
      <p:pic>
        <p:nvPicPr>
          <p:cNvPr id="4" name="Picture 3" descr="A person with long hair and a beard&#10;&#10;Description automatically generated with low confidence">
            <a:extLst>
              <a:ext uri="{FF2B5EF4-FFF2-40B4-BE49-F238E27FC236}">
                <a16:creationId xmlns:a16="http://schemas.microsoft.com/office/drawing/2014/main" id="{BA6365CB-0DF3-41D8-8933-42D46A294A9A}"/>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7953459" y="-197362"/>
            <a:ext cx="3028950" cy="1514475"/>
          </a:xfrm>
          <a:prstGeom prst="rect">
            <a:avLst/>
          </a:prstGeom>
        </p:spPr>
      </p:pic>
    </p:spTree>
    <p:extLst>
      <p:ext uri="{BB962C8B-B14F-4D97-AF65-F5344CB8AC3E}">
        <p14:creationId xmlns:p14="http://schemas.microsoft.com/office/powerpoint/2010/main" val="8107029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635</TotalTime>
  <Words>561</Words>
  <Application>Microsoft Office PowerPoint</Application>
  <PresentationFormat>A4 Paper (210x297 mm)</PresentationFormat>
  <Paragraphs>70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J. Parsons</dc:creator>
  <cp:lastModifiedBy>Miss. T. Shorrock</cp:lastModifiedBy>
  <cp:revision>38</cp:revision>
  <cp:lastPrinted>2021-07-19T13:32:04Z</cp:lastPrinted>
  <dcterms:created xsi:type="dcterms:W3CDTF">2021-06-17T12:18:59Z</dcterms:created>
  <dcterms:modified xsi:type="dcterms:W3CDTF">2021-08-31T20:06:38Z</dcterms:modified>
</cp:coreProperties>
</file>