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00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64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589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079" y="1662253"/>
            <a:ext cx="12192000" cy="103820"/>
          </a:xfrm>
          <a:prstGeom prst="rect">
            <a:avLst/>
          </a:prstGeom>
          <a:solidFill>
            <a:srgbClr val="003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Museo 300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700808"/>
            <a:ext cx="12192000" cy="446449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Museo 300" panose="02000000000000000000" pitchFamily="2" charset="0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609600" y="2112938"/>
            <a:ext cx="10972800" cy="1388070"/>
          </a:xfrm>
          <a:prstGeom prst="rect">
            <a:avLst/>
          </a:prstGeom>
        </p:spPr>
        <p:txBody>
          <a:bodyPr/>
          <a:lstStyle>
            <a:lvl1pPr>
              <a:defRPr lang="en-GB" sz="8800" b="1" kern="1200" dirty="0">
                <a:solidFill>
                  <a:schemeClr val="bg1"/>
                </a:solidFill>
                <a:latin typeface="Candara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1171224" y="4221088"/>
            <a:ext cx="9955377" cy="77038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4400" b="1" kern="12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Unit Title</a:t>
            </a:r>
          </a:p>
        </p:txBody>
      </p:sp>
      <p:sp>
        <p:nvSpPr>
          <p:cNvPr id="9" name="Rectangle 8"/>
          <p:cNvSpPr/>
          <p:nvPr/>
        </p:nvSpPr>
        <p:spPr>
          <a:xfrm>
            <a:off x="231799" y="16416"/>
            <a:ext cx="22589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14374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GCSE PE @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CED8FB-603A-4451-910D-CABE623152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245" y="57480"/>
            <a:ext cx="3954604" cy="538946"/>
          </a:xfrm>
          <a:prstGeom prst="rect">
            <a:avLst/>
          </a:prstGeom>
        </p:spPr>
      </p:pic>
      <p:pic>
        <p:nvPicPr>
          <p:cNvPr id="1026" name="Picture 2" descr="AQA – education charity providing GCSEs, A-levels and support">
            <a:extLst>
              <a:ext uri="{FF2B5EF4-FFF2-40B4-BE49-F238E27FC236}">
                <a16:creationId xmlns:a16="http://schemas.microsoft.com/office/drawing/2014/main" id="{4FF4263D-8153-47F3-B230-327D308F7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0625" y="54203"/>
            <a:ext cx="761008" cy="570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808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1851"/>
            <a:ext cx="10972800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7414"/>
            <a:ext cx="10972800" cy="41659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205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144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63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14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80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96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21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18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61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95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70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7A5-14A7-4720-8453-9F404FF7A4B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77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0800000">
            <a:off x="-90171" y="-1983"/>
            <a:ext cx="12313920" cy="7128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Museo 300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76E07B-F1A2-4D0E-B666-E22722D09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134693"/>
            <a:ext cx="4726877" cy="501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516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3512F-2471-454F-B40A-910E57A791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536935" cy="1655762"/>
          </a:xfrm>
        </p:spPr>
        <p:txBody>
          <a:bodyPr/>
          <a:lstStyle/>
          <a:p>
            <a:r>
              <a:rPr lang="en-GB" dirty="0"/>
              <a:t>Health and Fitness Knowledge Organiser Year 7-9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53CE4F-2D8D-4991-92AC-E0BAF7D78A2B}"/>
              </a:ext>
            </a:extLst>
          </p:cNvPr>
          <p:cNvSpPr/>
          <p:nvPr/>
        </p:nvSpPr>
        <p:spPr>
          <a:xfrm>
            <a:off x="6532008" y="3127692"/>
            <a:ext cx="2321560" cy="26079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Honesty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Courage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Self-motivate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Responsibility 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Resilience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Integrity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Self-discipline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Self-belief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611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24048"/>
              </p:ext>
            </p:extLst>
          </p:nvPr>
        </p:nvGraphicFramePr>
        <p:xfrm>
          <a:off x="210671" y="157180"/>
          <a:ext cx="7467600" cy="24515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076960">
                  <a:extLst>
                    <a:ext uri="{9D8B030D-6E8A-4147-A177-3AD203B41FA5}">
                      <a16:colId xmlns:a16="http://schemas.microsoft.com/office/drawing/2014/main" val="3308441868"/>
                    </a:ext>
                  </a:extLst>
                </a:gridCol>
                <a:gridCol w="1783715">
                  <a:extLst>
                    <a:ext uri="{9D8B030D-6E8A-4147-A177-3AD203B41FA5}">
                      <a16:colId xmlns:a16="http://schemas.microsoft.com/office/drawing/2014/main" val="4148508196"/>
                    </a:ext>
                  </a:extLst>
                </a:gridCol>
                <a:gridCol w="2303780">
                  <a:extLst>
                    <a:ext uri="{9D8B030D-6E8A-4147-A177-3AD203B41FA5}">
                      <a16:colId xmlns:a16="http://schemas.microsoft.com/office/drawing/2014/main" val="786811272"/>
                    </a:ext>
                  </a:extLst>
                </a:gridCol>
                <a:gridCol w="2303145">
                  <a:extLst>
                    <a:ext uri="{9D8B030D-6E8A-4147-A177-3AD203B41FA5}">
                      <a16:colId xmlns:a16="http://schemas.microsoft.com/office/drawing/2014/main" val="1491199705"/>
                    </a:ext>
                  </a:extLst>
                </a:gridCol>
              </a:tblGrid>
              <a:tr h="245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Subject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Year 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Term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Topic:-health</a:t>
                      </a:r>
                      <a:r>
                        <a:rPr lang="en-GB" sz="1100" baseline="0" dirty="0">
                          <a:effectLst/>
                        </a:rPr>
                        <a:t> and Fitness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718602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846815"/>
              </p:ext>
            </p:extLst>
          </p:nvPr>
        </p:nvGraphicFramePr>
        <p:xfrm>
          <a:off x="59348" y="5056095"/>
          <a:ext cx="7230621" cy="17906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62560">
                  <a:extLst>
                    <a:ext uri="{9D8B030D-6E8A-4147-A177-3AD203B41FA5}">
                      <a16:colId xmlns:a16="http://schemas.microsoft.com/office/drawing/2014/main" val="162903367"/>
                    </a:ext>
                  </a:extLst>
                </a:gridCol>
                <a:gridCol w="642780">
                  <a:extLst>
                    <a:ext uri="{9D8B030D-6E8A-4147-A177-3AD203B41FA5}">
                      <a16:colId xmlns:a16="http://schemas.microsoft.com/office/drawing/2014/main" val="128745657"/>
                    </a:ext>
                  </a:extLst>
                </a:gridCol>
                <a:gridCol w="6425281">
                  <a:extLst>
                    <a:ext uri="{9D8B030D-6E8A-4147-A177-3AD203B41FA5}">
                      <a16:colId xmlns:a16="http://schemas.microsoft.com/office/drawing/2014/main" val="1533877816"/>
                    </a:ext>
                  </a:extLst>
                </a:gridCol>
              </a:tblGrid>
              <a:tr h="266523">
                <a:tc gridSpan="3"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Command Words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83870"/>
                  </a:ext>
                </a:extLst>
              </a:tr>
              <a:tr h="2249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Recall one or more pieces of information.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5454131"/>
                  </a:ext>
                </a:extLst>
              </a:tr>
              <a:tr h="2417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State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Write down what the term in the question means.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4586631"/>
                  </a:ext>
                </a:extLst>
              </a:tr>
              <a:tr h="2333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Give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Recall one or more pieces of information.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491231"/>
                  </a:ext>
                </a:extLst>
              </a:tr>
              <a:tr h="2249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Describe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Give an account in words of someone or something including all of the relevant characteristics, qualities or events.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6549400"/>
                  </a:ext>
                </a:extLst>
              </a:tr>
              <a:tr h="2249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Explain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Make an idea, situation or problem clear by describing it in detail revealing relevant data or facts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9315453"/>
                  </a:ext>
                </a:extLst>
              </a:tr>
              <a:tr h="2249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How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Discuss the creation of something giving specific references to support.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4751525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900384"/>
              </p:ext>
            </p:extLst>
          </p:nvPr>
        </p:nvGraphicFramePr>
        <p:xfrm>
          <a:off x="247771" y="540973"/>
          <a:ext cx="3642000" cy="382239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40793">
                  <a:extLst>
                    <a:ext uri="{9D8B030D-6E8A-4147-A177-3AD203B41FA5}">
                      <a16:colId xmlns:a16="http://schemas.microsoft.com/office/drawing/2014/main" val="1135235713"/>
                    </a:ext>
                  </a:extLst>
                </a:gridCol>
                <a:gridCol w="1215713">
                  <a:extLst>
                    <a:ext uri="{9D8B030D-6E8A-4147-A177-3AD203B41FA5}">
                      <a16:colId xmlns:a16="http://schemas.microsoft.com/office/drawing/2014/main" val="594108707"/>
                    </a:ext>
                  </a:extLst>
                </a:gridCol>
                <a:gridCol w="2185494">
                  <a:extLst>
                    <a:ext uri="{9D8B030D-6E8A-4147-A177-3AD203B41FA5}">
                      <a16:colId xmlns:a16="http://schemas.microsoft.com/office/drawing/2014/main" val="61539101"/>
                    </a:ext>
                  </a:extLst>
                </a:gridCol>
              </a:tblGrid>
              <a:tr h="219838">
                <a:tc gridSpan="3"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Name of Topic:- Training</a:t>
                      </a:r>
                      <a:r>
                        <a:rPr lang="en-GB" sz="1100" baseline="0" dirty="0">
                          <a:effectLst/>
                        </a:rPr>
                        <a:t> Methods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067561"/>
                  </a:ext>
                </a:extLst>
              </a:tr>
              <a:tr h="6595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Interval Training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 that involves set periods of work followed by set periods of rest.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1568237"/>
                  </a:ext>
                </a:extLst>
              </a:tr>
              <a:tr h="6595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Continuous Training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Cooper Run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 Country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Exercising for a sustained period of time without rest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fitness test in which you try to cover as much distance as possible in 12 minutes.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Individual runs a race over natural terrain such as the playing fields.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186071"/>
                  </a:ext>
                </a:extLst>
              </a:tr>
              <a:tr h="8793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Circuit</a:t>
                      </a:r>
                      <a:r>
                        <a:rPr lang="en-GB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Training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series of exercises performed one after the other with a rest in between. Each circuit involves different activities called ‘stations’.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4259271"/>
                  </a:ext>
                </a:extLst>
              </a:tr>
              <a:tr h="6365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Fartlek Training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Also known as </a:t>
                      </a: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‘speed play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’, this type of training involves performers varying their speed / intensity.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854309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957508"/>
              </p:ext>
            </p:extLst>
          </p:nvPr>
        </p:nvGraphicFramePr>
        <p:xfrm>
          <a:off x="3944471" y="540973"/>
          <a:ext cx="3345498" cy="134112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968182167"/>
                    </a:ext>
                  </a:extLst>
                </a:gridCol>
                <a:gridCol w="3137218">
                  <a:extLst>
                    <a:ext uri="{9D8B030D-6E8A-4147-A177-3AD203B41FA5}">
                      <a16:colId xmlns:a16="http://schemas.microsoft.com/office/drawing/2014/main" val="2058342050"/>
                    </a:ext>
                  </a:extLst>
                </a:gridCol>
              </a:tblGrid>
              <a:tr h="99919">
                <a:tc gridSpan="2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Year</a:t>
                      </a:r>
                      <a:r>
                        <a:rPr lang="en-GB" sz="1100" baseline="0" dirty="0">
                          <a:effectLst/>
                          <a:latin typeface="+mn-lt"/>
                        </a:rPr>
                        <a:t> 8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384978"/>
                  </a:ext>
                </a:extLst>
              </a:tr>
              <a:tr h="5129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Aerobic</a:t>
                      </a:r>
                      <a:r>
                        <a:rPr lang="en-GB" sz="1100" baseline="0" dirty="0"/>
                        <a:t> Training is the ability to train/exercise with the presence of oxygen</a:t>
                      </a:r>
                    </a:p>
                    <a:p>
                      <a:endParaRPr lang="en-GB" sz="110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Anaerobic training is the ability to train/exercise without the presence of Oxygen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  <a:p>
                      <a:endParaRPr lang="en-GB" sz="11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672445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182807"/>
              </p:ext>
            </p:extLst>
          </p:nvPr>
        </p:nvGraphicFramePr>
        <p:xfrm>
          <a:off x="4199860" y="2179675"/>
          <a:ext cx="3161892" cy="21836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6849">
                  <a:extLst>
                    <a:ext uri="{9D8B030D-6E8A-4147-A177-3AD203B41FA5}">
                      <a16:colId xmlns:a16="http://schemas.microsoft.com/office/drawing/2014/main" val="3276500004"/>
                    </a:ext>
                  </a:extLst>
                </a:gridCol>
                <a:gridCol w="2965043">
                  <a:extLst>
                    <a:ext uri="{9D8B030D-6E8A-4147-A177-3AD203B41FA5}">
                      <a16:colId xmlns:a16="http://schemas.microsoft.com/office/drawing/2014/main" val="696656072"/>
                    </a:ext>
                  </a:extLst>
                </a:gridCol>
              </a:tblGrid>
              <a:tr h="311695">
                <a:tc gridSpan="2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F.I.T.T       Principles of training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569555"/>
                  </a:ext>
                </a:extLst>
              </a:tr>
              <a:tr h="18720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/>
                        <a:t>Principles of Overload (F.I.T.T) 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/>
                        <a:t>Works with the principle of PROGRESSIVE OVERLOAD.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F =</a:t>
                      </a:r>
                      <a:r>
                        <a:rPr lang="en-GB" sz="1100" b="1" dirty="0"/>
                        <a:t> Frequency </a:t>
                      </a:r>
                      <a:r>
                        <a:rPr lang="en-GB" sz="1100" dirty="0"/>
                        <a:t>–refers to how often someone trains..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I = </a:t>
                      </a:r>
                      <a:r>
                        <a:rPr lang="en-GB" sz="1100" b="1" dirty="0"/>
                        <a:t>Intensity</a:t>
                      </a:r>
                      <a:r>
                        <a:rPr lang="en-GB" sz="1100" dirty="0"/>
                        <a:t> - how hard a performer trains e.g. how fast they run.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 =</a:t>
                      </a:r>
                      <a:r>
                        <a:rPr lang="en-GB" sz="1100" b="1" dirty="0"/>
                        <a:t> Time </a:t>
                      </a:r>
                      <a:r>
                        <a:rPr lang="en-GB" sz="1100" dirty="0"/>
                        <a:t>- refers to how long you train for. T = </a:t>
                      </a:r>
                      <a:r>
                        <a:rPr lang="en-GB" sz="1100" b="1" dirty="0"/>
                        <a:t>Type</a:t>
                      </a:r>
                      <a:r>
                        <a:rPr lang="en-GB" sz="1100" dirty="0"/>
                        <a:t> -refers to the type of training used.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674185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FB02E0BE-62F8-404E-B7D5-B45AFFD2D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8235" y="553050"/>
            <a:ext cx="3499407" cy="2658086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6831CB8-F6AF-4C65-8842-69246EF405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23187"/>
              </p:ext>
            </p:extLst>
          </p:nvPr>
        </p:nvGraphicFramePr>
        <p:xfrm>
          <a:off x="7849841" y="3646865"/>
          <a:ext cx="3345498" cy="175997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276500004"/>
                    </a:ext>
                  </a:extLst>
                </a:gridCol>
                <a:gridCol w="3137218">
                  <a:extLst>
                    <a:ext uri="{9D8B030D-6E8A-4147-A177-3AD203B41FA5}">
                      <a16:colId xmlns:a16="http://schemas.microsoft.com/office/drawing/2014/main" val="696656072"/>
                    </a:ext>
                  </a:extLst>
                </a:gridCol>
              </a:tblGrid>
              <a:tr h="251214">
                <a:tc gridSpan="2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dirty="0">
                          <a:effectLst/>
                        </a:rPr>
                        <a:t>Sets</a:t>
                      </a:r>
                      <a:r>
                        <a:rPr lang="en-GB" sz="1100" baseline="0" dirty="0">
                          <a:effectLst/>
                        </a:rPr>
                        <a:t> and Reps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569555"/>
                  </a:ext>
                </a:extLst>
              </a:tr>
              <a:tr h="5129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Rep</a:t>
                      </a:r>
                      <a:r>
                        <a:rPr lang="en-GB" sz="11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 (repetition) is one complete motion of an exercise.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  <a:r>
                        <a:rPr lang="en-GB" sz="1100" b="1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et</a:t>
                      </a:r>
                      <a:r>
                        <a:rPr lang="en-GB" sz="11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 is a group of consecutive </a:t>
                      </a:r>
                      <a:r>
                        <a:rPr lang="en-GB" sz="1100" b="1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repetitions</a:t>
                      </a:r>
                      <a:r>
                        <a:rPr lang="en-GB" sz="11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. For example, you can say, “I did two </a:t>
                      </a:r>
                      <a:r>
                        <a:rPr lang="en-GB" sz="1100" b="1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sets</a:t>
                      </a:r>
                      <a:r>
                        <a:rPr lang="en-GB" sz="11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 of ten </a:t>
                      </a:r>
                      <a:r>
                        <a:rPr lang="en-GB" sz="1100" b="1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reps</a:t>
                      </a:r>
                      <a:r>
                        <a:rPr lang="en-GB" sz="11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 on the chest press.”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This </a:t>
                      </a:r>
                      <a:r>
                        <a:rPr lang="en-GB" sz="1100" b="1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means</a:t>
                      </a:r>
                      <a:r>
                        <a:rPr lang="en-GB" sz="1100" b="0" i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 that you did ten consecutive chest presses, rested, and then did another ten chest presses.</a:t>
                      </a:r>
                      <a:endParaRPr lang="en-GB" sz="11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674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260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009235"/>
              </p:ext>
            </p:extLst>
          </p:nvPr>
        </p:nvGraphicFramePr>
        <p:xfrm>
          <a:off x="210671" y="157180"/>
          <a:ext cx="7467600" cy="24515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076960">
                  <a:extLst>
                    <a:ext uri="{9D8B030D-6E8A-4147-A177-3AD203B41FA5}">
                      <a16:colId xmlns:a16="http://schemas.microsoft.com/office/drawing/2014/main" val="3308441868"/>
                    </a:ext>
                  </a:extLst>
                </a:gridCol>
                <a:gridCol w="1783715">
                  <a:extLst>
                    <a:ext uri="{9D8B030D-6E8A-4147-A177-3AD203B41FA5}">
                      <a16:colId xmlns:a16="http://schemas.microsoft.com/office/drawing/2014/main" val="4148508196"/>
                    </a:ext>
                  </a:extLst>
                </a:gridCol>
                <a:gridCol w="2303780">
                  <a:extLst>
                    <a:ext uri="{9D8B030D-6E8A-4147-A177-3AD203B41FA5}">
                      <a16:colId xmlns:a16="http://schemas.microsoft.com/office/drawing/2014/main" val="786811272"/>
                    </a:ext>
                  </a:extLst>
                </a:gridCol>
                <a:gridCol w="2303145">
                  <a:extLst>
                    <a:ext uri="{9D8B030D-6E8A-4147-A177-3AD203B41FA5}">
                      <a16:colId xmlns:a16="http://schemas.microsoft.com/office/drawing/2014/main" val="1491199705"/>
                    </a:ext>
                  </a:extLst>
                </a:gridCol>
              </a:tblGrid>
              <a:tr h="245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Subject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Year 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Term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Topic:-health</a:t>
                      </a:r>
                      <a:r>
                        <a:rPr lang="en-GB" sz="1100" baseline="0" dirty="0">
                          <a:effectLst/>
                        </a:rPr>
                        <a:t> and Fitness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718602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C646CA8-F8BC-4FAD-A858-B3A2451AF1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105864"/>
              </p:ext>
            </p:extLst>
          </p:nvPr>
        </p:nvGraphicFramePr>
        <p:xfrm>
          <a:off x="7774981" y="3429000"/>
          <a:ext cx="4195051" cy="33528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61170">
                  <a:extLst>
                    <a:ext uri="{9D8B030D-6E8A-4147-A177-3AD203B41FA5}">
                      <a16:colId xmlns:a16="http://schemas.microsoft.com/office/drawing/2014/main" val="1403940628"/>
                    </a:ext>
                  </a:extLst>
                </a:gridCol>
                <a:gridCol w="3933881">
                  <a:extLst>
                    <a:ext uri="{9D8B030D-6E8A-4147-A177-3AD203B41FA5}">
                      <a16:colId xmlns:a16="http://schemas.microsoft.com/office/drawing/2014/main" val="3945275389"/>
                    </a:ext>
                  </a:extLst>
                </a:gridCol>
              </a:tblGrid>
              <a:tr h="148784">
                <a:tc gridSpan="2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Year</a:t>
                      </a:r>
                      <a:r>
                        <a:rPr lang="en-GB" sz="1100" baseline="0" dirty="0">
                          <a:effectLst/>
                          <a:latin typeface="+mn-lt"/>
                        </a:rPr>
                        <a:t> 8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218671"/>
                  </a:ext>
                </a:extLst>
              </a:tr>
              <a:tr h="295311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Principles of Training (S.P.O.R.T):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S = </a:t>
                      </a:r>
                      <a:r>
                        <a:rPr lang="en-GB" sz="1100" b="1" dirty="0"/>
                        <a:t>Specificity</a:t>
                      </a:r>
                    </a:p>
                    <a:p>
                      <a:r>
                        <a:rPr lang="en-GB" sz="1100" dirty="0"/>
                        <a:t>Training should be specific to the needs of an individual and demands of the sport that they take part in. </a:t>
                      </a:r>
                    </a:p>
                    <a:p>
                      <a:endParaRPr lang="en-GB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PO = </a:t>
                      </a:r>
                      <a:r>
                        <a:rPr lang="en-GB" sz="1100" b="1" dirty="0"/>
                        <a:t>Progressive Overload</a:t>
                      </a:r>
                    </a:p>
                    <a:p>
                      <a:r>
                        <a:rPr lang="en-GB" sz="1100" dirty="0"/>
                        <a:t>Working harder than normal whilst gradually and sensibly increasing the  intensity of training.</a:t>
                      </a:r>
                    </a:p>
                    <a:p>
                      <a:endParaRPr lang="en-GB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R = </a:t>
                      </a:r>
                      <a:r>
                        <a:rPr lang="en-GB" sz="1100" b="1" dirty="0"/>
                        <a:t>Reversibility</a:t>
                      </a:r>
                    </a:p>
                    <a:p>
                      <a:r>
                        <a:rPr lang="en-GB" sz="1100" dirty="0"/>
                        <a:t> If an individual stops or decreases their training level, then  fitness and </a:t>
                      </a:r>
                    </a:p>
                    <a:p>
                      <a:r>
                        <a:rPr lang="en-GB" sz="1100" dirty="0"/>
                        <a:t> performance are likely to drop.</a:t>
                      </a:r>
                    </a:p>
                    <a:p>
                      <a:endParaRPr lang="en-GB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 = </a:t>
                      </a:r>
                      <a:r>
                        <a:rPr lang="en-GB" sz="1100" b="1" dirty="0"/>
                        <a:t>Tedium</a:t>
                      </a:r>
                    </a:p>
                    <a:p>
                      <a:r>
                        <a:rPr lang="en-GB" sz="1100" dirty="0"/>
                        <a:t>Tedium refers to boredom. Training should be altered and varied to prevent an individual from getting bored and demotivated.</a:t>
                      </a:r>
                    </a:p>
                    <a:p>
                      <a:endParaRPr lang="en-GB" sz="1100" dirty="0"/>
                    </a:p>
                    <a:p>
                      <a:endParaRPr lang="en-GB" sz="11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7931592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E46FFCF1-5599-43E2-AD8A-3F8F543C8A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360"/>
          <a:stretch/>
        </p:blipFill>
        <p:spPr>
          <a:xfrm>
            <a:off x="462329" y="402335"/>
            <a:ext cx="9677400" cy="149358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A8E80BA-3827-497F-ADB4-42A9BF4E1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28" y="1842193"/>
            <a:ext cx="9946802" cy="15169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5B366FB-4D42-4BBB-98A3-DC4680E637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203" y="3756279"/>
            <a:ext cx="2703992" cy="283885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D4C4690-9EB9-4003-B7E3-48F2CA7BA9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6101" y="3641818"/>
            <a:ext cx="3648075" cy="295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863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P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PE" id="{252ADFC7-4C27-4EDF-8807-FD59CC97A1C1}" vid="{1A32D7F5-25E7-42A1-B499-A78EF5DCE7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465</Words>
  <Application>Microsoft Office PowerPoint</Application>
  <PresentationFormat>Widescreen</PresentationFormat>
  <Paragraphs>83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Arial</vt:lpstr>
      <vt:lpstr>Calibri</vt:lpstr>
      <vt:lpstr>Calibri Light</vt:lpstr>
      <vt:lpstr>Candara</vt:lpstr>
      <vt:lpstr>Museo 300</vt:lpstr>
      <vt:lpstr>Symbol</vt:lpstr>
      <vt:lpstr>Tahoma</vt:lpstr>
      <vt:lpstr>Times New Roman</vt:lpstr>
      <vt:lpstr>Office Theme</vt:lpstr>
      <vt:lpstr>ThemePE</vt:lpstr>
      <vt:lpstr>Health and Fitness Knowledge Organiser Year 7-9</vt:lpstr>
      <vt:lpstr>PowerPoint Presentation</vt:lpstr>
      <vt:lpstr>PowerPoint Presentation</vt:lpstr>
    </vt:vector>
  </TitlesOfParts>
  <Company>Bridgewater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 K. Powell</dc:creator>
  <cp:lastModifiedBy>Mr. T. Lambrianides</cp:lastModifiedBy>
  <cp:revision>80</cp:revision>
  <dcterms:created xsi:type="dcterms:W3CDTF">2019-06-10T16:10:50Z</dcterms:created>
  <dcterms:modified xsi:type="dcterms:W3CDTF">2022-12-14T10:57:14Z</dcterms:modified>
</cp:coreProperties>
</file>