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2" r:id="rId2"/>
    <p:sldId id="273" r:id="rId3"/>
    <p:sldId id="321" r:id="rId4"/>
    <p:sldId id="300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rs. E. Antrobus" initials="MEA" lastIdx="1" clrIdx="0">
    <p:extLst>
      <p:ext uri="{19B8F6BF-5375-455C-9EA6-DF929625EA0E}">
        <p15:presenceInfo xmlns:p15="http://schemas.microsoft.com/office/powerpoint/2012/main" userId="S-1-5-21-1380725192-2703233157-2235352154-5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4" autoAdjust="0"/>
    <p:restoredTop sz="83392" autoAdjust="0"/>
  </p:normalViewPr>
  <p:slideViewPr>
    <p:cSldViewPr snapToGrid="0">
      <p:cViewPr varScale="1">
        <p:scale>
          <a:sx n="76" d="100"/>
          <a:sy n="76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C67A5-6C7F-4307-A4C8-9BC79A48B2C6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54725-B0F5-434B-A295-FA4FC5E12D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2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Knowledge Organiser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59BA3-5277-4CC4-9597-3CD39410CF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7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Knowledge Organiser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159BA3-5277-4CC4-9597-3CD39410CF5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76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F6F56-BE63-4798-8D91-5789C76146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046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25EAB-DE9E-490F-B1A3-DEBC114E94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CD061B-3ADD-4CE0-9C15-EAF745AA0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B9FF3-AE5E-4043-9042-EAAE328F0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8ABF9-6117-4BFC-8155-40AE9A6AD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024B0-9E7A-476F-97EA-1BBF36C0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64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D7890-1E01-4877-92D7-C841C408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6157E5-879A-4B91-A1DD-04A47E8E5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F538B-5AC9-4A16-87B6-A4F1A987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421D-9A2A-4C0B-B01F-735D91A3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2813-9EDF-4AEF-A55F-5C5A9261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2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57A21C-C73A-4213-AB1A-D8ABE24F1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D37E8-0174-4C40-B690-E2CBF2F60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37455-2372-451D-99F4-74714939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CBCBC-18F1-4BD7-A7BE-19802A9E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BEA7A-1D42-47A7-9595-EDBA50C19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84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91BC-CB94-4C20-B1AD-A7FC91753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DEC74-9645-4647-A12A-3A995EA7B7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DBB04-0482-4F7A-B857-6BA89FE0E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F2A97-2EB1-4AC9-8A40-8A5DD8399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AFFCD-A1DE-4E23-AFD4-97A9CD7F8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2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33589-B5FA-47D1-91F0-6943DBB1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FBE1B-D12A-4DEF-A0D3-7A655370B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95E87-649E-4D9A-B128-AE747C54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3C387-B9C9-440A-A867-5868CA34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4D06C3-A401-4E94-BDE5-AEE66B68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21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5773-259E-40E1-BDF9-8E64E99E9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B15FF-912D-437E-B8B9-A1F1E7FFC7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7B1C7A-B8FF-4ED4-A96A-B97AB1FC34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2BDA4-1EE8-4458-9605-D26C142D8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149A5-D02B-4552-A67E-446D0AB8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BFC5F-D403-49B6-A060-F046945CB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784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6044D-D377-46A1-9EEA-75052C219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193B31-5F6F-43FF-AA7C-42A4E5224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FABC5-E77E-46A4-B2FA-1F6A454A1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C88489-6A72-4156-AA44-1C7CDE08C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D3B681-3AAE-4006-8FC7-D3899CC3C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713795-9397-4F32-8F07-266958C16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348946-4DF2-4DE8-8D74-55B9A433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C977BB-2698-4ED7-B939-BE0F6610A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87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690CF-33DD-4296-89EB-36BFF820A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A03B7-F652-44BB-992A-564D6489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713051-8F4E-425C-9C95-539AD431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AEFA89-1547-4A38-830F-BCB41B8C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34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E751E9-F143-4924-A4C5-E5195252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7A8F3E-F0EB-407B-B09B-CCEE0DE6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714B7F-CAC0-4BD5-83B3-B2F3D8C1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76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34C9-047B-47A8-B09B-EACB91078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EF6E0-B2F0-4962-B448-33F5EB431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50CFB7-09EE-4D7F-8D94-776B090C3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B561D3-EE44-4BEC-99C3-C8ECA0DDF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52B0E6-E6A1-4C26-99C4-EB6CC52B9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BCE03-74D0-4195-9601-3B23490F8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7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4DCF5-A71D-47EA-AFB9-7F3EA3063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6547E-DC81-485A-BA09-C12D4A673D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89084B-AADB-4C85-B937-BB491FA4F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33051F-8CF7-48BA-9FB3-E9C3C7596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D8CAF-9A20-407F-9B5F-F8FA4F690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1ED37E-81BB-4FAF-95BC-634F61C77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48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E9AC2-BC93-4137-9060-8EE831C9F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A3568-A99F-49BF-8C56-6F5060253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350D4-1ECD-4BB0-9950-77231D2CCA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9D4C3-5E28-4508-90AF-1E89DF5ABD71}" type="datetimeFigureOut">
              <a:rPr lang="en-GB" smtClean="0"/>
              <a:t>12/12/2022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654635-DAEA-4CBC-920A-8F2F20966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0B0D4-F1F6-4E6F-96FE-00CF3EFF7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02ACE-57B9-410D-A9EC-A726EB97A3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8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8834" y="267167"/>
            <a:ext cx="849167" cy="468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18860" y="397137"/>
          <a:ext cx="5600699" cy="1721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337786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1727358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17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ICT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Year 7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E-Safety/web</a:t>
                      </a:r>
                      <a:r>
                        <a:rPr lang="en-GB" sz="800" baseline="0" dirty="0">
                          <a:effectLst/>
                        </a:rPr>
                        <a:t> Design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45403" y="706194"/>
          <a:ext cx="4121743" cy="2916496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22156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886483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013104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49426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E-Safety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Blog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personal website on which a person records their opinions.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Chatroom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‘virtual room’ where users can ‘talk’ with each other by typing.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788274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friendships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Characteristics of good online friendships include </a:t>
                      </a:r>
                      <a:r>
                        <a:rPr lang="en-GB" sz="900" dirty="0"/>
                        <a:t>Support, consent, trust and kindness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91775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Cyberbullying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Bullying that takes place using digital/electronic devices.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01450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Cyberstalking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Stalking someone online.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19665"/>
                  </a:ext>
                </a:extLst>
              </a:tr>
              <a:tr h="4492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Cyberspace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term for the Internet which is often viewed as a virtual world.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206209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Fabotage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slang word for ‘Facebook Sabotage’.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884687"/>
                  </a:ext>
                </a:extLst>
              </a:tr>
              <a:tr h="2970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Filter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Preventing certain types of material from reaching your PC.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25891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45402" y="5319998"/>
          <a:ext cx="4124794" cy="114500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519383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3477141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168695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Command Words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18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State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specific name</a:t>
                      </a:r>
                      <a:r>
                        <a:rPr lang="en-GB" sz="800" baseline="0" dirty="0">
                          <a:effectLst/>
                        </a:rPr>
                        <a:t> or </a:t>
                      </a:r>
                      <a:r>
                        <a:rPr lang="en-GB" sz="800" dirty="0">
                          <a:effectLst/>
                        </a:rPr>
                        <a:t>value without explanation or calculation.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1749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Present information which determines the importance of an event or issue.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91231"/>
                  </a:ext>
                </a:extLst>
              </a:tr>
              <a:tr h="168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Describe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detailed account of a situation, event, pattern or process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168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Explain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detailed account including reasons or causes.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the implications and limitations; to make judgements about the ideas, works, solutions or methods in relation to selected criteria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648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199797" y="5319999"/>
          <a:ext cx="4122118" cy="114654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899209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094639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41323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Key Words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E-Safety is …..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Making sure that </a:t>
                      </a:r>
                      <a:r>
                        <a:rPr lang="en-GB" sz="800" b="1" dirty="0">
                          <a:effectLst/>
                        </a:rPr>
                        <a:t>YOU</a:t>
                      </a:r>
                      <a:r>
                        <a:rPr lang="en-GB" sz="800" dirty="0">
                          <a:effectLst/>
                        </a:rPr>
                        <a:t> are protected from harm when using the Internet and other technology</a:t>
                      </a:r>
                      <a:r>
                        <a:rPr lang="en-GB" sz="800" baseline="0" dirty="0">
                          <a:effectLst/>
                        </a:rPr>
                        <a:t> and </a:t>
                      </a:r>
                      <a:r>
                        <a:rPr lang="en-GB" sz="800" b="1" dirty="0">
                          <a:effectLst/>
                        </a:rPr>
                        <a:t>YOU</a:t>
                      </a:r>
                      <a:r>
                        <a:rPr lang="en-GB" sz="800" dirty="0">
                          <a:effectLst/>
                        </a:rPr>
                        <a:t> get the maximum benefit when using any technology without risk to yourself or others.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Target Audience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group of people at which the website is aimed e.g. teenage girls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 Purpose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The reason for which the website has been created e.g. to</a:t>
                      </a:r>
                      <a:r>
                        <a:rPr lang="en-GB" sz="800" baseline="0" dirty="0">
                          <a:effectLst/>
                        </a:rPr>
                        <a:t> entertain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Intuitive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Easy</a:t>
                      </a:r>
                      <a:r>
                        <a:rPr lang="en-GB" sz="800" baseline="0" dirty="0">
                          <a:effectLst/>
                        </a:rPr>
                        <a:t> to use and understand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>
                          <a:effectLst/>
                        </a:rPr>
                        <a:t> House-style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preferred way to present/layout digital material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845402" y="3643942"/>
          <a:ext cx="4121744" cy="152493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7723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3944514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126609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Features of a well-designed</a:t>
                      </a:r>
                      <a:r>
                        <a:rPr lang="en-GB" sz="800" baseline="0" dirty="0">
                          <a:effectLst/>
                        </a:rPr>
                        <a:t> website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</a:t>
                      </a: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eets the needs of the target audience.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fit for the purpose intended e.g. to sell things, to entertain, to provide information etc.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788274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images on 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are effective, of good quality and are appropriate for the target audience.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91775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text/information on the website is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concise, of good quality and is appropriate for the target audience.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0145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199797" y="706196"/>
          <a:ext cx="4121744" cy="279753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22156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695114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204474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33823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E-Safety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program that helps stop hackers, viruses and worms reach your PC.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369043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Flaming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Sending an offensive message to a specific person over the Internet.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6497508"/>
                  </a:ext>
                </a:extLst>
              </a:tr>
              <a:tr h="266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Forum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online discussion group, like a chat room.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266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Griefing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player in an online game deliberately irritates other players.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266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Hacker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People who gain unauthorised access to data using a computer.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2660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Malware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‘Malicious software’, programs that damage your computer.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Troll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person who posts inflammatory comments in an online community.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5946915"/>
                  </a:ext>
                </a:extLst>
              </a:tr>
              <a:tr h="425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Zipit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 by </a:t>
                      </a:r>
                      <a:r>
                        <a:rPr lang="en-GB" sz="9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Childline</a:t>
                      </a: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The app helps teenagers deal with difficult sexting and flirting situations.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334036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99797" y="3643942"/>
          <a:ext cx="4121744" cy="1550853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02094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3919650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148091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Features of a well-designed</a:t>
                      </a:r>
                      <a:r>
                        <a:rPr lang="en-GB" sz="800" baseline="0" dirty="0">
                          <a:effectLst/>
                        </a:rPr>
                        <a:t> website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94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layout of 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efficient and intuitive.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119665"/>
                  </a:ext>
                </a:extLst>
              </a:tr>
              <a:tr h="406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hyperlinks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navigation features on the website make it easy for the target audience to use.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9206209"/>
                  </a:ext>
                </a:extLst>
              </a:tr>
              <a:tr h="4069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website has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 appropriate ‘h</a:t>
                      </a: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ouse-style’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effective colour scheme that meets the needs of the target audience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884687"/>
                  </a:ext>
                </a:extLst>
              </a:tr>
              <a:tr h="294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information provided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on the website is up-to-date, reliable and valid.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525891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6C4255B9-D67B-425C-B12C-89423D9F2705}"/>
              </a:ext>
            </a:extLst>
          </p:cNvPr>
          <p:cNvSpPr/>
          <p:nvPr/>
        </p:nvSpPr>
        <p:spPr>
          <a:xfrm rot="16200000">
            <a:off x="-2347841" y="2959090"/>
            <a:ext cx="6307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Organiser</a:t>
            </a:r>
          </a:p>
        </p:txBody>
      </p:sp>
    </p:spTree>
    <p:extLst>
      <p:ext uri="{BB962C8B-B14F-4D97-AF65-F5344CB8AC3E}">
        <p14:creationId xmlns:p14="http://schemas.microsoft.com/office/powerpoint/2010/main" val="103026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C4255B9-D67B-425C-B12C-89423D9F2705}"/>
              </a:ext>
            </a:extLst>
          </p:cNvPr>
          <p:cNvSpPr/>
          <p:nvPr/>
        </p:nvSpPr>
        <p:spPr>
          <a:xfrm rot="16200000">
            <a:off x="-2904425" y="2978968"/>
            <a:ext cx="63071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Knowledge </a:t>
            </a:r>
            <a:r>
              <a:rPr lang="en-US" sz="5400" b="1" cap="none" spc="0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Organiser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2873-ED51-4FFF-A14E-5150338A42E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17" y="175334"/>
            <a:ext cx="11481171" cy="6438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74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CFA607-F35C-496F-A2D5-9F936EDADF6B}"/>
              </a:ext>
            </a:extLst>
          </p:cNvPr>
          <p:cNvSpPr/>
          <p:nvPr/>
        </p:nvSpPr>
        <p:spPr>
          <a:xfrm>
            <a:off x="0" y="5800299"/>
            <a:ext cx="12192000" cy="105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18EFFC-AB93-4CA2-B3AA-2BE6B7424164}"/>
              </a:ext>
            </a:extLst>
          </p:cNvPr>
          <p:cNvSpPr txBox="1"/>
          <p:nvPr/>
        </p:nvSpPr>
        <p:spPr>
          <a:xfrm>
            <a:off x="7636725" y="3037136"/>
            <a:ext cx="4507150" cy="1323439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Methods of Promotion &amp; advertising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Television Adverts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Radio Adverts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Social Media – Posts, Own Channel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Print – leaflets, newspapers, magazines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E6B1AE-8196-442A-A9B4-46BAC3CC7E65}"/>
              </a:ext>
            </a:extLst>
          </p:cNvPr>
          <p:cNvSpPr/>
          <p:nvPr/>
        </p:nvSpPr>
        <p:spPr>
          <a:xfrm>
            <a:off x="7610322" y="4462005"/>
            <a:ext cx="4557615" cy="2062103"/>
          </a:xfrm>
          <a:prstGeom prst="rect">
            <a:avLst/>
          </a:prstGeom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The </a:t>
            </a:r>
            <a:r>
              <a:rPr lang="en-US" sz="1600" b="1" u="sng" dirty="0">
                <a:solidFill>
                  <a:srgbClr val="000000"/>
                </a:solidFill>
                <a:latin typeface="Gill Sans MT" panose="020B0502020104020203" pitchFamily="34" charset="0"/>
              </a:rPr>
              <a:t>target market</a:t>
            </a:r>
            <a:r>
              <a:rPr lang="en-US" sz="1600" u="sng" dirty="0">
                <a:solidFill>
                  <a:srgbClr val="000000"/>
                </a:solidFill>
                <a:latin typeface="Gill Sans MT" panose="020B0502020104020203" pitchFamily="34" charset="0"/>
              </a:rPr>
              <a:t> is </a:t>
            </a:r>
            <a:r>
              <a:rPr lang="en-US" sz="1600" dirty="0">
                <a:solidFill>
                  <a:srgbClr val="000000"/>
                </a:solidFill>
                <a:latin typeface="Gill Sans MT" panose="020B0502020104020203" pitchFamily="34" charset="0"/>
              </a:rPr>
              <a:t>who you want to sell your goods or services to.  ​This will be a specific market segment or group of     customers with similar characteristics </a:t>
            </a:r>
          </a:p>
          <a:p>
            <a:pPr fontAlgn="base"/>
            <a:r>
              <a:rPr lang="en-US" sz="1600" dirty="0">
                <a:solidFill>
                  <a:srgbClr val="000000"/>
                </a:solidFill>
                <a:latin typeface="Gill Sans MT" panose="020B0502020104020203" pitchFamily="34" charset="0"/>
              </a:rPr>
              <a:t>e.g. males, aged 12-16.  </a:t>
            </a:r>
          </a:p>
          <a:p>
            <a:pPr fontAlgn="base"/>
            <a:r>
              <a:rPr lang="en-GB" sz="1600" dirty="0">
                <a:solidFill>
                  <a:srgbClr val="000000"/>
                </a:solidFill>
                <a:latin typeface="Gill Sans MT" panose="020B0502020104020203" pitchFamily="34" charset="0"/>
              </a:rPr>
              <a:t>Demographic – based on age or cultural background</a:t>
            </a:r>
          </a:p>
          <a:p>
            <a:pPr fontAlgn="base"/>
            <a:r>
              <a:rPr lang="en-GB" sz="1600" dirty="0">
                <a:solidFill>
                  <a:srgbClr val="000000"/>
                </a:solidFill>
                <a:latin typeface="Gill Sans MT" panose="020B0502020104020203" pitchFamily="34" charset="0"/>
              </a:rPr>
              <a:t>​Geographic – based on country, region or local area where you live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EC5F7A-DE32-4EE6-A834-10582A9D6829}"/>
              </a:ext>
            </a:extLst>
          </p:cNvPr>
          <p:cNvSpPr/>
          <p:nvPr/>
        </p:nvSpPr>
        <p:spPr>
          <a:xfrm>
            <a:off x="7634385" y="116628"/>
            <a:ext cx="4461363" cy="280076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GOODS</a:t>
            </a:r>
            <a:r>
              <a:rPr lang="en-GB" sz="1600" i="0" dirty="0">
                <a:effectLst/>
              </a:rPr>
              <a:t> are physical products such as a Mars bar or a mobile phone.</a:t>
            </a:r>
          </a:p>
          <a:p>
            <a:pPr algn="just"/>
            <a:r>
              <a:rPr lang="en-GB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SERVICES</a:t>
            </a:r>
            <a:r>
              <a:rPr lang="en-GB" sz="1600" dirty="0"/>
              <a:t> are things that are provided such as hair dressing, car cleaning, dog walking.</a:t>
            </a:r>
          </a:p>
          <a:p>
            <a:pPr algn="just"/>
            <a:r>
              <a:rPr lang="en-GB" sz="1600" dirty="0"/>
              <a:t>An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ENTERPRISE</a:t>
            </a: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GB" sz="1600" dirty="0"/>
              <a:t>is simply another name for a business.</a:t>
            </a:r>
          </a:p>
          <a:p>
            <a:pPr algn="just"/>
            <a:r>
              <a:rPr lang="en-GB" sz="1600" dirty="0"/>
              <a:t>A business </a:t>
            </a:r>
            <a:r>
              <a:rPr lang="en-GB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AIM</a:t>
            </a:r>
            <a:r>
              <a:rPr lang="en-GB" sz="1600" dirty="0"/>
              <a:t> is the overall target or goal of the business it can be financial or non-financial.</a:t>
            </a:r>
          </a:p>
          <a:p>
            <a:pPr algn="just"/>
            <a:r>
              <a:rPr lang="en-GB" sz="1600" dirty="0"/>
              <a:t>A </a:t>
            </a:r>
            <a:r>
              <a:rPr lang="en-GB" sz="1600" b="1" dirty="0">
                <a:solidFill>
                  <a:srgbClr val="000000"/>
                </a:solidFill>
                <a:latin typeface="Gill Sans MT" panose="020B0502020104020203" pitchFamily="34" charset="0"/>
              </a:rPr>
              <a:t>BRAND</a:t>
            </a:r>
            <a:r>
              <a:rPr lang="en-GB" sz="1600" dirty="0"/>
              <a:t> can be defined as: a name, term, design, symbol or any other feature that identifies a  product. 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6CA7158C-5B7E-44F8-8B12-FE479B08008A}"/>
              </a:ext>
            </a:extLst>
          </p:cNvPr>
          <p:cNvGraphicFramePr>
            <a:graphicFrameLocks noGrp="1"/>
          </p:cNvGraphicFramePr>
          <p:nvPr/>
        </p:nvGraphicFramePr>
        <p:xfrm>
          <a:off x="231037" y="685135"/>
          <a:ext cx="7245268" cy="56931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6431">
                  <a:extLst>
                    <a:ext uri="{9D8B030D-6E8A-4147-A177-3AD203B41FA5}">
                      <a16:colId xmlns:a16="http://schemas.microsoft.com/office/drawing/2014/main" val="419552914"/>
                    </a:ext>
                  </a:extLst>
                </a:gridCol>
                <a:gridCol w="5378837">
                  <a:extLst>
                    <a:ext uri="{9D8B030D-6E8A-4147-A177-3AD203B41FA5}">
                      <a16:colId xmlns:a16="http://schemas.microsoft.com/office/drawing/2014/main" val="1195756293"/>
                    </a:ext>
                  </a:extLst>
                </a:gridCol>
              </a:tblGrid>
              <a:tr h="397396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  <a:latin typeface="Lato Black" panose="020B0604020202020204"/>
                        </a:rPr>
                        <a:t>Images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>
                        <a:solidFill>
                          <a:schemeClr val="bg1"/>
                        </a:solidFill>
                        <a:latin typeface="Lato Black" panose="020B0604020202020204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998970"/>
                  </a:ext>
                </a:extLst>
              </a:tr>
              <a:tr h="66916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Bitmap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A digital image that is made up of a series of pixels.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266909"/>
                  </a:ext>
                </a:extLst>
              </a:tr>
              <a:tr h="123266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Pixel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A pixel is a small square part of an image that can store binary values which represent a certain (intensity of) colour.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875594"/>
                  </a:ext>
                </a:extLst>
              </a:tr>
              <a:tr h="66916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Colour depth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The number of colours that can be represented in each pixel.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206232"/>
                  </a:ext>
                </a:extLst>
              </a:tr>
              <a:tr h="123266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The natural language of the computer where data can only be in one of two states (ON and OFF) or (1 and 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18871"/>
                  </a:ext>
                </a:extLst>
              </a:tr>
              <a:tr h="669163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Resolution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Lato Black" panose="020B0604020202020204"/>
                        </a:rPr>
                        <a:t>The number of pixels that can be stored per inch.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958324"/>
                  </a:ext>
                </a:extLst>
              </a:tr>
              <a:tr h="669163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DATA REPRESENTATION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Lato Black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Digital images are made up of pixels. Each pixel in an image is made up of binary numbers.</a:t>
                      </a:r>
                      <a:endParaRPr lang="en-GB" sz="600" dirty="0"/>
                    </a:p>
                    <a:p>
                      <a:endParaRPr lang="en-GB" sz="1600" dirty="0">
                        <a:solidFill>
                          <a:schemeClr val="tx1"/>
                        </a:solidFill>
                        <a:latin typeface="Lato Black" panose="020B060402020202020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480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0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A118C7-0366-4652-95CA-316D1A301EE1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18860" y="338360"/>
          <a:ext cx="5600699" cy="17210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07720">
                  <a:extLst>
                    <a:ext uri="{9D8B030D-6E8A-4147-A177-3AD203B41FA5}">
                      <a16:colId xmlns:a16="http://schemas.microsoft.com/office/drawing/2014/main" val="3308441868"/>
                    </a:ext>
                  </a:extLst>
                </a:gridCol>
                <a:gridCol w="1337786">
                  <a:extLst>
                    <a:ext uri="{9D8B030D-6E8A-4147-A177-3AD203B41FA5}">
                      <a16:colId xmlns:a16="http://schemas.microsoft.com/office/drawing/2014/main" val="4148508196"/>
                    </a:ext>
                  </a:extLst>
                </a:gridCol>
                <a:gridCol w="1727835">
                  <a:extLst>
                    <a:ext uri="{9D8B030D-6E8A-4147-A177-3AD203B41FA5}">
                      <a16:colId xmlns:a16="http://schemas.microsoft.com/office/drawing/2014/main" val="786811272"/>
                    </a:ext>
                  </a:extLst>
                </a:gridCol>
                <a:gridCol w="1727358">
                  <a:extLst>
                    <a:ext uri="{9D8B030D-6E8A-4147-A177-3AD203B41FA5}">
                      <a16:colId xmlns:a16="http://schemas.microsoft.com/office/drawing/2014/main" val="1491199705"/>
                    </a:ext>
                  </a:extLst>
                </a:gridCol>
              </a:tblGrid>
              <a:tr h="1721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ICT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Year 8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Autumn Term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Cyber</a:t>
                      </a:r>
                      <a:r>
                        <a:rPr lang="en-GB" sz="800" baseline="0" dirty="0">
                          <a:effectLst/>
                        </a:rPr>
                        <a:t>security</a:t>
                      </a:r>
                      <a:r>
                        <a:rPr lang="en-GB" sz="800" dirty="0">
                          <a:effectLst/>
                        </a:rPr>
                        <a:t>/Web</a:t>
                      </a:r>
                      <a:r>
                        <a:rPr lang="en-GB" sz="800" baseline="0" dirty="0">
                          <a:effectLst/>
                        </a:rPr>
                        <a:t> Design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43718602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45402" y="571085"/>
          <a:ext cx="4123698" cy="2016192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641711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353717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37938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Cyber</a:t>
                      </a:r>
                      <a:r>
                        <a:rPr lang="en-GB" sz="800" baseline="0" dirty="0">
                          <a:effectLst/>
                        </a:rPr>
                        <a:t>security (Malware)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17242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Malware – malicious software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578462"/>
                  </a:ext>
                </a:extLst>
              </a:tr>
              <a:tr h="426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Virus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Replicated by reproducing itself or infecting other programs by modifying them.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426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Trojan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to hack into a computer by misleading the user of its true intent.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788274"/>
                  </a:ext>
                </a:extLst>
              </a:tr>
              <a:tr h="426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Spyware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that aims to gather information about a person without their knowledge.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691775"/>
                  </a:ext>
                </a:extLst>
              </a:tr>
              <a:tr h="4264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Adware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that presents unwanted advertisements to the user’s computer. Adware is not illegal.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0145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845402" y="5359031"/>
          <a:ext cx="4124794" cy="114500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162903367"/>
                    </a:ext>
                  </a:extLst>
                </a:gridCol>
                <a:gridCol w="519383">
                  <a:extLst>
                    <a:ext uri="{9D8B030D-6E8A-4147-A177-3AD203B41FA5}">
                      <a16:colId xmlns:a16="http://schemas.microsoft.com/office/drawing/2014/main" val="128745657"/>
                    </a:ext>
                  </a:extLst>
                </a:gridCol>
                <a:gridCol w="3477141">
                  <a:extLst>
                    <a:ext uri="{9D8B030D-6E8A-4147-A177-3AD203B41FA5}">
                      <a16:colId xmlns:a16="http://schemas.microsoft.com/office/drawing/2014/main" val="1533877816"/>
                    </a:ext>
                  </a:extLst>
                </a:gridCol>
              </a:tblGrid>
              <a:tr h="168695">
                <a:tc gridSpan="3"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Command Words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3870"/>
                  </a:ext>
                </a:extLst>
              </a:tr>
              <a:tr h="1812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State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specific name</a:t>
                      </a:r>
                      <a:r>
                        <a:rPr lang="en-GB" sz="800" baseline="0" dirty="0">
                          <a:effectLst/>
                        </a:rPr>
                        <a:t> or </a:t>
                      </a:r>
                      <a:r>
                        <a:rPr lang="en-GB" sz="800" dirty="0">
                          <a:effectLst/>
                        </a:rPr>
                        <a:t>value without explanation or calculation.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586631"/>
                  </a:ext>
                </a:extLst>
              </a:tr>
              <a:tr h="1749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Present information which determines the importance of an event or issue.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491231"/>
                  </a:ext>
                </a:extLst>
              </a:tr>
              <a:tr h="168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Describe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detailed account of a situation, event, pattern or process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549400"/>
                  </a:ext>
                </a:extLst>
              </a:tr>
              <a:tr h="1686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Explain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Give a detailed account including reasons or causes.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315453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1435" marR="5143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the implications and limitations; to make judgements about the ideas, works, solutions or methods in relation to selected criteria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41648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6196373" y="5394765"/>
          <a:ext cx="4122118" cy="1146541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899209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094639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41323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Key Words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4004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Cyber</a:t>
                      </a:r>
                      <a:r>
                        <a:rPr lang="en-GB" sz="800" baseline="0">
                          <a:effectLst/>
                        </a:rPr>
                        <a:t>security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Cybersecurity is the branch of Computer Science that deals with online threats</a:t>
                      </a:r>
                      <a:r>
                        <a:rPr lang="en-GB" sz="8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how to keep data safe and preventing cybercrime (criminal activity carried out using a computer/computer networks)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2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Target Audience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group of people at which the website is aimed e.g. teenage girls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74185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3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effectLst/>
                        </a:rPr>
                        <a:t> Purpose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The reason for which the website has been created e.g. to</a:t>
                      </a:r>
                      <a:r>
                        <a:rPr lang="en-GB" sz="800" baseline="0" dirty="0">
                          <a:effectLst/>
                        </a:rPr>
                        <a:t> entertain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151911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4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Intuitive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Easy</a:t>
                      </a:r>
                      <a:r>
                        <a:rPr lang="en-GB" sz="800" baseline="0" dirty="0">
                          <a:effectLst/>
                        </a:rPr>
                        <a:t> to use and understand</a:t>
                      </a: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610490"/>
                  </a:ext>
                </a:extLst>
              </a:tr>
              <a:tr h="1512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5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>
                          <a:effectLst/>
                        </a:rPr>
                        <a:t> House-style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8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preferred way to present/layout digital material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8923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1845402" y="3722122"/>
          <a:ext cx="4121744" cy="1524939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7723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3944514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126609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Features of a well-designed</a:t>
                      </a:r>
                      <a:r>
                        <a:rPr lang="en-GB" sz="800" baseline="0" dirty="0">
                          <a:effectLst/>
                        </a:rPr>
                        <a:t> website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1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</a:t>
                      </a: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eets the needs of the target audience.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fit for the purpose intended e.g. to sell things, to entertain, to provide information etc.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788274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images on the website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are effective, of good quality and are appropriate for the target audience.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691775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text/information on the website is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concise, of good quality and is appropriate for the target audience.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0145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196747" y="3701583"/>
          <a:ext cx="4121744" cy="1650111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480379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2641365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</a:tblGrid>
              <a:tr h="146289">
                <a:tc gridSpan="2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Important things I learned last year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25885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effectLst/>
                        </a:rPr>
                        <a:t>Online friendships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900" kern="1400" dirty="0">
                          <a:ln>
                            <a:noFill/>
                          </a:ln>
                          <a:effectLst/>
                        </a:rPr>
                        <a:t>Characteristics of good online friendships include </a:t>
                      </a:r>
                      <a:r>
                        <a:rPr lang="en-GB" sz="900" dirty="0"/>
                        <a:t>Support, consent, trust and kindness</a:t>
                      </a:r>
                    </a:p>
                  </a:txBody>
                  <a:tcPr marL="33762" marR="33762" marT="33762" marB="33762" anchor="ctr"/>
                </a:tc>
                <a:extLst>
                  <a:ext uri="{0D108BD9-81ED-4DB2-BD59-A6C34878D82A}">
                    <a16:rowId xmlns:a16="http://schemas.microsoft.com/office/drawing/2014/main" val="4040119665"/>
                  </a:ext>
                </a:extLst>
              </a:tr>
              <a:tr h="4522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effectLst/>
                        </a:rPr>
                        <a:t>Cyberbullying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effectLst/>
                        </a:rPr>
                        <a:t>Bullying that takes place using digital/electronic devices.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/>
                </a:tc>
                <a:extLst>
                  <a:ext uri="{0D108BD9-81ED-4DB2-BD59-A6C34878D82A}">
                    <a16:rowId xmlns:a16="http://schemas.microsoft.com/office/drawing/2014/main" val="1489206209"/>
                  </a:ext>
                </a:extLst>
              </a:tr>
              <a:tr h="4522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 err="1">
                          <a:effectLst/>
                        </a:rPr>
                        <a:t>eSafety</a:t>
                      </a:r>
                      <a:r>
                        <a:rPr lang="en-GB" sz="800" dirty="0">
                          <a:effectLst/>
                        </a:rPr>
                        <a:t> is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dirty="0">
                          <a:effectLst/>
                        </a:rPr>
                        <a:t>Making sure that YOU are protected from harm when using the Internet and other technology</a:t>
                      </a:r>
                      <a:r>
                        <a:rPr lang="en-GB" sz="900" baseline="0" dirty="0">
                          <a:effectLst/>
                        </a:rPr>
                        <a:t> and </a:t>
                      </a:r>
                      <a:r>
                        <a:rPr lang="en-GB" sz="900" dirty="0">
                          <a:effectLst/>
                        </a:rPr>
                        <a:t>YOU get the maximum benefit when using any technology without risk to yourself or others.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/>
                </a:tc>
                <a:extLst>
                  <a:ext uri="{0D108BD9-81ED-4DB2-BD59-A6C34878D82A}">
                    <a16:rowId xmlns:a16="http://schemas.microsoft.com/office/drawing/2014/main" val="359388468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99797" y="571086"/>
          <a:ext cx="4123698" cy="2016195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28270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674472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3320956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</a:tblGrid>
              <a:tr h="126609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Cyber</a:t>
                      </a:r>
                      <a:r>
                        <a:rPr lang="en-GB" sz="800" baseline="0" dirty="0">
                          <a:effectLst/>
                        </a:rPr>
                        <a:t>security (Social Engineering)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32385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Social Engineering – </a:t>
                      </a:r>
                      <a:r>
                        <a:rPr lang="en-GB" sz="10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 a set of methods criminals used to trick us into</a:t>
                      </a:r>
                      <a:r>
                        <a:rPr lang="en-GB" sz="10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handing over information like passwords and credit card details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C5ED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576" marR="36576" marT="36576" marB="365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578462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1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Blagging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an invented situation to engage a victim to gain personal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information. E.g. Nigerian Prince scam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Phishing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When a user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is sent a fake email that looks like it is from a bank/business hoping to gather personal information.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788274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Pharming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attack intended to direct a website’s traffic to another fake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site by hacking a DNS server or redirecting the computer electronically.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1691775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Shouldering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C5ED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simple way to get passwords/PIN numbers by criminals standing behind you and watching.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020145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845402" y="2667960"/>
          <a:ext cx="8476140" cy="932294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777842">
                  <a:extLst>
                    <a:ext uri="{9D8B030D-6E8A-4147-A177-3AD203B41FA5}">
                      <a16:colId xmlns:a16="http://schemas.microsoft.com/office/drawing/2014/main" val="3276500004"/>
                    </a:ext>
                  </a:extLst>
                </a:gridCol>
                <a:gridCol w="2047538">
                  <a:extLst>
                    <a:ext uri="{9D8B030D-6E8A-4147-A177-3AD203B41FA5}">
                      <a16:colId xmlns:a16="http://schemas.microsoft.com/office/drawing/2014/main" val="696656072"/>
                    </a:ext>
                  </a:extLst>
                </a:gridCol>
                <a:gridCol w="769272">
                  <a:extLst>
                    <a:ext uri="{9D8B030D-6E8A-4147-A177-3AD203B41FA5}">
                      <a16:colId xmlns:a16="http://schemas.microsoft.com/office/drawing/2014/main" val="2252781272"/>
                    </a:ext>
                  </a:extLst>
                </a:gridCol>
                <a:gridCol w="2056108">
                  <a:extLst>
                    <a:ext uri="{9D8B030D-6E8A-4147-A177-3AD203B41FA5}">
                      <a16:colId xmlns:a16="http://schemas.microsoft.com/office/drawing/2014/main" val="2075839757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val="420303123"/>
                    </a:ext>
                  </a:extLst>
                </a:gridCol>
                <a:gridCol w="2074493">
                  <a:extLst>
                    <a:ext uri="{9D8B030D-6E8A-4147-A177-3AD203B41FA5}">
                      <a16:colId xmlns:a16="http://schemas.microsoft.com/office/drawing/2014/main" val="3861420799"/>
                    </a:ext>
                  </a:extLst>
                </a:gridCol>
              </a:tblGrid>
              <a:tr h="149426">
                <a:tc gridSpan="3"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800" dirty="0">
                          <a:effectLst/>
                        </a:rPr>
                        <a:t>Topic – Cyber</a:t>
                      </a:r>
                      <a:r>
                        <a:rPr lang="en-GB" sz="800" baseline="0" dirty="0">
                          <a:effectLst/>
                        </a:rPr>
                        <a:t>security (Prevention)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8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37569555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Biometrics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 something</a:t>
                      </a:r>
                      <a:r>
                        <a:rPr lang="en-GB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</a:t>
                      </a:r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 is unique to a person to unlock</a:t>
                      </a:r>
                      <a:r>
                        <a:rPr lang="en-GB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device </a:t>
                      </a:r>
                      <a:r>
                        <a:rPr lang="en-GB" sz="900" b="0" kern="140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</a:t>
                      </a:r>
                      <a:r>
                        <a:rPr lang="en-GB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fingerprint</a:t>
                      </a:r>
                      <a:endParaRPr lang="en-GB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Passwords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Using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secret word to unlock a device – must include numbers/special characters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CAPTCHA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test that a human can pass but a computer program cannot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8282958"/>
                  </a:ext>
                </a:extLst>
              </a:tr>
              <a:tr h="3914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Penetration Testing</a:t>
                      </a:r>
                    </a:p>
                  </a:txBody>
                  <a:tcPr marL="51435" marR="51435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‘Ethical Hacking’ - Testing</a:t>
                      </a:r>
                      <a:r>
                        <a:rPr lang="en-GB" sz="900" b="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computer systems to find security vulnerabilities</a:t>
                      </a:r>
                      <a:endParaRPr lang="en-GB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Firewall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Software to help protect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 computer network from unauthorised access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Encryption</a:t>
                      </a: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9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Used to scramble information</a:t>
                      </a:r>
                      <a:r>
                        <a:rPr lang="en-GB" sz="900" kern="140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so that it can be sent safely over the Internet</a:t>
                      </a:r>
                      <a:endParaRPr lang="en-GB" sz="9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762" marR="33762" marT="33762" marB="337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42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2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19D0-B776-430B-A897-C900BF87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Revision Tips – How Can I Revise?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5975CA8-17E3-4121-8987-CEE7B60A8E6D}"/>
              </a:ext>
            </a:extLst>
          </p:cNvPr>
          <p:cNvGraphicFramePr>
            <a:graphicFrameLocks noGrp="1"/>
          </p:cNvGraphicFramePr>
          <p:nvPr/>
        </p:nvGraphicFramePr>
        <p:xfrm>
          <a:off x="331537" y="1537813"/>
          <a:ext cx="3598779" cy="174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Use Online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+mn-lt"/>
                        </a:rPr>
                        <a:t>You Tube </a:t>
                      </a:r>
                      <a:r>
                        <a:rPr lang="en-GB" sz="1400" dirty="0">
                          <a:latin typeface="+mn-lt"/>
                        </a:rPr>
                        <a:t>has lots of helpful video clips of </a:t>
                      </a:r>
                      <a:r>
                        <a:rPr lang="en-GB" sz="1400" b="1" dirty="0">
                          <a:latin typeface="+mn-lt"/>
                        </a:rPr>
                        <a:t>how</a:t>
                      </a:r>
                      <a:r>
                        <a:rPr lang="en-GB" sz="1400" b="0" dirty="0">
                          <a:latin typeface="+mn-lt"/>
                        </a:rPr>
                        <a:t> to answer questions.</a:t>
                      </a:r>
                    </a:p>
                    <a:p>
                      <a:endParaRPr lang="en-GB" sz="1400" b="0" dirty="0">
                        <a:latin typeface="+mn-lt"/>
                      </a:endParaRPr>
                    </a:p>
                    <a:p>
                      <a:r>
                        <a:rPr lang="en-GB" sz="1400" b="1" dirty="0">
                          <a:latin typeface="+mn-lt"/>
                        </a:rPr>
                        <a:t>BBC Bitesize</a:t>
                      </a:r>
                      <a:r>
                        <a:rPr lang="en-GB" sz="1400" b="0" dirty="0">
                          <a:latin typeface="+mn-lt"/>
                        </a:rPr>
                        <a:t> is interactive and colourful. The revision pages are short, snappy and you can test yourself.</a:t>
                      </a:r>
                      <a:endParaRPr lang="en-GB" sz="14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1E91D8-C786-4C77-8E93-6EDB6F58B643}"/>
              </a:ext>
            </a:extLst>
          </p:cNvPr>
          <p:cNvGraphicFramePr>
            <a:graphicFrameLocks noGrp="1"/>
          </p:cNvGraphicFramePr>
          <p:nvPr/>
        </p:nvGraphicFramePr>
        <p:xfrm>
          <a:off x="331537" y="3519372"/>
          <a:ext cx="359877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Post-It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Write down as many facts or key terms as you can remember about a topic.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55E108A-E8B6-44CD-92BE-2DCB03197886}"/>
              </a:ext>
            </a:extLst>
          </p:cNvPr>
          <p:cNvGraphicFramePr>
            <a:graphicFrameLocks noGrp="1"/>
          </p:cNvGraphicFramePr>
          <p:nvPr/>
        </p:nvGraphicFramePr>
        <p:xfrm>
          <a:off x="331537" y="4741515"/>
          <a:ext cx="3598779" cy="131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Make Useful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Write notes down about key terms and key concepts covered.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Use a </a:t>
                      </a:r>
                      <a:r>
                        <a:rPr lang="en-GB" sz="1400" b="1" dirty="0">
                          <a:latin typeface="+mn-lt"/>
                        </a:rPr>
                        <a:t>highlighter</a:t>
                      </a:r>
                      <a:r>
                        <a:rPr lang="en-GB" sz="1400" b="0" dirty="0">
                          <a:latin typeface="+mn-lt"/>
                        </a:rPr>
                        <a:t> to pick out key words to help you find facts faster.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3E59167-9D87-49FC-B1EF-D6A66D07BE54}"/>
              </a:ext>
            </a:extLst>
          </p:cNvPr>
          <p:cNvGraphicFramePr>
            <a:graphicFrameLocks noGrp="1"/>
          </p:cNvGraphicFramePr>
          <p:nvPr/>
        </p:nvGraphicFramePr>
        <p:xfrm>
          <a:off x="4436979" y="1537813"/>
          <a:ext cx="359877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Index Cards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Write notes on index cards to keep all of your ideas connected. This will make it easier to revise a part of a topic.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86B716C-23B5-4952-A7C5-F374D2D8F056}"/>
              </a:ext>
            </a:extLst>
          </p:cNvPr>
          <p:cNvGraphicFramePr>
            <a:graphicFrameLocks noGrp="1"/>
          </p:cNvGraphicFramePr>
          <p:nvPr/>
        </p:nvGraphicFramePr>
        <p:xfrm>
          <a:off x="4436978" y="2984500"/>
          <a:ext cx="3598779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Use Your Phone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Use your microphone to record yourself speaking about your topic and play it back to yourself.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You may want to listen to important facts on the bus or on your walk to school.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A1B791E-A049-4951-8CC8-C9D6FBB9ECDA}"/>
              </a:ext>
            </a:extLst>
          </p:cNvPr>
          <p:cNvGraphicFramePr>
            <a:graphicFrameLocks noGrp="1"/>
          </p:cNvGraphicFramePr>
          <p:nvPr/>
        </p:nvGraphicFramePr>
        <p:xfrm>
          <a:off x="4436978" y="4800871"/>
          <a:ext cx="359877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Mind Maps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Write down all the key concepts you have learned in a topic.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8F1CD92-0ABA-4E78-B9FE-0CCA61A2F4F5}"/>
              </a:ext>
            </a:extLst>
          </p:cNvPr>
          <p:cNvGraphicFramePr>
            <a:graphicFrameLocks noGrp="1"/>
          </p:cNvGraphicFramePr>
          <p:nvPr/>
        </p:nvGraphicFramePr>
        <p:xfrm>
          <a:off x="8542421" y="1537813"/>
          <a:ext cx="3598779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Just a Minute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With a friend take it in turns talking about a topic for a minute. Think about what was said and how you can add extra ideas.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33DAC9-F9CC-4E4E-8D38-3F1154346898}"/>
              </a:ext>
            </a:extLst>
          </p:cNvPr>
          <p:cNvGraphicFramePr>
            <a:graphicFrameLocks noGrp="1"/>
          </p:cNvGraphicFramePr>
          <p:nvPr/>
        </p:nvGraphicFramePr>
        <p:xfrm>
          <a:off x="8542419" y="3252091"/>
          <a:ext cx="359877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Quiz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Attempt revision quizzes online about your topic.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2603740-5DF5-485C-B8E5-5E74FC893054}"/>
              </a:ext>
            </a:extLst>
          </p:cNvPr>
          <p:cNvGraphicFramePr>
            <a:graphicFrameLocks noGrp="1"/>
          </p:cNvGraphicFramePr>
          <p:nvPr/>
        </p:nvGraphicFramePr>
        <p:xfrm>
          <a:off x="8542418" y="4716338"/>
          <a:ext cx="3598779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779">
                  <a:extLst>
                    <a:ext uri="{9D8B030D-6E8A-4147-A177-3AD203B41FA5}">
                      <a16:colId xmlns:a16="http://schemas.microsoft.com/office/drawing/2014/main" val="290373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+mn-lt"/>
                        </a:rPr>
                        <a:t>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7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400" b="0" dirty="0">
                          <a:latin typeface="+mn-lt"/>
                        </a:rPr>
                        <a:t>Create presentations about the topic to explain key concepts.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5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962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5776</TotalTime>
  <Words>1702</Words>
  <Application>Microsoft Office PowerPoint</Application>
  <PresentationFormat>Widescreen</PresentationFormat>
  <Paragraphs>254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 MT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Revision Tips – How Can I Revise?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7.1 - Introduction to e-safety</dc:title>
  <dc:creator>Miss D Price</dc:creator>
  <cp:lastModifiedBy>Miss. D. Price</cp:lastModifiedBy>
  <cp:revision>87</cp:revision>
  <dcterms:created xsi:type="dcterms:W3CDTF">2021-06-18T13:02:16Z</dcterms:created>
  <dcterms:modified xsi:type="dcterms:W3CDTF">2022-12-12T17:22:43Z</dcterms:modified>
</cp:coreProperties>
</file>