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2" d="100"/>
          <a:sy n="72" d="100"/>
        </p:scale>
        <p:origin x="12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7907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73171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101904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D7C7A5-14A7-4720-8453-9F404FF7A4B4}"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48882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D7C7A5-14A7-4720-8453-9F404FF7A4B4}" type="datetimeFigureOut">
              <a:rPr lang="en-GB" smtClean="0"/>
              <a:t>26/04/2024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885635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D7C7A5-14A7-4720-8453-9F404FF7A4B4}"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25153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D7C7A5-14A7-4720-8453-9F404FF7A4B4}" type="datetimeFigureOut">
              <a:rPr lang="en-GB" smtClean="0"/>
              <a:t>26/04/2024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349788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D7C7A5-14A7-4720-8453-9F404FF7A4B4}" type="datetimeFigureOut">
              <a:rPr lang="en-GB" smtClean="0"/>
              <a:t>26/04/2024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10992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7C7A5-14A7-4720-8453-9F404FF7A4B4}" type="datetimeFigureOut">
              <a:rPr lang="en-GB" smtClean="0"/>
              <a:t>26/04/2024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30672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169903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D7C7A5-14A7-4720-8453-9F404FF7A4B4}" type="datetimeFigureOut">
              <a:rPr lang="en-GB" smtClean="0"/>
              <a:t>26/04/2024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FA4318-275D-44C8-B2BB-D593B78C52BC}" type="slidenum">
              <a:rPr lang="en-GB" smtClean="0"/>
              <a:t>‹#›</a:t>
            </a:fld>
            <a:endParaRPr lang="en-GB"/>
          </a:p>
        </p:txBody>
      </p:sp>
    </p:spTree>
    <p:extLst>
      <p:ext uri="{BB962C8B-B14F-4D97-AF65-F5344CB8AC3E}">
        <p14:creationId xmlns:p14="http://schemas.microsoft.com/office/powerpoint/2010/main" val="45766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D7C7A5-14A7-4720-8453-9F404FF7A4B4}" type="datetimeFigureOut">
              <a:rPr lang="en-GB" smtClean="0"/>
              <a:t>26/04/2024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4318-275D-44C8-B2BB-D593B78C52BC}" type="slidenum">
              <a:rPr lang="en-GB" smtClean="0"/>
              <a:t>‹#›</a:t>
            </a:fld>
            <a:endParaRPr lang="en-GB"/>
          </a:p>
        </p:txBody>
      </p:sp>
    </p:spTree>
    <p:extLst>
      <p:ext uri="{BB962C8B-B14F-4D97-AF65-F5344CB8AC3E}">
        <p14:creationId xmlns:p14="http://schemas.microsoft.com/office/powerpoint/2010/main" val="26509525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www.olympic.org/cycling-mountain-bike" TargetMode="External"/><Relationship Id="rId13" Type="http://schemas.openxmlformats.org/officeDocument/2006/relationships/hyperlink" Target="https://www.olympic.org/golf" TargetMode="External"/><Relationship Id="rId18" Type="http://schemas.openxmlformats.org/officeDocument/2006/relationships/hyperlink" Target="https://www.olympic.org/rowing" TargetMode="External"/><Relationship Id="rId26" Type="http://schemas.openxmlformats.org/officeDocument/2006/relationships/hyperlink" Target="https://www.olympic.org/volleyball" TargetMode="External"/><Relationship Id="rId3" Type="http://schemas.openxmlformats.org/officeDocument/2006/relationships/hyperlink" Target="https://www.olympic.org/athletics" TargetMode="External"/><Relationship Id="rId21" Type="http://schemas.openxmlformats.org/officeDocument/2006/relationships/hyperlink" Target="https://www.olympic.org/swimming" TargetMode="External"/><Relationship Id="rId7" Type="http://schemas.openxmlformats.org/officeDocument/2006/relationships/hyperlink" Target="https://www.olympic.org/boxing" TargetMode="External"/><Relationship Id="rId12" Type="http://schemas.openxmlformats.org/officeDocument/2006/relationships/hyperlink" Target="https://www.olympic.org/football" TargetMode="External"/><Relationship Id="rId17" Type="http://schemas.openxmlformats.org/officeDocument/2006/relationships/hyperlink" Target="https://www.olympic.org/judo" TargetMode="External"/><Relationship Id="rId25" Type="http://schemas.openxmlformats.org/officeDocument/2006/relationships/hyperlink" Target="https://www.olympic.org/trampoline" TargetMode="External"/><Relationship Id="rId2" Type="http://schemas.openxmlformats.org/officeDocument/2006/relationships/hyperlink" Target="https://www.olympic.org/archery" TargetMode="External"/><Relationship Id="rId16" Type="http://schemas.openxmlformats.org/officeDocument/2006/relationships/hyperlink" Target="https://www.olympic.org/hockey" TargetMode="External"/><Relationship Id="rId20" Type="http://schemas.openxmlformats.org/officeDocument/2006/relationships/hyperlink" Target="https://www.olympic.org/shooting" TargetMode="External"/><Relationship Id="rId1" Type="http://schemas.openxmlformats.org/officeDocument/2006/relationships/slideLayout" Target="../slideLayouts/slideLayout1.xml"/><Relationship Id="rId6" Type="http://schemas.openxmlformats.org/officeDocument/2006/relationships/hyperlink" Target="https://www.olympic.org/beach-volleyball" TargetMode="External"/><Relationship Id="rId11" Type="http://schemas.openxmlformats.org/officeDocument/2006/relationships/hyperlink" Target="https://www.olympic.org/fencing" TargetMode="External"/><Relationship Id="rId24" Type="http://schemas.openxmlformats.org/officeDocument/2006/relationships/hyperlink" Target="https://www.olympic.org/tennis" TargetMode="External"/><Relationship Id="rId5" Type="http://schemas.openxmlformats.org/officeDocument/2006/relationships/hyperlink" Target="https://www.olympic.org/basketball" TargetMode="External"/><Relationship Id="rId15" Type="http://schemas.openxmlformats.org/officeDocument/2006/relationships/hyperlink" Target="https://www.olympic.org/handball" TargetMode="External"/><Relationship Id="rId23" Type="http://schemas.openxmlformats.org/officeDocument/2006/relationships/hyperlink" Target="https://www.olympic.org/taekwondo" TargetMode="External"/><Relationship Id="rId10" Type="http://schemas.openxmlformats.org/officeDocument/2006/relationships/hyperlink" Target="https://www.olympic.org/diving" TargetMode="External"/><Relationship Id="rId19" Type="http://schemas.openxmlformats.org/officeDocument/2006/relationships/hyperlink" Target="https://www.olympic.org/rugby" TargetMode="External"/><Relationship Id="rId4" Type="http://schemas.openxmlformats.org/officeDocument/2006/relationships/hyperlink" Target="https://www.olympic.org/badminton" TargetMode="External"/><Relationship Id="rId9" Type="http://schemas.openxmlformats.org/officeDocument/2006/relationships/hyperlink" Target="https://www.olympic.org/cycling-road" TargetMode="External"/><Relationship Id="rId14" Type="http://schemas.openxmlformats.org/officeDocument/2006/relationships/hyperlink" Target="https://www.olympic.org/gymnastics-artistic" TargetMode="External"/><Relationship Id="rId22" Type="http://schemas.openxmlformats.org/officeDocument/2006/relationships/hyperlink" Target="https://www.olympic.org/synchronized-swimmin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7BF10-BE3E-6075-1AA7-4722B74ACF26}"/>
              </a:ext>
            </a:extLst>
          </p:cNvPr>
          <p:cNvSpPr>
            <a:spLocks noGrp="1"/>
          </p:cNvSpPr>
          <p:nvPr>
            <p:ph type="ctrTitle"/>
          </p:nvPr>
        </p:nvSpPr>
        <p:spPr/>
        <p:txBody>
          <a:bodyPr/>
          <a:lstStyle/>
          <a:p>
            <a:r>
              <a:rPr lang="en-US" dirty="0"/>
              <a:t>Year 8 Revision </a:t>
            </a:r>
          </a:p>
        </p:txBody>
      </p:sp>
      <p:sp>
        <p:nvSpPr>
          <p:cNvPr id="3" name="Subtitle 2">
            <a:extLst>
              <a:ext uri="{FF2B5EF4-FFF2-40B4-BE49-F238E27FC236}">
                <a16:creationId xmlns:a16="http://schemas.microsoft.com/office/drawing/2014/main" id="{6FA68ACD-7C1F-E11B-4959-4FCB04C2AB4D}"/>
              </a:ext>
            </a:extLst>
          </p:cNvPr>
          <p:cNvSpPr>
            <a:spLocks noGrp="1"/>
          </p:cNvSpPr>
          <p:nvPr>
            <p:ph type="subTitle" idx="1"/>
          </p:nvPr>
        </p:nvSpPr>
        <p:spPr/>
        <p:txBody>
          <a:bodyPr/>
          <a:lstStyle/>
          <a:p>
            <a:r>
              <a:rPr lang="en-US" dirty="0"/>
              <a:t>Weekly classes: All slides</a:t>
            </a:r>
          </a:p>
          <a:p>
            <a:r>
              <a:rPr lang="en-US" dirty="0"/>
              <a:t>Fortnightly classes: Refer to the topics we have studied only= Lindy Hop and Swansong. </a:t>
            </a:r>
          </a:p>
        </p:txBody>
      </p:sp>
    </p:spTree>
    <p:extLst>
      <p:ext uri="{BB962C8B-B14F-4D97-AF65-F5344CB8AC3E}">
        <p14:creationId xmlns:p14="http://schemas.microsoft.com/office/powerpoint/2010/main" val="3671650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8816249"/>
              </p:ext>
            </p:extLst>
          </p:nvPr>
        </p:nvGraphicFramePr>
        <p:xfrm>
          <a:off x="115614" y="91930"/>
          <a:ext cx="9627476" cy="283183"/>
        </p:xfrm>
        <a:graphic>
          <a:graphicData uri="http://schemas.openxmlformats.org/drawingml/2006/table">
            <a:tbl>
              <a:tblPr firstRow="1" firstCol="1" bandRow="1">
                <a:tableStyleId>{073A0DAA-6AF3-43AB-8588-CEC1D06C72B9}</a:tableStyleId>
              </a:tblPr>
              <a:tblGrid>
                <a:gridCol w="1417089">
                  <a:extLst>
                    <a:ext uri="{9D8B030D-6E8A-4147-A177-3AD203B41FA5}">
                      <a16:colId xmlns:a16="http://schemas.microsoft.com/office/drawing/2014/main" val="3308441868"/>
                    </a:ext>
                  </a:extLst>
                </a:gridCol>
                <a:gridCol w="2187811">
                  <a:extLst>
                    <a:ext uri="{9D8B030D-6E8A-4147-A177-3AD203B41FA5}">
                      <a16:colId xmlns:a16="http://schemas.microsoft.com/office/drawing/2014/main" val="4148508196"/>
                    </a:ext>
                  </a:extLst>
                </a:gridCol>
                <a:gridCol w="2825696">
                  <a:extLst>
                    <a:ext uri="{9D8B030D-6E8A-4147-A177-3AD203B41FA5}">
                      <a16:colId xmlns:a16="http://schemas.microsoft.com/office/drawing/2014/main" val="786811272"/>
                    </a:ext>
                  </a:extLst>
                </a:gridCol>
                <a:gridCol w="3196880">
                  <a:extLst>
                    <a:ext uri="{9D8B030D-6E8A-4147-A177-3AD203B41FA5}">
                      <a16:colId xmlns:a16="http://schemas.microsoft.com/office/drawing/2014/main" val="1491199705"/>
                    </a:ext>
                  </a:extLst>
                </a:gridCol>
              </a:tblGrid>
              <a:tr h="283183">
                <a:tc>
                  <a:txBody>
                    <a:bodyPr/>
                    <a:lstStyle/>
                    <a:p>
                      <a:pPr>
                        <a:lnSpc>
                          <a:spcPct val="107000"/>
                        </a:lnSpc>
                        <a:spcAft>
                          <a:spcPts val="0"/>
                        </a:spcAft>
                      </a:pPr>
                      <a:r>
                        <a:rPr lang="en-GB" sz="900" dirty="0">
                          <a:effectLst/>
                        </a:rPr>
                        <a:t>Subject: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r>
                        <a:rPr lang="en-GB" sz="900" baseline="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Term: Autumn. Half</a:t>
                      </a:r>
                      <a:r>
                        <a:rPr lang="en-GB" sz="900" baseline="0" dirty="0">
                          <a:effectLst/>
                        </a:rPr>
                        <a:t> term 1.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Topic: Lindy Hop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38346386"/>
              </p:ext>
            </p:extLst>
          </p:nvPr>
        </p:nvGraphicFramePr>
        <p:xfrm>
          <a:off x="105104" y="375113"/>
          <a:ext cx="3959289" cy="4968850"/>
        </p:xfrm>
        <a:graphic>
          <a:graphicData uri="http://schemas.openxmlformats.org/drawingml/2006/table">
            <a:tbl>
              <a:tblPr firstRow="1" firstCol="1" bandRow="1">
                <a:tableStyleId>{793D81CF-94F2-401A-BA57-92F5A7B2D0C5}</a:tableStyleId>
              </a:tblPr>
              <a:tblGrid>
                <a:gridCol w="136842">
                  <a:extLst>
                    <a:ext uri="{9D8B030D-6E8A-4147-A177-3AD203B41FA5}">
                      <a16:colId xmlns:a16="http://schemas.microsoft.com/office/drawing/2014/main" val="3276500004"/>
                    </a:ext>
                  </a:extLst>
                </a:gridCol>
                <a:gridCol w="617680">
                  <a:extLst>
                    <a:ext uri="{9D8B030D-6E8A-4147-A177-3AD203B41FA5}">
                      <a16:colId xmlns:a16="http://schemas.microsoft.com/office/drawing/2014/main" val="696656072"/>
                    </a:ext>
                  </a:extLst>
                </a:gridCol>
                <a:gridCol w="1481273">
                  <a:extLst>
                    <a:ext uri="{9D8B030D-6E8A-4147-A177-3AD203B41FA5}">
                      <a16:colId xmlns:a16="http://schemas.microsoft.com/office/drawing/2014/main" val="2252781272"/>
                    </a:ext>
                  </a:extLst>
                </a:gridCol>
                <a:gridCol w="1723494">
                  <a:extLst>
                    <a:ext uri="{9D8B030D-6E8A-4147-A177-3AD203B41FA5}">
                      <a16:colId xmlns:a16="http://schemas.microsoft.com/office/drawing/2014/main" val="121715866"/>
                    </a:ext>
                  </a:extLst>
                </a:gridCol>
              </a:tblGrid>
              <a:tr h="220310">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a:txBody>
                    <a:bodyPr/>
                    <a:lstStyle/>
                    <a:p>
                      <a:pPr marL="0" lvl="0" indent="0" algn="l">
                        <a:spcAft>
                          <a:spcPts val="0"/>
                        </a:spcAft>
                        <a:buFont typeface="+mj-lt"/>
                        <a:buNone/>
                      </a:pP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37569555"/>
                  </a:ext>
                </a:extLst>
              </a:tr>
              <a:tr h="559445">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l">
                        <a:lnSpc>
                          <a:spcPct val="107000"/>
                        </a:lnSpc>
                        <a:spcAft>
                          <a:spcPts val="0"/>
                        </a:spcAft>
                      </a:pPr>
                      <a:r>
                        <a:rPr lang="en-GB" sz="1000" dirty="0">
                          <a:effectLst/>
                        </a:rPr>
                        <a:t> Energy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rPr>
                        <a:t> </a:t>
                      </a:r>
                      <a:r>
                        <a:rPr lang="en-GB" sz="1000" b="0" kern="1200" dirty="0">
                          <a:solidFill>
                            <a:schemeClr val="dk1"/>
                          </a:solidFill>
                          <a:effectLst/>
                          <a:latin typeface="+mn-lt"/>
                          <a:ea typeface="+mn-ea"/>
                          <a:cs typeface="+mn-cs"/>
                        </a:rPr>
                        <a:t>The strength required for sustained physical activity</a:t>
                      </a:r>
                    </a:p>
                    <a:p>
                      <a:pPr algn="l">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 physical performance skill</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that should be demonstrated in rehearsal and performance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68282958"/>
                  </a:ext>
                </a:extLst>
              </a:tr>
              <a:tr h="411321">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rPr>
                        <a:t> Extension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rPr>
                        <a:t> </a:t>
                      </a:r>
                      <a:r>
                        <a:rPr lang="en-GB" sz="1000" b="0" i="0" u="none" strike="noStrike" kern="1200" baseline="0" dirty="0">
                          <a:solidFill>
                            <a:schemeClr val="dk1"/>
                          </a:solidFill>
                          <a:latin typeface="+mn-lt"/>
                          <a:ea typeface="+mn-ea"/>
                          <a:cs typeface="+mn-cs"/>
                        </a:rPr>
                        <a:t>Lengthening one or more muscles/limbs.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physical performance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skills that is shown best in both arms and legs.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674185"/>
                  </a:ext>
                </a:extLst>
              </a:tr>
              <a:tr h="559445">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rPr>
                        <a:t> Musicality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rPr>
                        <a:t> </a:t>
                      </a:r>
                      <a:r>
                        <a:rPr lang="en-GB" sz="1000" b="0" i="0" u="none" strike="noStrike" kern="1200" baseline="0" dirty="0">
                          <a:solidFill>
                            <a:schemeClr val="dk1"/>
                          </a:solidFill>
                          <a:latin typeface="+mn-lt"/>
                          <a:ea typeface="+mn-ea"/>
                          <a:cs typeface="+mn-cs"/>
                        </a:rPr>
                        <a:t>The ability to pick out the unique parts of the music.</a:t>
                      </a:r>
                    </a:p>
                    <a:p>
                      <a:pPr algn="l">
                        <a:lnSpc>
                          <a:spcPct val="107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 physical performance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skill that is developed through listening to the music and picking out the key parts.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9151911"/>
                  </a:ext>
                </a:extLst>
              </a:tr>
              <a:tr h="372963">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rPr>
                        <a:t> Focus</a:t>
                      </a:r>
                      <a:r>
                        <a:rPr lang="en-GB" sz="1000" baseline="0" dirty="0">
                          <a:effectLst/>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rPr>
                        <a:t> </a:t>
                      </a:r>
                      <a:r>
                        <a:rPr lang="en-GB" sz="1000" b="0" i="0" u="none" strike="noStrike" kern="1200" baseline="0" dirty="0">
                          <a:solidFill>
                            <a:schemeClr val="dk1"/>
                          </a:solidFill>
                          <a:latin typeface="+mn-lt"/>
                          <a:ea typeface="+mn-ea"/>
                          <a:cs typeface="+mn-cs"/>
                        </a:rPr>
                        <a:t>Use of eyes to enhance performance.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physical performance skill that when used effectively can help to communicate the mood of a dance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6610490"/>
                  </a:ext>
                </a:extLst>
              </a:tr>
              <a:tr h="37296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Canon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The same movement repeated one after</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choreography tool- RELATIONSHIPS- that creates different</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effect in a group dance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69186348"/>
                  </a:ext>
                </a:extLst>
              </a:tr>
              <a:tr h="454927">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Transitions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Movements to link between sections/ movements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choreography tool –STRUCTURE- that helps a dance to have a seamless effect and helps to structure the choreography</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9296691"/>
                  </a:ext>
                </a:extLst>
              </a:tr>
              <a:tr h="44011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Formation</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s</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shape/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space in which you stand in with your group, e.g. a square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choreography tools in relation to SPACE, creates order for a</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dance.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44516850"/>
                  </a:ext>
                </a:extLst>
              </a:tr>
              <a:tr h="44011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R w="12700" cap="flat" cmpd="sng" algn="ctr">
                      <a:solidFill>
                        <a:schemeClr val="tx1"/>
                      </a:solidFill>
                      <a:prstDash val="solid"/>
                      <a:round/>
                      <a:headEnd type="none" w="med" len="med"/>
                      <a:tailEnd type="none" w="med" len="med"/>
                    </a:lnR>
                    <a:noFill/>
                  </a:tcPr>
                </a:tc>
                <a:tc>
                  <a:txBody>
                    <a:bodyPr/>
                    <a:lstStyle/>
                    <a:p>
                      <a:pPr algn="l">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Unison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Performers doing the same movement at the same time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choreography tool</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that demonstrates unity, timing and enhances a dance idea.</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934293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0078005"/>
              </p:ext>
            </p:extLst>
          </p:nvPr>
        </p:nvGraphicFramePr>
        <p:xfrm>
          <a:off x="4293704" y="375113"/>
          <a:ext cx="5612295" cy="6441890"/>
        </p:xfrm>
        <a:graphic>
          <a:graphicData uri="http://schemas.openxmlformats.org/drawingml/2006/table">
            <a:tbl>
              <a:tblPr firstRow="1" firstCol="1" bandRow="1">
                <a:tableStyleId>{7E9639D4-E3E2-4D34-9284-5A2195B3D0D7}</a:tableStyleId>
              </a:tblPr>
              <a:tblGrid>
                <a:gridCol w="371813">
                  <a:extLst>
                    <a:ext uri="{9D8B030D-6E8A-4147-A177-3AD203B41FA5}">
                      <a16:colId xmlns:a16="http://schemas.microsoft.com/office/drawing/2014/main" val="1135208558"/>
                    </a:ext>
                  </a:extLst>
                </a:gridCol>
                <a:gridCol w="744805">
                  <a:extLst>
                    <a:ext uri="{9D8B030D-6E8A-4147-A177-3AD203B41FA5}">
                      <a16:colId xmlns:a16="http://schemas.microsoft.com/office/drawing/2014/main" val="3954508052"/>
                    </a:ext>
                  </a:extLst>
                </a:gridCol>
                <a:gridCol w="4495677">
                  <a:extLst>
                    <a:ext uri="{9D8B030D-6E8A-4147-A177-3AD203B41FA5}">
                      <a16:colId xmlns:a16="http://schemas.microsoft.com/office/drawing/2014/main" val="1356070023"/>
                    </a:ext>
                  </a:extLst>
                </a:gridCol>
              </a:tblGrid>
              <a:tr h="175281">
                <a:tc gridSpan="3">
                  <a:txBody>
                    <a:bodyPr/>
                    <a:lstStyle/>
                    <a:p>
                      <a:pPr marL="0" lvl="0" indent="0" algn="l">
                        <a:lnSpc>
                          <a:spcPct val="107000"/>
                        </a:lnSpc>
                        <a:spcAft>
                          <a:spcPts val="0"/>
                        </a:spcAft>
                        <a:buFont typeface="+mj-lt"/>
                        <a:buNone/>
                      </a:pPr>
                      <a:r>
                        <a:rPr lang="en-GB" sz="900" dirty="0">
                          <a:effectLst/>
                          <a:latin typeface="+mn-lt"/>
                          <a:ea typeface="+mn-ea"/>
                          <a:cs typeface="+mn-cs"/>
                        </a:rPr>
                        <a:t>Key</a:t>
                      </a:r>
                      <a:r>
                        <a:rPr lang="en-GB" sz="900" baseline="0" dirty="0">
                          <a:effectLst/>
                          <a:latin typeface="+mn-lt"/>
                          <a:ea typeface="+mn-ea"/>
                          <a:cs typeface="+mn-cs"/>
                        </a:rPr>
                        <a:t> movement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07388798"/>
                  </a:ext>
                </a:extLst>
              </a:tr>
              <a:tr h="293854">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Jazz Walks/</a:t>
                      </a:r>
                      <a:r>
                        <a:rPr lang="en-GB" sz="800" baseline="0" dirty="0">
                          <a:effectLst/>
                        </a:rPr>
                        <a:t> shaky hands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Walks with a bounce with</a:t>
                      </a:r>
                      <a:r>
                        <a:rPr lang="en-GB" sz="800" baseline="0" dirty="0">
                          <a:effectLst/>
                        </a:rPr>
                        <a:t> arms at either side of the body with hands splayed</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5425487"/>
                  </a:ext>
                </a:extLst>
              </a:tr>
              <a:tr h="293854">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Around the clock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Three kick</a:t>
                      </a:r>
                      <a:r>
                        <a:rPr lang="en-GB" sz="800" baseline="0" dirty="0">
                          <a:effectLst/>
                        </a:rPr>
                        <a:t> hops to do a full turn either right or left. Two steps back and one step forward  to end on the opposite leg.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1472253"/>
                  </a:ext>
                </a:extLst>
              </a:tr>
              <a:tr h="293854">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Charleston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Step forward tap toe at the front, step back and tap</a:t>
                      </a:r>
                      <a:r>
                        <a:rPr lang="en-GB" sz="800" baseline="0" dirty="0">
                          <a:effectLst/>
                        </a:rPr>
                        <a:t> toe behind. To increase difficulty lean forwards and back and add a bounce to the steps.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7144672"/>
                  </a:ext>
                </a:extLst>
              </a:tr>
              <a:tr h="293854">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Spank the</a:t>
                      </a:r>
                      <a:r>
                        <a:rPr lang="en-GB" sz="800" baseline="0" dirty="0">
                          <a:effectLst/>
                        </a:rPr>
                        <a:t> baby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Pivot around on one leg, one arm is high at the side</a:t>
                      </a:r>
                      <a:r>
                        <a:rPr lang="en-GB" sz="800" baseline="0" dirty="0">
                          <a:effectLst/>
                        </a:rPr>
                        <a:t> of the head, bent at the elbow. The other hits your hip as you pivot.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43614790"/>
                  </a:ext>
                </a:extLst>
              </a:tr>
              <a:tr h="293854">
                <a:tc>
                  <a:txBody>
                    <a:bodyPr/>
                    <a:lstStyle/>
                    <a:p>
                      <a:pPr algn="l">
                        <a:lnSpc>
                          <a:spcPct val="107000"/>
                        </a:lnSpc>
                        <a:spcAft>
                          <a:spcPts val="0"/>
                        </a:spcAft>
                      </a:pPr>
                      <a:r>
                        <a:rPr lang="en-GB" sz="900">
                          <a:effectLst/>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Fall off the log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Jump</a:t>
                      </a:r>
                      <a:r>
                        <a:rPr lang="en-GB" sz="800" baseline="0" dirty="0">
                          <a:effectLst/>
                        </a:rPr>
                        <a:t> on to one foot with a tilt/ lean of the torso. Step the free leg behind, side and then jump feet together to repeat on the opposite side.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5883578"/>
                  </a:ext>
                </a:extLst>
              </a:tr>
              <a:tr h="293854">
                <a:tc>
                  <a:txBody>
                    <a:bodyPr/>
                    <a:lstStyle/>
                    <a:p>
                      <a:pPr algn="l">
                        <a:lnSpc>
                          <a:spcPct val="107000"/>
                        </a:lnSpc>
                        <a:spcAft>
                          <a:spcPts val="0"/>
                        </a:spcAft>
                      </a:pPr>
                      <a:r>
                        <a:rPr lang="en-GB" sz="900">
                          <a:effectLst/>
                        </a:rPr>
                        <a:t>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Flick kicks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Kicks from below the knee</a:t>
                      </a:r>
                      <a:r>
                        <a:rPr lang="en-GB" sz="800" baseline="0" dirty="0">
                          <a:effectLst/>
                        </a:rPr>
                        <a:t> with a pointed foot. Usually done with a hop in between to create a bounce.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56725691"/>
                  </a:ext>
                </a:extLst>
              </a:tr>
              <a:tr h="568066">
                <a:tc>
                  <a:txBody>
                    <a:bodyPr/>
                    <a:lstStyle/>
                    <a:p>
                      <a:pPr algn="l">
                        <a:lnSpc>
                          <a:spcPct val="107000"/>
                        </a:lnSpc>
                        <a:spcAft>
                          <a:spcPts val="0"/>
                        </a:spcAft>
                      </a:pPr>
                      <a:r>
                        <a:rPr lang="en-GB" sz="900">
                          <a:effectLst/>
                        </a:rPr>
                        <a:t>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Scarecrow/</a:t>
                      </a:r>
                      <a:r>
                        <a:rPr lang="en-GB" sz="800" baseline="0" dirty="0">
                          <a:effectLst/>
                        </a:rPr>
                        <a:t> Frog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rPr>
                        <a:t> On the balls of the feet, bend knees and invert both so they are touching in</a:t>
                      </a:r>
                      <a:r>
                        <a:rPr lang="en-GB" sz="800" baseline="0" dirty="0">
                          <a:effectLst/>
                        </a:rPr>
                        <a:t> your centre line,  arms above head with wrists inverted and touching. Jump from this position to the ‘frog’ position where you are crouched on the floor, with both knees now facing out in turn out and with hands on the floor in front of you.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51594"/>
                  </a:ext>
                </a:extLst>
              </a:tr>
              <a:tr h="568066">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Shorty Georgie's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Pushing between</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the balls of your feet in a parallel position *3- e.g. Right/ Left/ Right. As you push between feet, first two fingers together are held on each hand and pointed up to the ceiling. Switch the arms as you do the legs, e.g. Right/ left right. Head turns sharply to right, left and then back to the audience.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5273405"/>
                  </a:ext>
                </a:extLst>
              </a:tr>
              <a:tr h="354239">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Suzie Ques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Feet in parallel, bend knees. Twist to the right</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moving your hells, toes, heels and then repeat to the left.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1705929"/>
                  </a:ext>
                </a:extLst>
              </a:tr>
              <a:tr h="29385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10</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Boogie in and out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Jumping forwards and back, clapping hands in f</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ront and behind the body.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220488"/>
                  </a:ext>
                </a:extLst>
              </a:tr>
              <a:tr h="49551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11</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0" dirty="0">
                          <a:effectLst/>
                          <a:latin typeface="Calibri" panose="020F0502020204030204" pitchFamily="34" charset="0"/>
                          <a:ea typeface="Calibri" panose="020F0502020204030204" pitchFamily="34" charset="0"/>
                          <a:cs typeface="Times New Roman" panose="02020603050405020304" pitchFamily="18" charset="0"/>
                        </a:rPr>
                        <a:t>Texas Tommy</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A rocking step that can be done individually or with a partner. Rock from one foot to the other (back/ forward), triple step (3 steps) that move you to another area of the room or you can turn it. A complete Texas tommy is doing this twice.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3279365"/>
                  </a:ext>
                </a:extLst>
              </a:tr>
              <a:tr h="362821">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12</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0" dirty="0">
                          <a:effectLst/>
                          <a:latin typeface="Calibri" panose="020F0502020204030204" pitchFamily="34" charset="0"/>
                          <a:ea typeface="Calibri" panose="020F0502020204030204" pitchFamily="34" charset="0"/>
                          <a:cs typeface="Times New Roman" panose="02020603050405020304" pitchFamily="18" charset="0"/>
                        </a:rPr>
                        <a:t>The shim sham</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Originally a tap dance step. A slide out of R/ L/ R/R in a single, single, double. This has a bounce in the knees and the foot slides back to a parallel position.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0244360"/>
                  </a:ext>
                </a:extLst>
              </a:tr>
              <a:tr h="620965">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13</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0" dirty="0">
                          <a:effectLst/>
                          <a:latin typeface="Calibri" panose="020F0502020204030204" pitchFamily="34" charset="0"/>
                          <a:ea typeface="Calibri" panose="020F0502020204030204" pitchFamily="34" charset="0"/>
                          <a:cs typeface="Times New Roman" panose="02020603050405020304" pitchFamily="18" charset="0"/>
                        </a:rPr>
                        <a:t>Spinning Top</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dirty="0">
                          <a:effectLst/>
                          <a:latin typeface="Calibri" panose="020F0502020204030204" pitchFamily="34" charset="0"/>
                          <a:ea typeface="Calibri" panose="020F0502020204030204" pitchFamily="34" charset="0"/>
                          <a:cs typeface="Times New Roman" panose="02020603050405020304" pitchFamily="18" charset="0"/>
                        </a:rPr>
                        <a:t>Partner work. Hold</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hands with a partner, cross hands right over left. </a:t>
                      </a:r>
                    </a:p>
                    <a:p>
                      <a:pPr algn="l">
                        <a:lnSpc>
                          <a:spcPct val="107000"/>
                        </a:lnSpc>
                        <a:spcAft>
                          <a:spcPts val="0"/>
                        </a:spcAft>
                      </a:pP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Stage 1: standing- open and close arms whilst stood opposite each other, one person turns as the arms open and close. Stage 2: Complete stage one. Now do small running steps to spin around as you turn one person. Stage 3: After mastering stage 1 and 2, now drop to a seated position on the floor and complete the turn with one person stood </a:t>
                      </a:r>
                      <a:r>
                        <a:rPr lang="en-GB" sz="800" b="1" baseline="0" dirty="0">
                          <a:effectLst/>
                          <a:latin typeface="Calibri" panose="020F0502020204030204" pitchFamily="34" charset="0"/>
                          <a:ea typeface="Calibri" panose="020F0502020204030204" pitchFamily="34" charset="0"/>
                          <a:cs typeface="Times New Roman" panose="02020603050405020304" pitchFamily="18" charset="0"/>
                        </a:rPr>
                        <a:t>over</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8297903"/>
                  </a:ext>
                </a:extLst>
              </a:tr>
              <a:tr h="620965">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0" dirty="0">
                          <a:effectLst/>
                          <a:latin typeface="Calibri" panose="020F0502020204030204" pitchFamily="34" charset="0"/>
                          <a:ea typeface="Calibri" panose="020F0502020204030204" pitchFamily="34" charset="0"/>
                          <a:cs typeface="Times New Roman" panose="02020603050405020304" pitchFamily="18" charset="0"/>
                        </a:rPr>
                        <a:t>Leap Frog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800" dirty="0">
                          <a:effectLst/>
                          <a:latin typeface="Calibri" panose="020F0502020204030204" pitchFamily="34" charset="0"/>
                          <a:ea typeface="Calibri" panose="020F0502020204030204" pitchFamily="34" charset="0"/>
                          <a:cs typeface="Times New Roman" panose="02020603050405020304" pitchFamily="18" charset="0"/>
                        </a:rPr>
                        <a:t>Partner</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work. One person ducks down, in a low position, with head and elbow tucked in. The other person, runs towards their partner, jumps in parallel just behind their tucked position, pushes in the middle of their partners back then straddle jumps over the top of them. To increase difficulty, the level of the tucked position can gradually get higher.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5041610"/>
                  </a:ext>
                </a:extLst>
              </a:tr>
              <a:tr h="568066">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800" b="0" dirty="0">
                          <a:effectLst/>
                          <a:latin typeface="Calibri" panose="020F0502020204030204" pitchFamily="34" charset="0"/>
                          <a:ea typeface="Calibri" panose="020F0502020204030204" pitchFamily="34" charset="0"/>
                          <a:cs typeface="Times New Roman" panose="02020603050405020304" pitchFamily="18" charset="0"/>
                        </a:rPr>
                        <a:t>Kick through the legs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800" dirty="0">
                          <a:effectLst/>
                          <a:latin typeface="Calibri" panose="020F0502020204030204" pitchFamily="34" charset="0"/>
                          <a:ea typeface="Calibri" panose="020F0502020204030204" pitchFamily="34" charset="0"/>
                          <a:cs typeface="Times New Roman" panose="02020603050405020304" pitchFamily="18" charset="0"/>
                        </a:rPr>
                        <a:t>Partner</a:t>
                      </a:r>
                      <a:r>
                        <a:rPr lang="en-GB" sz="800" baseline="0" dirty="0">
                          <a:effectLst/>
                          <a:latin typeface="Calibri" panose="020F0502020204030204" pitchFamily="34" charset="0"/>
                          <a:ea typeface="Calibri" panose="020F0502020204030204" pitchFamily="34" charset="0"/>
                          <a:cs typeface="Times New Roman" panose="02020603050405020304" pitchFamily="18" charset="0"/>
                        </a:rPr>
                        <a:t> work. In a pair, one person is behind the other. The front person does a star jump, whilst the person behind holds their hips and lifts them whilst they do a start jump. Whilst the front student is in the air, the back person kicks one leg through the others legs. </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79154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21245385"/>
              </p:ext>
            </p:extLst>
          </p:nvPr>
        </p:nvGraphicFramePr>
        <p:xfrm>
          <a:off x="15581" y="5503046"/>
          <a:ext cx="4138334" cy="1253109"/>
        </p:xfrm>
        <a:graphic>
          <a:graphicData uri="http://schemas.openxmlformats.org/drawingml/2006/table">
            <a:tbl>
              <a:tblPr firstRow="1" firstCol="1" bandRow="1">
                <a:tableStyleId>{7E9639D4-E3E2-4D34-9284-5A2195B3D0D7}</a:tableStyleId>
              </a:tblPr>
              <a:tblGrid>
                <a:gridCol w="4138334">
                  <a:extLst>
                    <a:ext uri="{9D8B030D-6E8A-4147-A177-3AD203B41FA5}">
                      <a16:colId xmlns:a16="http://schemas.microsoft.com/office/drawing/2014/main" val="1135208558"/>
                    </a:ext>
                  </a:extLst>
                </a:gridCol>
              </a:tblGrid>
              <a:tr h="87673">
                <a:tc>
                  <a:txBody>
                    <a:bodyPr/>
                    <a:lstStyle/>
                    <a:p>
                      <a:pPr marL="0" lvl="0" indent="0" algn="l">
                        <a:lnSpc>
                          <a:spcPct val="107000"/>
                        </a:lnSpc>
                        <a:spcAft>
                          <a:spcPts val="0"/>
                        </a:spcAft>
                        <a:buFont typeface="+mj-lt"/>
                        <a:buNone/>
                      </a:pPr>
                      <a:r>
                        <a:rPr lang="en-GB" sz="1000" dirty="0">
                          <a:effectLst/>
                          <a:latin typeface="Calibri" panose="020F0502020204030204" pitchFamily="34" charset="0"/>
                          <a:ea typeface="Calibri" panose="020F0502020204030204" pitchFamily="34" charset="0"/>
                          <a:cs typeface="Times New Roman" panose="02020603050405020304" pitchFamily="18" charset="0"/>
                        </a:rPr>
                        <a:t>Contextual</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knowledge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2107388798"/>
                  </a:ext>
                </a:extLst>
              </a:tr>
              <a:tr h="848350">
                <a:tc>
                  <a:txBody>
                    <a:bodyPr/>
                    <a:lstStyle/>
                    <a:p>
                      <a:r>
                        <a:rPr lang="en-GB" sz="800" b="0" kern="1200" dirty="0">
                          <a:solidFill>
                            <a:schemeClr val="tx1"/>
                          </a:solidFill>
                          <a:effectLst/>
                          <a:latin typeface="+mn-lt"/>
                          <a:ea typeface="+mn-ea"/>
                          <a:cs typeface="+mn-cs"/>
                        </a:rPr>
                        <a:t>The lindy Hop (or Lindy) is a partner dance that originated in the 1920's and 30's in Harlem, New York. The dance itself consists of both 6 and 8 count steps and it includes footwork borrowed from the Charleston and Tap. The Lindy Hop is considered a cultural phenomenon that broke through the race barrier when segregation was still the norm.  Although the history of Lindy may be muddled, it is certain that it was born from the blending of African rhythms and  movements with European structured dance. In New York City, ballrooms dominated Harlem, but one, the Savoy was to become the king of swing. Lindy flourished there, partly because it was one of the few racially integrated ballrooms where White and Black people could dance, be inspired and share moves like no other place. </a:t>
                      </a:r>
                      <a:endParaRPr lang="en-GB" sz="8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25425487"/>
                  </a:ext>
                </a:extLst>
              </a:tr>
            </a:tbl>
          </a:graphicData>
        </a:graphic>
      </p:graphicFrame>
    </p:spTree>
    <p:extLst>
      <p:ext uri="{BB962C8B-B14F-4D97-AF65-F5344CB8AC3E}">
        <p14:creationId xmlns:p14="http://schemas.microsoft.com/office/powerpoint/2010/main" val="1030265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0350" y="64511"/>
          <a:ext cx="9334036" cy="314671"/>
        </p:xfrm>
        <a:graphic>
          <a:graphicData uri="http://schemas.openxmlformats.org/drawingml/2006/table">
            <a:tbl>
              <a:tblPr firstRow="1" firstCol="1" bandRow="1">
                <a:tableStyleId>{073A0DAA-6AF3-43AB-8588-CEC1D06C72B9}</a:tableStyleId>
              </a:tblPr>
              <a:tblGrid>
                <a:gridCol w="1346133">
                  <a:extLst>
                    <a:ext uri="{9D8B030D-6E8A-4147-A177-3AD203B41FA5}">
                      <a16:colId xmlns:a16="http://schemas.microsoft.com/office/drawing/2014/main" val="3308441868"/>
                    </a:ext>
                  </a:extLst>
                </a:gridCol>
                <a:gridCol w="2229533">
                  <a:extLst>
                    <a:ext uri="{9D8B030D-6E8A-4147-A177-3AD203B41FA5}">
                      <a16:colId xmlns:a16="http://schemas.microsoft.com/office/drawing/2014/main" val="4148508196"/>
                    </a:ext>
                  </a:extLst>
                </a:gridCol>
                <a:gridCol w="2879582">
                  <a:extLst>
                    <a:ext uri="{9D8B030D-6E8A-4147-A177-3AD203B41FA5}">
                      <a16:colId xmlns:a16="http://schemas.microsoft.com/office/drawing/2014/main" val="786811272"/>
                    </a:ext>
                  </a:extLst>
                </a:gridCol>
                <a:gridCol w="2878788">
                  <a:extLst>
                    <a:ext uri="{9D8B030D-6E8A-4147-A177-3AD203B41FA5}">
                      <a16:colId xmlns:a16="http://schemas.microsoft.com/office/drawing/2014/main" val="1491199705"/>
                    </a:ext>
                  </a:extLst>
                </a:gridCol>
              </a:tblGrid>
              <a:tr h="314671">
                <a:tc>
                  <a:txBody>
                    <a:bodyPr/>
                    <a:lstStyle/>
                    <a:p>
                      <a:pPr>
                        <a:lnSpc>
                          <a:spcPct val="107000"/>
                        </a:lnSpc>
                        <a:spcAft>
                          <a:spcPts val="0"/>
                        </a:spcAft>
                      </a:pPr>
                      <a:r>
                        <a:rPr lang="en-GB" sz="900" dirty="0">
                          <a:effectLst/>
                        </a:rPr>
                        <a:t>Subject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latin typeface="+mn-lt"/>
                          <a:ea typeface="+mn-ea"/>
                          <a:cs typeface="+mn-cs"/>
                        </a:rPr>
                        <a:t>Autumn: Half term 2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Topic: Olympics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nvGraphicFramePr>
        <p:xfrm>
          <a:off x="13252" y="379182"/>
          <a:ext cx="6371453" cy="5737860"/>
        </p:xfrm>
        <a:graphic>
          <a:graphicData uri="http://schemas.openxmlformats.org/drawingml/2006/table">
            <a:tbl>
              <a:tblPr firstRow="1" firstCol="1" bandRow="1">
                <a:tableStyleId>{7E9639D4-E3E2-4D34-9284-5A2195B3D0D7}</a:tableStyleId>
              </a:tblPr>
              <a:tblGrid>
                <a:gridCol w="410818">
                  <a:extLst>
                    <a:ext uri="{9D8B030D-6E8A-4147-A177-3AD203B41FA5}">
                      <a16:colId xmlns:a16="http://schemas.microsoft.com/office/drawing/2014/main" val="3276500004"/>
                    </a:ext>
                  </a:extLst>
                </a:gridCol>
                <a:gridCol w="927652">
                  <a:extLst>
                    <a:ext uri="{9D8B030D-6E8A-4147-A177-3AD203B41FA5}">
                      <a16:colId xmlns:a16="http://schemas.microsoft.com/office/drawing/2014/main" val="696656072"/>
                    </a:ext>
                  </a:extLst>
                </a:gridCol>
                <a:gridCol w="1996200">
                  <a:extLst>
                    <a:ext uri="{9D8B030D-6E8A-4147-A177-3AD203B41FA5}">
                      <a16:colId xmlns:a16="http://schemas.microsoft.com/office/drawing/2014/main" val="2252781272"/>
                    </a:ext>
                  </a:extLst>
                </a:gridCol>
                <a:gridCol w="3036783">
                  <a:extLst>
                    <a:ext uri="{9D8B030D-6E8A-4147-A177-3AD203B41FA5}">
                      <a16:colId xmlns:a16="http://schemas.microsoft.com/office/drawing/2014/main" val="646799830"/>
                    </a:ext>
                  </a:extLst>
                </a:gridCol>
              </a:tblGrid>
              <a:tr h="136208">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marL="342900" lvl="0" indent="-342900" algn="l">
                        <a:spcAft>
                          <a:spcPts val="0"/>
                        </a:spcAft>
                        <a:buFont typeface="+mj-lt"/>
                        <a:buAutoNum type="arabicPeriod"/>
                      </a:pP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7569555"/>
                  </a:ext>
                </a:extLst>
              </a:tr>
              <a:tr h="139303">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Retrograde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movement phrase done in</a:t>
                      </a:r>
                      <a:r>
                        <a:rPr lang="en-GB" sz="1050" baseline="0" dirty="0"/>
                        <a:t> reverse order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 –</a:t>
                      </a:r>
                      <a:r>
                        <a:rPr lang="en-GB" sz="1050" baseline="0" dirty="0"/>
                        <a:t> ACTIONS- </a:t>
                      </a:r>
                      <a:r>
                        <a:rPr lang="en-GB" sz="1050" dirty="0"/>
                        <a:t>that develops a</a:t>
                      </a:r>
                      <a:r>
                        <a:rPr lang="en-GB" sz="1050" baseline="0" dirty="0"/>
                        <a:t> phrase to create a different effect when it is executed in the original order at the same time.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139303">
                <a:tc>
                  <a:txBody>
                    <a:bodyPr/>
                    <a:lstStyle/>
                    <a:p>
                      <a:pPr algn="l">
                        <a:lnSpc>
                          <a:spcPct val="107000"/>
                        </a:lnSpc>
                        <a:spcAft>
                          <a:spcPts val="0"/>
                        </a:spcAft>
                      </a:pPr>
                      <a:r>
                        <a:rPr lang="en-GB" sz="900" dirty="0">
                          <a:effectLst/>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Canon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The same movement repeated one after</a:t>
                      </a:r>
                      <a:r>
                        <a:rPr lang="en-GB" sz="105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A choreography tool – RELATIONSHIPS- that creates different</a:t>
                      </a:r>
                      <a:r>
                        <a:rPr lang="en-GB" sz="1050" baseline="0" dirty="0">
                          <a:effectLst/>
                          <a:latin typeface="Calibri" panose="020F0502020204030204" pitchFamily="34" charset="0"/>
                          <a:ea typeface="Calibri" panose="020F0502020204030204" pitchFamily="34" charset="0"/>
                          <a:cs typeface="Times New Roman" panose="02020603050405020304" pitchFamily="18" charset="0"/>
                        </a:rPr>
                        <a:t> effects in a group dance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39303">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EFGSTT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6 basic dance actions: Elevate/ Fall/ Gesture/ Stillness/ Travel/ Turn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 ACTIONS- The</a:t>
                      </a:r>
                      <a:r>
                        <a:rPr lang="en-GB" sz="1050" baseline="0" dirty="0"/>
                        <a:t> 6 basic actions used as much as possible to create variety in a dance piece</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Size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Changing</a:t>
                      </a:r>
                      <a:r>
                        <a:rPr lang="en-GB" sz="1050" baseline="0" dirty="0"/>
                        <a:t> the size of a particular movement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a:t>
                      </a:r>
                      <a:r>
                        <a:rPr lang="en-GB" sz="1050" baseline="0" dirty="0"/>
                        <a:t> SPACE-that can create different effects in a dance piece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6804384"/>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Different Body parts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Also</a:t>
                      </a:r>
                      <a:r>
                        <a:rPr lang="en-GB" sz="1050" baseline="0" dirty="0"/>
                        <a:t> know as instrumentation. Use of different body parts to execute a movement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choreography tool –</a:t>
                      </a:r>
                      <a:r>
                        <a:rPr lang="en-GB" sz="1050" baseline="0" dirty="0"/>
                        <a:t> ACTIONS- </a:t>
                      </a:r>
                      <a:r>
                        <a:rPr lang="en-GB" sz="1050" dirty="0"/>
                        <a:t>that develops a</a:t>
                      </a:r>
                      <a:r>
                        <a:rPr lang="en-GB" sz="1050" baseline="0" dirty="0"/>
                        <a:t> phrase to create a different effect when it is executed in the original format at the same time.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894606"/>
                  </a:ext>
                </a:extLst>
              </a:tr>
              <a:tr h="150398">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Addition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Adding a movement on to a movement phrase of section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 ACTION- The addition of a movement/ section to an otherwise</a:t>
                      </a:r>
                      <a:r>
                        <a:rPr lang="en-GB" sz="1050" baseline="0" dirty="0"/>
                        <a:t> repeated moment</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235015"/>
                  </a:ext>
                </a:extLst>
              </a:tr>
              <a:tr h="139303">
                <a:tc>
                  <a:txBody>
                    <a:bodyPr/>
                    <a:lstStyle/>
                    <a:p>
                      <a:pPr algn="l">
                        <a:lnSpc>
                          <a:spcPct val="107000"/>
                        </a:lnSpc>
                        <a:spcAft>
                          <a:spcPts val="0"/>
                        </a:spcAft>
                      </a:pPr>
                      <a:r>
                        <a:rPr lang="en-GB" sz="900" dirty="0">
                          <a:effectLst/>
                          <a:latin typeface="+mn-lt"/>
                          <a:ea typeface="+mn-ea"/>
                          <a:cs typeface="+mn-cs"/>
                        </a:rPr>
                        <a:t>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Reprise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The repetition of an earlier moment in the phrase/</a:t>
                      </a:r>
                      <a:r>
                        <a:rPr lang="en-GB" sz="1050" baseline="0" dirty="0"/>
                        <a:t> dance piece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tools- ACTION/ STRUCTURE. This helps</a:t>
                      </a:r>
                      <a:r>
                        <a:rPr lang="en-GB" sz="1050" baseline="0" dirty="0"/>
                        <a:t> to communicate the dance idea/ theme to the audience and highlights important moments.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Fragmentation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Re ordering movements in a short section of a dance</a:t>
                      </a:r>
                    </a:p>
                    <a:p>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 ACTIONS- This helps to show a dance idea by repeating some movements but in a different order- Used to create different effects. </a:t>
                      </a:r>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892302"/>
                  </a:ext>
                </a:extLst>
              </a:tr>
              <a:tr h="139303">
                <a:tc>
                  <a:txBody>
                    <a:bodyPr/>
                    <a:lstStyle/>
                    <a:p>
                      <a:pPr algn="l">
                        <a:lnSpc>
                          <a:spcPct val="107000"/>
                        </a:lnSpc>
                        <a:spcAft>
                          <a:spcPts val="0"/>
                        </a:spcAft>
                      </a:pPr>
                      <a:r>
                        <a:rPr lang="en-GB" sz="900" dirty="0">
                          <a:effectLst/>
                          <a:latin typeface="+mn-lt"/>
                          <a:ea typeface="+mn-ea"/>
                          <a:cs typeface="+mn-cs"/>
                        </a:rPr>
                        <a:t>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Dynamics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The speed of a dance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 that can be used to create different effects and change the speed throughout your dance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5946915"/>
                  </a:ext>
                </a:extLst>
              </a:tr>
              <a:tr h="139303">
                <a:tc>
                  <a:txBody>
                    <a:bodyPr/>
                    <a:lstStyle/>
                    <a:p>
                      <a:pPr algn="l">
                        <a:lnSpc>
                          <a:spcPct val="107000"/>
                        </a:lnSpc>
                        <a:spcAft>
                          <a:spcPts val="0"/>
                        </a:spcAft>
                      </a:pPr>
                      <a:r>
                        <a:rPr lang="en-GB" sz="900" dirty="0">
                          <a:effectLst/>
                          <a:latin typeface="+mn-lt"/>
                          <a:ea typeface="+mn-ea"/>
                          <a:cs typeface="+mn-cs"/>
                        </a:rPr>
                        <a:t>10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Mirroring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Movement</a:t>
                      </a:r>
                      <a:r>
                        <a:rPr lang="en-GB" sz="1050" baseline="0" dirty="0"/>
                        <a:t> executed with a partner as if in a mirror image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choreography tool- RELATIONSHIPS- that</a:t>
                      </a:r>
                      <a:r>
                        <a:rPr lang="en-GB" sz="1050" baseline="0" dirty="0"/>
                        <a:t> adds contrast and gives different effects to a dance</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334036"/>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11</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Contrast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Contrasts in your movement such as high/low, big/little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choreographic tool where dance elements are altered to create oppositions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2657688"/>
                  </a:ext>
                </a:extLst>
              </a:tr>
              <a:tr h="139303">
                <a:tc>
                  <a:txBody>
                    <a:bodyPr/>
                    <a:lstStyle/>
                    <a:p>
                      <a:pPr algn="l">
                        <a:lnSpc>
                          <a:spcPct val="107000"/>
                        </a:lnSpc>
                        <a:spcAft>
                          <a:spcPts val="0"/>
                        </a:spcAft>
                      </a:pPr>
                      <a:r>
                        <a:rPr lang="en-GB" sz="900">
                          <a:effectLst/>
                          <a:latin typeface="Calibri" panose="020F0502020204030204" pitchFamily="34" charset="0"/>
                          <a:ea typeface="Calibri" panose="020F0502020204030204" pitchFamily="34" charset="0"/>
                          <a:cs typeface="Times New Roman" panose="02020603050405020304" pitchFamily="18" charset="0"/>
                        </a:rPr>
                        <a:t>12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Chance</a:t>
                      </a:r>
                      <a:r>
                        <a:rPr lang="en-GB" sz="1050" baseline="0" dirty="0"/>
                        <a:t> method</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method where the order of the movements is determined by chance e.g. by a dice.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choreographic</a:t>
                      </a:r>
                      <a:r>
                        <a:rPr lang="en-GB" sz="1050" baseline="0" dirty="0"/>
                        <a:t> creative t</a:t>
                      </a:r>
                      <a:r>
                        <a:rPr lang="en-GB" sz="1050" dirty="0"/>
                        <a:t>ool</a:t>
                      </a:r>
                      <a:r>
                        <a:rPr lang="en-GB" sz="1050" baseline="0" dirty="0"/>
                        <a:t> that adds variety to a dance piece</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1689116"/>
                  </a:ext>
                </a:extLst>
              </a:tr>
            </a:tbl>
          </a:graphicData>
        </a:graphic>
      </p:graphicFrame>
      <p:graphicFrame>
        <p:nvGraphicFramePr>
          <p:cNvPr id="2" name="Table 1"/>
          <p:cNvGraphicFramePr>
            <a:graphicFrameLocks noGrp="1"/>
          </p:cNvGraphicFramePr>
          <p:nvPr/>
        </p:nvGraphicFramePr>
        <p:xfrm>
          <a:off x="6371452" y="693853"/>
          <a:ext cx="3394840" cy="3380734"/>
        </p:xfrm>
        <a:graphic>
          <a:graphicData uri="http://schemas.openxmlformats.org/drawingml/2006/table">
            <a:tbl>
              <a:tblPr firstRow="1" firstCol="1" bandRow="1">
                <a:tableStyleId>{7E9639D4-E3E2-4D34-9284-5A2195B3D0D7}</a:tableStyleId>
              </a:tblPr>
              <a:tblGrid>
                <a:gridCol w="793243">
                  <a:extLst>
                    <a:ext uri="{9D8B030D-6E8A-4147-A177-3AD203B41FA5}">
                      <a16:colId xmlns:a16="http://schemas.microsoft.com/office/drawing/2014/main" val="2264013505"/>
                    </a:ext>
                  </a:extLst>
                </a:gridCol>
                <a:gridCol w="718623">
                  <a:extLst>
                    <a:ext uri="{9D8B030D-6E8A-4147-A177-3AD203B41FA5}">
                      <a16:colId xmlns:a16="http://schemas.microsoft.com/office/drawing/2014/main" val="880782497"/>
                    </a:ext>
                  </a:extLst>
                </a:gridCol>
                <a:gridCol w="1882974">
                  <a:extLst>
                    <a:ext uri="{9D8B030D-6E8A-4147-A177-3AD203B41FA5}">
                      <a16:colId xmlns:a16="http://schemas.microsoft.com/office/drawing/2014/main" val="883895357"/>
                    </a:ext>
                  </a:extLst>
                </a:gridCol>
              </a:tblGrid>
              <a:tr h="186953">
                <a:tc gridSpan="3">
                  <a:txBody>
                    <a:bodyPr/>
                    <a:lstStyle/>
                    <a:p>
                      <a:pPr marL="0" lvl="0" indent="0" algn="l">
                        <a:lnSpc>
                          <a:spcPct val="107000"/>
                        </a:lnSpc>
                        <a:spcAft>
                          <a:spcPts val="0"/>
                        </a:spcAft>
                        <a:buFont typeface="+mj-lt"/>
                        <a:buNone/>
                      </a:pPr>
                      <a:r>
                        <a:rPr lang="en-GB" sz="900" dirty="0">
                          <a:effectLst/>
                          <a:latin typeface="+mn-lt"/>
                          <a:ea typeface="+mn-ea"/>
                          <a:cs typeface="+mn-cs"/>
                        </a:rPr>
                        <a:t>Key</a:t>
                      </a:r>
                      <a:r>
                        <a:rPr lang="en-GB" sz="900" baseline="0" dirty="0">
                          <a:effectLst/>
                          <a:latin typeface="+mn-lt"/>
                          <a:ea typeface="+mn-ea"/>
                          <a:cs typeface="+mn-cs"/>
                        </a:rPr>
                        <a:t> movements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7802399"/>
                  </a:ext>
                </a:extLst>
              </a:tr>
              <a:tr h="313421">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Elevate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 Jump/</a:t>
                      </a:r>
                      <a:r>
                        <a:rPr lang="en-GB" sz="1050" baseline="0" dirty="0"/>
                        <a:t> hop/ leap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5800078"/>
                  </a:ext>
                </a:extLst>
              </a:tr>
              <a:tr h="313421">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Fall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Movement</a:t>
                      </a:r>
                      <a:r>
                        <a:rPr lang="en-GB" sz="1050" baseline="0" dirty="0"/>
                        <a:t> away from your centre body line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861669"/>
                  </a:ext>
                </a:extLst>
              </a:tr>
              <a:tr h="313421">
                <a:tc>
                  <a:txBody>
                    <a:bodyPr/>
                    <a:lstStyle/>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Gesture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Movement that does not hold any weight, e.g. an</a:t>
                      </a:r>
                      <a:r>
                        <a:rPr lang="en-GB" sz="1050" baseline="0" dirty="0"/>
                        <a:t> arm movement, head nod, shoulder shrug</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7508253"/>
                  </a:ext>
                </a:extLst>
              </a:tr>
              <a:tr h="313421">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Stillness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movement of still ness to create an effect, this is usually done in a particular position to highlight the</a:t>
                      </a:r>
                      <a:r>
                        <a:rPr lang="en-GB" sz="1050" baseline="0" dirty="0"/>
                        <a:t> theme/ story of the dance but can also show the physical skill of balance.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2073002"/>
                  </a:ext>
                </a:extLst>
              </a:tr>
              <a:tr h="313421">
                <a:tc>
                  <a:txBody>
                    <a:bodyPr/>
                    <a:lstStyle/>
                    <a:p>
                      <a:pPr algn="l">
                        <a:lnSpc>
                          <a:spcPct val="107000"/>
                        </a:lnSpc>
                        <a:spcAft>
                          <a:spcPts val="0"/>
                        </a:spcAft>
                      </a:pPr>
                      <a:r>
                        <a:rPr lang="en-GB" sz="900">
                          <a:effectLst/>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Travel</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Ways of moving across the space/</a:t>
                      </a:r>
                      <a:r>
                        <a:rPr lang="en-GB" sz="1050" baseline="0" dirty="0"/>
                        <a:t> turn/ run/ hop/ roll/ cartwheel/ jump/ lift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693048"/>
                  </a:ext>
                </a:extLst>
              </a:tr>
              <a:tr h="313421">
                <a:tc>
                  <a:txBody>
                    <a:bodyPr/>
                    <a:lstStyle/>
                    <a:p>
                      <a:pPr algn="l">
                        <a:lnSpc>
                          <a:spcPct val="107000"/>
                        </a:lnSpc>
                        <a:spcAft>
                          <a:spcPts val="0"/>
                        </a:spcAft>
                      </a:pPr>
                      <a:r>
                        <a:rPr lang="en-GB" sz="900">
                          <a:effectLst/>
                        </a:rPr>
                        <a:t>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Turn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change of direction when moving, e.g. ½</a:t>
                      </a:r>
                      <a:r>
                        <a:rPr lang="en-GB" sz="1050" baseline="0" dirty="0"/>
                        <a:t> /</a:t>
                      </a:r>
                      <a:r>
                        <a:rPr lang="en-GB" sz="1050" dirty="0"/>
                        <a:t> ¼ or full turn.</a:t>
                      </a:r>
                      <a:r>
                        <a:rPr lang="en-GB" sz="1050" baseline="0" dirty="0"/>
                        <a:t> </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092857"/>
                  </a:ext>
                </a:extLst>
              </a:tr>
            </a:tbl>
          </a:graphicData>
        </a:graphic>
      </p:graphicFrame>
      <p:sp>
        <p:nvSpPr>
          <p:cNvPr id="7" name="Oval 6"/>
          <p:cNvSpPr/>
          <p:nvPr/>
        </p:nvSpPr>
        <p:spPr>
          <a:xfrm>
            <a:off x="6621517" y="4193628"/>
            <a:ext cx="2729617" cy="25634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7031422" y="4561490"/>
            <a:ext cx="1545020" cy="1815882"/>
          </a:xfrm>
          <a:prstGeom prst="rect">
            <a:avLst/>
          </a:prstGeom>
          <a:noFill/>
        </p:spPr>
        <p:txBody>
          <a:bodyPr wrap="square" rtlCol="0">
            <a:spAutoFit/>
          </a:bodyPr>
          <a:lstStyle/>
          <a:p>
            <a:pPr>
              <a:defRPr/>
            </a:pPr>
            <a:r>
              <a:rPr lang="en-GB" sz="800" cap="all" dirty="0">
                <a:hlinkClick r:id="rId2"/>
              </a:rPr>
              <a:t>ARCHERY</a:t>
            </a:r>
            <a:endParaRPr lang="en-GB" sz="800" cap="all" dirty="0"/>
          </a:p>
          <a:p>
            <a:pPr>
              <a:defRPr/>
            </a:pPr>
            <a:r>
              <a:rPr lang="en-GB" sz="800" cap="all" dirty="0">
                <a:hlinkClick r:id="rId3"/>
              </a:rPr>
              <a:t>ATHLETICS</a:t>
            </a:r>
            <a:endParaRPr lang="en-GB" sz="800" cap="all" dirty="0"/>
          </a:p>
          <a:p>
            <a:pPr>
              <a:defRPr/>
            </a:pPr>
            <a:r>
              <a:rPr lang="en-GB" sz="800" cap="all" dirty="0">
                <a:hlinkClick r:id="rId4"/>
              </a:rPr>
              <a:t>BADMINTON</a:t>
            </a:r>
            <a:endParaRPr lang="en-GB" sz="800" cap="all" dirty="0"/>
          </a:p>
          <a:p>
            <a:pPr>
              <a:defRPr/>
            </a:pPr>
            <a:r>
              <a:rPr lang="en-GB" sz="800" cap="all" dirty="0">
                <a:hlinkClick r:id="rId5"/>
              </a:rPr>
              <a:t>BASKETBALL</a:t>
            </a:r>
            <a:endParaRPr lang="en-GB" sz="800" cap="all" dirty="0"/>
          </a:p>
          <a:p>
            <a:pPr>
              <a:defRPr/>
            </a:pPr>
            <a:r>
              <a:rPr lang="en-GB" sz="800" cap="all" dirty="0">
                <a:hlinkClick r:id="rId6"/>
              </a:rPr>
              <a:t>BEACH VOLLEYBALL</a:t>
            </a:r>
            <a:endParaRPr lang="en-GB" sz="800" cap="all" dirty="0"/>
          </a:p>
          <a:p>
            <a:pPr>
              <a:defRPr/>
            </a:pPr>
            <a:r>
              <a:rPr lang="en-GB" sz="800" cap="all" dirty="0">
                <a:hlinkClick r:id="rId7"/>
              </a:rPr>
              <a:t>BOXING</a:t>
            </a:r>
            <a:endParaRPr lang="en-GB" sz="800" cap="all" dirty="0"/>
          </a:p>
          <a:p>
            <a:pPr>
              <a:defRPr/>
            </a:pPr>
            <a:r>
              <a:rPr lang="en-GB" sz="800" cap="all" dirty="0">
                <a:hlinkClick r:id="rId8"/>
              </a:rPr>
              <a:t>C</a:t>
            </a:r>
            <a:r>
              <a:rPr lang="en-GB" sz="800" cap="all" dirty="0">
                <a:hlinkClick r:id="rId9"/>
              </a:rPr>
              <a:t>YCLING ROAD</a:t>
            </a:r>
            <a:endParaRPr lang="en-GB" sz="800" cap="all" dirty="0"/>
          </a:p>
          <a:p>
            <a:pPr>
              <a:defRPr/>
            </a:pPr>
            <a:r>
              <a:rPr lang="en-GB" sz="800" cap="all" dirty="0">
                <a:hlinkClick r:id="rId10"/>
              </a:rPr>
              <a:t>DIVING</a:t>
            </a:r>
            <a:endParaRPr lang="en-GB" sz="800" cap="all" dirty="0"/>
          </a:p>
          <a:p>
            <a:pPr>
              <a:defRPr/>
            </a:pPr>
            <a:r>
              <a:rPr lang="en-GB" sz="800" cap="all" dirty="0">
                <a:hlinkClick r:id="rId11"/>
              </a:rPr>
              <a:t>FENCING</a:t>
            </a:r>
            <a:endParaRPr lang="en-GB" sz="800" cap="all" dirty="0"/>
          </a:p>
          <a:p>
            <a:pPr>
              <a:defRPr/>
            </a:pPr>
            <a:r>
              <a:rPr lang="en-GB" sz="800" cap="all" dirty="0">
                <a:hlinkClick r:id="rId12"/>
              </a:rPr>
              <a:t>FOOTBALL</a:t>
            </a:r>
            <a:endParaRPr lang="en-GB" sz="800" cap="all" dirty="0"/>
          </a:p>
          <a:p>
            <a:pPr>
              <a:defRPr/>
            </a:pPr>
            <a:r>
              <a:rPr lang="en-GB" sz="800" cap="all" dirty="0">
                <a:hlinkClick r:id="rId13"/>
              </a:rPr>
              <a:t>GOLF</a:t>
            </a:r>
            <a:endParaRPr lang="en-GB" sz="800" cap="all" dirty="0"/>
          </a:p>
          <a:p>
            <a:pPr>
              <a:defRPr/>
            </a:pPr>
            <a:r>
              <a:rPr lang="en-GB" sz="800" cap="all" dirty="0">
                <a:hlinkClick r:id="rId14"/>
              </a:rPr>
              <a:t>GYMNASTICS ARTISTIC</a:t>
            </a:r>
            <a:endParaRPr lang="en-GB" sz="800" cap="all" dirty="0"/>
          </a:p>
          <a:p>
            <a:pPr>
              <a:defRPr/>
            </a:pPr>
            <a:r>
              <a:rPr lang="en-GB" sz="800" cap="all" dirty="0">
                <a:hlinkClick r:id="rId15"/>
              </a:rPr>
              <a:t>HANDBALL</a:t>
            </a:r>
            <a:endParaRPr lang="en-GB" sz="800" cap="all" dirty="0"/>
          </a:p>
          <a:p>
            <a:pPr>
              <a:defRPr/>
            </a:pPr>
            <a:r>
              <a:rPr lang="en-GB" sz="800" cap="all" dirty="0">
                <a:hlinkClick r:id="rId16"/>
              </a:rPr>
              <a:t>HOCKEY</a:t>
            </a:r>
            <a:endParaRPr lang="en-GB" sz="800" cap="all" dirty="0"/>
          </a:p>
        </p:txBody>
      </p:sp>
      <p:sp>
        <p:nvSpPr>
          <p:cNvPr id="15" name="TextBox 14"/>
          <p:cNvSpPr txBox="1"/>
          <p:nvPr/>
        </p:nvSpPr>
        <p:spPr>
          <a:xfrm>
            <a:off x="7986325" y="4582089"/>
            <a:ext cx="1545020" cy="1323439"/>
          </a:xfrm>
          <a:prstGeom prst="rect">
            <a:avLst/>
          </a:prstGeom>
          <a:noFill/>
        </p:spPr>
        <p:txBody>
          <a:bodyPr wrap="square" rtlCol="0">
            <a:spAutoFit/>
          </a:bodyPr>
          <a:lstStyle/>
          <a:p>
            <a:pPr>
              <a:defRPr/>
            </a:pPr>
            <a:r>
              <a:rPr lang="en-GB" sz="800" u="sng" cap="all" dirty="0">
                <a:hlinkClick r:id="rId17"/>
              </a:rPr>
              <a:t>JUDO</a:t>
            </a:r>
            <a:endParaRPr lang="en-GB" sz="800" u="sng" cap="all" dirty="0"/>
          </a:p>
          <a:p>
            <a:pPr>
              <a:defRPr/>
            </a:pPr>
            <a:r>
              <a:rPr lang="en-GB" sz="800" u="sng" cap="all" dirty="0">
                <a:hlinkClick r:id="rId18"/>
              </a:rPr>
              <a:t>ROWING</a:t>
            </a:r>
            <a:endParaRPr lang="en-GB" sz="800" u="sng" cap="all" dirty="0"/>
          </a:p>
          <a:p>
            <a:pPr>
              <a:defRPr/>
            </a:pPr>
            <a:r>
              <a:rPr lang="en-GB" sz="800" u="sng" cap="all" dirty="0">
                <a:hlinkClick r:id="rId19"/>
              </a:rPr>
              <a:t>RUGBY</a:t>
            </a:r>
            <a:endParaRPr lang="en-GB" sz="800" u="sng" cap="all" dirty="0"/>
          </a:p>
          <a:p>
            <a:pPr>
              <a:defRPr/>
            </a:pPr>
            <a:r>
              <a:rPr lang="en-GB" sz="800" u="sng" cap="all" dirty="0">
                <a:hlinkClick r:id="rId20"/>
              </a:rPr>
              <a:t>SHOOTING</a:t>
            </a:r>
            <a:endParaRPr lang="en-GB" sz="800" u="sng" cap="all" dirty="0"/>
          </a:p>
          <a:p>
            <a:pPr>
              <a:defRPr/>
            </a:pPr>
            <a:r>
              <a:rPr lang="en-GB" sz="800" u="sng" cap="all" dirty="0">
                <a:hlinkClick r:id="rId21"/>
              </a:rPr>
              <a:t>SWIMMING</a:t>
            </a:r>
            <a:endParaRPr lang="en-GB" sz="800" u="sng" cap="all" dirty="0"/>
          </a:p>
          <a:p>
            <a:pPr>
              <a:defRPr/>
            </a:pPr>
            <a:r>
              <a:rPr lang="en-GB" sz="800" u="sng" cap="all" dirty="0">
                <a:hlinkClick r:id="rId22"/>
              </a:rPr>
              <a:t>SYNCHRONIZED SWIMMING</a:t>
            </a:r>
            <a:endParaRPr lang="en-GB" sz="800" u="sng" cap="all" dirty="0"/>
          </a:p>
          <a:p>
            <a:pPr>
              <a:defRPr/>
            </a:pPr>
            <a:r>
              <a:rPr lang="en-GB" sz="800" u="sng" cap="all" dirty="0">
                <a:hlinkClick r:id="rId23"/>
              </a:rPr>
              <a:t>TAEKWONDO</a:t>
            </a:r>
            <a:endParaRPr lang="en-GB" sz="800" u="sng" cap="all" dirty="0"/>
          </a:p>
          <a:p>
            <a:pPr>
              <a:defRPr/>
            </a:pPr>
            <a:r>
              <a:rPr lang="en-GB" sz="800" u="sng" cap="all" dirty="0">
                <a:hlinkClick r:id="rId24"/>
              </a:rPr>
              <a:t>TENNIS</a:t>
            </a:r>
            <a:endParaRPr lang="en-GB" sz="800" u="sng" cap="all" dirty="0"/>
          </a:p>
          <a:p>
            <a:pPr>
              <a:defRPr/>
            </a:pPr>
            <a:r>
              <a:rPr lang="en-GB" sz="800" u="sng" cap="all" dirty="0">
                <a:hlinkClick r:id="rId25"/>
              </a:rPr>
              <a:t>TRAMPOLINE</a:t>
            </a:r>
            <a:endParaRPr lang="en-GB" sz="800" u="sng" cap="all" dirty="0"/>
          </a:p>
          <a:p>
            <a:pPr>
              <a:defRPr/>
            </a:pPr>
            <a:r>
              <a:rPr lang="en-GB" sz="800" u="sng" cap="all" dirty="0">
                <a:hlinkClick r:id="rId26"/>
              </a:rPr>
              <a:t>VOLLEYBALL</a:t>
            </a:r>
            <a:endParaRPr lang="en-GB" sz="800" u="sng" dirty="0"/>
          </a:p>
        </p:txBody>
      </p:sp>
    </p:spTree>
    <p:extLst>
      <p:ext uri="{BB962C8B-B14F-4D97-AF65-F5344CB8AC3E}">
        <p14:creationId xmlns:p14="http://schemas.microsoft.com/office/powerpoint/2010/main" val="669473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0350" y="64511"/>
          <a:ext cx="9334036" cy="314671"/>
        </p:xfrm>
        <a:graphic>
          <a:graphicData uri="http://schemas.openxmlformats.org/drawingml/2006/table">
            <a:tbl>
              <a:tblPr firstRow="1" firstCol="1" bandRow="1">
                <a:tableStyleId>{073A0DAA-6AF3-43AB-8588-CEC1D06C72B9}</a:tableStyleId>
              </a:tblPr>
              <a:tblGrid>
                <a:gridCol w="1346133">
                  <a:extLst>
                    <a:ext uri="{9D8B030D-6E8A-4147-A177-3AD203B41FA5}">
                      <a16:colId xmlns:a16="http://schemas.microsoft.com/office/drawing/2014/main" val="3308441868"/>
                    </a:ext>
                  </a:extLst>
                </a:gridCol>
                <a:gridCol w="2229533">
                  <a:extLst>
                    <a:ext uri="{9D8B030D-6E8A-4147-A177-3AD203B41FA5}">
                      <a16:colId xmlns:a16="http://schemas.microsoft.com/office/drawing/2014/main" val="4148508196"/>
                    </a:ext>
                  </a:extLst>
                </a:gridCol>
                <a:gridCol w="2879582">
                  <a:extLst>
                    <a:ext uri="{9D8B030D-6E8A-4147-A177-3AD203B41FA5}">
                      <a16:colId xmlns:a16="http://schemas.microsoft.com/office/drawing/2014/main" val="786811272"/>
                    </a:ext>
                  </a:extLst>
                </a:gridCol>
                <a:gridCol w="2878788">
                  <a:extLst>
                    <a:ext uri="{9D8B030D-6E8A-4147-A177-3AD203B41FA5}">
                      <a16:colId xmlns:a16="http://schemas.microsoft.com/office/drawing/2014/main" val="1491199705"/>
                    </a:ext>
                  </a:extLst>
                </a:gridCol>
              </a:tblGrid>
              <a:tr h="314671">
                <a:tc>
                  <a:txBody>
                    <a:bodyPr/>
                    <a:lstStyle/>
                    <a:p>
                      <a:pPr>
                        <a:lnSpc>
                          <a:spcPct val="107000"/>
                        </a:lnSpc>
                        <a:spcAft>
                          <a:spcPts val="0"/>
                        </a:spcAft>
                      </a:pPr>
                      <a:r>
                        <a:rPr lang="en-GB" sz="900" dirty="0">
                          <a:effectLst/>
                        </a:rPr>
                        <a:t>Subject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latin typeface="+mn-lt"/>
                          <a:ea typeface="+mn-ea"/>
                          <a:cs typeface="+mn-cs"/>
                        </a:rPr>
                        <a:t>Spring</a:t>
                      </a:r>
                      <a:r>
                        <a:rPr lang="en-GB" sz="900" baseline="0" dirty="0">
                          <a:effectLst/>
                          <a:latin typeface="+mn-lt"/>
                          <a:ea typeface="+mn-ea"/>
                          <a:cs typeface="+mn-cs"/>
                        </a:rPr>
                        <a:t>: Half </a:t>
                      </a:r>
                      <a:r>
                        <a:rPr lang="en-GB" sz="900" baseline="0">
                          <a:effectLst/>
                          <a:latin typeface="+mn-lt"/>
                          <a:ea typeface="+mn-ea"/>
                          <a:cs typeface="+mn-cs"/>
                        </a:rPr>
                        <a:t>term 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Topic: Capoeira</a:t>
                      </a:r>
                      <a:r>
                        <a:rPr lang="en-GB" sz="900" baseline="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nvGraphicFramePr>
        <p:xfrm>
          <a:off x="170350" y="436020"/>
          <a:ext cx="5501580" cy="5699958"/>
        </p:xfrm>
        <a:graphic>
          <a:graphicData uri="http://schemas.openxmlformats.org/drawingml/2006/table">
            <a:tbl>
              <a:tblPr firstRow="1" firstCol="1" bandRow="1">
                <a:tableStyleId>{7E9639D4-E3E2-4D34-9284-5A2195B3D0D7}</a:tableStyleId>
              </a:tblPr>
              <a:tblGrid>
                <a:gridCol w="279740">
                  <a:extLst>
                    <a:ext uri="{9D8B030D-6E8A-4147-A177-3AD203B41FA5}">
                      <a16:colId xmlns:a16="http://schemas.microsoft.com/office/drawing/2014/main" val="3276500004"/>
                    </a:ext>
                  </a:extLst>
                </a:gridCol>
                <a:gridCol w="669442">
                  <a:extLst>
                    <a:ext uri="{9D8B030D-6E8A-4147-A177-3AD203B41FA5}">
                      <a16:colId xmlns:a16="http://schemas.microsoft.com/office/drawing/2014/main" val="696656072"/>
                    </a:ext>
                  </a:extLst>
                </a:gridCol>
                <a:gridCol w="1930216">
                  <a:extLst>
                    <a:ext uri="{9D8B030D-6E8A-4147-A177-3AD203B41FA5}">
                      <a16:colId xmlns:a16="http://schemas.microsoft.com/office/drawing/2014/main" val="2252781272"/>
                    </a:ext>
                  </a:extLst>
                </a:gridCol>
                <a:gridCol w="2622182">
                  <a:extLst>
                    <a:ext uri="{9D8B030D-6E8A-4147-A177-3AD203B41FA5}">
                      <a16:colId xmlns:a16="http://schemas.microsoft.com/office/drawing/2014/main" val="646799830"/>
                    </a:ext>
                  </a:extLst>
                </a:gridCol>
              </a:tblGrid>
              <a:tr h="89841">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marL="342900" lvl="0" indent="-342900" algn="l">
                        <a:spcAft>
                          <a:spcPts val="0"/>
                        </a:spcAft>
                        <a:buFont typeface="+mj-lt"/>
                        <a:buAutoNum type="arabicPeriod"/>
                      </a:pP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7569555"/>
                  </a:ext>
                </a:extLst>
              </a:tr>
              <a:tr h="503542">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Dynamics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HOW you execute a movement, the speed at which you move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a:t>
                      </a:r>
                      <a:r>
                        <a:rPr lang="en-GB" sz="1050" baseline="0" dirty="0"/>
                        <a:t> choreography tool- DYNAMICS-. The use of various speeds in a dance piece helps to create different effects, e.g. fast, slow, heavy, sharp.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335694">
                <a:tc>
                  <a:txBody>
                    <a:bodyPr/>
                    <a:lstStyle/>
                    <a:p>
                      <a:pPr algn="l">
                        <a:lnSpc>
                          <a:spcPct val="107000"/>
                        </a:lnSpc>
                        <a:spcAft>
                          <a:spcPts val="0"/>
                        </a:spcAft>
                      </a:pPr>
                      <a:r>
                        <a:rPr lang="en-GB" sz="900" dirty="0">
                          <a:effectLst/>
                        </a:rPr>
                        <a:t>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Canon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The same movement repeated one after</a:t>
                      </a:r>
                      <a:r>
                        <a:rPr lang="en-GB" sz="105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effectLst/>
                          <a:latin typeface="Calibri" panose="020F0502020204030204" pitchFamily="34" charset="0"/>
                          <a:ea typeface="Calibri" panose="020F0502020204030204" pitchFamily="34" charset="0"/>
                          <a:cs typeface="Times New Roman" panose="02020603050405020304" pitchFamily="18" charset="0"/>
                        </a:rPr>
                        <a:t>A choreography tool – RELATIONSHIPS- that creates different</a:t>
                      </a:r>
                      <a:r>
                        <a:rPr lang="en-GB" sz="1050" baseline="0" dirty="0">
                          <a:effectLst/>
                          <a:latin typeface="Calibri" panose="020F0502020204030204" pitchFamily="34" charset="0"/>
                          <a:ea typeface="Calibri" panose="020F0502020204030204" pitchFamily="34" charset="0"/>
                          <a:cs typeface="Times New Roman" panose="02020603050405020304" pitchFamily="18" charset="0"/>
                        </a:rPr>
                        <a:t> effects in a group dance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984886">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Action</a:t>
                      </a:r>
                      <a:r>
                        <a:rPr lang="en-GB" sz="1050" baseline="0" dirty="0"/>
                        <a:t> and Reaction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movement is executed</a:t>
                      </a:r>
                      <a:r>
                        <a:rPr lang="en-GB" sz="1050" baseline="0" dirty="0"/>
                        <a:t> to another member of your group and another movement is done in response to this e.g. a kick and then someone steps/ moves out of the way.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a:t>
                      </a:r>
                      <a:r>
                        <a:rPr lang="en-GB" sz="1050" baseline="0" dirty="0"/>
                        <a:t> choreography tool- ACTION- Can also be referred to as call and response. Is used almost exclusively in Capoeira so it creates the effect of a ‘fight’ between two dancers.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33569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Size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Changing</a:t>
                      </a:r>
                      <a:r>
                        <a:rPr lang="en-GB" sz="1050" baseline="0" dirty="0"/>
                        <a:t> the size of a particular movement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a:t>
                      </a:r>
                      <a:r>
                        <a:rPr lang="en-GB" sz="1050" baseline="0" dirty="0"/>
                        <a:t> SPACE-that can create different effects in a dance piece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6804384"/>
                  </a:ext>
                </a:extLst>
              </a:tr>
              <a:tr h="656591">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Different Body parts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Also</a:t>
                      </a:r>
                      <a:r>
                        <a:rPr lang="en-GB" sz="1050" baseline="0" dirty="0"/>
                        <a:t> know as instrumentation. Use of different body parts to execute a movement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choreography tool –</a:t>
                      </a:r>
                      <a:r>
                        <a:rPr lang="en-GB" sz="1050" baseline="0" dirty="0"/>
                        <a:t> ACTIONS- </a:t>
                      </a:r>
                      <a:r>
                        <a:rPr lang="en-GB" sz="1050" dirty="0"/>
                        <a:t>that develops a</a:t>
                      </a:r>
                      <a:r>
                        <a:rPr lang="en-GB" sz="1050" baseline="0" dirty="0"/>
                        <a:t> phrase to create a different effect when it is executed in the original format at the same time.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894606"/>
                  </a:ext>
                </a:extLst>
              </a:tr>
              <a:tr h="656591">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Duck and Dive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Use of different movements</a:t>
                      </a:r>
                      <a:r>
                        <a:rPr lang="en-GB" sz="1050" baseline="0" dirty="0"/>
                        <a:t> to move out of the way of oncoming movement from your partner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Used a lot in Capoeira. Ducking and diving helps to create the effect</a:t>
                      </a:r>
                      <a:r>
                        <a:rPr lang="en-GB" sz="1050" baseline="0" dirty="0"/>
                        <a:t> of a ‘fight’ between two dancers. </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235015"/>
                  </a:ext>
                </a:extLst>
              </a:tr>
              <a:tr h="656591">
                <a:tc>
                  <a:txBody>
                    <a:bodyPr/>
                    <a:lstStyle/>
                    <a:p>
                      <a:pPr algn="l">
                        <a:lnSpc>
                          <a:spcPct val="107000"/>
                        </a:lnSpc>
                        <a:spcAft>
                          <a:spcPts val="0"/>
                        </a:spcAft>
                      </a:pPr>
                      <a:r>
                        <a:rPr lang="en-GB" sz="900" dirty="0">
                          <a:effectLst/>
                          <a:latin typeface="+mn-lt"/>
                          <a:ea typeface="+mn-ea"/>
                          <a:cs typeface="+mn-cs"/>
                        </a:rPr>
                        <a:t>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Reprise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The repetition of an earlier moment in the phrase/</a:t>
                      </a:r>
                      <a:r>
                        <a:rPr lang="en-GB" sz="1050" baseline="0" dirty="0"/>
                        <a:t> dance piece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choreography tools- ACTION/ STRUCTURE. This helps</a:t>
                      </a:r>
                      <a:r>
                        <a:rPr lang="en-GB" sz="1050" baseline="0" dirty="0"/>
                        <a:t> to communicate the dance idea/ theme to the audience and highlights important moments.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503542">
                <a:tc>
                  <a:txBody>
                    <a:bodyPr/>
                    <a:lstStyle/>
                    <a:p>
                      <a:pPr algn="l">
                        <a:lnSpc>
                          <a:spcPct val="107000"/>
                        </a:lnSpc>
                        <a:spcAft>
                          <a:spcPts val="0"/>
                        </a:spcAft>
                      </a:pPr>
                      <a:r>
                        <a:rPr lang="en-GB" sz="900" dirty="0">
                          <a:effectLst/>
                          <a:latin typeface="+mn-lt"/>
                          <a:ea typeface="+mn-ea"/>
                          <a:cs typeface="+mn-cs"/>
                        </a:rPr>
                        <a:t>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Mirroring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Movement</a:t>
                      </a:r>
                      <a:r>
                        <a:rPr lang="en-GB" sz="1050" baseline="0" dirty="0"/>
                        <a:t> executed with a partner as if in a mirror image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choreography tool- RELATIONSHIPS- that</a:t>
                      </a:r>
                      <a:r>
                        <a:rPr lang="en-GB" sz="1050" baseline="0" dirty="0"/>
                        <a:t> adds contrast and gives different effects to a dance</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334036"/>
                  </a:ext>
                </a:extLst>
              </a:tr>
              <a:tr h="656591">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Meeting and Parting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Movement that is executed close together and then further apart form other group members/</a:t>
                      </a:r>
                      <a:r>
                        <a:rPr lang="en-GB" sz="1050" baseline="0" dirty="0"/>
                        <a:t> dancers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choreography tool- RELATIONSHIPS- that</a:t>
                      </a:r>
                      <a:r>
                        <a:rPr lang="en-GB" sz="1050" baseline="0" dirty="0"/>
                        <a:t> adds contrast and gives different effects to a dance</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2657688"/>
                  </a:ext>
                </a:extLst>
              </a:tr>
            </a:tbl>
          </a:graphicData>
        </a:graphic>
      </p:graphicFrame>
      <p:graphicFrame>
        <p:nvGraphicFramePr>
          <p:cNvPr id="2" name="Table 1"/>
          <p:cNvGraphicFramePr>
            <a:graphicFrameLocks noGrp="1"/>
          </p:cNvGraphicFramePr>
          <p:nvPr/>
        </p:nvGraphicFramePr>
        <p:xfrm>
          <a:off x="5743801" y="379182"/>
          <a:ext cx="3954632" cy="5381754"/>
        </p:xfrm>
        <a:graphic>
          <a:graphicData uri="http://schemas.openxmlformats.org/drawingml/2006/table">
            <a:tbl>
              <a:tblPr firstRow="1" firstCol="1" bandRow="1">
                <a:tableStyleId>{7E9639D4-E3E2-4D34-9284-5A2195B3D0D7}</a:tableStyleId>
              </a:tblPr>
              <a:tblGrid>
                <a:gridCol w="364761">
                  <a:extLst>
                    <a:ext uri="{9D8B030D-6E8A-4147-A177-3AD203B41FA5}">
                      <a16:colId xmlns:a16="http://schemas.microsoft.com/office/drawing/2014/main" val="2264013505"/>
                    </a:ext>
                  </a:extLst>
                </a:gridCol>
                <a:gridCol w="1005398">
                  <a:extLst>
                    <a:ext uri="{9D8B030D-6E8A-4147-A177-3AD203B41FA5}">
                      <a16:colId xmlns:a16="http://schemas.microsoft.com/office/drawing/2014/main" val="880782497"/>
                    </a:ext>
                  </a:extLst>
                </a:gridCol>
                <a:gridCol w="2584473">
                  <a:extLst>
                    <a:ext uri="{9D8B030D-6E8A-4147-A177-3AD203B41FA5}">
                      <a16:colId xmlns:a16="http://schemas.microsoft.com/office/drawing/2014/main" val="883895357"/>
                    </a:ext>
                  </a:extLst>
                </a:gridCol>
              </a:tblGrid>
              <a:tr h="230212">
                <a:tc gridSpan="3">
                  <a:txBody>
                    <a:bodyPr/>
                    <a:lstStyle/>
                    <a:p>
                      <a:pPr marL="0" lvl="0" indent="0" algn="l">
                        <a:lnSpc>
                          <a:spcPct val="107000"/>
                        </a:lnSpc>
                        <a:spcAft>
                          <a:spcPts val="0"/>
                        </a:spcAft>
                        <a:buFont typeface="+mj-lt"/>
                        <a:buNone/>
                      </a:pPr>
                      <a:r>
                        <a:rPr lang="en-GB" sz="900" dirty="0">
                          <a:effectLst/>
                          <a:latin typeface="+mn-lt"/>
                          <a:ea typeface="+mn-ea"/>
                          <a:cs typeface="+mn-cs"/>
                        </a:rPr>
                        <a:t>Key</a:t>
                      </a:r>
                      <a:r>
                        <a:rPr lang="en-GB" sz="900" baseline="0" dirty="0">
                          <a:effectLst/>
                          <a:latin typeface="+mn-lt"/>
                          <a:ea typeface="+mn-ea"/>
                          <a:cs typeface="+mn-cs"/>
                        </a:rPr>
                        <a:t> movements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7802399"/>
                  </a:ext>
                </a:extLst>
              </a:tr>
              <a:tr h="38594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err="1"/>
                        <a:t>Jinga</a:t>
                      </a:r>
                      <a:r>
                        <a:rPr lang="en-GB" sz="1050" baseline="0" dirty="0"/>
                        <a: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 The basic step in Capoeira, step</a:t>
                      </a:r>
                      <a:r>
                        <a:rPr lang="en-GB" sz="1050" baseline="0" dirty="0"/>
                        <a:t> to the side, step back and then rock forward on the opposite foot.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5800078"/>
                  </a:ext>
                </a:extLst>
              </a:tr>
              <a:tr h="509618">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2</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a:t>Au</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a:t>A form of cartwheel, used for defence or attack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594985"/>
                  </a:ext>
                </a:extLst>
              </a:tr>
              <a:tr h="509618">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3</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err="1"/>
                        <a:t>Esquiva</a:t>
                      </a:r>
                      <a:endParaRPr lang="en-GB" sz="1050" b="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dirty="0"/>
                        <a:t>a side lunge, used for defence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800389"/>
                  </a:ext>
                </a:extLst>
              </a:tr>
              <a:tr h="38594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err="1"/>
                        <a:t>Ponteira</a:t>
                      </a:r>
                      <a:endParaRPr lang="en-GB" sz="1050" b="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dirty="0"/>
                        <a:t>a front kick, used for attack</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7508253"/>
                  </a:ext>
                </a:extLst>
              </a:tr>
              <a:tr h="38594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err="1"/>
                        <a:t>Cocorinha</a:t>
                      </a:r>
                      <a:endParaRPr lang="en-GB" sz="1050" b="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dirty="0"/>
                        <a:t>a drop to the floor, used for defence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2073002"/>
                  </a:ext>
                </a:extLst>
              </a:tr>
              <a:tr h="38594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Plank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held</a:t>
                      </a:r>
                      <a:r>
                        <a:rPr lang="en-GB" sz="1050" baseline="0" dirty="0"/>
                        <a:t> press- up position either forwards or can be to the side balancing on both arms or one if to the side.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693048"/>
                  </a:ext>
                </a:extLst>
              </a:tr>
              <a:tr h="39409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Turn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A change of direction when moving, e.g. ½</a:t>
                      </a:r>
                      <a:r>
                        <a:rPr lang="en-GB" sz="1050" baseline="0" dirty="0"/>
                        <a:t> /</a:t>
                      </a:r>
                      <a:r>
                        <a:rPr lang="en-GB" sz="1050" dirty="0"/>
                        <a:t> ¼ or full turn.</a:t>
                      </a:r>
                      <a:r>
                        <a:rPr lang="en-GB" sz="1050" baseline="0" dirty="0"/>
                        <a:t> </a:t>
                      </a:r>
                      <a:endParaRPr lang="en-GB" sz="1050" dirty="0"/>
                    </a:p>
                    <a:p>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092857"/>
                  </a:ext>
                </a:extLst>
              </a:tr>
              <a:tr h="38594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Barrel- Turn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kern="1200" dirty="0">
                          <a:solidFill>
                            <a:schemeClr val="tx1"/>
                          </a:solidFill>
                          <a:effectLst/>
                          <a:latin typeface="+mn-lt"/>
                          <a:ea typeface="+mn-ea"/>
                          <a:cs typeface="+mn-cs"/>
                        </a:rPr>
                        <a:t>A</a:t>
                      </a:r>
                      <a:r>
                        <a:rPr lang="en-GB" sz="1050" b="0" kern="1200" baseline="0" dirty="0">
                          <a:solidFill>
                            <a:schemeClr val="tx1"/>
                          </a:solidFill>
                          <a:effectLst/>
                          <a:latin typeface="+mn-lt"/>
                          <a:ea typeface="+mn-ea"/>
                          <a:cs typeface="+mn-cs"/>
                        </a:rPr>
                        <a:t> </a:t>
                      </a:r>
                      <a:r>
                        <a:rPr lang="en-GB" sz="1050" b="0" kern="1200" dirty="0">
                          <a:solidFill>
                            <a:schemeClr val="tx1"/>
                          </a:solidFill>
                          <a:effectLst/>
                          <a:latin typeface="+mn-lt"/>
                          <a:ea typeface="+mn-ea"/>
                          <a:cs typeface="+mn-cs"/>
                        </a:rPr>
                        <a:t>turn that involves casting the arms up and leaping into the air and rotating 360 degrees while in the air</a:t>
                      </a:r>
                      <a:endParaRPr lang="en-GB" sz="600" b="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4878103"/>
                  </a:ext>
                </a:extLst>
              </a:tr>
              <a:tr h="39409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Scorpion kick or turn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One hand on the floor close to the same leg so you are folded in half.</a:t>
                      </a:r>
                      <a:r>
                        <a:rPr lang="en-GB" sz="1050" baseline="0" dirty="0"/>
                        <a:t> Using your leg and arm as an axis you can spin with the opposite leg in in the air, or just kick and stand. The high leg must have a slight bend at the knee to resemble a scorpion’s tail.  </a:t>
                      </a:r>
                      <a:endParaRPr lang="en-GB" sz="105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8162756"/>
                  </a:ext>
                </a:extLst>
              </a:tr>
              <a:tr h="39409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10</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err="1"/>
                        <a:t>Negativa</a:t>
                      </a:r>
                      <a:r>
                        <a:rPr lang="en-GB" sz="1050" dirty="0"/>
                        <a: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dirty="0"/>
                        <a:t>A blocking and defence movement. A crouch to the floor with one leg outstretched in front of you</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7983609"/>
                  </a:ext>
                </a:extLst>
              </a:tr>
            </a:tbl>
          </a:graphicData>
        </a:graphic>
      </p:graphicFrame>
      <p:pic>
        <p:nvPicPr>
          <p:cNvPr id="3" name="Picture 2"/>
          <p:cNvPicPr>
            <a:picLocks noChangeAspect="1"/>
          </p:cNvPicPr>
          <p:nvPr/>
        </p:nvPicPr>
        <p:blipFill>
          <a:blip r:embed="rId2"/>
          <a:stretch>
            <a:fillRect/>
          </a:stretch>
        </p:blipFill>
        <p:spPr>
          <a:xfrm>
            <a:off x="1881809" y="6192816"/>
            <a:ext cx="1732253" cy="570584"/>
          </a:xfrm>
          <a:prstGeom prst="rect">
            <a:avLst/>
          </a:prstGeom>
        </p:spPr>
      </p:pic>
    </p:spTree>
    <p:extLst>
      <p:ext uri="{BB962C8B-B14F-4D97-AF65-F5344CB8AC3E}">
        <p14:creationId xmlns:p14="http://schemas.microsoft.com/office/powerpoint/2010/main" val="426756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0350" y="64511"/>
          <a:ext cx="9334036" cy="314671"/>
        </p:xfrm>
        <a:graphic>
          <a:graphicData uri="http://schemas.openxmlformats.org/drawingml/2006/table">
            <a:tbl>
              <a:tblPr firstRow="1" firstCol="1" bandRow="1">
                <a:tableStyleId>{073A0DAA-6AF3-43AB-8588-CEC1D06C72B9}</a:tableStyleId>
              </a:tblPr>
              <a:tblGrid>
                <a:gridCol w="1346133">
                  <a:extLst>
                    <a:ext uri="{9D8B030D-6E8A-4147-A177-3AD203B41FA5}">
                      <a16:colId xmlns:a16="http://schemas.microsoft.com/office/drawing/2014/main" val="3308441868"/>
                    </a:ext>
                  </a:extLst>
                </a:gridCol>
                <a:gridCol w="2229533">
                  <a:extLst>
                    <a:ext uri="{9D8B030D-6E8A-4147-A177-3AD203B41FA5}">
                      <a16:colId xmlns:a16="http://schemas.microsoft.com/office/drawing/2014/main" val="4148508196"/>
                    </a:ext>
                  </a:extLst>
                </a:gridCol>
                <a:gridCol w="2879582">
                  <a:extLst>
                    <a:ext uri="{9D8B030D-6E8A-4147-A177-3AD203B41FA5}">
                      <a16:colId xmlns:a16="http://schemas.microsoft.com/office/drawing/2014/main" val="786811272"/>
                    </a:ext>
                  </a:extLst>
                </a:gridCol>
                <a:gridCol w="2878788">
                  <a:extLst>
                    <a:ext uri="{9D8B030D-6E8A-4147-A177-3AD203B41FA5}">
                      <a16:colId xmlns:a16="http://schemas.microsoft.com/office/drawing/2014/main" val="1491199705"/>
                    </a:ext>
                  </a:extLst>
                </a:gridCol>
              </a:tblGrid>
              <a:tr h="314671">
                <a:tc>
                  <a:txBody>
                    <a:bodyPr/>
                    <a:lstStyle/>
                    <a:p>
                      <a:pPr>
                        <a:lnSpc>
                          <a:spcPct val="107000"/>
                        </a:lnSpc>
                        <a:spcAft>
                          <a:spcPts val="0"/>
                        </a:spcAft>
                      </a:pPr>
                      <a:r>
                        <a:rPr lang="en-GB" sz="900" dirty="0">
                          <a:effectLst/>
                        </a:rPr>
                        <a:t>Subject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baseline="0">
                          <a:effectLst/>
                          <a:latin typeface="+mn-lt"/>
                          <a:ea typeface="+mn-ea"/>
                          <a:cs typeface="+mn-cs"/>
                        </a:rPr>
                        <a:t>Spring: </a:t>
                      </a:r>
                      <a:r>
                        <a:rPr lang="en-GB" sz="900" baseline="0" dirty="0">
                          <a:effectLst/>
                          <a:latin typeface="+mn-lt"/>
                          <a:ea typeface="+mn-ea"/>
                          <a:cs typeface="+mn-cs"/>
                        </a:rPr>
                        <a:t>Half term 2</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Topic: Swansong</a:t>
                      </a:r>
                      <a:r>
                        <a:rPr lang="en-GB" sz="900" baseline="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nvGraphicFramePr>
        <p:xfrm>
          <a:off x="84083" y="463339"/>
          <a:ext cx="5527377" cy="5208589"/>
        </p:xfrm>
        <a:graphic>
          <a:graphicData uri="http://schemas.openxmlformats.org/drawingml/2006/table">
            <a:tbl>
              <a:tblPr firstRow="1" firstCol="1" bandRow="1">
                <a:tableStyleId>{7E9639D4-E3E2-4D34-9284-5A2195B3D0D7}</a:tableStyleId>
              </a:tblPr>
              <a:tblGrid>
                <a:gridCol w="197068">
                  <a:extLst>
                    <a:ext uri="{9D8B030D-6E8A-4147-A177-3AD203B41FA5}">
                      <a16:colId xmlns:a16="http://schemas.microsoft.com/office/drawing/2014/main" val="3276500004"/>
                    </a:ext>
                  </a:extLst>
                </a:gridCol>
                <a:gridCol w="1138199">
                  <a:extLst>
                    <a:ext uri="{9D8B030D-6E8A-4147-A177-3AD203B41FA5}">
                      <a16:colId xmlns:a16="http://schemas.microsoft.com/office/drawing/2014/main" val="696656072"/>
                    </a:ext>
                  </a:extLst>
                </a:gridCol>
                <a:gridCol w="1799812">
                  <a:extLst>
                    <a:ext uri="{9D8B030D-6E8A-4147-A177-3AD203B41FA5}">
                      <a16:colId xmlns:a16="http://schemas.microsoft.com/office/drawing/2014/main" val="2252781272"/>
                    </a:ext>
                  </a:extLst>
                </a:gridCol>
                <a:gridCol w="2392298">
                  <a:extLst>
                    <a:ext uri="{9D8B030D-6E8A-4147-A177-3AD203B41FA5}">
                      <a16:colId xmlns:a16="http://schemas.microsoft.com/office/drawing/2014/main" val="646799830"/>
                    </a:ext>
                  </a:extLst>
                </a:gridCol>
              </a:tblGrid>
              <a:tr h="136208">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marL="342900" lvl="0" indent="-342900" algn="l">
                        <a:spcAft>
                          <a:spcPts val="0"/>
                        </a:spcAft>
                        <a:buFont typeface="+mj-lt"/>
                        <a:buAutoNum type="arabicPeriod"/>
                      </a:pP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7569555"/>
                  </a:ext>
                </a:extLst>
              </a:tr>
              <a:tr h="139303">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Groupings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Different use of dancers in a Dance</a:t>
                      </a:r>
                      <a:r>
                        <a:rPr lang="en-GB" sz="900" baseline="0" dirty="0">
                          <a:effectLst/>
                        </a:rPr>
                        <a:t> piece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choreography tool that demonstrates different RELATIONSHIPS, e.g. Solo, Duet, Trio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282958"/>
                  </a:ext>
                </a:extLst>
              </a:tr>
              <a:tr h="149193">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Canon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The same movement repeated one after</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A choreography tool that creates different</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effects in a group dance in relation to RELATIONSHIPS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139303">
                <a:tc>
                  <a:txBody>
                    <a:bodyPr/>
                    <a:lstStyle/>
                    <a:p>
                      <a:pPr algn="l">
                        <a:lnSpc>
                          <a:spcPct val="107000"/>
                        </a:lnSpc>
                        <a:spcAft>
                          <a:spcPts val="0"/>
                        </a:spcAft>
                      </a:pPr>
                      <a:r>
                        <a:rPr lang="en-GB" sz="900" dirty="0">
                          <a:effectLst/>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Question and Answer</a:t>
                      </a:r>
                      <a:r>
                        <a:rPr lang="en-GB" sz="900" baseline="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In a group, one dancer can execute a movement,</a:t>
                      </a:r>
                      <a:r>
                        <a:rPr lang="en-GB" sz="900" baseline="0" dirty="0">
                          <a:effectLst/>
                        </a:rPr>
                        <a:t> with the remaining group members executing a different movement in response to this. Can also be referred too as call and response.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choreography tool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that creates different effects and can help to tell a story of a dance. Demonstrates uses of RELATIONSHIPS in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4</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Unison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Performers doing the same movement at the same time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A choreography tool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that demonstrates unity, timing and enhances a dance idea. Demonstrates uses of RELATIONSHIPS in dance.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6804384"/>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Levels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i="0" u="none" strike="noStrike" kern="1200" baseline="0" dirty="0">
                          <a:solidFill>
                            <a:schemeClr val="tx1"/>
                          </a:solidFill>
                          <a:latin typeface="+mn-lt"/>
                          <a:ea typeface="+mn-ea"/>
                          <a:cs typeface="+mn-cs"/>
                        </a:rPr>
                        <a:t>Distance from the ground- Low, Medium, High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Use of dancers on different levels to support the character/ theme/ story</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894606"/>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6</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Props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b="0" i="0" u="none" strike="noStrike" kern="1200" baseline="0" dirty="0">
                          <a:solidFill>
                            <a:schemeClr val="tx1"/>
                          </a:solidFill>
                          <a:latin typeface="+mn-lt"/>
                          <a:ea typeface="+mn-ea"/>
                          <a:cs typeface="+mn-cs"/>
                        </a:rPr>
                        <a:t>A portable object that is used in a dance, for example a suitcase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A prop to enhance the story and/ or characters of a dance piece.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87235015"/>
                  </a:ext>
                </a:extLst>
              </a:tr>
              <a:tr h="392221">
                <a:tc>
                  <a:txBody>
                    <a:bodyPr/>
                    <a:lstStyle/>
                    <a:p>
                      <a:pPr algn="l">
                        <a:lnSpc>
                          <a:spcPct val="107000"/>
                        </a:lnSpc>
                        <a:spcAft>
                          <a:spcPts val="0"/>
                        </a:spcAft>
                      </a:pPr>
                      <a:r>
                        <a:rPr lang="en-GB" sz="900" dirty="0">
                          <a:effectLst/>
                          <a:latin typeface="+mn-lt"/>
                          <a:ea typeface="+mn-ea"/>
                          <a:cs typeface="+mn-cs"/>
                        </a:rPr>
                        <a:t>7</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Facial expressions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rPr>
                        <a:t> </a:t>
                      </a:r>
                      <a:r>
                        <a:rPr lang="en-GB" sz="900" b="0" i="0" u="none" strike="noStrike" kern="1200" baseline="0" dirty="0">
                          <a:solidFill>
                            <a:schemeClr val="tx1"/>
                          </a:solidFill>
                          <a:latin typeface="+mn-lt"/>
                          <a:ea typeface="+mn-ea"/>
                          <a:cs typeface="+mn-cs"/>
                        </a:rPr>
                        <a:t>Use of face to show mood.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interpretative</a:t>
                      </a:r>
                      <a:r>
                        <a:rPr lang="en-GB" sz="900" dirty="0">
                          <a:effectLst/>
                          <a:latin typeface="Calibri" panose="020F0502020204030204" pitchFamily="34" charset="0"/>
                          <a:ea typeface="Calibri" panose="020F0502020204030204" pitchFamily="34" charset="0"/>
                          <a:cs typeface="Times New Roman" panose="02020603050405020304" pitchFamily="18" charset="0"/>
                        </a:rPr>
                        <a:t> performance skill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that helps to communicate a story/character/ theme/ mood.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13930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Movement</a:t>
                      </a:r>
                      <a:r>
                        <a:rPr lang="en-GB" sz="900" baseline="0" dirty="0">
                          <a:effectLst/>
                        </a:rPr>
                        <a:t> m</a:t>
                      </a:r>
                      <a:r>
                        <a:rPr lang="en-GB" sz="900" dirty="0">
                          <a:effectLst/>
                        </a:rPr>
                        <a:t>emory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A physical</a:t>
                      </a:r>
                      <a:r>
                        <a:rPr lang="en-GB" sz="900" baseline="0" dirty="0">
                          <a:effectLst/>
                        </a:rPr>
                        <a:t> representation of the memory of the movement of a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 mental performance skill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that exercises both the mind and the body. Use of repetitive rehearsal can improve this.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892302"/>
                  </a:ext>
                </a:extLst>
              </a:tr>
              <a:tr h="139303">
                <a:tc>
                  <a:txBody>
                    <a:bodyPr/>
                    <a:lstStyle/>
                    <a:p>
                      <a:pPr algn="l">
                        <a:lnSpc>
                          <a:spcPct val="107000"/>
                        </a:lnSpc>
                        <a:spcAft>
                          <a:spcPts val="0"/>
                        </a:spcAft>
                      </a:pPr>
                      <a:r>
                        <a:rPr lang="en-GB" sz="900" dirty="0">
                          <a:effectLst/>
                          <a:latin typeface="+mn-lt"/>
                          <a:ea typeface="+mn-ea"/>
                          <a:cs typeface="+mn-cs"/>
                        </a:rPr>
                        <a:t>9</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Projection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rPr>
                        <a:t> </a:t>
                      </a:r>
                      <a:r>
                        <a:rPr lang="en-GB" sz="900" b="0" i="0" u="none" strike="noStrike" kern="1200" baseline="0" dirty="0">
                          <a:solidFill>
                            <a:schemeClr val="tx1"/>
                          </a:solidFill>
                          <a:latin typeface="+mn-lt"/>
                          <a:ea typeface="+mn-ea"/>
                          <a:cs typeface="+mn-cs"/>
                        </a:rPr>
                        <a:t>The energy the dancer uses to connect with and draw in the audience. Making movements bigger to invite the audience in. 	</a:t>
                      </a: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An interpretative performance skill</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that is used to help portray a character/ mood or story.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5946915"/>
                  </a:ext>
                </a:extLst>
              </a:tr>
              <a:tr h="139303">
                <a:tc>
                  <a:txBody>
                    <a:bodyPr/>
                    <a:lstStyle/>
                    <a:p>
                      <a:pPr algn="l">
                        <a:lnSpc>
                          <a:spcPct val="107000"/>
                        </a:lnSpc>
                        <a:spcAft>
                          <a:spcPts val="0"/>
                        </a:spcAft>
                      </a:pPr>
                      <a:r>
                        <a:rPr lang="en-GB" sz="900" dirty="0">
                          <a:effectLst/>
                          <a:latin typeface="+mn-lt"/>
                          <a:ea typeface="+mn-ea"/>
                          <a:cs typeface="+mn-cs"/>
                        </a:rPr>
                        <a:t>10</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n-GB" sz="900" dirty="0">
                          <a:effectLst/>
                        </a:rPr>
                        <a:t> Extension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rPr>
                        <a:t> </a:t>
                      </a:r>
                      <a:r>
                        <a:rPr lang="en-GB" sz="900" b="0" i="0" u="none" strike="noStrike" kern="1200" baseline="0" dirty="0">
                          <a:solidFill>
                            <a:schemeClr val="dk1"/>
                          </a:solidFill>
                          <a:latin typeface="+mn-lt"/>
                          <a:ea typeface="+mn-ea"/>
                          <a:cs typeface="+mn-cs"/>
                        </a:rPr>
                        <a:t>Lengthening one or more muscles/limbs.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900" dirty="0">
                          <a:effectLst/>
                          <a:latin typeface="Calibri" panose="020F0502020204030204" pitchFamily="34" charset="0"/>
                          <a:ea typeface="Calibri" panose="020F0502020204030204" pitchFamily="34" charset="0"/>
                          <a:cs typeface="Times New Roman" panose="02020603050405020304" pitchFamily="18" charset="0"/>
                        </a:rPr>
                        <a:t>A physical performance</a:t>
                      </a:r>
                      <a:r>
                        <a:rPr lang="en-GB" sz="900" baseline="0" dirty="0">
                          <a:effectLst/>
                          <a:latin typeface="Calibri" panose="020F0502020204030204" pitchFamily="34" charset="0"/>
                          <a:ea typeface="Calibri" panose="020F0502020204030204" pitchFamily="34" charset="0"/>
                          <a:cs typeface="Times New Roman" panose="02020603050405020304" pitchFamily="18" charset="0"/>
                        </a:rPr>
                        <a:t> skill that is shown best in both arms and legs.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2334036"/>
                  </a:ext>
                </a:extLst>
              </a:tr>
            </a:tbl>
          </a:graphicData>
        </a:graphic>
      </p:graphicFrame>
      <p:graphicFrame>
        <p:nvGraphicFramePr>
          <p:cNvPr id="8" name="Table 7"/>
          <p:cNvGraphicFramePr>
            <a:graphicFrameLocks noGrp="1"/>
          </p:cNvGraphicFramePr>
          <p:nvPr/>
        </p:nvGraphicFramePr>
        <p:xfrm>
          <a:off x="170350" y="5879523"/>
          <a:ext cx="9649610" cy="933014"/>
        </p:xfrm>
        <a:graphic>
          <a:graphicData uri="http://schemas.openxmlformats.org/drawingml/2006/table">
            <a:tbl>
              <a:tblPr firstRow="1" firstCol="1" bandRow="1">
                <a:tableStyleId>{7E9639D4-E3E2-4D34-9284-5A2195B3D0D7}</a:tableStyleId>
              </a:tblPr>
              <a:tblGrid>
                <a:gridCol w="206814">
                  <a:extLst>
                    <a:ext uri="{9D8B030D-6E8A-4147-A177-3AD203B41FA5}">
                      <a16:colId xmlns:a16="http://schemas.microsoft.com/office/drawing/2014/main" val="162903367"/>
                    </a:ext>
                  </a:extLst>
                </a:gridCol>
                <a:gridCol w="632283">
                  <a:extLst>
                    <a:ext uri="{9D8B030D-6E8A-4147-A177-3AD203B41FA5}">
                      <a16:colId xmlns:a16="http://schemas.microsoft.com/office/drawing/2014/main" val="128745657"/>
                    </a:ext>
                  </a:extLst>
                </a:gridCol>
                <a:gridCol w="8810513">
                  <a:extLst>
                    <a:ext uri="{9D8B030D-6E8A-4147-A177-3AD203B41FA5}">
                      <a16:colId xmlns:a16="http://schemas.microsoft.com/office/drawing/2014/main" val="1533877816"/>
                    </a:ext>
                  </a:extLst>
                </a:gridCol>
              </a:tblGrid>
              <a:tr h="0">
                <a:tc gridSpan="3">
                  <a:txBody>
                    <a:bodyPr/>
                    <a:lstStyle/>
                    <a:p>
                      <a:pPr marL="0" lvl="0" indent="0" algn="l">
                        <a:lnSpc>
                          <a:spcPct val="107000"/>
                        </a:lnSpc>
                        <a:spcAft>
                          <a:spcPts val="0"/>
                        </a:spcAft>
                        <a:buFont typeface="+mj-lt"/>
                        <a:buNone/>
                      </a:pPr>
                      <a:r>
                        <a:rPr lang="en-GB" sz="900" dirty="0">
                          <a:effectLst/>
                        </a:rPr>
                        <a:t>Command Words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4983870"/>
                  </a:ext>
                </a:extLst>
              </a:tr>
              <a:tr h="244483">
                <a:tc>
                  <a:txBody>
                    <a:bodyPr/>
                    <a:lstStyle/>
                    <a:p>
                      <a:pPr algn="l">
                        <a:lnSpc>
                          <a:spcPct val="107000"/>
                        </a:lnSpc>
                        <a:spcAft>
                          <a:spcPts val="0"/>
                        </a:spcAft>
                      </a:pPr>
                      <a:r>
                        <a:rPr lang="en-GB" sz="900" dirty="0">
                          <a:effectLst/>
                        </a:rPr>
                        <a:t>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latin typeface="+mn-lt"/>
                          <a:ea typeface="+mn-ea"/>
                          <a:cs typeface="+mn-cs"/>
                        </a:rPr>
                        <a:t>How</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In what way or manner, by what means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45454131"/>
                  </a:ext>
                </a:extLst>
              </a:tr>
              <a:tr h="18275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2</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latin typeface="+mn-lt"/>
                          <a:ea typeface="+mn-ea"/>
                          <a:cs typeface="+mn-cs"/>
                        </a:rPr>
                        <a:t>Who</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Giving further information about a story, person or people</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16549400"/>
                  </a:ext>
                </a:extLst>
              </a:tr>
              <a:tr h="182753">
                <a:tc>
                  <a:txBody>
                    <a:bodyPr/>
                    <a:lstStyle/>
                    <a:p>
                      <a:pPr algn="l">
                        <a:lnSpc>
                          <a:spcPct val="107000"/>
                        </a:lnSpc>
                        <a:spcAft>
                          <a:spcPts val="0"/>
                        </a:spcAft>
                      </a:pPr>
                      <a:r>
                        <a:rPr lang="en-GB" sz="900" dirty="0">
                          <a:effectLst/>
                          <a:latin typeface="+mn-lt"/>
                          <a:ea typeface="+mn-ea"/>
                          <a:cs typeface="+mn-cs"/>
                        </a:rPr>
                        <a:t>3</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rPr>
                        <a:t>What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rPr>
                        <a:t>Asking for information specifying one or more people or things from a definite set.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9315453"/>
                  </a:ext>
                </a:extLst>
              </a:tr>
              <a:tr h="182753">
                <a:tc>
                  <a:txBody>
                    <a:bodyPr/>
                    <a:lstStyle/>
                    <a:p>
                      <a:pPr algn="l">
                        <a:lnSpc>
                          <a:spcPct val="107000"/>
                        </a:lnSpc>
                        <a:spcAft>
                          <a:spcPts val="0"/>
                        </a:spcAft>
                      </a:pPr>
                      <a:r>
                        <a:rPr lang="en-GB" sz="900" dirty="0">
                          <a:effectLst/>
                          <a:latin typeface="+mn-lt"/>
                          <a:ea typeface="+mn-ea"/>
                          <a:cs typeface="+mn-cs"/>
                        </a:rPr>
                        <a:t>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rPr>
                        <a:t>Why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900" dirty="0">
                          <a:effectLst/>
                        </a:rPr>
                        <a:t>Giving a reason or explanation to support the answer of the question.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4751525"/>
                  </a:ext>
                </a:extLst>
              </a:tr>
            </a:tbl>
          </a:graphicData>
        </a:graphic>
      </p:graphicFrame>
      <p:graphicFrame>
        <p:nvGraphicFramePr>
          <p:cNvPr id="2" name="Table 1"/>
          <p:cNvGraphicFramePr>
            <a:graphicFrameLocks noGrp="1"/>
          </p:cNvGraphicFramePr>
          <p:nvPr/>
        </p:nvGraphicFramePr>
        <p:xfrm>
          <a:off x="5715493" y="463339"/>
          <a:ext cx="3922493" cy="3866708"/>
        </p:xfrm>
        <a:graphic>
          <a:graphicData uri="http://schemas.openxmlformats.org/drawingml/2006/table">
            <a:tbl>
              <a:tblPr firstRow="1" firstCol="1" bandRow="1">
                <a:tableStyleId>{7E9639D4-E3E2-4D34-9284-5A2195B3D0D7}</a:tableStyleId>
              </a:tblPr>
              <a:tblGrid>
                <a:gridCol w="343280">
                  <a:extLst>
                    <a:ext uri="{9D8B030D-6E8A-4147-A177-3AD203B41FA5}">
                      <a16:colId xmlns:a16="http://schemas.microsoft.com/office/drawing/2014/main" val="2264013505"/>
                    </a:ext>
                  </a:extLst>
                </a:gridCol>
                <a:gridCol w="972648">
                  <a:extLst>
                    <a:ext uri="{9D8B030D-6E8A-4147-A177-3AD203B41FA5}">
                      <a16:colId xmlns:a16="http://schemas.microsoft.com/office/drawing/2014/main" val="880782497"/>
                    </a:ext>
                  </a:extLst>
                </a:gridCol>
                <a:gridCol w="2606565">
                  <a:extLst>
                    <a:ext uri="{9D8B030D-6E8A-4147-A177-3AD203B41FA5}">
                      <a16:colId xmlns:a16="http://schemas.microsoft.com/office/drawing/2014/main" val="883895357"/>
                    </a:ext>
                  </a:extLst>
                </a:gridCol>
              </a:tblGrid>
              <a:tr h="186953">
                <a:tc gridSpan="3">
                  <a:txBody>
                    <a:bodyPr/>
                    <a:lstStyle/>
                    <a:p>
                      <a:pPr marL="0" lvl="0" indent="0" algn="l">
                        <a:lnSpc>
                          <a:spcPct val="107000"/>
                        </a:lnSpc>
                        <a:spcAft>
                          <a:spcPts val="0"/>
                        </a:spcAft>
                        <a:buFont typeface="+mj-lt"/>
                        <a:buNone/>
                      </a:pPr>
                      <a:r>
                        <a:rPr lang="en-GB" sz="900" dirty="0">
                          <a:effectLst/>
                          <a:latin typeface="+mn-lt"/>
                          <a:ea typeface="+mn-ea"/>
                          <a:cs typeface="+mn-cs"/>
                        </a:rPr>
                        <a:t>Key</a:t>
                      </a:r>
                      <a:r>
                        <a:rPr lang="en-GB" sz="900" baseline="0" dirty="0">
                          <a:effectLst/>
                          <a:latin typeface="+mn-lt"/>
                          <a:ea typeface="+mn-ea"/>
                          <a:cs typeface="+mn-cs"/>
                        </a:rPr>
                        <a:t> movements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97802399"/>
                  </a:ext>
                </a:extLst>
              </a:tr>
              <a:tr h="313421">
                <a:tc>
                  <a:txBody>
                    <a:bodyPr/>
                    <a:lstStyle/>
                    <a:p>
                      <a:pPr algn="l">
                        <a:lnSpc>
                          <a:spcPct val="107000"/>
                        </a:lnSpc>
                        <a:spcAft>
                          <a:spcPts val="0"/>
                        </a:spcAft>
                      </a:pPr>
                      <a:r>
                        <a:rPr lang="en-GB" sz="900">
                          <a:effectLst/>
                        </a:rPr>
                        <a:t>1</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Use of torso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Use of the torso in various ways, e.g. tilts, curves, high releases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5800078"/>
                  </a:ext>
                </a:extLst>
              </a:tr>
              <a:tr h="313421">
                <a:tc>
                  <a:txBody>
                    <a:bodyPr/>
                    <a:lstStyle/>
                    <a:p>
                      <a:pPr algn="l">
                        <a:lnSpc>
                          <a:spcPct val="107000"/>
                        </a:lnSpc>
                        <a:spcAft>
                          <a:spcPts val="0"/>
                        </a:spcAft>
                      </a:pPr>
                      <a:r>
                        <a:rPr lang="en-GB" sz="900">
                          <a:effectLst/>
                        </a:rPr>
                        <a:t>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Turn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change of direction when moving, e.g. ½</a:t>
                      </a:r>
                      <a:r>
                        <a:rPr lang="en-GB" sz="1000" baseline="0" dirty="0"/>
                        <a:t> /</a:t>
                      </a:r>
                      <a:r>
                        <a:rPr lang="en-GB" sz="1000" dirty="0"/>
                        <a:t> ¼ or full turn.</a:t>
                      </a:r>
                      <a:r>
                        <a:rPr lang="en-GB" sz="1000" baseline="0" dirty="0"/>
                        <a:t>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861669"/>
                  </a:ext>
                </a:extLst>
              </a:tr>
              <a:tr h="313421">
                <a:tc>
                  <a:txBody>
                    <a:bodyPr/>
                    <a:lstStyle/>
                    <a:p>
                      <a:pPr algn="l">
                        <a:lnSpc>
                          <a:spcPct val="107000"/>
                        </a:lnSpc>
                        <a:spcAft>
                          <a:spcPts val="0"/>
                        </a:spcAft>
                      </a:pPr>
                      <a:r>
                        <a:rPr lang="en-GB" sz="900">
                          <a:effectLst/>
                        </a:rPr>
                        <a:t>3</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Drop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sharp drop the floor in a crouched position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7508253"/>
                  </a:ext>
                </a:extLst>
              </a:tr>
              <a:tr h="313421">
                <a:tc>
                  <a:txBody>
                    <a:bodyPr/>
                    <a:lstStyle/>
                    <a:p>
                      <a:pPr algn="l">
                        <a:lnSpc>
                          <a:spcPct val="107000"/>
                        </a:lnSpc>
                        <a:spcAft>
                          <a:spcPts val="0"/>
                        </a:spcAft>
                      </a:pPr>
                      <a:r>
                        <a:rPr lang="en-GB" sz="900">
                          <a:effectLst/>
                        </a:rPr>
                        <a:t>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Crucifix lift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Group work: 3 people.</a:t>
                      </a:r>
                    </a:p>
                    <a:p>
                      <a:r>
                        <a:rPr lang="en-GB" sz="1000" dirty="0"/>
                        <a:t>Person</a:t>
                      </a:r>
                      <a:r>
                        <a:rPr lang="en-GB" sz="1000" baseline="0" dirty="0"/>
                        <a:t> who is being lifted in the middle, their arms are out to the side at shoulder height with their legs together. The remaining two dancers lift the ,middle dance by their arms in a crucifix position.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2073002"/>
                  </a:ext>
                </a:extLst>
              </a:tr>
              <a:tr h="313421">
                <a:tc>
                  <a:txBody>
                    <a:bodyPr/>
                    <a:lstStyle/>
                    <a:p>
                      <a:pPr algn="l">
                        <a:lnSpc>
                          <a:spcPct val="107000"/>
                        </a:lnSpc>
                        <a:spcAft>
                          <a:spcPts val="0"/>
                        </a:spcAft>
                      </a:pPr>
                      <a:r>
                        <a:rPr lang="en-GB" sz="900">
                          <a:effectLst/>
                        </a:rPr>
                        <a:t>5</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Counterbalance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The weight of</a:t>
                      </a:r>
                      <a:r>
                        <a:rPr lang="en-GB" sz="1000" baseline="0" dirty="0"/>
                        <a:t> one dancer that balances another dancer in a still position that can be executed at different levels and with different body parts.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8693048"/>
                  </a:ext>
                </a:extLst>
              </a:tr>
              <a:tr h="313421">
                <a:tc>
                  <a:txBody>
                    <a:bodyPr/>
                    <a:lstStyle/>
                    <a:p>
                      <a:pPr algn="l">
                        <a:lnSpc>
                          <a:spcPct val="107000"/>
                        </a:lnSpc>
                        <a:spcAft>
                          <a:spcPts val="0"/>
                        </a:spcAft>
                      </a:pPr>
                      <a:r>
                        <a:rPr lang="en-GB" sz="900">
                          <a:effectLst/>
                        </a:rPr>
                        <a:t>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Tap steps</a:t>
                      </a:r>
                      <a:r>
                        <a:rPr lang="en-GB" sz="1000" baseline="0" dirty="0"/>
                        <a:t>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Use of tap dance steps</a:t>
                      </a:r>
                      <a:r>
                        <a:rPr lang="en-GB" sz="1000" baseline="0" dirty="0"/>
                        <a:t> to reinforce the dance idea such as, stamp, brush foot forward and back, shuffle- sharp brush forward and back of one foot/ toe/ hell- digging of the toe or heel in to the ground to make a noise.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5092857"/>
                  </a:ext>
                </a:extLst>
              </a:tr>
              <a:tr h="605892">
                <a:tc>
                  <a:txBody>
                    <a:bodyPr/>
                    <a:lstStyle/>
                    <a:p>
                      <a:pPr algn="l">
                        <a:lnSpc>
                          <a:spcPct val="107000"/>
                        </a:lnSpc>
                        <a:spcAft>
                          <a:spcPts val="0"/>
                        </a:spcAft>
                      </a:pPr>
                      <a:r>
                        <a:rPr lang="en-GB" sz="900">
                          <a:effectLst/>
                        </a:rPr>
                        <a:t>7</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Freeze Frames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50" b="0" kern="1200" dirty="0">
                          <a:solidFill>
                            <a:schemeClr val="tx1"/>
                          </a:solidFill>
                          <a:effectLst/>
                          <a:latin typeface="+mn-lt"/>
                          <a:ea typeface="+mn-ea"/>
                          <a:cs typeface="+mn-cs"/>
                        </a:rPr>
                        <a:t>Still images or silent tableaux used to illustrate a specific incident or event</a:t>
                      </a:r>
                      <a:endParaRPr lang="en-GB" sz="500" b="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818470"/>
                  </a:ext>
                </a:extLst>
              </a:tr>
            </a:tbl>
          </a:graphicData>
        </a:graphic>
      </p:graphicFrame>
      <p:graphicFrame>
        <p:nvGraphicFramePr>
          <p:cNvPr id="3" name="Table 2"/>
          <p:cNvGraphicFramePr>
            <a:graphicFrameLocks noGrp="1"/>
          </p:cNvGraphicFramePr>
          <p:nvPr/>
        </p:nvGraphicFramePr>
        <p:xfrm>
          <a:off x="5849093" y="4414204"/>
          <a:ext cx="3788893" cy="1348008"/>
        </p:xfrm>
        <a:graphic>
          <a:graphicData uri="http://schemas.openxmlformats.org/drawingml/2006/table">
            <a:tbl>
              <a:tblPr firstRow="1" firstCol="1" bandRow="1">
                <a:tableStyleId>{7E9639D4-E3E2-4D34-9284-5A2195B3D0D7}</a:tableStyleId>
              </a:tblPr>
              <a:tblGrid>
                <a:gridCol w="3788893">
                  <a:extLst>
                    <a:ext uri="{9D8B030D-6E8A-4147-A177-3AD203B41FA5}">
                      <a16:colId xmlns:a16="http://schemas.microsoft.com/office/drawing/2014/main" val="2361208630"/>
                    </a:ext>
                  </a:extLst>
                </a:gridCol>
              </a:tblGrid>
              <a:tr h="57534">
                <a:tc>
                  <a:txBody>
                    <a:bodyPr/>
                    <a:lstStyle/>
                    <a:p>
                      <a:pPr marL="0" lvl="0" indent="0" algn="l">
                        <a:lnSpc>
                          <a:spcPct val="107000"/>
                        </a:lnSpc>
                        <a:spcAft>
                          <a:spcPts val="0"/>
                        </a:spcAft>
                        <a:buFont typeface="+mj-lt"/>
                        <a:buNone/>
                      </a:pPr>
                      <a:r>
                        <a:rPr lang="en-GB" sz="1000" dirty="0">
                          <a:effectLst/>
                          <a:latin typeface="Calibri" panose="020F0502020204030204" pitchFamily="34" charset="0"/>
                          <a:ea typeface="Calibri" panose="020F0502020204030204" pitchFamily="34" charset="0"/>
                          <a:cs typeface="Times New Roman" panose="02020603050405020304" pitchFamily="18" charset="0"/>
                        </a:rPr>
                        <a:t>Contextual</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knowledge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83848624"/>
                  </a:ext>
                </a:extLst>
              </a:tr>
              <a:tr h="1192179">
                <a:tc>
                  <a:txBody>
                    <a:bodyPr/>
                    <a:lstStyle/>
                    <a:p>
                      <a:r>
                        <a:rPr lang="en-GB" sz="1000" b="0" dirty="0">
                          <a:effectLst/>
                          <a:latin typeface="Calibri" panose="020F0502020204030204" pitchFamily="34" charset="0"/>
                          <a:ea typeface="Calibri" panose="020F0502020204030204" pitchFamily="34" charset="0"/>
                          <a:cs typeface="Times New Roman" panose="02020603050405020304" pitchFamily="18" charset="0"/>
                        </a:rPr>
                        <a:t>The</a:t>
                      </a:r>
                      <a:r>
                        <a:rPr lang="en-GB" sz="1000" b="0" baseline="0" dirty="0">
                          <a:effectLst/>
                          <a:latin typeface="Calibri" panose="020F0502020204030204" pitchFamily="34" charset="0"/>
                          <a:ea typeface="Calibri" panose="020F0502020204030204" pitchFamily="34" charset="0"/>
                          <a:cs typeface="Times New Roman" panose="02020603050405020304" pitchFamily="18" charset="0"/>
                        </a:rPr>
                        <a:t> famous dance piece choreographed by Christopher Bruce is the stimulus for this unit of work. The piece follows one dancer who goes through a series of different interrogations for something we do not know about. We are left wondering where this takes place, what the dancer has done and if they are indeed innocent. It shows the story of 2 V 1. It is a contemporary ballet piece which includes some tap steps. </a:t>
                      </a:r>
                      <a:endParaRPr lang="en-GB" sz="1000" b="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883768792"/>
                  </a:ext>
                </a:extLst>
              </a:tr>
            </a:tbl>
          </a:graphicData>
        </a:graphic>
      </p:graphicFrame>
    </p:spTree>
    <p:extLst>
      <p:ext uri="{BB962C8B-B14F-4D97-AF65-F5344CB8AC3E}">
        <p14:creationId xmlns:p14="http://schemas.microsoft.com/office/powerpoint/2010/main" val="1218567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0350" y="64511"/>
          <a:ext cx="9334036" cy="314671"/>
        </p:xfrm>
        <a:graphic>
          <a:graphicData uri="http://schemas.openxmlformats.org/drawingml/2006/table">
            <a:tbl>
              <a:tblPr firstRow="1" firstCol="1" bandRow="1">
                <a:tableStyleId>{073A0DAA-6AF3-43AB-8588-CEC1D06C72B9}</a:tableStyleId>
              </a:tblPr>
              <a:tblGrid>
                <a:gridCol w="1346133">
                  <a:extLst>
                    <a:ext uri="{9D8B030D-6E8A-4147-A177-3AD203B41FA5}">
                      <a16:colId xmlns:a16="http://schemas.microsoft.com/office/drawing/2014/main" val="3308441868"/>
                    </a:ext>
                  </a:extLst>
                </a:gridCol>
                <a:gridCol w="2229533">
                  <a:extLst>
                    <a:ext uri="{9D8B030D-6E8A-4147-A177-3AD203B41FA5}">
                      <a16:colId xmlns:a16="http://schemas.microsoft.com/office/drawing/2014/main" val="4148508196"/>
                    </a:ext>
                  </a:extLst>
                </a:gridCol>
                <a:gridCol w="2879582">
                  <a:extLst>
                    <a:ext uri="{9D8B030D-6E8A-4147-A177-3AD203B41FA5}">
                      <a16:colId xmlns:a16="http://schemas.microsoft.com/office/drawing/2014/main" val="786811272"/>
                    </a:ext>
                  </a:extLst>
                </a:gridCol>
                <a:gridCol w="2878788">
                  <a:extLst>
                    <a:ext uri="{9D8B030D-6E8A-4147-A177-3AD203B41FA5}">
                      <a16:colId xmlns:a16="http://schemas.microsoft.com/office/drawing/2014/main" val="1491199705"/>
                    </a:ext>
                  </a:extLst>
                </a:gridCol>
              </a:tblGrid>
              <a:tr h="314671">
                <a:tc>
                  <a:txBody>
                    <a:bodyPr/>
                    <a:lstStyle/>
                    <a:p>
                      <a:pPr>
                        <a:lnSpc>
                          <a:spcPct val="107000"/>
                        </a:lnSpc>
                        <a:spcAft>
                          <a:spcPts val="0"/>
                        </a:spcAft>
                      </a:pPr>
                      <a:r>
                        <a:rPr lang="en-GB" sz="900" dirty="0">
                          <a:effectLst/>
                        </a:rPr>
                        <a:t>Subject Dance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Year 8</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a:effectLst/>
                        </a:rPr>
                        <a:t>Summer: </a:t>
                      </a:r>
                      <a:r>
                        <a:rPr lang="en-GB" sz="900" dirty="0">
                          <a:effectLst/>
                        </a:rPr>
                        <a:t>Half term 1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tc>
                  <a:txBody>
                    <a:bodyPr/>
                    <a:lstStyle/>
                    <a:p>
                      <a:pPr>
                        <a:lnSpc>
                          <a:spcPct val="107000"/>
                        </a:lnSpc>
                        <a:spcAft>
                          <a:spcPts val="0"/>
                        </a:spcAft>
                      </a:pPr>
                      <a:r>
                        <a:rPr lang="en-GB" sz="900" dirty="0">
                          <a:effectLst/>
                        </a:rPr>
                        <a:t>Topic: Stomp the Yard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tc>
                <a:extLst>
                  <a:ext uri="{0D108BD9-81ED-4DB2-BD59-A6C34878D82A}">
                    <a16:rowId xmlns:a16="http://schemas.microsoft.com/office/drawing/2014/main" val="3437186021"/>
                  </a:ext>
                </a:extLst>
              </a:tr>
            </a:tbl>
          </a:graphicData>
        </a:graphic>
      </p:graphicFrame>
      <p:graphicFrame>
        <p:nvGraphicFramePr>
          <p:cNvPr id="5" name="Table 4"/>
          <p:cNvGraphicFramePr>
            <a:graphicFrameLocks noGrp="1"/>
          </p:cNvGraphicFramePr>
          <p:nvPr/>
        </p:nvGraphicFramePr>
        <p:xfrm>
          <a:off x="170349" y="379182"/>
          <a:ext cx="6322729" cy="6364090"/>
        </p:xfrm>
        <a:graphic>
          <a:graphicData uri="http://schemas.openxmlformats.org/drawingml/2006/table">
            <a:tbl>
              <a:tblPr firstRow="1" firstCol="1" bandRow="1">
                <a:tableStyleId>{7E9639D4-E3E2-4D34-9284-5A2195B3D0D7}</a:tableStyleId>
              </a:tblPr>
              <a:tblGrid>
                <a:gridCol w="376375">
                  <a:extLst>
                    <a:ext uri="{9D8B030D-6E8A-4147-A177-3AD203B41FA5}">
                      <a16:colId xmlns:a16="http://schemas.microsoft.com/office/drawing/2014/main" val="3276500004"/>
                    </a:ext>
                  </a:extLst>
                </a:gridCol>
                <a:gridCol w="743268">
                  <a:extLst>
                    <a:ext uri="{9D8B030D-6E8A-4147-A177-3AD203B41FA5}">
                      <a16:colId xmlns:a16="http://schemas.microsoft.com/office/drawing/2014/main" val="696656072"/>
                    </a:ext>
                  </a:extLst>
                </a:gridCol>
                <a:gridCol w="2507289">
                  <a:extLst>
                    <a:ext uri="{9D8B030D-6E8A-4147-A177-3AD203B41FA5}">
                      <a16:colId xmlns:a16="http://schemas.microsoft.com/office/drawing/2014/main" val="2252781272"/>
                    </a:ext>
                  </a:extLst>
                </a:gridCol>
                <a:gridCol w="2695797">
                  <a:extLst>
                    <a:ext uri="{9D8B030D-6E8A-4147-A177-3AD203B41FA5}">
                      <a16:colId xmlns:a16="http://schemas.microsoft.com/office/drawing/2014/main" val="646799830"/>
                    </a:ext>
                  </a:extLst>
                </a:gridCol>
              </a:tblGrid>
              <a:tr h="286992">
                <a:tc gridSpan="3">
                  <a:txBody>
                    <a:bodyPr/>
                    <a:lstStyle/>
                    <a:p>
                      <a:pPr marL="0" lvl="0" indent="0" algn="l">
                        <a:spcAft>
                          <a:spcPts val="0"/>
                        </a:spcAft>
                        <a:buFont typeface="+mj-lt"/>
                        <a:buNone/>
                      </a:pPr>
                      <a:r>
                        <a:rPr lang="en-GB" sz="900" dirty="0">
                          <a:effectLst/>
                        </a:rPr>
                        <a:t>Key Words</a:t>
                      </a: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a:txBody>
                    <a:bodyPr/>
                    <a:lstStyle/>
                    <a:p>
                      <a:pPr marL="342900" lvl="0" indent="-342900" algn="l">
                        <a:spcAft>
                          <a:spcPts val="0"/>
                        </a:spcAft>
                        <a:buFont typeface="+mj-lt"/>
                        <a:buAutoNum type="arabicPeriod"/>
                      </a:pPr>
                      <a:endParaRPr lang="en-GB" sz="900" dirty="0">
                        <a:effectLst/>
                        <a:latin typeface="Calibri" panose="020F0502020204030204" pitchFamily="34"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7569555"/>
                  </a:ext>
                </a:extLst>
              </a:tr>
              <a:tr h="391976">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Canon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The same movement repeated one after</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the other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choreography tool – RELATIONSHIPS- that creates different</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effects in a group dance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674185"/>
                  </a:ext>
                </a:extLst>
              </a:tr>
              <a:tr h="341254">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2</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EFGSTT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6 basic dance actions: Elevate/ Fall/ Gesture/ Stillness/ Travel/ Turn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choreography tool- ACTIONS- The</a:t>
                      </a:r>
                      <a:r>
                        <a:rPr lang="en-GB" sz="1000" baseline="0" dirty="0"/>
                        <a:t> 6 basic actions used as much as possible to create variety in a dance piece</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89151911"/>
                  </a:ext>
                </a:extLst>
              </a:tr>
              <a:tr h="503126">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3</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Fragmentation</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movement phrase chopped up and re ordered</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A choreography tool –</a:t>
                      </a:r>
                      <a:r>
                        <a:rPr lang="en-GB" sz="1000" baseline="0" dirty="0"/>
                        <a:t> ACTIONS- </a:t>
                      </a:r>
                      <a:r>
                        <a:rPr lang="en-GB" sz="1000" dirty="0"/>
                        <a:t>that develops a</a:t>
                      </a:r>
                      <a:r>
                        <a:rPr lang="en-GB" sz="1000" baseline="0" dirty="0"/>
                        <a:t> phrase to create a different effect when it is executed in the original format at the same time.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2894606"/>
                  </a:ext>
                </a:extLst>
              </a:tr>
              <a:tr h="503126">
                <a:tc>
                  <a:txBody>
                    <a:bodyPr/>
                    <a:lstStyle/>
                    <a:p>
                      <a:pPr algn="l">
                        <a:lnSpc>
                          <a:spcPct val="107000"/>
                        </a:lnSpc>
                        <a:spcAft>
                          <a:spcPts val="0"/>
                        </a:spcAft>
                      </a:pPr>
                      <a:r>
                        <a:rPr lang="en-GB" sz="900" dirty="0">
                          <a:effectLst/>
                          <a:latin typeface="+mn-lt"/>
                          <a:ea typeface="+mn-ea"/>
                          <a:cs typeface="+mn-cs"/>
                        </a:rPr>
                        <a:t>4</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Reprise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The repetition of an earlier moment in the phrase/</a:t>
                      </a:r>
                      <a:r>
                        <a:rPr lang="en-GB" sz="1000" baseline="0" dirty="0"/>
                        <a:t> dance piece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choreography tools- ACTION/ STRUCTURE. This helps</a:t>
                      </a:r>
                      <a:r>
                        <a:rPr lang="en-GB" sz="1000" baseline="0" dirty="0"/>
                        <a:t> to communicate the dance idea/ theme to the audience and highlights important moments.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6610490"/>
                  </a:ext>
                </a:extLst>
              </a:tr>
              <a:tr h="540380">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5</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Cumulative canon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phrase</a:t>
                      </a:r>
                      <a:r>
                        <a:rPr lang="en-GB" sz="1000" baseline="0" dirty="0"/>
                        <a:t> of movement where dancers join in at various different points, e.g. starts a s a solo, then becomes a duet, then trio etc.</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choreography tool- RELATIONSHIPS- that</a:t>
                      </a:r>
                      <a:r>
                        <a:rPr lang="en-GB" sz="1000" baseline="0" dirty="0"/>
                        <a:t> adds contrast and gives different effects to a dance.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8892302"/>
                  </a:ext>
                </a:extLst>
              </a:tr>
              <a:tr h="503126">
                <a:tc>
                  <a:txBody>
                    <a:bodyPr/>
                    <a:lstStyle/>
                    <a:p>
                      <a:pPr algn="l">
                        <a:lnSpc>
                          <a:spcPct val="107000"/>
                        </a:lnSpc>
                        <a:spcAft>
                          <a:spcPts val="0"/>
                        </a:spcAft>
                      </a:pPr>
                      <a:r>
                        <a:rPr lang="en-GB" sz="900" dirty="0">
                          <a:effectLst/>
                          <a:latin typeface="+mn-lt"/>
                          <a:ea typeface="+mn-ea"/>
                          <a:cs typeface="+mn-cs"/>
                        </a:rPr>
                        <a:t>6</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Overlap canon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phrase of movement where</a:t>
                      </a:r>
                      <a:r>
                        <a:rPr lang="en-GB" sz="1000" baseline="0" dirty="0"/>
                        <a:t> dancers begin it at different points, instead of joining in with the dancer they go to the START of the phrase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choreography tool- RELATIONSHIPS- that</a:t>
                      </a:r>
                      <a:r>
                        <a:rPr lang="en-GB" sz="1000" baseline="0" dirty="0"/>
                        <a:t> adds contrast and gives different effects to a dance</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5946915"/>
                  </a:ext>
                </a:extLst>
              </a:tr>
              <a:tr h="379408">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7</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Improvisation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b="0" kern="1200" dirty="0">
                          <a:solidFill>
                            <a:schemeClr val="tx1"/>
                          </a:solidFill>
                          <a:effectLst/>
                          <a:latin typeface="+mn-lt"/>
                          <a:ea typeface="+mn-ea"/>
                          <a:cs typeface="+mn-cs"/>
                        </a:rPr>
                        <a:t>Work created spontaneously or without preparation.</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way to create movement that can be unusual/ innovative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5319418"/>
                  </a:ext>
                </a:extLst>
              </a:tr>
              <a:tr h="543932">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8</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Independence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Self management</a:t>
                      </a:r>
                      <a:r>
                        <a:rPr lang="en-GB" sz="1000" baseline="0" dirty="0"/>
                        <a:t> to achieve something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Using</a:t>
                      </a:r>
                      <a:r>
                        <a:rPr lang="en-GB" sz="1000" baseline="0" dirty="0"/>
                        <a:t> your own skills/ time management and thought process’ to bring an idea to life in dance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9215725"/>
                  </a:ext>
                </a:extLst>
              </a:tr>
              <a:tr h="305962">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9</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Stimulus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starting point of a dance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theme/</a:t>
                      </a:r>
                      <a:r>
                        <a:rPr lang="en-GB" sz="1000" baseline="0" dirty="0"/>
                        <a:t> story or idea that you use as a starting point for your dance e.g. a film, a poem or a picture. </a:t>
                      </a:r>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994587"/>
                  </a:ext>
                </a:extLst>
              </a:tr>
              <a:tr h="124098">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10</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Musicality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kern="1200" baseline="0" dirty="0">
                          <a:solidFill>
                            <a:schemeClr val="dk1"/>
                          </a:solidFill>
                          <a:latin typeface="+mn-lt"/>
                          <a:ea typeface="+mn-ea"/>
                          <a:cs typeface="+mn-cs"/>
                        </a:rPr>
                        <a:t>The ability to pick out the unique parts of the music.</a:t>
                      </a:r>
                    </a:p>
                    <a:p>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effectLst/>
                          <a:latin typeface="Calibri" panose="020F0502020204030204" pitchFamily="34" charset="0"/>
                          <a:ea typeface="Calibri" panose="020F0502020204030204" pitchFamily="34" charset="0"/>
                          <a:cs typeface="Times New Roman" panose="02020603050405020304" pitchFamily="18" charset="0"/>
                        </a:rPr>
                        <a:t>A physical performance</a:t>
                      </a:r>
                      <a:r>
                        <a:rPr lang="en-GB" sz="1000" baseline="0" dirty="0">
                          <a:effectLst/>
                          <a:latin typeface="Calibri" panose="020F0502020204030204" pitchFamily="34" charset="0"/>
                          <a:ea typeface="Calibri" panose="020F0502020204030204" pitchFamily="34" charset="0"/>
                          <a:cs typeface="Times New Roman" panose="02020603050405020304" pitchFamily="18" charset="0"/>
                        </a:rPr>
                        <a:t> skill that is developed through listening to the music and picking out the key parts.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987303"/>
                  </a:ext>
                </a:extLst>
              </a:tr>
              <a:tr h="518381">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11</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Timing</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The ability to hear the bat in the music and move ‘on time’ to this beat/ rhythm</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physical performance skill that is developed through systematic repetition, use of the mirror and listening to the music.</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6635326"/>
                  </a:ext>
                </a:extLst>
              </a:tr>
              <a:tr h="669643">
                <a:tc>
                  <a:txBody>
                    <a:bodyPr/>
                    <a:lstStyle/>
                    <a:p>
                      <a:pPr algn="l">
                        <a:lnSpc>
                          <a:spcPct val="107000"/>
                        </a:lnSpc>
                        <a:spcAft>
                          <a:spcPts val="0"/>
                        </a:spcAft>
                      </a:pPr>
                      <a:r>
                        <a:rPr lang="en-GB" sz="900" dirty="0">
                          <a:effectLst/>
                          <a:latin typeface="Calibri" panose="020F0502020204030204" pitchFamily="34" charset="0"/>
                          <a:ea typeface="Calibri" panose="020F0502020204030204" pitchFamily="34" charset="0"/>
                          <a:cs typeface="Times New Roman" panose="02020603050405020304" pitchFamily="18" charset="0"/>
                        </a:rPr>
                        <a:t>12</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Memory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The retention of the dance movements, timing and rhythm of the steps</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000" dirty="0"/>
                        <a:t>A performance skill developed through various different types of rehearsal including systematic repetition. </a:t>
                      </a:r>
                    </a:p>
                  </a:txBody>
                  <a:tcPr marL="55721" marR="557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3637633"/>
                  </a:ext>
                </a:extLst>
              </a:tr>
            </a:tbl>
          </a:graphicData>
        </a:graphic>
      </p:graphicFrame>
      <p:sp>
        <p:nvSpPr>
          <p:cNvPr id="9" name="TextBox 8"/>
          <p:cNvSpPr txBox="1"/>
          <p:nvPr/>
        </p:nvSpPr>
        <p:spPr>
          <a:xfrm>
            <a:off x="7031422" y="4561490"/>
            <a:ext cx="1545020" cy="215444"/>
          </a:xfrm>
          <a:prstGeom prst="rect">
            <a:avLst/>
          </a:prstGeom>
          <a:noFill/>
        </p:spPr>
        <p:txBody>
          <a:bodyPr wrap="square" rtlCol="0">
            <a:spAutoFit/>
          </a:bodyPr>
          <a:lstStyle/>
          <a:p>
            <a:pPr>
              <a:defRPr/>
            </a:pPr>
            <a:endParaRPr lang="en-GB" sz="800" cap="all" dirty="0"/>
          </a:p>
        </p:txBody>
      </p:sp>
      <p:pic>
        <p:nvPicPr>
          <p:cNvPr id="6" name="Picture 5">
            <a:extLst>
              <a:ext uri="{FF2B5EF4-FFF2-40B4-BE49-F238E27FC236}">
                <a16:creationId xmlns:a16="http://schemas.microsoft.com/office/drawing/2014/main" id="{C87C9118-7619-421A-8CDF-1DFDF79F4CCD}"/>
              </a:ext>
            </a:extLst>
          </p:cNvPr>
          <p:cNvPicPr>
            <a:picLocks noChangeAspect="1"/>
          </p:cNvPicPr>
          <p:nvPr/>
        </p:nvPicPr>
        <p:blipFill>
          <a:blip r:embed="rId2"/>
          <a:stretch>
            <a:fillRect/>
          </a:stretch>
        </p:blipFill>
        <p:spPr>
          <a:xfrm>
            <a:off x="6743833" y="3722309"/>
            <a:ext cx="3162167" cy="1585845"/>
          </a:xfrm>
          <a:prstGeom prst="rect">
            <a:avLst/>
          </a:prstGeom>
        </p:spPr>
      </p:pic>
      <p:sp>
        <p:nvSpPr>
          <p:cNvPr id="7" name="TextBox 6">
            <a:extLst>
              <a:ext uri="{FF2B5EF4-FFF2-40B4-BE49-F238E27FC236}">
                <a16:creationId xmlns:a16="http://schemas.microsoft.com/office/drawing/2014/main" id="{88FAB5B1-9700-4B35-8639-5DD0AE1907EE}"/>
              </a:ext>
            </a:extLst>
          </p:cNvPr>
          <p:cNvSpPr txBox="1"/>
          <p:nvPr/>
        </p:nvSpPr>
        <p:spPr>
          <a:xfrm>
            <a:off x="6897728" y="1058564"/>
            <a:ext cx="2457974" cy="1785104"/>
          </a:xfrm>
          <a:prstGeom prst="rect">
            <a:avLst/>
          </a:prstGeom>
          <a:noFill/>
          <a:ln>
            <a:solidFill>
              <a:schemeClr val="accent1"/>
            </a:solidFill>
          </a:ln>
        </p:spPr>
        <p:txBody>
          <a:bodyPr wrap="square" rtlCol="0">
            <a:spAutoFit/>
          </a:bodyPr>
          <a:lstStyle/>
          <a:p>
            <a:pPr algn="ctr"/>
            <a:r>
              <a:rPr lang="en-GB" sz="1100" dirty="0">
                <a:latin typeface="+mj-lt"/>
                <a:cs typeface="Arial" panose="020B0604020202020204" pitchFamily="34" charset="0"/>
              </a:rPr>
              <a:t>This unit uses the film Stomp the Yard as its stimulus. </a:t>
            </a:r>
            <a:r>
              <a:rPr lang="en-GB" sz="1100" dirty="0" err="1">
                <a:latin typeface="+mj-lt"/>
                <a:cs typeface="Arial" panose="020B0604020202020204" pitchFamily="34" charset="0"/>
              </a:rPr>
              <a:t>S</a:t>
            </a:r>
            <a:r>
              <a:rPr lang="en-GB" sz="1100" b="0" i="0" dirty="0" err="1">
                <a:effectLst/>
                <a:latin typeface="+mj-lt"/>
                <a:cs typeface="Arial" panose="020B0604020202020204" pitchFamily="34" charset="0"/>
              </a:rPr>
              <a:t>teppin</a:t>
            </a:r>
            <a:r>
              <a:rPr lang="en-GB" sz="1100" b="0" i="0" dirty="0">
                <a:effectLst/>
                <a:latin typeface="+mj-lt"/>
                <a:cs typeface="Arial" panose="020B0604020202020204" pitchFamily="34" charset="0"/>
              </a:rPr>
              <a:t>’ is also called blocking, a complex synchronized dancelike performance that blends African folk traditions with popular culture (Street Dance). Stepping involves clapping, body slapping, vocalizations, and dramatic movements that are done in different rhythm's and patterns. </a:t>
            </a:r>
            <a:endParaRPr lang="en-GB" dirty="0">
              <a:latin typeface="+mj-lt"/>
            </a:endParaRPr>
          </a:p>
        </p:txBody>
      </p:sp>
    </p:spTree>
    <p:extLst>
      <p:ext uri="{BB962C8B-B14F-4D97-AF65-F5344CB8AC3E}">
        <p14:creationId xmlns:p14="http://schemas.microsoft.com/office/powerpoint/2010/main" val="41326829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3480</Words>
  <Application>Microsoft Office PowerPoint</Application>
  <PresentationFormat>A4 Paper (210x297 mm)</PresentationFormat>
  <Paragraphs>394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Year 8 Revision </vt:lpstr>
      <vt:lpstr>PowerPoint Presentation</vt:lpstr>
      <vt:lpstr>PowerPoint Presentation</vt:lpstr>
      <vt:lpstr>PowerPoint Presentation</vt:lpstr>
      <vt:lpstr>PowerPoint Presentation</vt:lpstr>
      <vt:lpstr>PowerPoint Presentation</vt:lpstr>
    </vt:vector>
  </TitlesOfParts>
  <Company>Bridgewater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K. Powell</dc:creator>
  <cp:lastModifiedBy>Mrs. N. Fleming</cp:lastModifiedBy>
  <cp:revision>25</cp:revision>
  <dcterms:created xsi:type="dcterms:W3CDTF">2019-06-10T16:10:50Z</dcterms:created>
  <dcterms:modified xsi:type="dcterms:W3CDTF">2024-04-26T16:27:22Z</dcterms:modified>
</cp:coreProperties>
</file>