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22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2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92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02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04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25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38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9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80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34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7A5-14A7-4720-8453-9F404FF7A4B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72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7A5-14A7-4720-8453-9F404FF7A4B4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4318-275D-44C8-B2BB-D593B78C5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53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874371"/>
              </p:ext>
            </p:extLst>
          </p:nvPr>
        </p:nvGraphicFramePr>
        <p:xfrm>
          <a:off x="170350" y="64511"/>
          <a:ext cx="6067424" cy="20443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75030">
                  <a:extLst>
                    <a:ext uri="{9D8B030D-6E8A-4147-A177-3AD203B41FA5}">
                      <a16:colId xmlns:a16="http://schemas.microsoft.com/office/drawing/2014/main" val="3308441868"/>
                    </a:ext>
                  </a:extLst>
                </a:gridCol>
                <a:gridCol w="1449268">
                  <a:extLst>
                    <a:ext uri="{9D8B030D-6E8A-4147-A177-3AD203B41FA5}">
                      <a16:colId xmlns:a16="http://schemas.microsoft.com/office/drawing/2014/main" val="4148508196"/>
                    </a:ext>
                  </a:extLst>
                </a:gridCol>
                <a:gridCol w="1871821">
                  <a:extLst>
                    <a:ext uri="{9D8B030D-6E8A-4147-A177-3AD203B41FA5}">
                      <a16:colId xmlns:a16="http://schemas.microsoft.com/office/drawing/2014/main" val="786811272"/>
                    </a:ext>
                  </a:extLst>
                </a:gridCol>
                <a:gridCol w="1871305">
                  <a:extLst>
                    <a:ext uri="{9D8B030D-6E8A-4147-A177-3AD203B41FA5}">
                      <a16:colId xmlns:a16="http://schemas.microsoft.com/office/drawing/2014/main" val="1491199705"/>
                    </a:ext>
                  </a:extLst>
                </a:gridCol>
              </a:tblGrid>
              <a:tr h="204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Subject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Year 8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Term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Topic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extLst>
                  <a:ext uri="{0D108BD9-81ED-4DB2-BD59-A6C34878D82A}">
                    <a16:rowId xmlns:a16="http://schemas.microsoft.com/office/drawing/2014/main" val="343718602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638621"/>
              </p:ext>
            </p:extLst>
          </p:nvPr>
        </p:nvGraphicFramePr>
        <p:xfrm>
          <a:off x="210578" y="500113"/>
          <a:ext cx="8319468" cy="1742650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577889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2496543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  <a:gridCol w="5245036">
                  <a:extLst>
                    <a:ext uri="{9D8B030D-6E8A-4147-A177-3AD203B41FA5}">
                      <a16:colId xmlns:a16="http://schemas.microsoft.com/office/drawing/2014/main" val="2252781272"/>
                    </a:ext>
                  </a:extLst>
                </a:gridCol>
              </a:tblGrid>
              <a:tr h="213591">
                <a:tc gridSpan="3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>
                          <a:effectLst/>
                        </a:rPr>
                        <a:t>Key Words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2184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Devise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To create work from</a:t>
                      </a:r>
                      <a:r>
                        <a:rPr lang="en-GB" sz="900" baseline="0" dirty="0">
                          <a:effectLst/>
                        </a:rPr>
                        <a:t> scratch without a script.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82958"/>
                  </a:ext>
                </a:extLst>
              </a:tr>
              <a:tr h="2184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Role Play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To create a character by ‘acting it out’.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74185"/>
                  </a:ext>
                </a:extLst>
              </a:tr>
              <a:tr h="2184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Voice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Varying your</a:t>
                      </a:r>
                      <a:r>
                        <a:rPr lang="en-GB" sz="900" baseline="0" dirty="0">
                          <a:effectLst/>
                        </a:rPr>
                        <a:t> voice through pitch, pace, tone and/or accent.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151911"/>
                  </a:ext>
                </a:extLst>
              </a:tr>
              <a:tr h="2184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Movement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Using your body,</a:t>
                      </a:r>
                      <a:r>
                        <a:rPr lang="en-GB" sz="900" baseline="0" dirty="0">
                          <a:effectLst/>
                        </a:rPr>
                        <a:t> movement and facial expressions  to create a character.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610490"/>
                  </a:ext>
                </a:extLst>
              </a:tr>
              <a:tr h="2184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The role you will perform in your piece.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892302"/>
                  </a:ext>
                </a:extLst>
              </a:tr>
              <a:tr h="2184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Confidence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To be</a:t>
                      </a:r>
                      <a:r>
                        <a:rPr lang="en-GB" sz="900" baseline="0" dirty="0">
                          <a:effectLst/>
                        </a:rPr>
                        <a:t> able to perform in front of others and take risks.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946915"/>
                  </a:ext>
                </a:extLst>
              </a:tr>
              <a:tr h="2184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</a:rPr>
                        <a:t>Performance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final product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that you have created.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33403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508575"/>
              </p:ext>
            </p:extLst>
          </p:nvPr>
        </p:nvGraphicFramePr>
        <p:xfrm>
          <a:off x="170350" y="4940991"/>
          <a:ext cx="9404724" cy="1749368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01566">
                  <a:extLst>
                    <a:ext uri="{9D8B030D-6E8A-4147-A177-3AD203B41FA5}">
                      <a16:colId xmlns:a16="http://schemas.microsoft.com/office/drawing/2014/main" val="162903367"/>
                    </a:ext>
                  </a:extLst>
                </a:gridCol>
                <a:gridCol w="738427">
                  <a:extLst>
                    <a:ext uri="{9D8B030D-6E8A-4147-A177-3AD203B41FA5}">
                      <a16:colId xmlns:a16="http://schemas.microsoft.com/office/drawing/2014/main" val="128745657"/>
                    </a:ext>
                  </a:extLst>
                </a:gridCol>
                <a:gridCol w="8464731">
                  <a:extLst>
                    <a:ext uri="{9D8B030D-6E8A-4147-A177-3AD203B41FA5}">
                      <a16:colId xmlns:a16="http://schemas.microsoft.com/office/drawing/2014/main" val="1533877816"/>
                    </a:ext>
                  </a:extLst>
                </a:gridCol>
              </a:tblGrid>
              <a:tr h="174211">
                <a:tc gridSpan="3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>
                          <a:effectLst/>
                        </a:rPr>
                        <a:t>Command Words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83870"/>
                  </a:ext>
                </a:extLst>
              </a:tr>
              <a:tr h="1742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Define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State or describe exactly the nature, scope, or meaning of something / establish the character of something; mark out the boundary or limits of something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454131"/>
                  </a:ext>
                </a:extLst>
              </a:tr>
              <a:tr h="2659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Summarise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Give a brief statement of the main points of something.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586631"/>
                  </a:ext>
                </a:extLst>
              </a:tr>
              <a:tr h="2659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3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Suggest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Used with another command word, e.g. Suggest an explanation. Suggest tells you that you need to apply your knowledge to a new situation, and in this case to give a possible explanation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549400"/>
                  </a:ext>
                </a:extLst>
              </a:tr>
              <a:tr h="1742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4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Which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Asking for information specifying one or more people or things from a definite set.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15453"/>
                  </a:ext>
                </a:extLst>
              </a:tr>
              <a:tr h="1742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Why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Giving a reason or explanation to support the answer of the question.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751525"/>
                  </a:ext>
                </a:extLst>
              </a:tr>
              <a:tr h="1742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6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Interpret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Ascribe meaning.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818256"/>
                  </a:ext>
                </a:extLst>
              </a:tr>
              <a:tr h="2659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7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Evaluate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Look at the information in the question and bring it together to make a decision and come to a conclusion with evidence from the question. You may be asked to give a personal response.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20264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838031"/>
              </p:ext>
            </p:extLst>
          </p:nvPr>
        </p:nvGraphicFramePr>
        <p:xfrm>
          <a:off x="210578" y="2520314"/>
          <a:ext cx="4557365" cy="1952057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316565">
                  <a:extLst>
                    <a:ext uri="{9D8B030D-6E8A-4147-A177-3AD203B41FA5}">
                      <a16:colId xmlns:a16="http://schemas.microsoft.com/office/drawing/2014/main" val="1135208558"/>
                    </a:ext>
                  </a:extLst>
                </a:gridCol>
                <a:gridCol w="1367594">
                  <a:extLst>
                    <a:ext uri="{9D8B030D-6E8A-4147-A177-3AD203B41FA5}">
                      <a16:colId xmlns:a16="http://schemas.microsoft.com/office/drawing/2014/main" val="3954508052"/>
                    </a:ext>
                  </a:extLst>
                </a:gridCol>
                <a:gridCol w="2873206">
                  <a:extLst>
                    <a:ext uri="{9D8B030D-6E8A-4147-A177-3AD203B41FA5}">
                      <a16:colId xmlns:a16="http://schemas.microsoft.com/office/drawing/2014/main" val="1356070023"/>
                    </a:ext>
                  </a:extLst>
                </a:gridCol>
              </a:tblGrid>
              <a:tr h="376980">
                <a:tc gridSpan="3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Soap</a:t>
                      </a:r>
                      <a:r>
                        <a:rPr lang="en-GB" sz="9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Opera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388798"/>
                  </a:ext>
                </a:extLst>
              </a:tr>
              <a:tr h="3385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 Stereotypical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Creating a character using particular elements that </a:t>
                      </a:r>
                      <a:r>
                        <a:rPr lang="en-GB" sz="900">
                          <a:effectLst/>
                        </a:rPr>
                        <a:t>define them</a:t>
                      </a:r>
                      <a:r>
                        <a:rPr lang="en-GB" sz="900" baseline="0">
                          <a:effectLst/>
                        </a:rPr>
                        <a:t> </a:t>
                      </a:r>
                      <a:r>
                        <a:rPr lang="en-GB" sz="900">
                          <a:effectLst/>
                        </a:rPr>
                        <a:t>(e.g</a:t>
                      </a:r>
                      <a:r>
                        <a:rPr lang="en-GB" sz="900" dirty="0">
                          <a:effectLst/>
                        </a:rPr>
                        <a:t>. walk,</a:t>
                      </a:r>
                      <a:r>
                        <a:rPr lang="en-GB" sz="900" baseline="0" dirty="0">
                          <a:effectLst/>
                        </a:rPr>
                        <a:t> accent, phrases).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425487"/>
                  </a:ext>
                </a:extLst>
              </a:tr>
              <a:tr h="2993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 Location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The area where the scene</a:t>
                      </a:r>
                      <a:r>
                        <a:rPr lang="en-GB" sz="900" baseline="0" dirty="0">
                          <a:effectLst/>
                        </a:rPr>
                        <a:t> is taking place.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472253"/>
                  </a:ext>
                </a:extLst>
              </a:tr>
              <a:tr h="2993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 Cliff-hanger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When</a:t>
                      </a:r>
                      <a:r>
                        <a:rPr lang="en-GB" sz="900" baseline="0" dirty="0">
                          <a:effectLst/>
                        </a:rPr>
                        <a:t> a scene ends at a vital moment.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144672"/>
                  </a:ext>
                </a:extLst>
              </a:tr>
              <a:tr h="2993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 Realistic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Scenes</a:t>
                      </a:r>
                      <a:r>
                        <a:rPr lang="en-GB" sz="900" baseline="0" dirty="0">
                          <a:effectLst/>
                        </a:rPr>
                        <a:t> and characters that reflect real life.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614790"/>
                  </a:ext>
                </a:extLst>
              </a:tr>
              <a:tr h="3385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 Gossip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Information spread between characters about other characters.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88357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681233"/>
              </p:ext>
            </p:extLst>
          </p:nvPr>
        </p:nvGraphicFramePr>
        <p:xfrm>
          <a:off x="170351" y="75647"/>
          <a:ext cx="8359696" cy="23967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205617">
                  <a:extLst>
                    <a:ext uri="{9D8B030D-6E8A-4147-A177-3AD203B41FA5}">
                      <a16:colId xmlns:a16="http://schemas.microsoft.com/office/drawing/2014/main" val="3308441868"/>
                    </a:ext>
                  </a:extLst>
                </a:gridCol>
                <a:gridCol w="1996800">
                  <a:extLst>
                    <a:ext uri="{9D8B030D-6E8A-4147-A177-3AD203B41FA5}">
                      <a16:colId xmlns:a16="http://schemas.microsoft.com/office/drawing/2014/main" val="4148508196"/>
                    </a:ext>
                  </a:extLst>
                </a:gridCol>
                <a:gridCol w="2578995">
                  <a:extLst>
                    <a:ext uri="{9D8B030D-6E8A-4147-A177-3AD203B41FA5}">
                      <a16:colId xmlns:a16="http://schemas.microsoft.com/office/drawing/2014/main" val="786811272"/>
                    </a:ext>
                  </a:extLst>
                </a:gridCol>
                <a:gridCol w="2578284">
                  <a:extLst>
                    <a:ext uri="{9D8B030D-6E8A-4147-A177-3AD203B41FA5}">
                      <a16:colId xmlns:a16="http://schemas.microsoft.com/office/drawing/2014/main" val="1491199705"/>
                    </a:ext>
                  </a:extLst>
                </a:gridCol>
              </a:tblGrid>
              <a:tr h="239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DRAMA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r>
                        <a:rPr lang="en-GB" sz="9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AUTUMN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SOAP</a:t>
                      </a:r>
                      <a:r>
                        <a:rPr lang="en-GB" sz="9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OPERA AND FOUR O’CLOCK FRIDAY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extLst>
                  <a:ext uri="{0D108BD9-81ED-4DB2-BD59-A6C34878D82A}">
                    <a16:rowId xmlns:a16="http://schemas.microsoft.com/office/drawing/2014/main" val="3437186021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0046" y="592877"/>
            <a:ext cx="1302212" cy="1365622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85882C1-5B38-4C0C-8B8B-8A34D26BD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287708"/>
              </p:ext>
            </p:extLst>
          </p:nvPr>
        </p:nvGraphicFramePr>
        <p:xfrm>
          <a:off x="5133205" y="2520312"/>
          <a:ext cx="4324304" cy="1939701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300376">
                  <a:extLst>
                    <a:ext uri="{9D8B030D-6E8A-4147-A177-3AD203B41FA5}">
                      <a16:colId xmlns:a16="http://schemas.microsoft.com/office/drawing/2014/main" val="1135208558"/>
                    </a:ext>
                  </a:extLst>
                </a:gridCol>
                <a:gridCol w="1297657">
                  <a:extLst>
                    <a:ext uri="{9D8B030D-6E8A-4147-A177-3AD203B41FA5}">
                      <a16:colId xmlns:a16="http://schemas.microsoft.com/office/drawing/2014/main" val="3954508052"/>
                    </a:ext>
                  </a:extLst>
                </a:gridCol>
                <a:gridCol w="2726271">
                  <a:extLst>
                    <a:ext uri="{9D8B030D-6E8A-4147-A177-3AD203B41FA5}">
                      <a16:colId xmlns:a16="http://schemas.microsoft.com/office/drawing/2014/main" val="1356070023"/>
                    </a:ext>
                  </a:extLst>
                </a:gridCol>
              </a:tblGrid>
              <a:tr h="321663">
                <a:tc gridSpan="3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Four o’clock Friday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388798"/>
                  </a:ext>
                </a:extLst>
              </a:tr>
              <a:tr h="3141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 Stimulus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The starting point to base your ideas upon.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425487"/>
                  </a:ext>
                </a:extLst>
              </a:tr>
              <a:tr h="3302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 Collaboratively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Actors listening and communicating effectively during the rehearsal process. 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472253"/>
                  </a:ext>
                </a:extLst>
              </a:tr>
              <a:tr h="3216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 Time</a:t>
                      </a:r>
                      <a:r>
                        <a:rPr lang="en-GB" sz="900" b="1" baseline="0" dirty="0">
                          <a:effectLst/>
                        </a:rPr>
                        <a:t> management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Using</a:t>
                      </a:r>
                      <a:r>
                        <a:rPr lang="en-GB" sz="900" baseline="0" dirty="0">
                          <a:effectLst/>
                        </a:rPr>
                        <a:t> the rehearsal time effectively.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144672"/>
                  </a:ext>
                </a:extLst>
              </a:tr>
              <a:tr h="3216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 Drama Techniques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Ways to make your performance more engaging.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614790"/>
                  </a:ext>
                </a:extLst>
              </a:tr>
              <a:tr h="3302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 Creative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Using your imagination to develop a scene that is interesting to watch.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883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265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215</Words>
  <Application>Microsoft Office PowerPoint</Application>
  <PresentationFormat>A4 Paper (210x297 mm)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Bridgewater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K. Powell</dc:creator>
  <cp:lastModifiedBy>Mrs. A. Swaffield</cp:lastModifiedBy>
  <cp:revision>49</cp:revision>
  <dcterms:created xsi:type="dcterms:W3CDTF">2019-06-10T16:10:50Z</dcterms:created>
  <dcterms:modified xsi:type="dcterms:W3CDTF">2021-07-05T11:43:03Z</dcterms:modified>
</cp:coreProperties>
</file>