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3" d="100"/>
          <a:sy n="73" d="100"/>
        </p:scale>
        <p:origin x="21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792220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3802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61392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28802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D7C7A5-14A7-4720-8453-9F404FF7A4B4}"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65604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D7C7A5-14A7-4720-8453-9F404FF7A4B4}"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54525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D7C7A5-14A7-4720-8453-9F404FF7A4B4}" type="datetimeFigureOut">
              <a:rPr lang="en-GB" smtClean="0"/>
              <a:t>01/07/2019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51838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D7C7A5-14A7-4720-8453-9F404FF7A4B4}" type="datetimeFigureOut">
              <a:rPr lang="en-GB" smtClean="0"/>
              <a:t>01/07/2019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61079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7C7A5-14A7-4720-8453-9F404FF7A4B4}" type="datetimeFigureOut">
              <a:rPr lang="en-GB" smtClean="0"/>
              <a:t>01/07/2019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64180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402934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412726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7C7A5-14A7-4720-8453-9F404FF7A4B4}" type="datetimeFigureOut">
              <a:rPr lang="en-GB" smtClean="0"/>
              <a:t>01/07/2019</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4318-275D-44C8-B2BB-D593B78C52BC}" type="slidenum">
              <a:rPr lang="en-GB" smtClean="0"/>
              <a:t>‹#›</a:t>
            </a:fld>
            <a:endParaRPr lang="en-GB"/>
          </a:p>
        </p:txBody>
      </p:sp>
    </p:spTree>
    <p:extLst>
      <p:ext uri="{BB962C8B-B14F-4D97-AF65-F5344CB8AC3E}">
        <p14:creationId xmlns:p14="http://schemas.microsoft.com/office/powerpoint/2010/main" val="3122538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43469530"/>
              </p:ext>
            </p:extLst>
          </p:nvPr>
        </p:nvGraphicFramePr>
        <p:xfrm>
          <a:off x="0" y="0"/>
          <a:ext cx="5245710" cy="293497"/>
        </p:xfrm>
        <a:graphic>
          <a:graphicData uri="http://schemas.openxmlformats.org/drawingml/2006/table">
            <a:tbl>
              <a:tblPr firstRow="1" firstCol="1" bandRow="1">
                <a:tableStyleId>{073A0DAA-6AF3-43AB-8588-CEC1D06C72B9}</a:tableStyleId>
              </a:tblPr>
              <a:tblGrid>
                <a:gridCol w="756524">
                  <a:extLst>
                    <a:ext uri="{9D8B030D-6E8A-4147-A177-3AD203B41FA5}">
                      <a16:colId xmlns:a16="http://schemas.microsoft.com/office/drawing/2014/main" val="3308441868"/>
                    </a:ext>
                  </a:extLst>
                </a:gridCol>
                <a:gridCol w="1252993">
                  <a:extLst>
                    <a:ext uri="{9D8B030D-6E8A-4147-A177-3AD203B41FA5}">
                      <a16:colId xmlns:a16="http://schemas.microsoft.com/office/drawing/2014/main" val="4148508196"/>
                    </a:ext>
                  </a:extLst>
                </a:gridCol>
                <a:gridCol w="1618321">
                  <a:extLst>
                    <a:ext uri="{9D8B030D-6E8A-4147-A177-3AD203B41FA5}">
                      <a16:colId xmlns:a16="http://schemas.microsoft.com/office/drawing/2014/main" val="786811272"/>
                    </a:ext>
                  </a:extLst>
                </a:gridCol>
                <a:gridCol w="1617872">
                  <a:extLst>
                    <a:ext uri="{9D8B030D-6E8A-4147-A177-3AD203B41FA5}">
                      <a16:colId xmlns:a16="http://schemas.microsoft.com/office/drawing/2014/main" val="1491199705"/>
                    </a:ext>
                  </a:extLst>
                </a:gridCol>
              </a:tblGrid>
              <a:tr h="204433">
                <a:tc>
                  <a:txBody>
                    <a:bodyPr/>
                    <a:lstStyle/>
                    <a:p>
                      <a:pPr>
                        <a:lnSpc>
                          <a:spcPct val="107000"/>
                        </a:lnSpc>
                        <a:spcAft>
                          <a:spcPts val="0"/>
                        </a:spcAft>
                      </a:pPr>
                      <a:r>
                        <a:rPr lang="en-GB" sz="900" dirty="0" smtClean="0">
                          <a:effectLst/>
                        </a:rPr>
                        <a:t>Subject </a:t>
                      </a:r>
                    </a:p>
                    <a:p>
                      <a:pPr>
                        <a:lnSpc>
                          <a:spcPct val="107000"/>
                        </a:lnSpc>
                        <a:spcAft>
                          <a:spcPts val="0"/>
                        </a:spcAft>
                      </a:pPr>
                      <a:r>
                        <a:rPr lang="en-GB" sz="900" dirty="0" smtClean="0">
                          <a:effectLst/>
                          <a:latin typeface="Calibri" panose="020F0502020204030204" pitchFamily="34" charset="0"/>
                          <a:ea typeface="Calibri" panose="020F0502020204030204" pitchFamily="34" charset="0"/>
                          <a:cs typeface="Times New Roman" panose="02020603050405020304" pitchFamily="18" charset="0"/>
                        </a:rPr>
                        <a:t>English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smtClean="0">
                          <a:effectLst/>
                        </a:rPr>
                        <a:t>Year 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smtClean="0">
                          <a:effectLst/>
                        </a:rPr>
                        <a:t>Term</a:t>
                      </a:r>
                    </a:p>
                    <a:p>
                      <a:pPr>
                        <a:lnSpc>
                          <a:spcPct val="107000"/>
                        </a:lnSpc>
                        <a:spcAft>
                          <a:spcPts val="0"/>
                        </a:spcAft>
                      </a:pPr>
                      <a:r>
                        <a:rPr lang="en-GB" sz="900" dirty="0" smtClean="0">
                          <a:effectLst/>
                          <a:latin typeface="Calibri" panose="020F0502020204030204" pitchFamily="34" charset="0"/>
                          <a:ea typeface="Calibri" panose="020F0502020204030204" pitchFamily="34" charset="0"/>
                          <a:cs typeface="Times New Roman" panose="02020603050405020304" pitchFamily="18" charset="0"/>
                        </a:rPr>
                        <a:t>2a</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smtClean="0">
                          <a:effectLst/>
                        </a:rPr>
                        <a:t>Topic</a:t>
                      </a:r>
                    </a:p>
                    <a:p>
                      <a:pPr>
                        <a:lnSpc>
                          <a:spcPct val="107000"/>
                        </a:lnSpc>
                        <a:spcAft>
                          <a:spcPts val="0"/>
                        </a:spcAft>
                      </a:pPr>
                      <a:r>
                        <a:rPr lang="en-GB" sz="900" dirty="0" smtClean="0">
                          <a:effectLst/>
                          <a:latin typeface="Calibri" panose="020F0502020204030204" pitchFamily="34" charset="0"/>
                          <a:ea typeface="Calibri" panose="020F0502020204030204" pitchFamily="34" charset="0"/>
                          <a:cs typeface="Times New Roman" panose="02020603050405020304" pitchFamily="18" charset="0"/>
                        </a:rPr>
                        <a:t>Macbeth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43718602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57696331"/>
              </p:ext>
            </p:extLst>
          </p:nvPr>
        </p:nvGraphicFramePr>
        <p:xfrm>
          <a:off x="0" y="294413"/>
          <a:ext cx="5244893" cy="2249269"/>
        </p:xfrm>
        <a:graphic>
          <a:graphicData uri="http://schemas.openxmlformats.org/drawingml/2006/table">
            <a:tbl>
              <a:tblPr firstRow="1" firstCol="1" bandRow="1">
                <a:tableStyleId>{7E9639D4-E3E2-4D34-9284-5A2195B3D0D7}</a:tableStyleId>
              </a:tblPr>
              <a:tblGrid>
                <a:gridCol w="364323">
                  <a:extLst>
                    <a:ext uri="{9D8B030D-6E8A-4147-A177-3AD203B41FA5}">
                      <a16:colId xmlns:a16="http://schemas.microsoft.com/office/drawing/2014/main" val="3276500004"/>
                    </a:ext>
                  </a:extLst>
                </a:gridCol>
                <a:gridCol w="1573911">
                  <a:extLst>
                    <a:ext uri="{9D8B030D-6E8A-4147-A177-3AD203B41FA5}">
                      <a16:colId xmlns:a16="http://schemas.microsoft.com/office/drawing/2014/main" val="696656072"/>
                    </a:ext>
                  </a:extLst>
                </a:gridCol>
                <a:gridCol w="3306659">
                  <a:extLst>
                    <a:ext uri="{9D8B030D-6E8A-4147-A177-3AD203B41FA5}">
                      <a16:colId xmlns:a16="http://schemas.microsoft.com/office/drawing/2014/main" val="2252781272"/>
                    </a:ext>
                  </a:extLst>
                </a:gridCol>
              </a:tblGrid>
              <a:tr h="178799">
                <a:tc gridSpan="3">
                  <a:txBody>
                    <a:bodyPr/>
                    <a:lstStyle/>
                    <a:p>
                      <a:pPr marL="342900" lvl="0" indent="-342900" algn="l">
                        <a:spcAft>
                          <a:spcPts val="0"/>
                        </a:spcAft>
                        <a:buFont typeface="+mj-lt"/>
                        <a:buAutoNum type="arabicPeriod"/>
                      </a:pPr>
                      <a:r>
                        <a:rPr lang="en-GB" sz="1000" dirty="0">
                          <a:effectLst/>
                        </a:rPr>
                        <a:t>Key Words</a:t>
                      </a:r>
                      <a:endParaRPr lang="en-GB" sz="10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37569555"/>
                  </a:ext>
                </a:extLst>
              </a:tr>
              <a:tr h="476146">
                <a:tc>
                  <a:txBody>
                    <a:bodyPr/>
                    <a:lstStyle/>
                    <a:p>
                      <a:pPr algn="l">
                        <a:lnSpc>
                          <a:spcPct val="107000"/>
                        </a:lnSpc>
                        <a:spcAft>
                          <a:spcPts val="0"/>
                        </a:spcAft>
                      </a:pPr>
                      <a:r>
                        <a:rPr lang="en-GB" sz="1000" dirty="0">
                          <a:effectLst/>
                        </a:rPr>
                        <a:t>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rPr>
                        <a:t> </a:t>
                      </a:r>
                      <a:r>
                        <a:rPr lang="en-GB" sz="1000" dirty="0" smtClean="0">
                          <a:effectLst/>
                        </a:rPr>
                        <a:t>Soliloquy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000" dirty="0">
                          <a:effectLst/>
                        </a:rPr>
                        <a:t> </a:t>
                      </a:r>
                      <a:r>
                        <a:rPr lang="en-GB" sz="1000" b="0" i="0" u="none" strike="noStrike" baseline="0" dirty="0" smtClean="0">
                          <a:solidFill>
                            <a:srgbClr val="000000"/>
                          </a:solidFill>
                          <a:latin typeface="Calibri" panose="020F0502020204030204" pitchFamily="34" charset="0"/>
                        </a:rPr>
                        <a:t>An </a:t>
                      </a:r>
                      <a:r>
                        <a:rPr lang="en-GB" sz="1000" b="0" i="0" u="none" strike="noStrike" baseline="0" dirty="0" smtClean="0">
                          <a:solidFill>
                            <a:srgbClr val="000000"/>
                          </a:solidFill>
                          <a:latin typeface="Calibri" panose="020F0502020204030204" pitchFamily="34" charset="0"/>
                        </a:rPr>
                        <a:t>act of speaking one's thoughts aloud when by oneself or regardless of any hearers, especially by a character in a play.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282958"/>
                  </a:ext>
                </a:extLst>
              </a:tr>
              <a:tr h="374155">
                <a:tc>
                  <a:txBody>
                    <a:bodyPr/>
                    <a:lstStyle/>
                    <a:p>
                      <a:pPr algn="l">
                        <a:lnSpc>
                          <a:spcPct val="107000"/>
                        </a:lnSpc>
                        <a:spcAft>
                          <a:spcPts val="0"/>
                        </a:spcAft>
                      </a:pP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rPr>
                        <a:t> </a:t>
                      </a:r>
                      <a:r>
                        <a:rPr lang="en-GB" sz="1000" dirty="0" smtClean="0">
                          <a:effectLst/>
                        </a:rPr>
                        <a:t>Aside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rPr>
                        <a:t> </a:t>
                      </a:r>
                      <a:r>
                        <a:rPr lang="en-GB" sz="1000" dirty="0" smtClean="0">
                          <a:effectLst/>
                        </a:rPr>
                        <a:t>A</a:t>
                      </a:r>
                      <a:r>
                        <a:rPr lang="en-GB" sz="1000" baseline="0" dirty="0" smtClean="0">
                          <a:effectLst/>
                        </a:rPr>
                        <a:t> </a:t>
                      </a:r>
                      <a:r>
                        <a:rPr lang="en-GB" sz="1000" dirty="0" smtClean="0">
                          <a:effectLst/>
                        </a:rPr>
                        <a:t>remark or passage in a play that is intended to be heard by the audience but unheard by the other characters in the play.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74185"/>
                  </a:ext>
                </a:extLst>
              </a:tr>
              <a:tr h="191299">
                <a:tc>
                  <a:txBody>
                    <a:bodyPr/>
                    <a:lstStyle/>
                    <a:p>
                      <a:pPr algn="l">
                        <a:lnSpc>
                          <a:spcPct val="107000"/>
                        </a:lnSpc>
                        <a:spcAft>
                          <a:spcPts val="0"/>
                        </a:spcAft>
                      </a:pP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smtClean="0">
                          <a:effectLst/>
                          <a:latin typeface="+mn-lt"/>
                          <a:ea typeface="+mn-ea"/>
                          <a:cs typeface="+mn-cs"/>
                        </a:rPr>
                        <a:t>Play</a:t>
                      </a:r>
                      <a:r>
                        <a:rPr lang="en-GB" sz="1000" baseline="0" dirty="0" smtClean="0">
                          <a:effectLst/>
                          <a:latin typeface="+mn-lt"/>
                          <a:ea typeface="+mn-ea"/>
                          <a:cs typeface="+mn-cs"/>
                        </a:rPr>
                        <a:t> Script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rPr>
                        <a:t> </a:t>
                      </a:r>
                      <a:r>
                        <a:rPr lang="en-GB" sz="1000" dirty="0" smtClean="0">
                          <a:effectLst/>
                        </a:rPr>
                        <a:t>A play script is a piece of writing written for the stage.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9151911"/>
                  </a:ext>
                </a:extLst>
              </a:tr>
              <a:tr h="183802">
                <a:tc>
                  <a:txBody>
                    <a:bodyPr/>
                    <a:lstStyle/>
                    <a:p>
                      <a:pPr algn="l">
                        <a:lnSpc>
                          <a:spcPct val="107000"/>
                        </a:lnSpc>
                        <a:spcAft>
                          <a:spcPts val="0"/>
                        </a:spcAft>
                      </a:pPr>
                      <a:r>
                        <a:rPr lang="en-GB" sz="1000" dirty="0">
                          <a:effectLst/>
                        </a:rPr>
                        <a:t>4</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Metaphor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000" dirty="0">
                          <a:effectLst/>
                        </a:rPr>
                        <a:t> </a:t>
                      </a: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A</a:t>
                      </a:r>
                      <a:r>
                        <a:rPr lang="en-GB" sz="10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000" baseline="0" dirty="0" smtClean="0">
                          <a:effectLst/>
                          <a:latin typeface="Calibri" panose="020F0502020204030204" pitchFamily="34" charset="0"/>
                          <a:ea typeface="Calibri" panose="020F0502020204030204" pitchFamily="34" charset="0"/>
                          <a:cs typeface="Times New Roman" panose="02020603050405020304" pitchFamily="18" charset="0"/>
                        </a:rPr>
                        <a:t>figure of speech, which is not literal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610490"/>
                  </a:ext>
                </a:extLst>
              </a:tr>
              <a:tr h="130186">
                <a:tc>
                  <a:txBody>
                    <a:bodyPr/>
                    <a:lstStyle/>
                    <a:p>
                      <a:pPr algn="l">
                        <a:lnSpc>
                          <a:spcPct val="107000"/>
                        </a:lnSpc>
                        <a:spcAft>
                          <a:spcPts val="0"/>
                        </a:spcAft>
                      </a:pPr>
                      <a:r>
                        <a:rPr lang="en-GB" sz="1000" dirty="0">
                          <a:effectLst/>
                        </a:rPr>
                        <a:t>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rPr>
                        <a:t> </a:t>
                      </a:r>
                      <a:r>
                        <a:rPr lang="en-GB" sz="1000" dirty="0" smtClean="0">
                          <a:effectLst/>
                        </a:rPr>
                        <a:t>Dramatic Irony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000" b="0" i="0" u="none" strike="noStrike" baseline="0" dirty="0" smtClean="0">
                          <a:solidFill>
                            <a:srgbClr val="000000"/>
                          </a:solidFill>
                          <a:latin typeface="Calibri" panose="020F0502020204030204" pitchFamily="34" charset="0"/>
                        </a:rPr>
                        <a:t>When </a:t>
                      </a:r>
                      <a:r>
                        <a:rPr lang="en-GB" sz="1000" b="0" i="0" u="none" strike="noStrike" baseline="0" dirty="0" smtClean="0">
                          <a:solidFill>
                            <a:srgbClr val="000000"/>
                          </a:solidFill>
                          <a:latin typeface="Calibri" panose="020F0502020204030204" pitchFamily="34" charset="0"/>
                        </a:rPr>
                        <a:t>the audience knows information the characters do </a:t>
                      </a:r>
                      <a:r>
                        <a:rPr lang="en-GB" sz="1000" b="0" i="0" u="none" strike="noStrike" baseline="0" dirty="0" smtClean="0">
                          <a:solidFill>
                            <a:srgbClr val="000000"/>
                          </a:solidFill>
                          <a:latin typeface="Calibri" panose="020F0502020204030204" pitchFamily="34" charset="0"/>
                        </a:rPr>
                        <a:t>not.</a:t>
                      </a:r>
                      <a:r>
                        <a:rPr lang="en-GB" sz="1000" b="0" i="0" u="none" strike="noStrike" baseline="0" dirty="0" smtClean="0">
                          <a:solidFill>
                            <a:srgbClr val="000000"/>
                          </a:solidFill>
                          <a:latin typeface="Calibri" panose="020F0502020204030204" pitchFamily="34"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892302"/>
                  </a:ext>
                </a:extLst>
              </a:tr>
              <a:tr h="221371">
                <a:tc>
                  <a:txBody>
                    <a:bodyPr/>
                    <a:lstStyle/>
                    <a:p>
                      <a:pPr algn="l">
                        <a:lnSpc>
                          <a:spcPct val="107000"/>
                        </a:lnSpc>
                        <a:spcAft>
                          <a:spcPts val="0"/>
                        </a:spcAft>
                      </a:pPr>
                      <a:r>
                        <a:rPr lang="en-GB" sz="1000" dirty="0">
                          <a:effectLst/>
                        </a:rPr>
                        <a:t>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rPr>
                        <a:t> </a:t>
                      </a:r>
                      <a:r>
                        <a:rPr lang="en-GB" sz="1000" dirty="0" smtClean="0">
                          <a:effectLst/>
                        </a:rPr>
                        <a:t>Foreshadowing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000" dirty="0" smtClean="0">
                          <a:effectLst/>
                        </a:rPr>
                        <a:t> </a:t>
                      </a:r>
                      <a:r>
                        <a:rPr lang="en-GB" sz="1000" b="0" i="0" u="none" strike="noStrike" baseline="0" dirty="0" smtClean="0">
                          <a:solidFill>
                            <a:srgbClr val="000000"/>
                          </a:solidFill>
                          <a:latin typeface="Calibri" panose="020F0502020204030204" pitchFamily="34" charset="0"/>
                        </a:rPr>
                        <a:t>To </a:t>
                      </a:r>
                      <a:r>
                        <a:rPr lang="en-GB" sz="1000" b="0" i="0" u="none" strike="noStrike" baseline="0" dirty="0" smtClean="0">
                          <a:solidFill>
                            <a:srgbClr val="000000"/>
                          </a:solidFill>
                          <a:latin typeface="Calibri" panose="020F0502020204030204" pitchFamily="34" charset="0"/>
                        </a:rPr>
                        <a:t>give an indication of what is to come.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5946915"/>
                  </a:ext>
                </a:extLst>
              </a:tr>
              <a:tr h="191299">
                <a:tc>
                  <a:txBody>
                    <a:bodyPr/>
                    <a:lstStyle/>
                    <a:p>
                      <a:pPr algn="l">
                        <a:lnSpc>
                          <a:spcPct val="107000"/>
                        </a:lnSpc>
                        <a:spcAft>
                          <a:spcPts val="0"/>
                        </a:spcAft>
                      </a:pPr>
                      <a:r>
                        <a:rPr lang="en-GB" sz="1000" dirty="0">
                          <a:effectLst/>
                        </a:rPr>
                        <a:t>7</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rPr>
                        <a:t> </a:t>
                      </a:r>
                      <a:r>
                        <a:rPr lang="en-GB" sz="1000" dirty="0" smtClean="0">
                          <a:effectLst/>
                        </a:rPr>
                        <a:t>hamartia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rPr>
                        <a:t> </a:t>
                      </a:r>
                      <a:r>
                        <a:rPr lang="en-GB" sz="1000" dirty="0" smtClean="0">
                          <a:effectLst/>
                        </a:rPr>
                        <a:t>A fatal flaw leading to the downfall of a tragic hero or heroine.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233403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63280849"/>
              </p:ext>
            </p:extLst>
          </p:nvPr>
        </p:nvGraphicFramePr>
        <p:xfrm>
          <a:off x="-822" y="4503908"/>
          <a:ext cx="5245713" cy="2362200"/>
        </p:xfrm>
        <a:graphic>
          <a:graphicData uri="http://schemas.openxmlformats.org/drawingml/2006/table">
            <a:tbl>
              <a:tblPr firstRow="1" firstCol="1" bandRow="1">
                <a:tableStyleId>{7E9639D4-E3E2-4D34-9284-5A2195B3D0D7}</a:tableStyleId>
              </a:tblPr>
              <a:tblGrid>
                <a:gridCol w="191336">
                  <a:extLst>
                    <a:ext uri="{9D8B030D-6E8A-4147-A177-3AD203B41FA5}">
                      <a16:colId xmlns:a16="http://schemas.microsoft.com/office/drawing/2014/main" val="162903367"/>
                    </a:ext>
                  </a:extLst>
                </a:gridCol>
                <a:gridCol w="584964">
                  <a:extLst>
                    <a:ext uri="{9D8B030D-6E8A-4147-A177-3AD203B41FA5}">
                      <a16:colId xmlns:a16="http://schemas.microsoft.com/office/drawing/2014/main" val="128745657"/>
                    </a:ext>
                  </a:extLst>
                </a:gridCol>
                <a:gridCol w="4469413">
                  <a:extLst>
                    <a:ext uri="{9D8B030D-6E8A-4147-A177-3AD203B41FA5}">
                      <a16:colId xmlns:a16="http://schemas.microsoft.com/office/drawing/2014/main" val="1533877816"/>
                    </a:ext>
                  </a:extLst>
                </a:gridCol>
              </a:tblGrid>
              <a:tr h="0">
                <a:tc gridSpan="3">
                  <a:txBody>
                    <a:bodyPr/>
                    <a:lstStyle/>
                    <a:p>
                      <a:pPr marL="342900" lvl="0" indent="-342900" algn="l">
                        <a:lnSpc>
                          <a:spcPct val="107000"/>
                        </a:lnSpc>
                        <a:spcAft>
                          <a:spcPts val="0"/>
                        </a:spcAft>
                        <a:buFont typeface="+mj-lt"/>
                        <a:buAutoNum type="arabicPeriod"/>
                      </a:pPr>
                      <a:r>
                        <a:rPr lang="en-GB" sz="1000" dirty="0">
                          <a:effectLst/>
                        </a:rPr>
                        <a:t>Command Words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4983870"/>
                  </a:ext>
                </a:extLst>
              </a:tr>
              <a:tr h="284915">
                <a:tc>
                  <a:txBody>
                    <a:bodyPr/>
                    <a:lstStyle/>
                    <a:p>
                      <a:pPr algn="l">
                        <a:lnSpc>
                          <a:spcPct val="107000"/>
                        </a:lnSpc>
                        <a:spcAft>
                          <a:spcPts val="0"/>
                        </a:spcAft>
                      </a:pPr>
                      <a:r>
                        <a:rPr lang="en-GB" sz="1000" dirty="0">
                          <a:effectLst/>
                        </a:rPr>
                        <a:t>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Define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State or describe exactly the nature, scope, or meaning of </a:t>
                      </a:r>
                      <a:r>
                        <a:rPr lang="en-GB" sz="1000" dirty="0" smtClean="0">
                          <a:effectLst/>
                        </a:rPr>
                        <a:t>something / </a:t>
                      </a:r>
                      <a:r>
                        <a:rPr lang="en-GB" sz="1000" dirty="0">
                          <a:effectLst/>
                        </a:rPr>
                        <a:t>establish the character of something; mark out the boundary or limits of something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5454131"/>
                  </a:ext>
                </a:extLst>
              </a:tr>
              <a:tr h="138144">
                <a:tc>
                  <a:txBody>
                    <a:bodyPr/>
                    <a:lstStyle/>
                    <a:p>
                      <a:pPr algn="l">
                        <a:lnSpc>
                          <a:spcPct val="107000"/>
                        </a:lnSpc>
                        <a:spcAft>
                          <a:spcPts val="0"/>
                        </a:spcAft>
                      </a:pP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Summarise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Give a brief statement of the main points of something.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4586631"/>
                  </a:ext>
                </a:extLst>
              </a:tr>
              <a:tr h="284915">
                <a:tc>
                  <a:txBody>
                    <a:bodyPr/>
                    <a:lstStyle/>
                    <a:p>
                      <a:pPr algn="l">
                        <a:lnSpc>
                          <a:spcPct val="107000"/>
                        </a:lnSpc>
                        <a:spcAft>
                          <a:spcPts val="0"/>
                        </a:spcAft>
                      </a:pPr>
                      <a:r>
                        <a:rPr lang="en-GB" sz="1000" dirty="0" smtClean="0">
                          <a:effectLst/>
                        </a:rPr>
                        <a:t>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Suggest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smtClean="0">
                          <a:effectLst/>
                        </a:rPr>
                        <a:t>Used </a:t>
                      </a:r>
                      <a:r>
                        <a:rPr lang="en-GB" sz="1000" dirty="0">
                          <a:effectLst/>
                        </a:rPr>
                        <a:t>with another command word, e.g. Suggest an explanation. Suggest tells you that you need to apply your knowledge to a new situation, and in this case to give a possible explanation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16549400"/>
                  </a:ext>
                </a:extLst>
              </a:tr>
              <a:tr h="138144">
                <a:tc>
                  <a:txBody>
                    <a:bodyPr/>
                    <a:lstStyle/>
                    <a:p>
                      <a:pPr algn="l">
                        <a:lnSpc>
                          <a:spcPct val="107000"/>
                        </a:lnSpc>
                        <a:spcAft>
                          <a:spcPts val="0"/>
                        </a:spcAft>
                      </a:pPr>
                      <a:r>
                        <a:rPr lang="en-GB" sz="1000" dirty="0" smtClean="0">
                          <a:effectLst/>
                        </a:rPr>
                        <a:t>4</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Which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Asking for information specifying one or more people or things from a definite set.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9315453"/>
                  </a:ext>
                </a:extLst>
              </a:tr>
              <a:tr h="138144">
                <a:tc>
                  <a:txBody>
                    <a:bodyPr/>
                    <a:lstStyle/>
                    <a:p>
                      <a:pPr algn="l">
                        <a:lnSpc>
                          <a:spcPct val="107000"/>
                        </a:lnSpc>
                        <a:spcAft>
                          <a:spcPts val="0"/>
                        </a:spcAft>
                      </a:pPr>
                      <a:r>
                        <a:rPr lang="en-GB" sz="1000" dirty="0" smtClean="0">
                          <a:effectLst/>
                        </a:rPr>
                        <a:t>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Why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Giving a reason or explanation to support the answer of the question.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4751525"/>
                  </a:ext>
                </a:extLst>
              </a:tr>
              <a:tr h="138144">
                <a:tc>
                  <a:txBody>
                    <a:bodyPr/>
                    <a:lstStyle/>
                    <a:p>
                      <a:pPr algn="l">
                        <a:lnSpc>
                          <a:spcPct val="107000"/>
                        </a:lnSpc>
                        <a:spcAft>
                          <a:spcPts val="0"/>
                        </a:spcAft>
                      </a:pPr>
                      <a:r>
                        <a:rPr lang="en-GB" sz="1000" dirty="0" smtClean="0">
                          <a:effectLst/>
                        </a:rPr>
                        <a:t>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Interpret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Ascribe meaning.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0818256"/>
                  </a:ext>
                </a:extLst>
              </a:tr>
              <a:tr h="284915">
                <a:tc>
                  <a:txBody>
                    <a:bodyPr/>
                    <a:lstStyle/>
                    <a:p>
                      <a:pPr algn="l">
                        <a:lnSpc>
                          <a:spcPct val="107000"/>
                        </a:lnSpc>
                        <a:spcAft>
                          <a:spcPts val="0"/>
                        </a:spcAft>
                      </a:pPr>
                      <a:r>
                        <a:rPr lang="en-GB" sz="1000" dirty="0" smtClean="0">
                          <a:effectLst/>
                        </a:rPr>
                        <a:t>7</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Evaluate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000" dirty="0">
                          <a:effectLst/>
                        </a:rPr>
                        <a:t>Look at the information in the question and bring it together to make a decision and come to </a:t>
                      </a:r>
                      <a:r>
                        <a:rPr lang="en-GB" sz="1000" dirty="0" smtClean="0">
                          <a:effectLst/>
                        </a:rPr>
                        <a:t>a conclusion </a:t>
                      </a:r>
                      <a:r>
                        <a:rPr lang="en-GB" sz="1000" dirty="0">
                          <a:effectLst/>
                        </a:rPr>
                        <a:t>with evidence from the question. You may be asked to give a personal response.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1202645"/>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577184279"/>
              </p:ext>
            </p:extLst>
          </p:nvPr>
        </p:nvGraphicFramePr>
        <p:xfrm>
          <a:off x="5244891" y="-11426"/>
          <a:ext cx="4661109" cy="2707440"/>
        </p:xfrm>
        <a:graphic>
          <a:graphicData uri="http://schemas.openxmlformats.org/drawingml/2006/table">
            <a:tbl>
              <a:tblPr firstRow="1" firstCol="1" bandRow="1">
                <a:tableStyleId>{7E9639D4-E3E2-4D34-9284-5A2195B3D0D7}</a:tableStyleId>
              </a:tblPr>
              <a:tblGrid>
                <a:gridCol w="284127">
                  <a:extLst>
                    <a:ext uri="{9D8B030D-6E8A-4147-A177-3AD203B41FA5}">
                      <a16:colId xmlns:a16="http://schemas.microsoft.com/office/drawing/2014/main" val="1135208558"/>
                    </a:ext>
                  </a:extLst>
                </a:gridCol>
                <a:gridCol w="1227460">
                  <a:extLst>
                    <a:ext uri="{9D8B030D-6E8A-4147-A177-3AD203B41FA5}">
                      <a16:colId xmlns:a16="http://schemas.microsoft.com/office/drawing/2014/main" val="3954508052"/>
                    </a:ext>
                  </a:extLst>
                </a:gridCol>
                <a:gridCol w="3149522">
                  <a:extLst>
                    <a:ext uri="{9D8B030D-6E8A-4147-A177-3AD203B41FA5}">
                      <a16:colId xmlns:a16="http://schemas.microsoft.com/office/drawing/2014/main" val="1356070023"/>
                    </a:ext>
                  </a:extLst>
                </a:gridCol>
              </a:tblGrid>
              <a:tr h="135479">
                <a:tc gridSpan="3">
                  <a:txBody>
                    <a:bodyPr/>
                    <a:lstStyle/>
                    <a:p>
                      <a:pPr marL="342900" lvl="0" indent="-342900" algn="l">
                        <a:lnSpc>
                          <a:spcPct val="107000"/>
                        </a:lnSpc>
                        <a:spcAft>
                          <a:spcPts val="0"/>
                        </a:spcAft>
                        <a:buFont typeface="+mj-lt"/>
                        <a:buAutoNum type="arabicPeriod"/>
                      </a:pPr>
                      <a:r>
                        <a:rPr lang="en-GB" sz="900" dirty="0" smtClean="0">
                          <a:effectLst/>
                          <a:latin typeface="+mn-lt"/>
                          <a:ea typeface="+mn-ea"/>
                          <a:cs typeface="+mn-cs"/>
                        </a:rPr>
                        <a:t>Key</a:t>
                      </a:r>
                      <a:r>
                        <a:rPr lang="en-GB" sz="900" baseline="0" dirty="0" smtClean="0">
                          <a:effectLst/>
                          <a:latin typeface="+mn-lt"/>
                          <a:ea typeface="+mn-ea"/>
                          <a:cs typeface="+mn-cs"/>
                        </a:rPr>
                        <a:t> Characters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7388798"/>
                  </a:ext>
                </a:extLst>
              </a:tr>
              <a:tr h="316928">
                <a:tc>
                  <a:txBody>
                    <a:bodyPr/>
                    <a:lstStyle/>
                    <a:p>
                      <a:pPr algn="l">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Macbeth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A loyal warrior who becomes duplicitous as he becomes obsessed with the witches’ prophecies of power.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5425487"/>
                  </a:ext>
                </a:extLst>
              </a:tr>
              <a:tr h="326571">
                <a:tc>
                  <a:txBody>
                    <a:bodyPr/>
                    <a:lstStyle/>
                    <a:p>
                      <a:pPr algn="l">
                        <a:lnSpc>
                          <a:spcPct val="107000"/>
                        </a:lnSpc>
                        <a:spcAft>
                          <a:spcPts val="0"/>
                        </a:spcAft>
                      </a:pP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Lady Macbeth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Macbeth’s wife who drives his ambition in the beginning but loses her control by the end.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300446">
                <a:tc>
                  <a:txBody>
                    <a:bodyPr/>
                    <a:lstStyle/>
                    <a:p>
                      <a:pPr algn="l">
                        <a:lnSpc>
                          <a:spcPct val="107000"/>
                        </a:lnSpc>
                        <a:spcAft>
                          <a:spcPts val="0"/>
                        </a:spcAft>
                      </a:pPr>
                      <a:r>
                        <a:rPr lang="en-GB" sz="1000" dirty="0">
                          <a:effectLst/>
                        </a:rPr>
                        <a:t>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Banquo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Macbeth’s close friend and ally who also receives prophecies from the witches.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191589">
                <a:tc>
                  <a:txBody>
                    <a:bodyPr/>
                    <a:lstStyle/>
                    <a:p>
                      <a:pPr algn="l">
                        <a:lnSpc>
                          <a:spcPct val="107000"/>
                        </a:lnSpc>
                        <a:spcAft>
                          <a:spcPts val="0"/>
                        </a:spcAft>
                      </a:pPr>
                      <a:r>
                        <a:rPr lang="en-GB" sz="1000">
                          <a:effectLst/>
                        </a:rPr>
                        <a:t>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err="1" smtClean="0">
                          <a:effectLst/>
                        </a:rPr>
                        <a:t>Fleance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Banquo’s son who represents innocence and justice.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614790"/>
                  </a:ext>
                </a:extLst>
              </a:tr>
              <a:tr h="313509">
                <a:tc>
                  <a:txBody>
                    <a:bodyPr/>
                    <a:lstStyle/>
                    <a:p>
                      <a:pPr algn="l">
                        <a:lnSpc>
                          <a:spcPct val="107000"/>
                        </a:lnSpc>
                        <a:spcAft>
                          <a:spcPts val="0"/>
                        </a:spcAft>
                      </a:pPr>
                      <a:r>
                        <a:rPr lang="en-GB" sz="1000">
                          <a:effectLst/>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Duncan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King of Scotland at the beginning of the play who is portrayed as a strong and respected leader.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883578"/>
                  </a:ext>
                </a:extLst>
              </a:tr>
              <a:tr h="339634">
                <a:tc>
                  <a:txBody>
                    <a:bodyPr/>
                    <a:lstStyle/>
                    <a:p>
                      <a:pPr algn="l">
                        <a:lnSpc>
                          <a:spcPct val="107000"/>
                        </a:lnSpc>
                        <a:spcAft>
                          <a:spcPts val="0"/>
                        </a:spcAft>
                      </a:pPr>
                      <a:r>
                        <a:rPr lang="en-GB" sz="1000">
                          <a:effectLst/>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Malcolm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Duncan’s oldest son and next in line to the throne. Joins the English army to defeat Macbeth at the end of the </a:t>
                      </a:r>
                      <a:r>
                        <a:rPr lang="en-GB" sz="1000" b="0" i="0" u="none" strike="noStrike" baseline="0" dirty="0" smtClean="0">
                          <a:solidFill>
                            <a:srgbClr val="000000"/>
                          </a:solidFill>
                          <a:latin typeface="Calibri" panose="020F0502020204030204" pitchFamily="34" charset="0"/>
                        </a:rPr>
                        <a:t>play</a:t>
                      </a:r>
                      <a:r>
                        <a:rPr lang="en-GB" sz="1000" b="0" i="0" u="none" strike="noStrike" baseline="0" dirty="0" smtClean="0">
                          <a:solidFill>
                            <a:srgbClr val="000000"/>
                          </a:solidFill>
                          <a:latin typeface="Calibri" panose="020F0502020204030204" pitchFamily="34" charset="0"/>
                        </a:rPr>
                        <a:t>.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6725691"/>
                  </a:ext>
                </a:extLst>
              </a:tr>
              <a:tr h="313508">
                <a:tc>
                  <a:txBody>
                    <a:bodyPr/>
                    <a:lstStyle/>
                    <a:p>
                      <a:pPr algn="l">
                        <a:lnSpc>
                          <a:spcPct val="107000"/>
                        </a:lnSpc>
                        <a:spcAft>
                          <a:spcPts val="0"/>
                        </a:spcAft>
                      </a:pPr>
                      <a:r>
                        <a:rPr lang="en-GB" sz="1000">
                          <a:effectLst/>
                        </a:rPr>
                        <a:t>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err="1" smtClean="0">
                          <a:effectLst/>
                        </a:rPr>
                        <a:t>Donaldbain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Duncan’s youngest son disappears (to Ireland) after Duncan’s murder, but never returns.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51594"/>
                  </a:ext>
                </a:extLst>
              </a:tr>
              <a:tr h="444890">
                <a:tc>
                  <a:txBody>
                    <a:bodyPr/>
                    <a:lstStyle/>
                    <a:p>
                      <a:pPr algn="l">
                        <a:lnSpc>
                          <a:spcPct val="107000"/>
                        </a:lnSpc>
                        <a:spcAft>
                          <a:spcPts val="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8</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Macduff</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b="0" i="0" u="none" strike="noStrike" baseline="0" dirty="0" smtClean="0">
                          <a:solidFill>
                            <a:srgbClr val="000000"/>
                          </a:solidFill>
                          <a:latin typeface="Calibri" panose="020F0502020204030204" pitchFamily="34" charset="0"/>
                        </a:rPr>
                        <a:t>Macbeth’s antagonist: A brave warrior who is loyal to Duncan and is consistently suspicious of Macbeth. 	</a:t>
                      </a:r>
                    </a:p>
                    <a:p>
                      <a:pPr algn="l">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891701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680872514"/>
              </p:ext>
            </p:extLst>
          </p:nvPr>
        </p:nvGraphicFramePr>
        <p:xfrm>
          <a:off x="-822" y="2585049"/>
          <a:ext cx="5245713" cy="1897028"/>
        </p:xfrm>
        <a:graphic>
          <a:graphicData uri="http://schemas.openxmlformats.org/drawingml/2006/table">
            <a:tbl>
              <a:tblPr firstRow="1" firstCol="1" bandRow="1">
                <a:tableStyleId>{7E9639D4-E3E2-4D34-9284-5A2195B3D0D7}</a:tableStyleId>
              </a:tblPr>
              <a:tblGrid>
                <a:gridCol w="364380">
                  <a:extLst>
                    <a:ext uri="{9D8B030D-6E8A-4147-A177-3AD203B41FA5}">
                      <a16:colId xmlns:a16="http://schemas.microsoft.com/office/drawing/2014/main" val="1135208558"/>
                    </a:ext>
                  </a:extLst>
                </a:gridCol>
                <a:gridCol w="1574157">
                  <a:extLst>
                    <a:ext uri="{9D8B030D-6E8A-4147-A177-3AD203B41FA5}">
                      <a16:colId xmlns:a16="http://schemas.microsoft.com/office/drawing/2014/main" val="3954508052"/>
                    </a:ext>
                  </a:extLst>
                </a:gridCol>
                <a:gridCol w="3307176">
                  <a:extLst>
                    <a:ext uri="{9D8B030D-6E8A-4147-A177-3AD203B41FA5}">
                      <a16:colId xmlns:a16="http://schemas.microsoft.com/office/drawing/2014/main" val="1356070023"/>
                    </a:ext>
                  </a:extLst>
                </a:gridCol>
              </a:tblGrid>
              <a:tr h="0">
                <a:tc gridSpan="3">
                  <a:txBody>
                    <a:bodyPr/>
                    <a:lstStyle/>
                    <a:p>
                      <a:pPr marL="342900" lvl="0" indent="-342900" algn="l">
                        <a:lnSpc>
                          <a:spcPct val="107000"/>
                        </a:lnSpc>
                        <a:spcAft>
                          <a:spcPts val="0"/>
                        </a:spcAft>
                        <a:buFont typeface="+mj-lt"/>
                        <a:buAutoNum type="arabicPeriod"/>
                      </a:pPr>
                      <a:r>
                        <a:rPr lang="en-GB" sz="1000" dirty="0" smtClean="0">
                          <a:effectLst/>
                          <a:latin typeface="+mn-lt"/>
                          <a:ea typeface="+mn-ea"/>
                          <a:cs typeface="+mn-cs"/>
                        </a:rPr>
                        <a:t>Key</a:t>
                      </a:r>
                      <a:r>
                        <a:rPr lang="en-GB" sz="1000" baseline="0" dirty="0" smtClean="0">
                          <a:effectLst/>
                          <a:latin typeface="+mn-lt"/>
                          <a:ea typeface="+mn-ea"/>
                          <a:cs typeface="+mn-cs"/>
                        </a:rPr>
                        <a:t> </a:t>
                      </a:r>
                      <a:r>
                        <a:rPr lang="en-GB" sz="1000" baseline="0" dirty="0" smtClean="0">
                          <a:effectLst/>
                          <a:latin typeface="+mn-lt"/>
                          <a:ea typeface="+mn-ea"/>
                          <a:cs typeface="+mn-cs"/>
                        </a:rPr>
                        <a:t>Themes and the characters who demonstrate them.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7388798"/>
                  </a:ext>
                </a:extLst>
              </a:tr>
              <a:tr h="192942">
                <a:tc>
                  <a:txBody>
                    <a:bodyPr/>
                    <a:lstStyle/>
                    <a:p>
                      <a:pPr algn="l">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Ambition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Lady Macbeth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5425487"/>
                  </a:ext>
                </a:extLst>
              </a:tr>
              <a:tr h="220506">
                <a:tc>
                  <a:txBody>
                    <a:bodyPr/>
                    <a:lstStyle/>
                    <a:p>
                      <a:pPr algn="l">
                        <a:lnSpc>
                          <a:spcPct val="107000"/>
                        </a:lnSpc>
                        <a:spcAft>
                          <a:spcPts val="0"/>
                        </a:spcAft>
                      </a:pP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Fate</a:t>
                      </a:r>
                      <a:r>
                        <a:rPr lang="en-GB" sz="1000" baseline="0" dirty="0" smtClean="0">
                          <a:effectLst/>
                        </a:rPr>
                        <a:t> and Free Will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Macbeth and the witches</a:t>
                      </a:r>
                      <a:endParaRPr lang="en-GB" sz="1000" b="0" i="0" u="none" strike="noStrike" baseline="0" dirty="0" smtClean="0">
                        <a:solidFill>
                          <a:srgbClr val="000000"/>
                        </a:solidFill>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169333">
                <a:tc>
                  <a:txBody>
                    <a:bodyPr/>
                    <a:lstStyle/>
                    <a:p>
                      <a:pPr algn="l">
                        <a:lnSpc>
                          <a:spcPct val="107000"/>
                        </a:lnSpc>
                        <a:spcAft>
                          <a:spcPts val="0"/>
                        </a:spcAft>
                      </a:pP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Good and Evil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Macduff v Macbeth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206723">
                <a:tc>
                  <a:txBody>
                    <a:bodyPr/>
                    <a:lstStyle/>
                    <a:p>
                      <a:pPr algn="l">
                        <a:lnSpc>
                          <a:spcPct val="107000"/>
                        </a:lnSpc>
                        <a:spcAft>
                          <a:spcPts val="0"/>
                        </a:spcAft>
                      </a:pPr>
                      <a:r>
                        <a:rPr lang="en-GB" sz="1000">
                          <a:effectLst/>
                        </a:rPr>
                        <a:t>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The Supernatural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Witches </a:t>
                      </a:r>
                      <a:r>
                        <a:rPr lang="en-GB" sz="1000" b="0" i="0" u="none" strike="noStrike" baseline="0" dirty="0" smtClean="0">
                          <a:solidFill>
                            <a:srgbClr val="000000"/>
                          </a:solidFill>
                          <a:latin typeface="Calibri" panose="020F0502020204030204" pitchFamily="34" charset="0"/>
                        </a:rPr>
                        <a:t>and </a:t>
                      </a:r>
                      <a:r>
                        <a:rPr lang="en-GB" sz="1000" b="0" i="0" u="none" strike="noStrike" baseline="0" dirty="0" smtClean="0">
                          <a:solidFill>
                            <a:srgbClr val="000000"/>
                          </a:solidFill>
                          <a:latin typeface="Calibri" panose="020F0502020204030204" pitchFamily="34" charset="0"/>
                        </a:rPr>
                        <a:t>Lady Macbeth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614790"/>
                  </a:ext>
                </a:extLst>
              </a:tr>
              <a:tr h="169333">
                <a:tc>
                  <a:txBody>
                    <a:bodyPr/>
                    <a:lstStyle/>
                    <a:p>
                      <a:pPr algn="l">
                        <a:lnSpc>
                          <a:spcPct val="107000"/>
                        </a:lnSpc>
                        <a:spcAft>
                          <a:spcPts val="0"/>
                        </a:spcAft>
                      </a:pPr>
                      <a:r>
                        <a:rPr lang="en-GB" sz="1000">
                          <a:effectLst/>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Appearance</a:t>
                      </a:r>
                      <a:r>
                        <a:rPr lang="en-GB" sz="1000" baseline="0" dirty="0" smtClean="0">
                          <a:effectLst/>
                        </a:rPr>
                        <a:t> and Reality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effectLst/>
                        </a:rPr>
                        <a:t> </a:t>
                      </a:r>
                      <a:r>
                        <a:rPr lang="en-GB" sz="1000" b="0" i="0" u="none" strike="noStrike" baseline="0" dirty="0" smtClean="0">
                          <a:solidFill>
                            <a:srgbClr val="000000"/>
                          </a:solidFill>
                          <a:latin typeface="Calibri" panose="020F0502020204030204" pitchFamily="34" charset="0"/>
                        </a:rPr>
                        <a:t>Macbeth and Lady Macbeth</a:t>
                      </a:r>
                      <a:endParaRPr lang="en-GB" sz="1000" b="0" i="0" u="none" strike="noStrike" baseline="0" dirty="0" smtClean="0">
                        <a:solidFill>
                          <a:srgbClr val="000000"/>
                        </a:solidFill>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883578"/>
                  </a:ext>
                </a:extLst>
              </a:tr>
              <a:tr h="169333">
                <a:tc>
                  <a:txBody>
                    <a:bodyPr/>
                    <a:lstStyle/>
                    <a:p>
                      <a:pPr algn="l">
                        <a:lnSpc>
                          <a:spcPct val="107000"/>
                        </a:lnSpc>
                        <a:spcAft>
                          <a:spcPts val="0"/>
                        </a:spcAft>
                      </a:pPr>
                      <a:r>
                        <a:rPr lang="en-GB" sz="1000">
                          <a:effectLst/>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Light and Darkness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b="0" i="0" u="none" strike="noStrike" baseline="0" dirty="0" smtClean="0">
                          <a:solidFill>
                            <a:schemeClr val="tx1"/>
                          </a:solidFill>
                          <a:effectLst/>
                          <a:latin typeface="+mn-lt"/>
                        </a:rPr>
                        <a:t>The Witches and Macbeth/Lady Macbeth Vs Banquo and Macduff</a:t>
                      </a:r>
                      <a:endParaRPr lang="en-GB" sz="1000" b="0" i="0" u="none" strike="noStrike" baseline="0" dirty="0" smtClean="0">
                        <a:solidFill>
                          <a:srgbClr val="000000"/>
                        </a:solidFill>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6725691"/>
                  </a:ext>
                </a:extLst>
              </a:tr>
              <a:tr h="169333">
                <a:tc>
                  <a:txBody>
                    <a:bodyPr/>
                    <a:lstStyle/>
                    <a:p>
                      <a:pPr algn="l">
                        <a:lnSpc>
                          <a:spcPct val="107000"/>
                        </a:lnSpc>
                        <a:spcAft>
                          <a:spcPts val="0"/>
                        </a:spcAft>
                      </a:pPr>
                      <a:r>
                        <a:rPr lang="en-GB" sz="1000" dirty="0">
                          <a:effectLst/>
                        </a:rPr>
                        <a:t>7</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a:effectLst/>
                        </a:rPr>
                        <a:t> </a:t>
                      </a:r>
                      <a:r>
                        <a:rPr lang="en-GB" sz="1000" dirty="0" smtClean="0">
                          <a:effectLst/>
                        </a:rPr>
                        <a:t>Guilt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effectLst/>
                          <a:latin typeface="+mn-lt"/>
                          <a:ea typeface="+mn-ea"/>
                          <a:cs typeface="+mn-cs"/>
                        </a:rPr>
                        <a:t>Macbeth</a:t>
                      </a:r>
                      <a:r>
                        <a:rPr lang="en-GB" sz="1000" baseline="0" dirty="0" smtClean="0">
                          <a:effectLst/>
                          <a:latin typeface="+mn-lt"/>
                          <a:ea typeface="+mn-ea"/>
                          <a:cs typeface="+mn-cs"/>
                        </a:rPr>
                        <a:t> and Lady Macbeth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51594"/>
                  </a:ext>
                </a:extLst>
              </a:tr>
              <a:tr h="233337">
                <a:tc>
                  <a:txBody>
                    <a:bodyPr/>
                    <a:lstStyle/>
                    <a:p>
                      <a:pPr algn="l">
                        <a:lnSpc>
                          <a:spcPct val="107000"/>
                        </a:lnSpc>
                        <a:spcAft>
                          <a:spcPts val="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8</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Gender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b="0" i="0" u="none" strike="noStrike" baseline="0" dirty="0" smtClean="0">
                          <a:solidFill>
                            <a:srgbClr val="000000"/>
                          </a:solidFill>
                          <a:latin typeface="Calibri" panose="020F0502020204030204" pitchFamily="34" charset="0"/>
                        </a:rPr>
                        <a:t>Lady Macbeth challenges and controls Macbeth. 	</a:t>
                      </a:r>
                    </a:p>
                    <a:p>
                      <a:pPr algn="l">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857436"/>
                  </a:ext>
                </a:extLst>
              </a:tr>
            </a:tbl>
          </a:graphicData>
        </a:graphic>
      </p:graphicFrame>
      <p:sp>
        <p:nvSpPr>
          <p:cNvPr id="3" name="Rectangle 2"/>
          <p:cNvSpPr/>
          <p:nvPr/>
        </p:nvSpPr>
        <p:spPr>
          <a:xfrm>
            <a:off x="5244892" y="3841790"/>
            <a:ext cx="4661108" cy="3016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TextBox 8"/>
          <p:cNvSpPr txBox="1"/>
          <p:nvPr/>
        </p:nvSpPr>
        <p:spPr>
          <a:xfrm>
            <a:off x="5244890" y="3841790"/>
            <a:ext cx="4624241" cy="3016210"/>
          </a:xfrm>
          <a:prstGeom prst="rect">
            <a:avLst/>
          </a:prstGeom>
          <a:noFill/>
        </p:spPr>
        <p:txBody>
          <a:bodyPr wrap="square" rtlCol="0">
            <a:spAutoFit/>
          </a:bodyPr>
          <a:lstStyle/>
          <a:p>
            <a:r>
              <a:rPr lang="en-GB" sz="1000" b="1" i="1" u="sng" dirty="0">
                <a:solidFill>
                  <a:srgbClr val="000000"/>
                </a:solidFill>
                <a:latin typeface="Calibri" panose="020F0502020204030204" pitchFamily="34" charset="0"/>
              </a:rPr>
              <a:t>Context: </a:t>
            </a:r>
          </a:p>
          <a:p>
            <a:r>
              <a:rPr lang="en-GB" sz="1000" b="1" u="sng" dirty="0">
                <a:solidFill>
                  <a:srgbClr val="000000"/>
                </a:solidFill>
                <a:latin typeface="Calibri" panose="020F0502020204030204" pitchFamily="34" charset="0"/>
              </a:rPr>
              <a:t>The 5 Acts: Macbeth is a typical tragedy. </a:t>
            </a:r>
            <a:r>
              <a:rPr lang="en-GB" sz="1000" dirty="0">
                <a:solidFill>
                  <a:srgbClr val="000000"/>
                </a:solidFill>
                <a:latin typeface="Calibri" panose="020F0502020204030204" pitchFamily="34" charset="0"/>
              </a:rPr>
              <a:t>The first part builds up the turning point (Duncan’s murder), and the second part deal with the consequences of this, which leads to the main character’s downfall. </a:t>
            </a:r>
          </a:p>
          <a:p>
            <a:r>
              <a:rPr lang="en-GB" sz="1000" b="1" u="sng" dirty="0">
                <a:solidFill>
                  <a:srgbClr val="000000"/>
                </a:solidFill>
                <a:latin typeface="Calibri" panose="020F0502020204030204" pitchFamily="34" charset="0"/>
              </a:rPr>
              <a:t>Tragic</a:t>
            </a:r>
            <a:r>
              <a:rPr lang="en-GB" sz="1000" dirty="0">
                <a:solidFill>
                  <a:srgbClr val="000000"/>
                </a:solidFill>
                <a:latin typeface="Calibri" panose="020F0502020204030204" pitchFamily="34" charset="0"/>
              </a:rPr>
              <a:t> Conventions: Macbeth is one of Shakespeare’s Tragedies and follows specific conventions. The climax must end in a tremendous catastrophe involving the death of the main character; the character’s death is caused by their own flaw(s) (hamartia); the character has something the audience can identify with which outweighs their flaws so we care about them. </a:t>
            </a:r>
          </a:p>
          <a:p>
            <a:r>
              <a:rPr lang="en-GB" sz="1000" b="1" u="sng" dirty="0">
                <a:solidFill>
                  <a:srgbClr val="000000"/>
                </a:solidFill>
                <a:latin typeface="Calibri" panose="020F0502020204030204" pitchFamily="34" charset="0"/>
              </a:rPr>
              <a:t>The Real Macbeth</a:t>
            </a:r>
            <a:r>
              <a:rPr lang="en-GB" sz="1000" dirty="0">
                <a:solidFill>
                  <a:srgbClr val="000000"/>
                </a:solidFill>
                <a:latin typeface="Calibri" panose="020F0502020204030204" pitchFamily="34" charset="0"/>
              </a:rPr>
              <a:t>: Macbeth is loosely based on true events in feudal Scotland in the 11th Century and would have been known to King James. King James inherited the throne through his ancestors Banquo and </a:t>
            </a:r>
            <a:r>
              <a:rPr lang="en-GB" sz="1000" dirty="0" err="1">
                <a:solidFill>
                  <a:srgbClr val="000000"/>
                </a:solidFill>
                <a:latin typeface="Calibri" panose="020F0502020204030204" pitchFamily="34" charset="0"/>
              </a:rPr>
              <a:t>Fleance</a:t>
            </a:r>
            <a:r>
              <a:rPr lang="en-GB" sz="1000" dirty="0">
                <a:solidFill>
                  <a:srgbClr val="000000"/>
                </a:solidFill>
                <a:latin typeface="Calibri" panose="020F0502020204030204" pitchFamily="34" charset="0"/>
              </a:rPr>
              <a:t> who appear in the play. </a:t>
            </a:r>
          </a:p>
          <a:p>
            <a:r>
              <a:rPr lang="en-GB" sz="1000" b="1" u="sng" dirty="0">
                <a:solidFill>
                  <a:srgbClr val="000000"/>
                </a:solidFill>
                <a:latin typeface="Calibri" panose="020F0502020204030204" pitchFamily="34" charset="0"/>
              </a:rPr>
              <a:t>Role of women</a:t>
            </a:r>
            <a:r>
              <a:rPr lang="en-GB" sz="1000" dirty="0">
                <a:solidFill>
                  <a:srgbClr val="000000"/>
                </a:solidFill>
                <a:latin typeface="Calibri" panose="020F0502020204030204" pitchFamily="34" charset="0"/>
              </a:rPr>
              <a:t>: Women were expected to follow social expectations with their behaviour towards men. They were meant to obey all men, not be violent and be religious. Lady Macbeth reverts these expectations in the play to manipulate Macbeth in getting what she wants. </a:t>
            </a:r>
          </a:p>
          <a:p>
            <a:r>
              <a:rPr lang="en-GB" sz="1000" b="1" u="sng" dirty="0">
                <a:solidFill>
                  <a:srgbClr val="000000"/>
                </a:solidFill>
                <a:latin typeface="Calibri" panose="020F0502020204030204" pitchFamily="34" charset="0"/>
              </a:rPr>
              <a:t>Superstition and witchcraft</a:t>
            </a:r>
            <a:r>
              <a:rPr lang="en-GB" sz="1000" dirty="0">
                <a:solidFill>
                  <a:srgbClr val="000000"/>
                </a:solidFill>
                <a:latin typeface="Calibri" panose="020F0502020204030204" pitchFamily="34" charset="0"/>
              </a:rPr>
              <a:t>: At the time Shakespeare was writing, many people thought that witches were real, so the weird sisters would have seemed believable and frightening to an audience in the 1600s. 	</a:t>
            </a:r>
          </a:p>
        </p:txBody>
      </p:sp>
      <p:sp>
        <p:nvSpPr>
          <p:cNvPr id="7" name="Rectangle 6"/>
          <p:cNvSpPr/>
          <p:nvPr/>
        </p:nvSpPr>
        <p:spPr>
          <a:xfrm>
            <a:off x="5244891" y="2696014"/>
            <a:ext cx="4661109" cy="11457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Macbeth</a:t>
            </a:r>
            <a:r>
              <a:rPr lang="en-GB" sz="1400" dirty="0">
                <a:solidFill>
                  <a:schemeClr val="tx1"/>
                </a:solidFill>
              </a:rPr>
              <a:t>" follows the title character's ill-fated journey from a comfortable position as a prominent soldier to that of a murderous king who is killed shortly after taking the throne. This is a classic tale of greed, ego, morality and the dangers of lust for power.</a:t>
            </a:r>
            <a:endParaRPr lang="en-GB" sz="1400" dirty="0">
              <a:solidFill>
                <a:schemeClr val="tx1"/>
              </a:solidFill>
            </a:endParaRPr>
          </a:p>
        </p:txBody>
      </p:sp>
    </p:spTree>
    <p:extLst>
      <p:ext uri="{BB962C8B-B14F-4D97-AF65-F5344CB8AC3E}">
        <p14:creationId xmlns:p14="http://schemas.microsoft.com/office/powerpoint/2010/main" val="1030265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539</Words>
  <Application>Microsoft Office PowerPoint</Application>
  <PresentationFormat>A4 Paper (210x297 mm)</PresentationFormat>
  <Paragraphs>108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Bridgewater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K. Powell</dc:creator>
  <cp:lastModifiedBy>Miss J. Maunder</cp:lastModifiedBy>
  <cp:revision>16</cp:revision>
  <dcterms:created xsi:type="dcterms:W3CDTF">2019-06-10T16:10:50Z</dcterms:created>
  <dcterms:modified xsi:type="dcterms:W3CDTF">2019-07-01T08:05:15Z</dcterms:modified>
</cp:coreProperties>
</file>