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92" r:id="rId6"/>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Parsons" initials="JP" lastIdx="1" clrIdx="0">
    <p:extLst>
      <p:ext uri="{19B8F6BF-5375-455C-9EA6-DF929625EA0E}">
        <p15:presenceInfo xmlns:p15="http://schemas.microsoft.com/office/powerpoint/2012/main" userId="S-1-5-21-1380725192-2703233157-2235352154-56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79" d="100"/>
          <a:sy n="79" d="100"/>
        </p:scale>
        <p:origin x="314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F7ECBA59-639D-4F73-96C3-FC0EEFCB87C0}" type="datetimeFigureOut">
              <a:rPr lang="en-GB" smtClean="0"/>
              <a:t>17/04/2024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0291C0-7FFD-449E-8C26-24A79BF13C64}" type="slidenum">
              <a:rPr lang="en-GB" smtClean="0"/>
              <a:t>‹#›</a:t>
            </a:fld>
            <a:endParaRPr lang="en-GB"/>
          </a:p>
        </p:txBody>
      </p:sp>
    </p:spTree>
    <p:extLst>
      <p:ext uri="{BB962C8B-B14F-4D97-AF65-F5344CB8AC3E}">
        <p14:creationId xmlns:p14="http://schemas.microsoft.com/office/powerpoint/2010/main" val="3028531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7ECBA59-639D-4F73-96C3-FC0EEFCB87C0}" type="datetimeFigureOut">
              <a:rPr lang="en-GB" smtClean="0"/>
              <a:t>17/04/2024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0291C0-7FFD-449E-8C26-24A79BF13C64}" type="slidenum">
              <a:rPr lang="en-GB" smtClean="0"/>
              <a:t>‹#›</a:t>
            </a:fld>
            <a:endParaRPr lang="en-GB"/>
          </a:p>
        </p:txBody>
      </p:sp>
    </p:spTree>
    <p:extLst>
      <p:ext uri="{BB962C8B-B14F-4D97-AF65-F5344CB8AC3E}">
        <p14:creationId xmlns:p14="http://schemas.microsoft.com/office/powerpoint/2010/main" val="1411064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7ECBA59-639D-4F73-96C3-FC0EEFCB87C0}" type="datetimeFigureOut">
              <a:rPr lang="en-GB" smtClean="0"/>
              <a:t>17/04/2024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0291C0-7FFD-449E-8C26-24A79BF13C64}" type="slidenum">
              <a:rPr lang="en-GB" smtClean="0"/>
              <a:t>‹#›</a:t>
            </a:fld>
            <a:endParaRPr lang="en-GB"/>
          </a:p>
        </p:txBody>
      </p:sp>
    </p:spTree>
    <p:extLst>
      <p:ext uri="{BB962C8B-B14F-4D97-AF65-F5344CB8AC3E}">
        <p14:creationId xmlns:p14="http://schemas.microsoft.com/office/powerpoint/2010/main" val="2388563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7ECBA59-639D-4F73-96C3-FC0EEFCB87C0}" type="datetimeFigureOut">
              <a:rPr lang="en-GB" smtClean="0"/>
              <a:t>17/04/2024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0291C0-7FFD-449E-8C26-24A79BF13C64}" type="slidenum">
              <a:rPr lang="en-GB" smtClean="0"/>
              <a:t>‹#›</a:t>
            </a:fld>
            <a:endParaRPr lang="en-GB"/>
          </a:p>
        </p:txBody>
      </p:sp>
    </p:spTree>
    <p:extLst>
      <p:ext uri="{BB962C8B-B14F-4D97-AF65-F5344CB8AC3E}">
        <p14:creationId xmlns:p14="http://schemas.microsoft.com/office/powerpoint/2010/main" val="2658803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F7ECBA59-639D-4F73-96C3-FC0EEFCB87C0}" type="datetimeFigureOut">
              <a:rPr lang="en-GB" smtClean="0"/>
              <a:t>17/04/2024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0291C0-7FFD-449E-8C26-24A79BF13C64}" type="slidenum">
              <a:rPr lang="en-GB" smtClean="0"/>
              <a:t>‹#›</a:t>
            </a:fld>
            <a:endParaRPr lang="en-GB"/>
          </a:p>
        </p:txBody>
      </p:sp>
    </p:spTree>
    <p:extLst>
      <p:ext uri="{BB962C8B-B14F-4D97-AF65-F5344CB8AC3E}">
        <p14:creationId xmlns:p14="http://schemas.microsoft.com/office/powerpoint/2010/main" val="2671572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F7ECBA59-639D-4F73-96C3-FC0EEFCB87C0}" type="datetimeFigureOut">
              <a:rPr lang="en-GB" smtClean="0"/>
              <a:t>17/04/2024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0291C0-7FFD-449E-8C26-24A79BF13C64}" type="slidenum">
              <a:rPr lang="en-GB" smtClean="0"/>
              <a:t>‹#›</a:t>
            </a:fld>
            <a:endParaRPr lang="en-GB"/>
          </a:p>
        </p:txBody>
      </p:sp>
    </p:spTree>
    <p:extLst>
      <p:ext uri="{BB962C8B-B14F-4D97-AF65-F5344CB8AC3E}">
        <p14:creationId xmlns:p14="http://schemas.microsoft.com/office/powerpoint/2010/main" val="4205200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GB"/>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F7ECBA59-639D-4F73-96C3-FC0EEFCB87C0}" type="datetimeFigureOut">
              <a:rPr lang="en-GB" smtClean="0"/>
              <a:t>17/04/2024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C0291C0-7FFD-449E-8C26-24A79BF13C64}" type="slidenum">
              <a:rPr lang="en-GB" smtClean="0"/>
              <a:t>‹#›</a:t>
            </a:fld>
            <a:endParaRPr lang="en-GB"/>
          </a:p>
        </p:txBody>
      </p:sp>
    </p:spTree>
    <p:extLst>
      <p:ext uri="{BB962C8B-B14F-4D97-AF65-F5344CB8AC3E}">
        <p14:creationId xmlns:p14="http://schemas.microsoft.com/office/powerpoint/2010/main" val="3320868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F7ECBA59-639D-4F73-96C3-FC0EEFCB87C0}" type="datetimeFigureOut">
              <a:rPr lang="en-GB" smtClean="0"/>
              <a:t>17/04/2024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C0291C0-7FFD-449E-8C26-24A79BF13C64}" type="slidenum">
              <a:rPr lang="en-GB" smtClean="0"/>
              <a:t>‹#›</a:t>
            </a:fld>
            <a:endParaRPr lang="en-GB"/>
          </a:p>
        </p:txBody>
      </p:sp>
    </p:spTree>
    <p:extLst>
      <p:ext uri="{BB962C8B-B14F-4D97-AF65-F5344CB8AC3E}">
        <p14:creationId xmlns:p14="http://schemas.microsoft.com/office/powerpoint/2010/main" val="1481566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ECBA59-639D-4F73-96C3-FC0EEFCB87C0}" type="datetimeFigureOut">
              <a:rPr lang="en-GB" smtClean="0"/>
              <a:t>17/04/2024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C0291C0-7FFD-449E-8C26-24A79BF13C64}" type="slidenum">
              <a:rPr lang="en-GB" smtClean="0"/>
              <a:t>‹#›</a:t>
            </a:fld>
            <a:endParaRPr lang="en-GB"/>
          </a:p>
        </p:txBody>
      </p:sp>
    </p:spTree>
    <p:extLst>
      <p:ext uri="{BB962C8B-B14F-4D97-AF65-F5344CB8AC3E}">
        <p14:creationId xmlns:p14="http://schemas.microsoft.com/office/powerpoint/2010/main" val="2227372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F7ECBA59-639D-4F73-96C3-FC0EEFCB87C0}" type="datetimeFigureOut">
              <a:rPr lang="en-GB" smtClean="0"/>
              <a:t>17/04/2024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0291C0-7FFD-449E-8C26-24A79BF13C64}" type="slidenum">
              <a:rPr lang="en-GB" smtClean="0"/>
              <a:t>‹#›</a:t>
            </a:fld>
            <a:endParaRPr lang="en-GB"/>
          </a:p>
        </p:txBody>
      </p:sp>
    </p:spTree>
    <p:extLst>
      <p:ext uri="{BB962C8B-B14F-4D97-AF65-F5344CB8AC3E}">
        <p14:creationId xmlns:p14="http://schemas.microsoft.com/office/powerpoint/2010/main" val="876747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F7ECBA59-639D-4F73-96C3-FC0EEFCB87C0}" type="datetimeFigureOut">
              <a:rPr lang="en-GB" smtClean="0"/>
              <a:t>17/04/2024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0291C0-7FFD-449E-8C26-24A79BF13C64}" type="slidenum">
              <a:rPr lang="en-GB" smtClean="0"/>
              <a:t>‹#›</a:t>
            </a:fld>
            <a:endParaRPr lang="en-GB"/>
          </a:p>
        </p:txBody>
      </p:sp>
    </p:spTree>
    <p:extLst>
      <p:ext uri="{BB962C8B-B14F-4D97-AF65-F5344CB8AC3E}">
        <p14:creationId xmlns:p14="http://schemas.microsoft.com/office/powerpoint/2010/main" val="4059688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F7ECBA59-639D-4F73-96C3-FC0EEFCB87C0}" type="datetimeFigureOut">
              <a:rPr lang="en-GB" smtClean="0"/>
              <a:t>17/04/2024</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7C0291C0-7FFD-449E-8C26-24A79BF13C64}" type="slidenum">
              <a:rPr lang="en-GB" smtClean="0"/>
              <a:t>‹#›</a:t>
            </a:fld>
            <a:endParaRPr lang="en-GB"/>
          </a:p>
        </p:txBody>
      </p:sp>
    </p:spTree>
    <p:extLst>
      <p:ext uri="{BB962C8B-B14F-4D97-AF65-F5344CB8AC3E}">
        <p14:creationId xmlns:p14="http://schemas.microsoft.com/office/powerpoint/2010/main" val="38099954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68CB573-8A1D-4A20-99B3-FB95CF12CA6C}"/>
              </a:ext>
            </a:extLst>
          </p:cNvPr>
          <p:cNvSpPr txBox="1"/>
          <p:nvPr/>
        </p:nvSpPr>
        <p:spPr>
          <a:xfrm>
            <a:off x="-1" y="231317"/>
            <a:ext cx="6858000" cy="523220"/>
          </a:xfrm>
          <a:prstGeom prst="rect">
            <a:avLst/>
          </a:prstGeom>
          <a:noFill/>
        </p:spPr>
        <p:txBody>
          <a:bodyPr wrap="square" rtlCol="0">
            <a:spAutoFit/>
          </a:bodyPr>
          <a:lstStyle/>
          <a:p>
            <a:pPr algn="ctr"/>
            <a:r>
              <a:rPr lang="en-GB" sz="2800" dirty="0">
                <a:latin typeface="Berlin Sans FB Demi" panose="020E0802020502020306" pitchFamily="34" charset="0"/>
              </a:rPr>
              <a:t>Year 8 Exam – Revision Guide. </a:t>
            </a:r>
          </a:p>
        </p:txBody>
      </p:sp>
      <p:sp>
        <p:nvSpPr>
          <p:cNvPr id="5" name="Rectangle 4">
            <a:extLst>
              <a:ext uri="{FF2B5EF4-FFF2-40B4-BE49-F238E27FC236}">
                <a16:creationId xmlns:a16="http://schemas.microsoft.com/office/drawing/2014/main" id="{2610AF3B-A685-4F4D-B9AC-2F08555EC367}"/>
              </a:ext>
            </a:extLst>
          </p:cNvPr>
          <p:cNvSpPr/>
          <p:nvPr/>
        </p:nvSpPr>
        <p:spPr>
          <a:xfrm>
            <a:off x="318978" y="231317"/>
            <a:ext cx="6262576" cy="94433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E0D8BD99-4F0E-4791-9259-FB099A1E320D}"/>
              </a:ext>
            </a:extLst>
          </p:cNvPr>
          <p:cNvSpPr txBox="1"/>
          <p:nvPr/>
        </p:nvSpPr>
        <p:spPr>
          <a:xfrm>
            <a:off x="318978" y="754537"/>
            <a:ext cx="6283842" cy="369332"/>
          </a:xfrm>
          <a:prstGeom prst="rect">
            <a:avLst/>
          </a:prstGeom>
          <a:noFill/>
        </p:spPr>
        <p:txBody>
          <a:bodyPr wrap="square" rtlCol="0">
            <a:spAutoFit/>
          </a:bodyPr>
          <a:lstStyle/>
          <a:p>
            <a:r>
              <a:rPr lang="en-GB" b="1" dirty="0">
                <a:latin typeface="Segoe Script" panose="030B0504020000000003" pitchFamily="66" charset="0"/>
              </a:rPr>
              <a:t>Unit 2: Did Elizabeth succeed in a mans world?</a:t>
            </a:r>
          </a:p>
        </p:txBody>
      </p:sp>
      <p:sp>
        <p:nvSpPr>
          <p:cNvPr id="7" name="Rectangle 6">
            <a:extLst>
              <a:ext uri="{FF2B5EF4-FFF2-40B4-BE49-F238E27FC236}">
                <a16:creationId xmlns:a16="http://schemas.microsoft.com/office/drawing/2014/main" id="{516C7F9B-9C86-4DC0-93A4-B7712704F097}"/>
              </a:ext>
            </a:extLst>
          </p:cNvPr>
          <p:cNvSpPr/>
          <p:nvPr/>
        </p:nvSpPr>
        <p:spPr>
          <a:xfrm>
            <a:off x="575367" y="1184691"/>
            <a:ext cx="5749798" cy="3455202"/>
          </a:xfrm>
          <a:custGeom>
            <a:avLst/>
            <a:gdLst>
              <a:gd name="connsiteX0" fmla="*/ 0 w 5749798"/>
              <a:gd name="connsiteY0" fmla="*/ 0 h 3455202"/>
              <a:gd name="connsiteX1" fmla="*/ 638866 w 5749798"/>
              <a:gd name="connsiteY1" fmla="*/ 0 h 3455202"/>
              <a:gd name="connsiteX2" fmla="*/ 1162737 w 5749798"/>
              <a:gd name="connsiteY2" fmla="*/ 0 h 3455202"/>
              <a:gd name="connsiteX3" fmla="*/ 1859101 w 5749798"/>
              <a:gd name="connsiteY3" fmla="*/ 0 h 3455202"/>
              <a:gd name="connsiteX4" fmla="*/ 2612964 w 5749798"/>
              <a:gd name="connsiteY4" fmla="*/ 0 h 3455202"/>
              <a:gd name="connsiteX5" fmla="*/ 3366826 w 5749798"/>
              <a:gd name="connsiteY5" fmla="*/ 0 h 3455202"/>
              <a:gd name="connsiteX6" fmla="*/ 3948195 w 5749798"/>
              <a:gd name="connsiteY6" fmla="*/ 0 h 3455202"/>
              <a:gd name="connsiteX7" fmla="*/ 4529563 w 5749798"/>
              <a:gd name="connsiteY7" fmla="*/ 0 h 3455202"/>
              <a:gd name="connsiteX8" fmla="*/ 5168430 w 5749798"/>
              <a:gd name="connsiteY8" fmla="*/ 0 h 3455202"/>
              <a:gd name="connsiteX9" fmla="*/ 5749798 w 5749798"/>
              <a:gd name="connsiteY9" fmla="*/ 0 h 3455202"/>
              <a:gd name="connsiteX10" fmla="*/ 5749798 w 5749798"/>
              <a:gd name="connsiteY10" fmla="*/ 691040 h 3455202"/>
              <a:gd name="connsiteX11" fmla="*/ 5749798 w 5749798"/>
              <a:gd name="connsiteY11" fmla="*/ 1451185 h 3455202"/>
              <a:gd name="connsiteX12" fmla="*/ 5749798 w 5749798"/>
              <a:gd name="connsiteY12" fmla="*/ 2107673 h 3455202"/>
              <a:gd name="connsiteX13" fmla="*/ 5749798 w 5749798"/>
              <a:gd name="connsiteY13" fmla="*/ 2695058 h 3455202"/>
              <a:gd name="connsiteX14" fmla="*/ 5749798 w 5749798"/>
              <a:gd name="connsiteY14" fmla="*/ 3455202 h 3455202"/>
              <a:gd name="connsiteX15" fmla="*/ 4995936 w 5749798"/>
              <a:gd name="connsiteY15" fmla="*/ 3455202 h 3455202"/>
              <a:gd name="connsiteX16" fmla="*/ 4414567 w 5749798"/>
              <a:gd name="connsiteY16" fmla="*/ 3455202 h 3455202"/>
              <a:gd name="connsiteX17" fmla="*/ 3775701 w 5749798"/>
              <a:gd name="connsiteY17" fmla="*/ 3455202 h 3455202"/>
              <a:gd name="connsiteX18" fmla="*/ 3079336 w 5749798"/>
              <a:gd name="connsiteY18" fmla="*/ 3455202 h 3455202"/>
              <a:gd name="connsiteX19" fmla="*/ 2497968 w 5749798"/>
              <a:gd name="connsiteY19" fmla="*/ 3455202 h 3455202"/>
              <a:gd name="connsiteX20" fmla="*/ 1859101 w 5749798"/>
              <a:gd name="connsiteY20" fmla="*/ 3455202 h 3455202"/>
              <a:gd name="connsiteX21" fmla="*/ 1335231 w 5749798"/>
              <a:gd name="connsiteY21" fmla="*/ 3455202 h 3455202"/>
              <a:gd name="connsiteX22" fmla="*/ 638866 w 5749798"/>
              <a:gd name="connsiteY22" fmla="*/ 3455202 h 3455202"/>
              <a:gd name="connsiteX23" fmla="*/ 0 w 5749798"/>
              <a:gd name="connsiteY23" fmla="*/ 3455202 h 3455202"/>
              <a:gd name="connsiteX24" fmla="*/ 0 w 5749798"/>
              <a:gd name="connsiteY24" fmla="*/ 2798714 h 3455202"/>
              <a:gd name="connsiteX25" fmla="*/ 0 w 5749798"/>
              <a:gd name="connsiteY25" fmla="*/ 2073121 h 3455202"/>
              <a:gd name="connsiteX26" fmla="*/ 0 w 5749798"/>
              <a:gd name="connsiteY26" fmla="*/ 1451185 h 3455202"/>
              <a:gd name="connsiteX27" fmla="*/ 0 w 5749798"/>
              <a:gd name="connsiteY27" fmla="*/ 691040 h 3455202"/>
              <a:gd name="connsiteX28" fmla="*/ 0 w 5749798"/>
              <a:gd name="connsiteY28" fmla="*/ 0 h 3455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749798" h="3455202" extrusionOk="0">
                <a:moveTo>
                  <a:pt x="0" y="0"/>
                </a:moveTo>
                <a:cubicBezTo>
                  <a:pt x="184292" y="17881"/>
                  <a:pt x="441691" y="15202"/>
                  <a:pt x="638866" y="0"/>
                </a:cubicBezTo>
                <a:cubicBezTo>
                  <a:pt x="836041" y="-15202"/>
                  <a:pt x="965794" y="-9526"/>
                  <a:pt x="1162737" y="0"/>
                </a:cubicBezTo>
                <a:cubicBezTo>
                  <a:pt x="1359680" y="9526"/>
                  <a:pt x="1635154" y="-14886"/>
                  <a:pt x="1859101" y="0"/>
                </a:cubicBezTo>
                <a:cubicBezTo>
                  <a:pt x="2083048" y="14886"/>
                  <a:pt x="2379327" y="14031"/>
                  <a:pt x="2612964" y="0"/>
                </a:cubicBezTo>
                <a:cubicBezTo>
                  <a:pt x="2846601" y="-14031"/>
                  <a:pt x="3056489" y="34025"/>
                  <a:pt x="3366826" y="0"/>
                </a:cubicBezTo>
                <a:cubicBezTo>
                  <a:pt x="3677163" y="-34025"/>
                  <a:pt x="3784115" y="17594"/>
                  <a:pt x="3948195" y="0"/>
                </a:cubicBezTo>
                <a:cubicBezTo>
                  <a:pt x="4112275" y="-17594"/>
                  <a:pt x="4287626" y="-18035"/>
                  <a:pt x="4529563" y="0"/>
                </a:cubicBezTo>
                <a:cubicBezTo>
                  <a:pt x="4771500" y="18035"/>
                  <a:pt x="4953099" y="-2416"/>
                  <a:pt x="5168430" y="0"/>
                </a:cubicBezTo>
                <a:cubicBezTo>
                  <a:pt x="5383761" y="2416"/>
                  <a:pt x="5515819" y="-27451"/>
                  <a:pt x="5749798" y="0"/>
                </a:cubicBezTo>
                <a:cubicBezTo>
                  <a:pt x="5780580" y="286383"/>
                  <a:pt x="5770499" y="405525"/>
                  <a:pt x="5749798" y="691040"/>
                </a:cubicBezTo>
                <a:cubicBezTo>
                  <a:pt x="5729097" y="976555"/>
                  <a:pt x="5743391" y="1219004"/>
                  <a:pt x="5749798" y="1451185"/>
                </a:cubicBezTo>
                <a:cubicBezTo>
                  <a:pt x="5756205" y="1683366"/>
                  <a:pt x="5758163" y="1961347"/>
                  <a:pt x="5749798" y="2107673"/>
                </a:cubicBezTo>
                <a:cubicBezTo>
                  <a:pt x="5741433" y="2253999"/>
                  <a:pt x="5733940" y="2565186"/>
                  <a:pt x="5749798" y="2695058"/>
                </a:cubicBezTo>
                <a:cubicBezTo>
                  <a:pt x="5765656" y="2824931"/>
                  <a:pt x="5723159" y="3275626"/>
                  <a:pt x="5749798" y="3455202"/>
                </a:cubicBezTo>
                <a:cubicBezTo>
                  <a:pt x="5422818" y="3469443"/>
                  <a:pt x="5167639" y="3421129"/>
                  <a:pt x="4995936" y="3455202"/>
                </a:cubicBezTo>
                <a:cubicBezTo>
                  <a:pt x="4824233" y="3489275"/>
                  <a:pt x="4611140" y="3441960"/>
                  <a:pt x="4414567" y="3455202"/>
                </a:cubicBezTo>
                <a:cubicBezTo>
                  <a:pt x="4217994" y="3468444"/>
                  <a:pt x="4013552" y="3443965"/>
                  <a:pt x="3775701" y="3455202"/>
                </a:cubicBezTo>
                <a:cubicBezTo>
                  <a:pt x="3537850" y="3466439"/>
                  <a:pt x="3310045" y="3440419"/>
                  <a:pt x="3079336" y="3455202"/>
                </a:cubicBezTo>
                <a:cubicBezTo>
                  <a:pt x="2848628" y="3469985"/>
                  <a:pt x="2721282" y="3479399"/>
                  <a:pt x="2497968" y="3455202"/>
                </a:cubicBezTo>
                <a:cubicBezTo>
                  <a:pt x="2274654" y="3431005"/>
                  <a:pt x="2092746" y="3444980"/>
                  <a:pt x="1859101" y="3455202"/>
                </a:cubicBezTo>
                <a:cubicBezTo>
                  <a:pt x="1625456" y="3465424"/>
                  <a:pt x="1558616" y="3459607"/>
                  <a:pt x="1335231" y="3455202"/>
                </a:cubicBezTo>
                <a:cubicBezTo>
                  <a:pt x="1111846" y="3450798"/>
                  <a:pt x="947798" y="3484507"/>
                  <a:pt x="638866" y="3455202"/>
                </a:cubicBezTo>
                <a:cubicBezTo>
                  <a:pt x="329935" y="3425897"/>
                  <a:pt x="244107" y="3466897"/>
                  <a:pt x="0" y="3455202"/>
                </a:cubicBezTo>
                <a:cubicBezTo>
                  <a:pt x="-30634" y="3196813"/>
                  <a:pt x="24377" y="3009324"/>
                  <a:pt x="0" y="2798714"/>
                </a:cubicBezTo>
                <a:cubicBezTo>
                  <a:pt x="-24377" y="2588104"/>
                  <a:pt x="22281" y="2257248"/>
                  <a:pt x="0" y="2073121"/>
                </a:cubicBezTo>
                <a:cubicBezTo>
                  <a:pt x="-22281" y="1888994"/>
                  <a:pt x="14002" y="1621394"/>
                  <a:pt x="0" y="1451185"/>
                </a:cubicBezTo>
                <a:cubicBezTo>
                  <a:pt x="-14002" y="1280976"/>
                  <a:pt x="-31845" y="923359"/>
                  <a:pt x="0" y="691040"/>
                </a:cubicBezTo>
                <a:cubicBezTo>
                  <a:pt x="31845" y="458722"/>
                  <a:pt x="-21184" y="181987"/>
                  <a:pt x="0" y="0"/>
                </a:cubicBezTo>
                <a:close/>
              </a:path>
            </a:pathLst>
          </a:custGeom>
          <a:noFill/>
          <a:ln w="19050">
            <a:solidFill>
              <a:srgbClr val="9933FF"/>
            </a:solidFill>
            <a:extLst>
              <a:ext uri="{C807C97D-BFC1-408E-A445-0C87EB9F89A2}">
                <ask:lineSketchStyleProps xmlns:ask="http://schemas.microsoft.com/office/drawing/2018/sketchyshapes" sd="7619451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What was it like for women in Elizabethan times?</a:t>
            </a:r>
          </a:p>
          <a:p>
            <a:pPr algn="ctr"/>
            <a:endParaRPr lang="en-GB" b="1" dirty="0">
              <a:solidFill>
                <a:schemeClr val="tx1"/>
              </a:solidFill>
            </a:endParaRPr>
          </a:p>
          <a:p>
            <a:pPr algn="ctr"/>
            <a:endParaRPr lang="en-GB" b="1" dirty="0">
              <a:solidFill>
                <a:schemeClr val="tx1"/>
              </a:solidFill>
            </a:endParaRPr>
          </a:p>
          <a:p>
            <a:pPr algn="ctr"/>
            <a:endParaRPr lang="en-GB" b="1" dirty="0">
              <a:solidFill>
                <a:schemeClr val="tx1"/>
              </a:solidFill>
            </a:endParaRPr>
          </a:p>
          <a:p>
            <a:pPr algn="ctr"/>
            <a:endParaRPr lang="en-GB" b="1" dirty="0">
              <a:solidFill>
                <a:schemeClr val="tx1"/>
              </a:solidFill>
            </a:endParaRPr>
          </a:p>
          <a:p>
            <a:pPr algn="ctr"/>
            <a:endParaRPr lang="en-GB" b="1" dirty="0">
              <a:solidFill>
                <a:schemeClr val="tx1"/>
              </a:solidFill>
            </a:endParaRPr>
          </a:p>
          <a:p>
            <a:pPr algn="ctr"/>
            <a:endParaRPr lang="en-GB" b="1" dirty="0">
              <a:solidFill>
                <a:schemeClr val="tx1"/>
              </a:solidFill>
            </a:endParaRPr>
          </a:p>
          <a:p>
            <a:pPr algn="ctr"/>
            <a:endParaRPr lang="en-GB" b="1" dirty="0">
              <a:solidFill>
                <a:schemeClr val="tx1"/>
              </a:solidFill>
            </a:endParaRPr>
          </a:p>
          <a:p>
            <a:pPr algn="ctr"/>
            <a:endParaRPr lang="en-GB" b="1" dirty="0">
              <a:solidFill>
                <a:schemeClr val="tx1"/>
              </a:solidFill>
            </a:endParaRPr>
          </a:p>
          <a:p>
            <a:pPr algn="ctr"/>
            <a:endParaRPr lang="en-GB" b="1" dirty="0">
              <a:solidFill>
                <a:schemeClr val="tx1"/>
              </a:solidFill>
            </a:endParaRPr>
          </a:p>
          <a:p>
            <a:pPr algn="ctr"/>
            <a:r>
              <a:rPr lang="en-GB" b="1" dirty="0">
                <a:solidFill>
                  <a:schemeClr val="tx1"/>
                </a:solidFill>
              </a:rPr>
              <a:t> </a:t>
            </a:r>
            <a:endParaRPr lang="en-GB" dirty="0">
              <a:solidFill>
                <a:schemeClr val="tx1"/>
              </a:solidFill>
            </a:endParaRPr>
          </a:p>
        </p:txBody>
      </p:sp>
      <p:graphicFrame>
        <p:nvGraphicFramePr>
          <p:cNvPr id="8" name="Table 7">
            <a:extLst>
              <a:ext uri="{FF2B5EF4-FFF2-40B4-BE49-F238E27FC236}">
                <a16:creationId xmlns:a16="http://schemas.microsoft.com/office/drawing/2014/main" id="{91820556-8331-48E2-948D-B6A21BEBFCCA}"/>
              </a:ext>
            </a:extLst>
          </p:cNvPr>
          <p:cNvGraphicFramePr>
            <a:graphicFrameLocks noGrp="1"/>
          </p:cNvGraphicFramePr>
          <p:nvPr>
            <p:extLst>
              <p:ext uri="{D42A27DB-BD31-4B8C-83A1-F6EECF244321}">
                <p14:modId xmlns:p14="http://schemas.microsoft.com/office/powerpoint/2010/main" val="628022696"/>
              </p:ext>
            </p:extLst>
          </p:nvPr>
        </p:nvGraphicFramePr>
        <p:xfrm>
          <a:off x="881568" y="1838922"/>
          <a:ext cx="5252532" cy="2567622"/>
        </p:xfrm>
        <a:graphic>
          <a:graphicData uri="http://schemas.openxmlformats.org/drawingml/2006/table">
            <a:tbl>
              <a:tblPr firstRow="1" bandRow="1">
                <a:tableStyleId>{5C22544A-7EE6-4342-B048-85BDC9FD1C3A}</a:tableStyleId>
              </a:tblPr>
              <a:tblGrid>
                <a:gridCol w="1269670">
                  <a:extLst>
                    <a:ext uri="{9D8B030D-6E8A-4147-A177-3AD203B41FA5}">
                      <a16:colId xmlns:a16="http://schemas.microsoft.com/office/drawing/2014/main" val="3302580163"/>
                    </a:ext>
                  </a:extLst>
                </a:gridCol>
                <a:gridCol w="3982862">
                  <a:extLst>
                    <a:ext uri="{9D8B030D-6E8A-4147-A177-3AD203B41FA5}">
                      <a16:colId xmlns:a16="http://schemas.microsoft.com/office/drawing/2014/main" val="611404119"/>
                    </a:ext>
                  </a:extLst>
                </a:gridCol>
              </a:tblGrid>
              <a:tr h="982662">
                <a:tc>
                  <a:txBody>
                    <a:bodyPr/>
                    <a:lstStyle/>
                    <a:p>
                      <a:pPr algn="ctr"/>
                      <a:r>
                        <a:rPr lang="en-GB" dirty="0">
                          <a:solidFill>
                            <a:schemeClr val="tx1"/>
                          </a:solidFill>
                        </a:rPr>
                        <a:t>Family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b="0" dirty="0">
                          <a:solidFill>
                            <a:schemeClr val="tx1"/>
                          </a:solidFill>
                          <a:latin typeface="+mn-lt"/>
                        </a:rPr>
                        <a:t>Once a woman was married. She was a housewife. This was the same for rich and poor. Poor women would often work as well though, usually as maids or servants.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6650134"/>
                  </a:ext>
                </a:extLst>
              </a:tr>
              <a:tr h="1208175">
                <a:tc>
                  <a:txBody>
                    <a:bodyPr/>
                    <a:lstStyle/>
                    <a:p>
                      <a:pPr algn="ctr"/>
                      <a:r>
                        <a:rPr lang="en-GB" b="1" dirty="0">
                          <a:solidFill>
                            <a:schemeClr val="tx1"/>
                          </a:solidFill>
                        </a:rPr>
                        <a:t>Society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a:t>In Elizabethan England, women had much less freedom than they do now. Women were not allowed to participate in many social activities, such as voting. In fact, women could not be involved in politics at all. They could not perform plays onstage as it was seen as dishonourable by the church, and so all female roles were acted by boys. </a:t>
                      </a:r>
                      <a:endParaRPr lang="en-GB" sz="14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23414797"/>
                  </a:ext>
                </a:extLst>
              </a:tr>
            </a:tbl>
          </a:graphicData>
        </a:graphic>
      </p:graphicFrame>
      <p:pic>
        <p:nvPicPr>
          <p:cNvPr id="9" name="Picture 8">
            <a:extLst>
              <a:ext uri="{FF2B5EF4-FFF2-40B4-BE49-F238E27FC236}">
                <a16:creationId xmlns:a16="http://schemas.microsoft.com/office/drawing/2014/main" id="{190CBE82-9846-49DA-9EEB-92BC1DADEB86}"/>
              </a:ext>
            </a:extLst>
          </p:cNvPr>
          <p:cNvPicPr>
            <a:picLocks noChangeAspect="1"/>
          </p:cNvPicPr>
          <p:nvPr/>
        </p:nvPicPr>
        <p:blipFill>
          <a:blip r:embed="rId2"/>
          <a:stretch>
            <a:fillRect/>
          </a:stretch>
        </p:blipFill>
        <p:spPr>
          <a:xfrm>
            <a:off x="881568" y="1927219"/>
            <a:ext cx="1264150" cy="1264150"/>
          </a:xfrm>
          <a:prstGeom prst="rect">
            <a:avLst/>
          </a:prstGeom>
        </p:spPr>
      </p:pic>
      <p:pic>
        <p:nvPicPr>
          <p:cNvPr id="10" name="Picture 9">
            <a:extLst>
              <a:ext uri="{FF2B5EF4-FFF2-40B4-BE49-F238E27FC236}">
                <a16:creationId xmlns:a16="http://schemas.microsoft.com/office/drawing/2014/main" id="{E8963C30-1BA3-4D87-8B1F-59D01B7D25D5}"/>
              </a:ext>
            </a:extLst>
          </p:cNvPr>
          <p:cNvPicPr>
            <a:picLocks noChangeAspect="1"/>
          </p:cNvPicPr>
          <p:nvPr/>
        </p:nvPicPr>
        <p:blipFill>
          <a:blip r:embed="rId3"/>
          <a:stretch>
            <a:fillRect/>
          </a:stretch>
        </p:blipFill>
        <p:spPr>
          <a:xfrm>
            <a:off x="1035178" y="3345257"/>
            <a:ext cx="956930" cy="956930"/>
          </a:xfrm>
          <a:prstGeom prst="rect">
            <a:avLst/>
          </a:prstGeom>
        </p:spPr>
      </p:pic>
      <p:pic>
        <p:nvPicPr>
          <p:cNvPr id="11" name="Picture 2" descr="Elizabeth I 1 Illustration - Twinkl">
            <a:extLst>
              <a:ext uri="{FF2B5EF4-FFF2-40B4-BE49-F238E27FC236}">
                <a16:creationId xmlns:a16="http://schemas.microsoft.com/office/drawing/2014/main" id="{6FD4DE7B-6906-4DBA-A760-B4EB76D6712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8208"/>
          <a:stretch/>
        </p:blipFill>
        <p:spPr bwMode="auto">
          <a:xfrm>
            <a:off x="1515553" y="5643491"/>
            <a:ext cx="3355494" cy="20512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BCAC99C4-36A9-4BEE-8F5B-47F80A0406CD}"/>
              </a:ext>
            </a:extLst>
          </p:cNvPr>
          <p:cNvSpPr txBox="1"/>
          <p:nvPr/>
        </p:nvSpPr>
        <p:spPr>
          <a:xfrm>
            <a:off x="660267" y="4762020"/>
            <a:ext cx="5558733" cy="369332"/>
          </a:xfrm>
          <a:prstGeom prst="rect">
            <a:avLst/>
          </a:prstGeom>
          <a:noFill/>
        </p:spPr>
        <p:txBody>
          <a:bodyPr wrap="square" rtlCol="0">
            <a:spAutoFit/>
          </a:bodyPr>
          <a:lstStyle/>
          <a:p>
            <a:pPr algn="ctr"/>
            <a:r>
              <a:rPr lang="en-GB" b="1" dirty="0"/>
              <a:t>What were some of the problems Elizabeth faced? </a:t>
            </a:r>
          </a:p>
        </p:txBody>
      </p:sp>
      <p:sp>
        <p:nvSpPr>
          <p:cNvPr id="13" name="TextBox 12">
            <a:extLst>
              <a:ext uri="{FF2B5EF4-FFF2-40B4-BE49-F238E27FC236}">
                <a16:creationId xmlns:a16="http://schemas.microsoft.com/office/drawing/2014/main" id="{3A6C6982-5062-4F71-8A7F-67D64B5EFC37}"/>
              </a:ext>
            </a:extLst>
          </p:cNvPr>
          <p:cNvSpPr txBox="1"/>
          <p:nvPr/>
        </p:nvSpPr>
        <p:spPr>
          <a:xfrm>
            <a:off x="879911" y="5579849"/>
            <a:ext cx="928182" cy="369332"/>
          </a:xfrm>
          <a:prstGeom prst="rect">
            <a:avLst/>
          </a:prstGeom>
          <a:noFill/>
        </p:spPr>
        <p:txBody>
          <a:bodyPr wrap="square" rtlCol="0">
            <a:spAutoFit/>
          </a:bodyPr>
          <a:lstStyle/>
          <a:p>
            <a:r>
              <a:rPr lang="en-GB" dirty="0"/>
              <a:t>Religion </a:t>
            </a:r>
          </a:p>
        </p:txBody>
      </p:sp>
      <p:sp>
        <p:nvSpPr>
          <p:cNvPr id="14" name="TextBox 13">
            <a:extLst>
              <a:ext uri="{FF2B5EF4-FFF2-40B4-BE49-F238E27FC236}">
                <a16:creationId xmlns:a16="http://schemas.microsoft.com/office/drawing/2014/main" id="{A2006EDD-242F-4E82-8B49-4DA63378806C}"/>
              </a:ext>
            </a:extLst>
          </p:cNvPr>
          <p:cNvSpPr txBox="1"/>
          <p:nvPr/>
        </p:nvSpPr>
        <p:spPr>
          <a:xfrm>
            <a:off x="660267" y="6623445"/>
            <a:ext cx="1510040" cy="646331"/>
          </a:xfrm>
          <a:prstGeom prst="rect">
            <a:avLst/>
          </a:prstGeom>
          <a:noFill/>
        </p:spPr>
        <p:txBody>
          <a:bodyPr wrap="square" rtlCol="0">
            <a:spAutoFit/>
          </a:bodyPr>
          <a:lstStyle/>
          <a:p>
            <a:pPr algn="ctr"/>
            <a:r>
              <a:rPr lang="en-GB" dirty="0"/>
              <a:t>Gender and marriage  </a:t>
            </a:r>
          </a:p>
        </p:txBody>
      </p:sp>
      <p:sp>
        <p:nvSpPr>
          <p:cNvPr id="15" name="TextBox 14">
            <a:extLst>
              <a:ext uri="{FF2B5EF4-FFF2-40B4-BE49-F238E27FC236}">
                <a16:creationId xmlns:a16="http://schemas.microsoft.com/office/drawing/2014/main" id="{36079B16-02FA-409F-9BE2-871076550D0A}"/>
              </a:ext>
            </a:extLst>
          </p:cNvPr>
          <p:cNvSpPr txBox="1"/>
          <p:nvPr/>
        </p:nvSpPr>
        <p:spPr>
          <a:xfrm>
            <a:off x="3187787" y="5155092"/>
            <a:ext cx="928182" cy="369332"/>
          </a:xfrm>
          <a:prstGeom prst="rect">
            <a:avLst/>
          </a:prstGeom>
          <a:noFill/>
        </p:spPr>
        <p:txBody>
          <a:bodyPr wrap="square" rtlCol="0">
            <a:spAutoFit/>
          </a:bodyPr>
          <a:lstStyle/>
          <a:p>
            <a:r>
              <a:rPr lang="en-GB" dirty="0"/>
              <a:t>Money </a:t>
            </a:r>
          </a:p>
        </p:txBody>
      </p:sp>
      <p:sp>
        <p:nvSpPr>
          <p:cNvPr id="16" name="TextBox 15">
            <a:extLst>
              <a:ext uri="{FF2B5EF4-FFF2-40B4-BE49-F238E27FC236}">
                <a16:creationId xmlns:a16="http://schemas.microsoft.com/office/drawing/2014/main" id="{90FFCCE5-36D9-478B-9BAA-1A3E4D34CD26}"/>
              </a:ext>
            </a:extLst>
          </p:cNvPr>
          <p:cNvSpPr txBox="1"/>
          <p:nvPr/>
        </p:nvSpPr>
        <p:spPr>
          <a:xfrm>
            <a:off x="4803169" y="5606790"/>
            <a:ext cx="1281784" cy="646331"/>
          </a:xfrm>
          <a:prstGeom prst="rect">
            <a:avLst/>
          </a:prstGeom>
          <a:noFill/>
        </p:spPr>
        <p:txBody>
          <a:bodyPr wrap="square" rtlCol="0">
            <a:spAutoFit/>
          </a:bodyPr>
          <a:lstStyle/>
          <a:p>
            <a:pPr algn="ctr"/>
            <a:r>
              <a:rPr lang="en-GB" dirty="0"/>
              <a:t>Foreign threats  </a:t>
            </a:r>
          </a:p>
        </p:txBody>
      </p:sp>
      <p:sp>
        <p:nvSpPr>
          <p:cNvPr id="17" name="TextBox 16">
            <a:extLst>
              <a:ext uri="{FF2B5EF4-FFF2-40B4-BE49-F238E27FC236}">
                <a16:creationId xmlns:a16="http://schemas.microsoft.com/office/drawing/2014/main" id="{C96AA939-86FE-4FA0-871C-E1A797A204AE}"/>
              </a:ext>
            </a:extLst>
          </p:cNvPr>
          <p:cNvSpPr txBox="1"/>
          <p:nvPr/>
        </p:nvSpPr>
        <p:spPr>
          <a:xfrm>
            <a:off x="5230343" y="6733856"/>
            <a:ext cx="1285909" cy="369332"/>
          </a:xfrm>
          <a:prstGeom prst="rect">
            <a:avLst/>
          </a:prstGeom>
          <a:noFill/>
        </p:spPr>
        <p:txBody>
          <a:bodyPr wrap="square" rtlCol="0">
            <a:spAutoFit/>
          </a:bodyPr>
          <a:lstStyle/>
          <a:p>
            <a:r>
              <a:rPr lang="en-GB" dirty="0"/>
              <a:t>Legitimacy  </a:t>
            </a:r>
          </a:p>
        </p:txBody>
      </p:sp>
      <p:cxnSp>
        <p:nvCxnSpPr>
          <p:cNvPr id="19" name="Straight Arrow Connector 18">
            <a:extLst>
              <a:ext uri="{FF2B5EF4-FFF2-40B4-BE49-F238E27FC236}">
                <a16:creationId xmlns:a16="http://schemas.microsoft.com/office/drawing/2014/main" id="{FA93BE09-B3B3-4CB4-A82C-470B482922CF}"/>
              </a:ext>
            </a:extLst>
          </p:cNvPr>
          <p:cNvCxnSpPr>
            <a:cxnSpLocks/>
          </p:cNvCxnSpPr>
          <p:nvPr/>
        </p:nvCxnSpPr>
        <p:spPr>
          <a:xfrm flipH="1" flipV="1">
            <a:off x="2085150" y="6876426"/>
            <a:ext cx="1288023" cy="1400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CF9B0589-4446-4F74-A708-E6731CB25D76}"/>
              </a:ext>
            </a:extLst>
          </p:cNvPr>
          <p:cNvCxnSpPr>
            <a:cxnSpLocks/>
          </p:cNvCxnSpPr>
          <p:nvPr/>
        </p:nvCxnSpPr>
        <p:spPr>
          <a:xfrm flipH="1" flipV="1">
            <a:off x="1857263" y="5764515"/>
            <a:ext cx="1330524" cy="4886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F6A011F7-995F-49C1-84CB-A8EEAD8CC4BD}"/>
              </a:ext>
            </a:extLst>
          </p:cNvPr>
          <p:cNvCxnSpPr>
            <a:cxnSpLocks/>
          </p:cNvCxnSpPr>
          <p:nvPr/>
        </p:nvCxnSpPr>
        <p:spPr>
          <a:xfrm flipV="1">
            <a:off x="4020502" y="6073645"/>
            <a:ext cx="966422" cy="2277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1702F826-A99B-4CDA-929F-10C159706048}"/>
              </a:ext>
            </a:extLst>
          </p:cNvPr>
          <p:cNvCxnSpPr>
            <a:cxnSpLocks/>
          </p:cNvCxnSpPr>
          <p:nvPr/>
        </p:nvCxnSpPr>
        <p:spPr>
          <a:xfrm>
            <a:off x="4020502" y="6876426"/>
            <a:ext cx="108633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C6B63706-C37A-4E7B-8427-D56680D028C6}"/>
              </a:ext>
            </a:extLst>
          </p:cNvPr>
          <p:cNvCxnSpPr>
            <a:cxnSpLocks/>
          </p:cNvCxnSpPr>
          <p:nvPr/>
        </p:nvCxnSpPr>
        <p:spPr>
          <a:xfrm flipH="1" flipV="1">
            <a:off x="3546697" y="5479483"/>
            <a:ext cx="46037" cy="3292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77BA78D1-D240-4AD1-982B-070EE826B733}"/>
              </a:ext>
            </a:extLst>
          </p:cNvPr>
          <p:cNvSpPr txBox="1"/>
          <p:nvPr/>
        </p:nvSpPr>
        <p:spPr>
          <a:xfrm>
            <a:off x="766432" y="7759374"/>
            <a:ext cx="5558733" cy="369332"/>
          </a:xfrm>
          <a:prstGeom prst="rect">
            <a:avLst/>
          </a:prstGeom>
          <a:noFill/>
        </p:spPr>
        <p:txBody>
          <a:bodyPr wrap="square" rtlCol="0">
            <a:spAutoFit/>
          </a:bodyPr>
          <a:lstStyle/>
          <a:p>
            <a:pPr algn="ctr"/>
            <a:r>
              <a:rPr lang="en-GB" b="1" dirty="0"/>
              <a:t>How did Elizabeth solve these problems?</a:t>
            </a:r>
          </a:p>
        </p:txBody>
      </p:sp>
      <p:graphicFrame>
        <p:nvGraphicFramePr>
          <p:cNvPr id="41" name="Table 41">
            <a:extLst>
              <a:ext uri="{FF2B5EF4-FFF2-40B4-BE49-F238E27FC236}">
                <a16:creationId xmlns:a16="http://schemas.microsoft.com/office/drawing/2014/main" id="{4D7F957E-4BD2-4968-A415-0F2DF8A28782}"/>
              </a:ext>
            </a:extLst>
          </p:cNvPr>
          <p:cNvGraphicFramePr>
            <a:graphicFrameLocks noGrp="1"/>
          </p:cNvGraphicFramePr>
          <p:nvPr>
            <p:extLst>
              <p:ext uri="{D42A27DB-BD31-4B8C-83A1-F6EECF244321}">
                <p14:modId xmlns:p14="http://schemas.microsoft.com/office/powerpoint/2010/main" val="968963757"/>
              </p:ext>
            </p:extLst>
          </p:nvPr>
        </p:nvGraphicFramePr>
        <p:xfrm>
          <a:off x="501174" y="8206874"/>
          <a:ext cx="5937726" cy="1280026"/>
        </p:xfrm>
        <a:graphic>
          <a:graphicData uri="http://schemas.openxmlformats.org/drawingml/2006/table">
            <a:tbl>
              <a:tblPr firstRow="1" bandRow="1">
                <a:tableStyleId>{5C22544A-7EE6-4342-B048-85BDC9FD1C3A}</a:tableStyleId>
              </a:tblPr>
              <a:tblGrid>
                <a:gridCol w="965676">
                  <a:extLst>
                    <a:ext uri="{9D8B030D-6E8A-4147-A177-3AD203B41FA5}">
                      <a16:colId xmlns:a16="http://schemas.microsoft.com/office/drawing/2014/main" val="824138795"/>
                    </a:ext>
                  </a:extLst>
                </a:gridCol>
                <a:gridCol w="1638300">
                  <a:extLst>
                    <a:ext uri="{9D8B030D-6E8A-4147-A177-3AD203B41FA5}">
                      <a16:colId xmlns:a16="http://schemas.microsoft.com/office/drawing/2014/main" val="1541493222"/>
                    </a:ext>
                  </a:extLst>
                </a:gridCol>
                <a:gridCol w="971550">
                  <a:extLst>
                    <a:ext uri="{9D8B030D-6E8A-4147-A177-3AD203B41FA5}">
                      <a16:colId xmlns:a16="http://schemas.microsoft.com/office/drawing/2014/main" val="555883637"/>
                    </a:ext>
                  </a:extLst>
                </a:gridCol>
                <a:gridCol w="1123950">
                  <a:extLst>
                    <a:ext uri="{9D8B030D-6E8A-4147-A177-3AD203B41FA5}">
                      <a16:colId xmlns:a16="http://schemas.microsoft.com/office/drawing/2014/main" val="2081084016"/>
                    </a:ext>
                  </a:extLst>
                </a:gridCol>
                <a:gridCol w="1238250">
                  <a:extLst>
                    <a:ext uri="{9D8B030D-6E8A-4147-A177-3AD203B41FA5}">
                      <a16:colId xmlns:a16="http://schemas.microsoft.com/office/drawing/2014/main" val="1504653811"/>
                    </a:ext>
                  </a:extLst>
                </a:gridCol>
              </a:tblGrid>
              <a:tr h="370840">
                <a:tc>
                  <a:txBody>
                    <a:bodyPr/>
                    <a:lstStyle/>
                    <a:p>
                      <a:pPr algn="ctr"/>
                      <a:r>
                        <a:rPr lang="en-GB" sz="1400" dirty="0">
                          <a:solidFill>
                            <a:schemeClr val="tx1"/>
                          </a:solidFill>
                        </a:rPr>
                        <a:t>Middle Way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GB" sz="1400" dirty="0">
                          <a:solidFill>
                            <a:schemeClr val="tx1"/>
                          </a:solidFill>
                        </a:rPr>
                        <a:t>Execution of Mary, Queen of Scots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GB" sz="1400" dirty="0">
                          <a:solidFill>
                            <a:schemeClr val="tx1"/>
                          </a:solidFill>
                        </a:rPr>
                        <a:t>Portraits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GB" sz="1400" dirty="0">
                          <a:solidFill>
                            <a:schemeClr val="tx1"/>
                          </a:solidFill>
                        </a:rPr>
                        <a:t>Defeating the Armada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GB" sz="1400" dirty="0">
                          <a:solidFill>
                            <a:schemeClr val="tx1"/>
                          </a:solidFill>
                        </a:rPr>
                        <a:t>Privateering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5735329"/>
                  </a:ext>
                </a:extLst>
              </a:tr>
              <a:tr h="761866">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804720403"/>
                  </a:ext>
                </a:extLst>
              </a:tr>
            </a:tbl>
          </a:graphicData>
        </a:graphic>
      </p:graphicFrame>
      <p:pic>
        <p:nvPicPr>
          <p:cNvPr id="43" name="Picture 42">
            <a:extLst>
              <a:ext uri="{FF2B5EF4-FFF2-40B4-BE49-F238E27FC236}">
                <a16:creationId xmlns:a16="http://schemas.microsoft.com/office/drawing/2014/main" id="{D68EEA17-BE03-4F97-BC34-150CCD681ABA}"/>
              </a:ext>
            </a:extLst>
          </p:cNvPr>
          <p:cNvPicPr>
            <a:picLocks noChangeAspect="1"/>
          </p:cNvPicPr>
          <p:nvPr/>
        </p:nvPicPr>
        <p:blipFill>
          <a:blip r:embed="rId5"/>
          <a:stretch>
            <a:fillRect/>
          </a:stretch>
        </p:blipFill>
        <p:spPr>
          <a:xfrm>
            <a:off x="590987" y="8776108"/>
            <a:ext cx="804684" cy="804684"/>
          </a:xfrm>
          <a:prstGeom prst="rect">
            <a:avLst/>
          </a:prstGeom>
        </p:spPr>
      </p:pic>
      <p:pic>
        <p:nvPicPr>
          <p:cNvPr id="45" name="Picture 44">
            <a:extLst>
              <a:ext uri="{FF2B5EF4-FFF2-40B4-BE49-F238E27FC236}">
                <a16:creationId xmlns:a16="http://schemas.microsoft.com/office/drawing/2014/main" id="{599D4E1D-FC11-4CD6-8232-1761211C1ABA}"/>
              </a:ext>
            </a:extLst>
          </p:cNvPr>
          <p:cNvPicPr>
            <a:picLocks noChangeAspect="1"/>
          </p:cNvPicPr>
          <p:nvPr/>
        </p:nvPicPr>
        <p:blipFill>
          <a:blip r:embed="rId6"/>
          <a:stretch>
            <a:fillRect/>
          </a:stretch>
        </p:blipFill>
        <p:spPr>
          <a:xfrm rot="1789619">
            <a:off x="1924477" y="8798421"/>
            <a:ext cx="804684" cy="804684"/>
          </a:xfrm>
          <a:prstGeom prst="rect">
            <a:avLst/>
          </a:prstGeom>
        </p:spPr>
      </p:pic>
      <p:pic>
        <p:nvPicPr>
          <p:cNvPr id="47" name="Picture 46">
            <a:extLst>
              <a:ext uri="{FF2B5EF4-FFF2-40B4-BE49-F238E27FC236}">
                <a16:creationId xmlns:a16="http://schemas.microsoft.com/office/drawing/2014/main" id="{078FDDED-50D5-4299-9B59-0AE59BD161ED}"/>
              </a:ext>
            </a:extLst>
          </p:cNvPr>
          <p:cNvPicPr>
            <a:picLocks noChangeAspect="1"/>
          </p:cNvPicPr>
          <p:nvPr/>
        </p:nvPicPr>
        <p:blipFill>
          <a:blip r:embed="rId7"/>
          <a:stretch>
            <a:fillRect/>
          </a:stretch>
        </p:blipFill>
        <p:spPr>
          <a:xfrm>
            <a:off x="3156861" y="8758591"/>
            <a:ext cx="876368" cy="876368"/>
          </a:xfrm>
          <a:prstGeom prst="rect">
            <a:avLst/>
          </a:prstGeom>
        </p:spPr>
      </p:pic>
      <p:pic>
        <p:nvPicPr>
          <p:cNvPr id="49" name="Picture 48">
            <a:extLst>
              <a:ext uri="{FF2B5EF4-FFF2-40B4-BE49-F238E27FC236}">
                <a16:creationId xmlns:a16="http://schemas.microsoft.com/office/drawing/2014/main" id="{712014A9-1E47-4B42-B1B2-A8275DA969DF}"/>
              </a:ext>
            </a:extLst>
          </p:cNvPr>
          <p:cNvPicPr>
            <a:picLocks noChangeAspect="1"/>
          </p:cNvPicPr>
          <p:nvPr/>
        </p:nvPicPr>
        <p:blipFill rotWithShape="1">
          <a:blip r:embed="rId8"/>
          <a:srcRect b="22560"/>
          <a:stretch/>
        </p:blipFill>
        <p:spPr>
          <a:xfrm>
            <a:off x="4050914" y="8609132"/>
            <a:ext cx="1179429" cy="913344"/>
          </a:xfrm>
          <a:prstGeom prst="rect">
            <a:avLst/>
          </a:prstGeom>
        </p:spPr>
      </p:pic>
      <p:pic>
        <p:nvPicPr>
          <p:cNvPr id="51" name="Picture 50">
            <a:extLst>
              <a:ext uri="{FF2B5EF4-FFF2-40B4-BE49-F238E27FC236}">
                <a16:creationId xmlns:a16="http://schemas.microsoft.com/office/drawing/2014/main" id="{0BD607FF-AAF3-48A4-AF05-21BAD75E7585}"/>
              </a:ext>
            </a:extLst>
          </p:cNvPr>
          <p:cNvPicPr>
            <a:picLocks noChangeAspect="1"/>
          </p:cNvPicPr>
          <p:nvPr/>
        </p:nvPicPr>
        <p:blipFill rotWithShape="1">
          <a:blip r:embed="rId9"/>
          <a:srcRect b="15253"/>
          <a:stretch/>
        </p:blipFill>
        <p:spPr>
          <a:xfrm>
            <a:off x="5496203" y="8807720"/>
            <a:ext cx="754188" cy="639154"/>
          </a:xfrm>
          <a:prstGeom prst="rect">
            <a:avLst/>
          </a:prstGeom>
        </p:spPr>
      </p:pic>
    </p:spTree>
    <p:extLst>
      <p:ext uri="{BB962C8B-B14F-4D97-AF65-F5344CB8AC3E}">
        <p14:creationId xmlns:p14="http://schemas.microsoft.com/office/powerpoint/2010/main" val="3818640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261163D-4466-4F69-B4B6-9632EE9BD6CF}"/>
              </a:ext>
            </a:extLst>
          </p:cNvPr>
          <p:cNvSpPr txBox="1"/>
          <p:nvPr/>
        </p:nvSpPr>
        <p:spPr>
          <a:xfrm>
            <a:off x="419714" y="378084"/>
            <a:ext cx="5558733" cy="369332"/>
          </a:xfrm>
          <a:prstGeom prst="rect">
            <a:avLst/>
          </a:prstGeom>
          <a:noFill/>
        </p:spPr>
        <p:txBody>
          <a:bodyPr wrap="square" rtlCol="0">
            <a:spAutoFit/>
          </a:bodyPr>
          <a:lstStyle/>
          <a:p>
            <a:pPr algn="ctr"/>
            <a:r>
              <a:rPr lang="en-GB" b="1" dirty="0">
                <a:latin typeface="Berlin Sans FB Demi" panose="020E0802020502020306" pitchFamily="34" charset="0"/>
              </a:rPr>
              <a:t>Why did the Armada attack England? </a:t>
            </a:r>
          </a:p>
        </p:txBody>
      </p:sp>
      <p:sp>
        <p:nvSpPr>
          <p:cNvPr id="5" name="Rectangle 4">
            <a:extLst>
              <a:ext uri="{FF2B5EF4-FFF2-40B4-BE49-F238E27FC236}">
                <a16:creationId xmlns:a16="http://schemas.microsoft.com/office/drawing/2014/main" id="{BAABE04A-5E3E-4944-87B2-3E0788E44C4D}"/>
              </a:ext>
            </a:extLst>
          </p:cNvPr>
          <p:cNvSpPr/>
          <p:nvPr/>
        </p:nvSpPr>
        <p:spPr>
          <a:xfrm>
            <a:off x="318978" y="231317"/>
            <a:ext cx="6262576" cy="94433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Spanish Cartoon Ship Cannon Rgb Eps Stock Vector (Royalty Free) 498858757 |  Shutterstock">
            <a:extLst>
              <a:ext uri="{FF2B5EF4-FFF2-40B4-BE49-F238E27FC236}">
                <a16:creationId xmlns:a16="http://schemas.microsoft.com/office/drawing/2014/main" id="{78FF8BE8-853C-4558-845D-03C636EA058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718"/>
          <a:stretch/>
        </p:blipFill>
        <p:spPr bwMode="auto">
          <a:xfrm>
            <a:off x="2637714" y="1111131"/>
            <a:ext cx="1440585" cy="1356551"/>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91A03872-2A6A-49AC-AB61-CC33E57657ED}"/>
              </a:ext>
            </a:extLst>
          </p:cNvPr>
          <p:cNvSpPr/>
          <p:nvPr/>
        </p:nvSpPr>
        <p:spPr>
          <a:xfrm>
            <a:off x="722558" y="909429"/>
            <a:ext cx="1111450" cy="77734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8" name="TextBox 7">
            <a:extLst>
              <a:ext uri="{FF2B5EF4-FFF2-40B4-BE49-F238E27FC236}">
                <a16:creationId xmlns:a16="http://schemas.microsoft.com/office/drawing/2014/main" id="{34A773DC-EEDB-4003-92C8-2711E9AF43BB}"/>
              </a:ext>
            </a:extLst>
          </p:cNvPr>
          <p:cNvSpPr txBox="1"/>
          <p:nvPr/>
        </p:nvSpPr>
        <p:spPr>
          <a:xfrm>
            <a:off x="649633" y="975093"/>
            <a:ext cx="1295400" cy="584775"/>
          </a:xfrm>
          <a:prstGeom prst="rect">
            <a:avLst/>
          </a:prstGeom>
          <a:noFill/>
        </p:spPr>
        <p:txBody>
          <a:bodyPr wrap="square">
            <a:spAutoFit/>
          </a:bodyPr>
          <a:lstStyle/>
          <a:p>
            <a:pPr algn="ctr"/>
            <a:r>
              <a:rPr lang="en-GB" sz="1600" dirty="0"/>
              <a:t>Restore Catholicism </a:t>
            </a:r>
          </a:p>
        </p:txBody>
      </p:sp>
      <p:sp>
        <p:nvSpPr>
          <p:cNvPr id="9" name="Oval 8">
            <a:extLst>
              <a:ext uri="{FF2B5EF4-FFF2-40B4-BE49-F238E27FC236}">
                <a16:creationId xmlns:a16="http://schemas.microsoft.com/office/drawing/2014/main" id="{76DF2C17-C7B9-46AE-A250-DDF38712ED8B}"/>
              </a:ext>
            </a:extLst>
          </p:cNvPr>
          <p:cNvSpPr/>
          <p:nvPr/>
        </p:nvSpPr>
        <p:spPr>
          <a:xfrm>
            <a:off x="3084240" y="2688662"/>
            <a:ext cx="1111450" cy="77734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0" name="TextBox 9">
            <a:extLst>
              <a:ext uri="{FF2B5EF4-FFF2-40B4-BE49-F238E27FC236}">
                <a16:creationId xmlns:a16="http://schemas.microsoft.com/office/drawing/2014/main" id="{49157E10-55D7-4E27-9D08-515FB24C55F5}"/>
              </a:ext>
            </a:extLst>
          </p:cNvPr>
          <p:cNvSpPr txBox="1"/>
          <p:nvPr/>
        </p:nvSpPr>
        <p:spPr>
          <a:xfrm>
            <a:off x="2974687" y="2908810"/>
            <a:ext cx="1295400" cy="338554"/>
          </a:xfrm>
          <a:prstGeom prst="rect">
            <a:avLst/>
          </a:prstGeom>
          <a:noFill/>
        </p:spPr>
        <p:txBody>
          <a:bodyPr wrap="square">
            <a:spAutoFit/>
          </a:bodyPr>
          <a:lstStyle/>
          <a:p>
            <a:pPr algn="ctr"/>
            <a:r>
              <a:rPr lang="en-GB" sz="1600" dirty="0"/>
              <a:t>Privateers </a:t>
            </a:r>
          </a:p>
        </p:txBody>
      </p:sp>
      <p:sp>
        <p:nvSpPr>
          <p:cNvPr id="11" name="Oval 10">
            <a:extLst>
              <a:ext uri="{FF2B5EF4-FFF2-40B4-BE49-F238E27FC236}">
                <a16:creationId xmlns:a16="http://schemas.microsoft.com/office/drawing/2014/main" id="{E0F3F0C7-C4AF-4AF5-80BF-51D6F5010E4E}"/>
              </a:ext>
            </a:extLst>
          </p:cNvPr>
          <p:cNvSpPr/>
          <p:nvPr/>
        </p:nvSpPr>
        <p:spPr>
          <a:xfrm>
            <a:off x="4512656" y="784755"/>
            <a:ext cx="1478314" cy="121969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2" name="TextBox 11">
            <a:extLst>
              <a:ext uri="{FF2B5EF4-FFF2-40B4-BE49-F238E27FC236}">
                <a16:creationId xmlns:a16="http://schemas.microsoft.com/office/drawing/2014/main" id="{AA05240B-D533-49EF-899F-28DFBAB02134}"/>
              </a:ext>
            </a:extLst>
          </p:cNvPr>
          <p:cNvSpPr txBox="1"/>
          <p:nvPr/>
        </p:nvSpPr>
        <p:spPr>
          <a:xfrm>
            <a:off x="4555273" y="954632"/>
            <a:ext cx="1423174" cy="1077218"/>
          </a:xfrm>
          <a:prstGeom prst="rect">
            <a:avLst/>
          </a:prstGeom>
          <a:noFill/>
        </p:spPr>
        <p:txBody>
          <a:bodyPr wrap="square">
            <a:spAutoFit/>
          </a:bodyPr>
          <a:lstStyle/>
          <a:p>
            <a:pPr algn="ctr"/>
            <a:r>
              <a:rPr lang="en-GB" sz="1600" dirty="0"/>
              <a:t>The execution of Mary, Queen of Scots</a:t>
            </a:r>
          </a:p>
        </p:txBody>
      </p:sp>
      <p:sp>
        <p:nvSpPr>
          <p:cNvPr id="13" name="Oval 12">
            <a:extLst>
              <a:ext uri="{FF2B5EF4-FFF2-40B4-BE49-F238E27FC236}">
                <a16:creationId xmlns:a16="http://schemas.microsoft.com/office/drawing/2014/main" id="{2CF577DE-115C-4025-96F8-84FE6AEF1935}"/>
              </a:ext>
            </a:extLst>
          </p:cNvPr>
          <p:cNvSpPr/>
          <p:nvPr/>
        </p:nvSpPr>
        <p:spPr>
          <a:xfrm>
            <a:off x="1073146" y="1810328"/>
            <a:ext cx="1447179" cy="135655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4" name="TextBox 13">
            <a:extLst>
              <a:ext uri="{FF2B5EF4-FFF2-40B4-BE49-F238E27FC236}">
                <a16:creationId xmlns:a16="http://schemas.microsoft.com/office/drawing/2014/main" id="{31E98AFB-9625-4CDE-BC1F-8BC526B66166}"/>
              </a:ext>
            </a:extLst>
          </p:cNvPr>
          <p:cNvSpPr txBox="1"/>
          <p:nvPr/>
        </p:nvSpPr>
        <p:spPr>
          <a:xfrm>
            <a:off x="1150032" y="1927648"/>
            <a:ext cx="1295400" cy="1077218"/>
          </a:xfrm>
          <a:prstGeom prst="rect">
            <a:avLst/>
          </a:prstGeom>
          <a:noFill/>
        </p:spPr>
        <p:txBody>
          <a:bodyPr wrap="square">
            <a:spAutoFit/>
          </a:bodyPr>
          <a:lstStyle/>
          <a:p>
            <a:pPr algn="ctr"/>
            <a:r>
              <a:rPr lang="en-GB" sz="1600" dirty="0"/>
              <a:t>Elizabeth interfering in the Netherlands</a:t>
            </a:r>
          </a:p>
        </p:txBody>
      </p:sp>
      <p:sp>
        <p:nvSpPr>
          <p:cNvPr id="15" name="Oval 14">
            <a:extLst>
              <a:ext uri="{FF2B5EF4-FFF2-40B4-BE49-F238E27FC236}">
                <a16:creationId xmlns:a16="http://schemas.microsoft.com/office/drawing/2014/main" id="{31068978-2B75-4AB5-BFCC-F0B48A80531A}"/>
              </a:ext>
            </a:extLst>
          </p:cNvPr>
          <p:cNvSpPr/>
          <p:nvPr/>
        </p:nvSpPr>
        <p:spPr>
          <a:xfrm>
            <a:off x="4589022" y="2201727"/>
            <a:ext cx="1529301" cy="11744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6" name="TextBox 15">
            <a:extLst>
              <a:ext uri="{FF2B5EF4-FFF2-40B4-BE49-F238E27FC236}">
                <a16:creationId xmlns:a16="http://schemas.microsoft.com/office/drawing/2014/main" id="{809EE115-68B3-4403-9746-7E7F2BED7365}"/>
              </a:ext>
            </a:extLst>
          </p:cNvPr>
          <p:cNvSpPr txBox="1"/>
          <p:nvPr/>
        </p:nvSpPr>
        <p:spPr>
          <a:xfrm>
            <a:off x="4581352" y="2420842"/>
            <a:ext cx="1592463" cy="830997"/>
          </a:xfrm>
          <a:prstGeom prst="rect">
            <a:avLst/>
          </a:prstGeom>
          <a:noFill/>
        </p:spPr>
        <p:txBody>
          <a:bodyPr wrap="square">
            <a:spAutoFit/>
          </a:bodyPr>
          <a:lstStyle/>
          <a:p>
            <a:pPr algn="ctr"/>
            <a:r>
              <a:rPr lang="en-GB" sz="1600" dirty="0"/>
              <a:t>Plots to remove Elizabeth had failed. </a:t>
            </a:r>
          </a:p>
        </p:txBody>
      </p:sp>
      <p:cxnSp>
        <p:nvCxnSpPr>
          <p:cNvPr id="17" name="Straight Arrow Connector 16">
            <a:extLst>
              <a:ext uri="{FF2B5EF4-FFF2-40B4-BE49-F238E27FC236}">
                <a16:creationId xmlns:a16="http://schemas.microsoft.com/office/drawing/2014/main" id="{21A02DB5-52E6-411F-8E63-74AAABC58C77}"/>
              </a:ext>
            </a:extLst>
          </p:cNvPr>
          <p:cNvCxnSpPr/>
          <p:nvPr/>
        </p:nvCxnSpPr>
        <p:spPr>
          <a:xfrm flipH="1" flipV="1">
            <a:off x="2445432" y="1390650"/>
            <a:ext cx="373968" cy="1692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3913FBFB-D27D-4562-BD7A-99096A4CDBBA}"/>
              </a:ext>
            </a:extLst>
          </p:cNvPr>
          <p:cNvCxnSpPr>
            <a:cxnSpLocks/>
          </p:cNvCxnSpPr>
          <p:nvPr/>
        </p:nvCxnSpPr>
        <p:spPr>
          <a:xfrm flipV="1">
            <a:off x="3967088" y="1508942"/>
            <a:ext cx="457200" cy="1276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1DCCB677-142A-4671-BA6A-D9EADCB015CE}"/>
              </a:ext>
            </a:extLst>
          </p:cNvPr>
          <p:cNvCxnSpPr>
            <a:cxnSpLocks/>
          </p:cNvCxnSpPr>
          <p:nvPr/>
        </p:nvCxnSpPr>
        <p:spPr>
          <a:xfrm flipH="1">
            <a:off x="2553163" y="2205931"/>
            <a:ext cx="285600" cy="1456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11FD8D1-36F5-4CB1-AB1D-AD46AAD25B10}"/>
              </a:ext>
            </a:extLst>
          </p:cNvPr>
          <p:cNvCxnSpPr>
            <a:cxnSpLocks/>
          </p:cNvCxnSpPr>
          <p:nvPr/>
        </p:nvCxnSpPr>
        <p:spPr>
          <a:xfrm>
            <a:off x="3498987" y="2393865"/>
            <a:ext cx="131987" cy="1714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A1D906A3-65C9-411A-823F-A8C07B7C7C17}"/>
              </a:ext>
            </a:extLst>
          </p:cNvPr>
          <p:cNvCxnSpPr>
            <a:cxnSpLocks/>
          </p:cNvCxnSpPr>
          <p:nvPr/>
        </p:nvCxnSpPr>
        <p:spPr>
          <a:xfrm>
            <a:off x="3972355" y="2208873"/>
            <a:ext cx="491606" cy="2083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C2136F6C-70EF-4EC0-9753-B0D8A447374A}"/>
              </a:ext>
            </a:extLst>
          </p:cNvPr>
          <p:cNvSpPr txBox="1"/>
          <p:nvPr/>
        </p:nvSpPr>
        <p:spPr>
          <a:xfrm>
            <a:off x="324461" y="3686155"/>
            <a:ext cx="6283842" cy="646331"/>
          </a:xfrm>
          <a:prstGeom prst="rect">
            <a:avLst/>
          </a:prstGeom>
          <a:noFill/>
        </p:spPr>
        <p:txBody>
          <a:bodyPr wrap="square" rtlCol="0">
            <a:spAutoFit/>
          </a:bodyPr>
          <a:lstStyle/>
          <a:p>
            <a:pPr algn="ctr"/>
            <a:r>
              <a:rPr lang="en-GB" b="1" dirty="0">
                <a:latin typeface="Segoe Script" panose="030B0504020000000003" pitchFamily="66" charset="0"/>
              </a:rPr>
              <a:t>Unit 3: </a:t>
            </a:r>
            <a:r>
              <a:rPr lang="en-GB" sz="1800" b="1" baseline="0" dirty="0">
                <a:latin typeface="Segoe Script" panose="030B0504020000000003" pitchFamily="66" charset="0"/>
              </a:rPr>
              <a:t>What was the impact of 1649 on political power</a:t>
            </a:r>
            <a:r>
              <a:rPr lang="en-GB" b="1" dirty="0">
                <a:latin typeface="Segoe Script" panose="030B0504020000000003" pitchFamily="66" charset="0"/>
              </a:rPr>
              <a:t>?</a:t>
            </a:r>
          </a:p>
        </p:txBody>
      </p:sp>
      <p:graphicFrame>
        <p:nvGraphicFramePr>
          <p:cNvPr id="31" name="Table 32">
            <a:extLst>
              <a:ext uri="{FF2B5EF4-FFF2-40B4-BE49-F238E27FC236}">
                <a16:creationId xmlns:a16="http://schemas.microsoft.com/office/drawing/2014/main" id="{8D53E5B6-84F8-4C15-8CA4-B2878D3FC931}"/>
              </a:ext>
            </a:extLst>
          </p:cNvPr>
          <p:cNvGraphicFramePr>
            <a:graphicFrameLocks noGrp="1"/>
          </p:cNvGraphicFramePr>
          <p:nvPr>
            <p:extLst>
              <p:ext uri="{D42A27DB-BD31-4B8C-83A1-F6EECF244321}">
                <p14:modId xmlns:p14="http://schemas.microsoft.com/office/powerpoint/2010/main" val="554773317"/>
              </p:ext>
            </p:extLst>
          </p:nvPr>
        </p:nvGraphicFramePr>
        <p:xfrm>
          <a:off x="564347" y="4369551"/>
          <a:ext cx="5771838" cy="1498600"/>
        </p:xfrm>
        <a:graphic>
          <a:graphicData uri="http://schemas.openxmlformats.org/drawingml/2006/table">
            <a:tbl>
              <a:tblPr firstRow="1" bandRow="1">
                <a:tableStyleId>{5C22544A-7EE6-4342-B048-85BDC9FD1C3A}</a:tableStyleId>
              </a:tblPr>
              <a:tblGrid>
                <a:gridCol w="1085538">
                  <a:extLst>
                    <a:ext uri="{9D8B030D-6E8A-4147-A177-3AD203B41FA5}">
                      <a16:colId xmlns:a16="http://schemas.microsoft.com/office/drawing/2014/main" val="3377045360"/>
                    </a:ext>
                  </a:extLst>
                </a:gridCol>
                <a:gridCol w="4686300">
                  <a:extLst>
                    <a:ext uri="{9D8B030D-6E8A-4147-A177-3AD203B41FA5}">
                      <a16:colId xmlns:a16="http://schemas.microsoft.com/office/drawing/2014/main" val="2399454300"/>
                    </a:ext>
                  </a:extLst>
                </a:gridCol>
              </a:tblGrid>
              <a:tr h="159480">
                <a:tc>
                  <a:txBody>
                    <a:bodyPr/>
                    <a:lstStyle/>
                    <a:p>
                      <a:r>
                        <a:rPr lang="en-GB" sz="1400" dirty="0">
                          <a:solidFill>
                            <a:schemeClr val="tx1"/>
                          </a:solidFill>
                        </a:rPr>
                        <a:t>Key terms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99FF"/>
                    </a:solidFill>
                  </a:tcPr>
                </a:tc>
                <a:tc>
                  <a:txBody>
                    <a:bodyPr/>
                    <a:lstStyle/>
                    <a:p>
                      <a:r>
                        <a:rPr lang="en-GB" sz="1400" dirty="0">
                          <a:solidFill>
                            <a:schemeClr val="tx1"/>
                          </a:solidFill>
                        </a:rPr>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99FF"/>
                    </a:solidFill>
                  </a:tcPr>
                </a:tc>
                <a:extLst>
                  <a:ext uri="{0D108BD9-81ED-4DB2-BD59-A6C34878D82A}">
                    <a16:rowId xmlns:a16="http://schemas.microsoft.com/office/drawing/2014/main" val="3938779435"/>
                  </a:ext>
                </a:extLst>
              </a:tr>
              <a:tr h="0">
                <a:tc>
                  <a:txBody>
                    <a:bodyPr/>
                    <a:lstStyle/>
                    <a:p>
                      <a:r>
                        <a:rPr lang="en-GB" sz="1400" b="1" dirty="0">
                          <a:solidFill>
                            <a:schemeClr val="tx1"/>
                          </a:solidFill>
                        </a:rPr>
                        <a:t>Treason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dirty="0"/>
                        <a:t>A crime against your own people, nation or monarch.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1974902"/>
                  </a:ext>
                </a:extLst>
              </a:tr>
              <a:tr h="370840">
                <a:tc>
                  <a:txBody>
                    <a:bodyPr/>
                    <a:lstStyle/>
                    <a:p>
                      <a:r>
                        <a:rPr lang="en-GB" sz="1400" b="1" dirty="0">
                          <a:solidFill>
                            <a:schemeClr val="tx1"/>
                          </a:solidFill>
                        </a:rPr>
                        <a:t>Regicide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dirty="0"/>
                        <a:t>The deliberate killing of a monarch.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8945296"/>
                  </a:ext>
                </a:extLst>
              </a:tr>
              <a:tr h="370840">
                <a:tc>
                  <a:txBody>
                    <a:bodyPr/>
                    <a:lstStyle/>
                    <a:p>
                      <a:r>
                        <a:rPr lang="en-GB" sz="1400" b="1" dirty="0">
                          <a:solidFill>
                            <a:schemeClr val="tx1"/>
                          </a:solidFill>
                        </a:rPr>
                        <a:t>Diving Right of Kings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dirty="0"/>
                        <a:t>The theory that a monarch is appointed by God and should have absolute power.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37459073"/>
                  </a:ext>
                </a:extLst>
              </a:tr>
            </a:tbl>
          </a:graphicData>
        </a:graphic>
      </p:graphicFrame>
      <p:pic>
        <p:nvPicPr>
          <p:cNvPr id="3" name="Picture 2" descr="Charles I, 1600 - 1649. Reigned 1625 - 1649 (The Execution of Charles I) |  National Galleries of Scotland">
            <a:extLst>
              <a:ext uri="{FF2B5EF4-FFF2-40B4-BE49-F238E27FC236}">
                <a16:creationId xmlns:a16="http://schemas.microsoft.com/office/drawing/2014/main" id="{2D2A73AF-D661-4CE2-8745-43C286ACB69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701" r="25367"/>
          <a:stretch/>
        </p:blipFill>
        <p:spPr bwMode="auto">
          <a:xfrm>
            <a:off x="2197612" y="6215673"/>
            <a:ext cx="2462775" cy="2592924"/>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7E8911FA-030E-41A7-9C0E-2A88704B51DF}"/>
              </a:ext>
            </a:extLst>
          </p:cNvPr>
          <p:cNvSpPr txBox="1"/>
          <p:nvPr/>
        </p:nvSpPr>
        <p:spPr>
          <a:xfrm>
            <a:off x="724526" y="6021133"/>
            <a:ext cx="1795799" cy="523220"/>
          </a:xfrm>
          <a:custGeom>
            <a:avLst/>
            <a:gdLst>
              <a:gd name="connsiteX0" fmla="*/ 0 w 1795799"/>
              <a:gd name="connsiteY0" fmla="*/ 0 h 523220"/>
              <a:gd name="connsiteX1" fmla="*/ 580642 w 1795799"/>
              <a:gd name="connsiteY1" fmla="*/ 0 h 523220"/>
              <a:gd name="connsiteX2" fmla="*/ 1125367 w 1795799"/>
              <a:gd name="connsiteY2" fmla="*/ 0 h 523220"/>
              <a:gd name="connsiteX3" fmla="*/ 1795799 w 1795799"/>
              <a:gd name="connsiteY3" fmla="*/ 0 h 523220"/>
              <a:gd name="connsiteX4" fmla="*/ 1795799 w 1795799"/>
              <a:gd name="connsiteY4" fmla="*/ 523220 h 523220"/>
              <a:gd name="connsiteX5" fmla="*/ 1197199 w 1795799"/>
              <a:gd name="connsiteY5" fmla="*/ 523220 h 523220"/>
              <a:gd name="connsiteX6" fmla="*/ 652474 w 1795799"/>
              <a:gd name="connsiteY6" fmla="*/ 523220 h 523220"/>
              <a:gd name="connsiteX7" fmla="*/ 0 w 1795799"/>
              <a:gd name="connsiteY7" fmla="*/ 523220 h 523220"/>
              <a:gd name="connsiteX8" fmla="*/ 0 w 1795799"/>
              <a:gd name="connsiteY8"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5799" h="523220" fill="none" extrusionOk="0">
                <a:moveTo>
                  <a:pt x="0" y="0"/>
                </a:moveTo>
                <a:cubicBezTo>
                  <a:pt x="147655" y="-10635"/>
                  <a:pt x="455650" y="-24114"/>
                  <a:pt x="580642" y="0"/>
                </a:cubicBezTo>
                <a:cubicBezTo>
                  <a:pt x="705634" y="24114"/>
                  <a:pt x="1009140" y="-4703"/>
                  <a:pt x="1125367" y="0"/>
                </a:cubicBezTo>
                <a:cubicBezTo>
                  <a:pt x="1241595" y="4703"/>
                  <a:pt x="1576313" y="-546"/>
                  <a:pt x="1795799" y="0"/>
                </a:cubicBezTo>
                <a:cubicBezTo>
                  <a:pt x="1812798" y="148687"/>
                  <a:pt x="1784306" y="309547"/>
                  <a:pt x="1795799" y="523220"/>
                </a:cubicBezTo>
                <a:cubicBezTo>
                  <a:pt x="1567015" y="508735"/>
                  <a:pt x="1399982" y="530965"/>
                  <a:pt x="1197199" y="523220"/>
                </a:cubicBezTo>
                <a:cubicBezTo>
                  <a:pt x="994416" y="515475"/>
                  <a:pt x="882943" y="530819"/>
                  <a:pt x="652474" y="523220"/>
                </a:cubicBezTo>
                <a:cubicBezTo>
                  <a:pt x="422005" y="515621"/>
                  <a:pt x="149958" y="548182"/>
                  <a:pt x="0" y="523220"/>
                </a:cubicBezTo>
                <a:cubicBezTo>
                  <a:pt x="18353" y="312598"/>
                  <a:pt x="-6197" y="210340"/>
                  <a:pt x="0" y="0"/>
                </a:cubicBezTo>
                <a:close/>
              </a:path>
              <a:path w="1795799" h="523220" stroke="0" extrusionOk="0">
                <a:moveTo>
                  <a:pt x="0" y="0"/>
                </a:moveTo>
                <a:cubicBezTo>
                  <a:pt x="133864" y="8342"/>
                  <a:pt x="436558" y="-26923"/>
                  <a:pt x="634516" y="0"/>
                </a:cubicBezTo>
                <a:cubicBezTo>
                  <a:pt x="832474" y="26923"/>
                  <a:pt x="953625" y="-8165"/>
                  <a:pt x="1269031" y="0"/>
                </a:cubicBezTo>
                <a:cubicBezTo>
                  <a:pt x="1584437" y="8165"/>
                  <a:pt x="1610176" y="-10208"/>
                  <a:pt x="1795799" y="0"/>
                </a:cubicBezTo>
                <a:cubicBezTo>
                  <a:pt x="1811849" y="146591"/>
                  <a:pt x="1776485" y="305608"/>
                  <a:pt x="1795799" y="523220"/>
                </a:cubicBezTo>
                <a:cubicBezTo>
                  <a:pt x="1609630" y="497635"/>
                  <a:pt x="1440293" y="499472"/>
                  <a:pt x="1251073" y="523220"/>
                </a:cubicBezTo>
                <a:cubicBezTo>
                  <a:pt x="1061853" y="546968"/>
                  <a:pt x="810156" y="526365"/>
                  <a:pt x="688390" y="523220"/>
                </a:cubicBezTo>
                <a:cubicBezTo>
                  <a:pt x="566624" y="520075"/>
                  <a:pt x="172493" y="489094"/>
                  <a:pt x="0" y="523220"/>
                </a:cubicBezTo>
                <a:cubicBezTo>
                  <a:pt x="-21261" y="365099"/>
                  <a:pt x="-13919" y="197665"/>
                  <a:pt x="0" y="0"/>
                </a:cubicBezTo>
                <a:close/>
              </a:path>
            </a:pathLst>
          </a:custGeom>
          <a:solidFill>
            <a:schemeClr val="bg1"/>
          </a:solidFill>
          <a:ln>
            <a:solidFill>
              <a:srgbClr val="7030A0"/>
            </a:solidFill>
            <a:extLst>
              <a:ext uri="{C807C97D-BFC1-408E-A445-0C87EB9F89A2}">
                <ask:lineSketchStyleProps xmlns:ask="http://schemas.microsoft.com/office/drawing/2018/sketchyshapes" sd="1725446443">
                  <a:prstGeom prst="rect">
                    <a:avLst/>
                  </a:prstGeom>
                  <ask:type>
                    <ask:lineSketchFreehand/>
                  </ask:type>
                </ask:lineSketchStyleProps>
              </a:ext>
            </a:extLst>
          </a:ln>
        </p:spPr>
        <p:txBody>
          <a:bodyPr wrap="square" rtlCol="0">
            <a:spAutoFit/>
          </a:bodyPr>
          <a:lstStyle/>
          <a:p>
            <a:pPr algn="ctr"/>
            <a:r>
              <a:rPr lang="en-GB" sz="1400" dirty="0">
                <a:solidFill>
                  <a:schemeClr val="tx1"/>
                </a:solidFill>
              </a:rPr>
              <a:t>The English Civil War began in 1642. </a:t>
            </a:r>
          </a:p>
        </p:txBody>
      </p:sp>
      <p:sp>
        <p:nvSpPr>
          <p:cNvPr id="24" name="TextBox 23">
            <a:extLst>
              <a:ext uri="{FF2B5EF4-FFF2-40B4-BE49-F238E27FC236}">
                <a16:creationId xmlns:a16="http://schemas.microsoft.com/office/drawing/2014/main" id="{A68B1ECD-B606-480E-ABCC-B68CA729AF1F}"/>
              </a:ext>
            </a:extLst>
          </p:cNvPr>
          <p:cNvSpPr txBox="1"/>
          <p:nvPr/>
        </p:nvSpPr>
        <p:spPr>
          <a:xfrm>
            <a:off x="4021990" y="6048907"/>
            <a:ext cx="2302610" cy="738664"/>
          </a:xfrm>
          <a:custGeom>
            <a:avLst/>
            <a:gdLst>
              <a:gd name="connsiteX0" fmla="*/ 0 w 2302610"/>
              <a:gd name="connsiteY0" fmla="*/ 0 h 738664"/>
              <a:gd name="connsiteX1" fmla="*/ 575653 w 2302610"/>
              <a:gd name="connsiteY1" fmla="*/ 0 h 738664"/>
              <a:gd name="connsiteX2" fmla="*/ 1151305 w 2302610"/>
              <a:gd name="connsiteY2" fmla="*/ 0 h 738664"/>
              <a:gd name="connsiteX3" fmla="*/ 1680905 w 2302610"/>
              <a:gd name="connsiteY3" fmla="*/ 0 h 738664"/>
              <a:gd name="connsiteX4" fmla="*/ 2302610 w 2302610"/>
              <a:gd name="connsiteY4" fmla="*/ 0 h 738664"/>
              <a:gd name="connsiteX5" fmla="*/ 2302610 w 2302610"/>
              <a:gd name="connsiteY5" fmla="*/ 376719 h 738664"/>
              <a:gd name="connsiteX6" fmla="*/ 2302610 w 2302610"/>
              <a:gd name="connsiteY6" fmla="*/ 738664 h 738664"/>
              <a:gd name="connsiteX7" fmla="*/ 1796036 w 2302610"/>
              <a:gd name="connsiteY7" fmla="*/ 738664 h 738664"/>
              <a:gd name="connsiteX8" fmla="*/ 1174331 w 2302610"/>
              <a:gd name="connsiteY8" fmla="*/ 738664 h 738664"/>
              <a:gd name="connsiteX9" fmla="*/ 598679 w 2302610"/>
              <a:gd name="connsiteY9" fmla="*/ 738664 h 738664"/>
              <a:gd name="connsiteX10" fmla="*/ 0 w 2302610"/>
              <a:gd name="connsiteY10" fmla="*/ 738664 h 738664"/>
              <a:gd name="connsiteX11" fmla="*/ 0 w 2302610"/>
              <a:gd name="connsiteY11" fmla="*/ 361945 h 738664"/>
              <a:gd name="connsiteX12" fmla="*/ 0 w 2302610"/>
              <a:gd name="connsiteY12" fmla="*/ 0 h 73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02610" h="738664" fill="none" extrusionOk="0">
                <a:moveTo>
                  <a:pt x="0" y="0"/>
                </a:moveTo>
                <a:cubicBezTo>
                  <a:pt x="163058" y="-5489"/>
                  <a:pt x="352104" y="8977"/>
                  <a:pt x="575653" y="0"/>
                </a:cubicBezTo>
                <a:cubicBezTo>
                  <a:pt x="799202" y="-8977"/>
                  <a:pt x="864268" y="6339"/>
                  <a:pt x="1151305" y="0"/>
                </a:cubicBezTo>
                <a:cubicBezTo>
                  <a:pt x="1438342" y="-6339"/>
                  <a:pt x="1467340" y="-13324"/>
                  <a:pt x="1680905" y="0"/>
                </a:cubicBezTo>
                <a:cubicBezTo>
                  <a:pt x="1894470" y="13324"/>
                  <a:pt x="2163661" y="-4287"/>
                  <a:pt x="2302610" y="0"/>
                </a:cubicBezTo>
                <a:cubicBezTo>
                  <a:pt x="2287657" y="187329"/>
                  <a:pt x="2287891" y="288569"/>
                  <a:pt x="2302610" y="376719"/>
                </a:cubicBezTo>
                <a:cubicBezTo>
                  <a:pt x="2317329" y="464869"/>
                  <a:pt x="2317369" y="646944"/>
                  <a:pt x="2302610" y="738664"/>
                </a:cubicBezTo>
                <a:cubicBezTo>
                  <a:pt x="2168435" y="725670"/>
                  <a:pt x="1956887" y="722754"/>
                  <a:pt x="1796036" y="738664"/>
                </a:cubicBezTo>
                <a:cubicBezTo>
                  <a:pt x="1635185" y="754574"/>
                  <a:pt x="1466203" y="729452"/>
                  <a:pt x="1174331" y="738664"/>
                </a:cubicBezTo>
                <a:cubicBezTo>
                  <a:pt x="882459" y="747876"/>
                  <a:pt x="881941" y="718810"/>
                  <a:pt x="598679" y="738664"/>
                </a:cubicBezTo>
                <a:cubicBezTo>
                  <a:pt x="315417" y="758518"/>
                  <a:pt x="265185" y="748560"/>
                  <a:pt x="0" y="738664"/>
                </a:cubicBezTo>
                <a:cubicBezTo>
                  <a:pt x="-13274" y="580941"/>
                  <a:pt x="9295" y="452421"/>
                  <a:pt x="0" y="361945"/>
                </a:cubicBezTo>
                <a:cubicBezTo>
                  <a:pt x="-9295" y="271469"/>
                  <a:pt x="-4008" y="139640"/>
                  <a:pt x="0" y="0"/>
                </a:cubicBezTo>
                <a:close/>
              </a:path>
              <a:path w="2302610" h="738664" stroke="0" extrusionOk="0">
                <a:moveTo>
                  <a:pt x="0" y="0"/>
                </a:moveTo>
                <a:cubicBezTo>
                  <a:pt x="155461" y="2287"/>
                  <a:pt x="414594" y="-7577"/>
                  <a:pt x="621705" y="0"/>
                </a:cubicBezTo>
                <a:cubicBezTo>
                  <a:pt x="828816" y="7577"/>
                  <a:pt x="1057830" y="-28738"/>
                  <a:pt x="1243409" y="0"/>
                </a:cubicBezTo>
                <a:cubicBezTo>
                  <a:pt x="1428988" y="28738"/>
                  <a:pt x="1623580" y="11737"/>
                  <a:pt x="1749984" y="0"/>
                </a:cubicBezTo>
                <a:cubicBezTo>
                  <a:pt x="1876389" y="-11737"/>
                  <a:pt x="2122515" y="-1927"/>
                  <a:pt x="2302610" y="0"/>
                </a:cubicBezTo>
                <a:cubicBezTo>
                  <a:pt x="2311706" y="173215"/>
                  <a:pt x="2308170" y="265164"/>
                  <a:pt x="2302610" y="354559"/>
                </a:cubicBezTo>
                <a:cubicBezTo>
                  <a:pt x="2297050" y="443954"/>
                  <a:pt x="2310395" y="598272"/>
                  <a:pt x="2302610" y="738664"/>
                </a:cubicBezTo>
                <a:cubicBezTo>
                  <a:pt x="2096126" y="723245"/>
                  <a:pt x="1967453" y="758666"/>
                  <a:pt x="1680905" y="738664"/>
                </a:cubicBezTo>
                <a:cubicBezTo>
                  <a:pt x="1394358" y="718662"/>
                  <a:pt x="1295724" y="728198"/>
                  <a:pt x="1174331" y="738664"/>
                </a:cubicBezTo>
                <a:cubicBezTo>
                  <a:pt x="1052938" y="749130"/>
                  <a:pt x="781255" y="735283"/>
                  <a:pt x="598679" y="738664"/>
                </a:cubicBezTo>
                <a:cubicBezTo>
                  <a:pt x="416103" y="742045"/>
                  <a:pt x="211003" y="732059"/>
                  <a:pt x="0" y="738664"/>
                </a:cubicBezTo>
                <a:cubicBezTo>
                  <a:pt x="-4718" y="588155"/>
                  <a:pt x="4042" y="535387"/>
                  <a:pt x="0" y="391492"/>
                </a:cubicBezTo>
                <a:cubicBezTo>
                  <a:pt x="-4042" y="247597"/>
                  <a:pt x="-9859" y="172644"/>
                  <a:pt x="0" y="0"/>
                </a:cubicBezTo>
                <a:close/>
              </a:path>
            </a:pathLst>
          </a:custGeom>
          <a:solidFill>
            <a:schemeClr val="bg1"/>
          </a:solidFill>
          <a:ln>
            <a:solidFill>
              <a:srgbClr val="7030A0"/>
            </a:solidFill>
            <a:extLst>
              <a:ext uri="{C807C97D-BFC1-408E-A445-0C87EB9F89A2}">
                <ask:lineSketchStyleProps xmlns:ask="http://schemas.microsoft.com/office/drawing/2018/sketchyshapes" sd="1725446443">
                  <a:prstGeom prst="rect">
                    <a:avLst/>
                  </a:prstGeom>
                  <ask:type>
                    <ask:lineSketchFreehand/>
                  </ask:type>
                </ask:lineSketchStyleProps>
              </a:ext>
            </a:extLst>
          </a:ln>
        </p:spPr>
        <p:txBody>
          <a:bodyPr wrap="square" rtlCol="0">
            <a:spAutoFit/>
          </a:bodyPr>
          <a:lstStyle/>
          <a:p>
            <a:pPr algn="ctr"/>
            <a:r>
              <a:rPr lang="en-GB" sz="1400" dirty="0">
                <a:solidFill>
                  <a:schemeClr val="tx1"/>
                </a:solidFill>
              </a:rPr>
              <a:t>Charlies I was accused of </a:t>
            </a:r>
            <a:r>
              <a:rPr lang="en-GB" sz="1400" b="1" dirty="0">
                <a:solidFill>
                  <a:schemeClr val="tx1"/>
                </a:solidFill>
              </a:rPr>
              <a:t>treason</a:t>
            </a:r>
            <a:r>
              <a:rPr lang="en-GB" sz="1400" dirty="0">
                <a:solidFill>
                  <a:schemeClr val="tx1"/>
                </a:solidFill>
              </a:rPr>
              <a:t>. Execution was his punishment. </a:t>
            </a:r>
          </a:p>
        </p:txBody>
      </p:sp>
      <p:sp>
        <p:nvSpPr>
          <p:cNvPr id="26" name="TextBox 25">
            <a:extLst>
              <a:ext uri="{FF2B5EF4-FFF2-40B4-BE49-F238E27FC236}">
                <a16:creationId xmlns:a16="http://schemas.microsoft.com/office/drawing/2014/main" id="{9F57BF95-ADB7-46EB-A652-051BBD293558}"/>
              </a:ext>
            </a:extLst>
          </p:cNvPr>
          <p:cNvSpPr txBox="1"/>
          <p:nvPr/>
        </p:nvSpPr>
        <p:spPr>
          <a:xfrm>
            <a:off x="753676" y="8544237"/>
            <a:ext cx="1795799" cy="738664"/>
          </a:xfrm>
          <a:custGeom>
            <a:avLst/>
            <a:gdLst>
              <a:gd name="connsiteX0" fmla="*/ 0 w 1795799"/>
              <a:gd name="connsiteY0" fmla="*/ 0 h 738664"/>
              <a:gd name="connsiteX1" fmla="*/ 562684 w 1795799"/>
              <a:gd name="connsiteY1" fmla="*/ 0 h 738664"/>
              <a:gd name="connsiteX2" fmla="*/ 1143325 w 1795799"/>
              <a:gd name="connsiteY2" fmla="*/ 0 h 738664"/>
              <a:gd name="connsiteX3" fmla="*/ 1795799 w 1795799"/>
              <a:gd name="connsiteY3" fmla="*/ 0 h 738664"/>
              <a:gd name="connsiteX4" fmla="*/ 1795799 w 1795799"/>
              <a:gd name="connsiteY4" fmla="*/ 369332 h 738664"/>
              <a:gd name="connsiteX5" fmla="*/ 1795799 w 1795799"/>
              <a:gd name="connsiteY5" fmla="*/ 738664 h 738664"/>
              <a:gd name="connsiteX6" fmla="*/ 1233115 w 1795799"/>
              <a:gd name="connsiteY6" fmla="*/ 738664 h 738664"/>
              <a:gd name="connsiteX7" fmla="*/ 652474 w 1795799"/>
              <a:gd name="connsiteY7" fmla="*/ 738664 h 738664"/>
              <a:gd name="connsiteX8" fmla="*/ 0 w 1795799"/>
              <a:gd name="connsiteY8" fmla="*/ 738664 h 738664"/>
              <a:gd name="connsiteX9" fmla="*/ 0 w 1795799"/>
              <a:gd name="connsiteY9" fmla="*/ 361945 h 738664"/>
              <a:gd name="connsiteX10" fmla="*/ 0 w 1795799"/>
              <a:gd name="connsiteY10" fmla="*/ 0 h 73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5799" h="738664" fill="none" extrusionOk="0">
                <a:moveTo>
                  <a:pt x="0" y="0"/>
                </a:moveTo>
                <a:cubicBezTo>
                  <a:pt x="215413" y="8843"/>
                  <a:pt x="342984" y="16813"/>
                  <a:pt x="562684" y="0"/>
                </a:cubicBezTo>
                <a:cubicBezTo>
                  <a:pt x="782384" y="-16813"/>
                  <a:pt x="943158" y="-20757"/>
                  <a:pt x="1143325" y="0"/>
                </a:cubicBezTo>
                <a:cubicBezTo>
                  <a:pt x="1343492" y="20757"/>
                  <a:pt x="1626034" y="-2067"/>
                  <a:pt x="1795799" y="0"/>
                </a:cubicBezTo>
                <a:cubicBezTo>
                  <a:pt x="1807612" y="92663"/>
                  <a:pt x="1783413" y="208609"/>
                  <a:pt x="1795799" y="369332"/>
                </a:cubicBezTo>
                <a:cubicBezTo>
                  <a:pt x="1808185" y="530055"/>
                  <a:pt x="1796409" y="587461"/>
                  <a:pt x="1795799" y="738664"/>
                </a:cubicBezTo>
                <a:cubicBezTo>
                  <a:pt x="1618825" y="743131"/>
                  <a:pt x="1463411" y="736309"/>
                  <a:pt x="1233115" y="738664"/>
                </a:cubicBezTo>
                <a:cubicBezTo>
                  <a:pt x="1002819" y="741019"/>
                  <a:pt x="936056" y="726889"/>
                  <a:pt x="652474" y="738664"/>
                </a:cubicBezTo>
                <a:cubicBezTo>
                  <a:pt x="368892" y="750439"/>
                  <a:pt x="294680" y="771219"/>
                  <a:pt x="0" y="738664"/>
                </a:cubicBezTo>
                <a:cubicBezTo>
                  <a:pt x="11139" y="566208"/>
                  <a:pt x="10540" y="479142"/>
                  <a:pt x="0" y="361945"/>
                </a:cubicBezTo>
                <a:cubicBezTo>
                  <a:pt x="-10540" y="244748"/>
                  <a:pt x="-10214" y="153797"/>
                  <a:pt x="0" y="0"/>
                </a:cubicBezTo>
                <a:close/>
              </a:path>
              <a:path w="1795799" h="738664" stroke="0" extrusionOk="0">
                <a:moveTo>
                  <a:pt x="0" y="0"/>
                </a:moveTo>
                <a:cubicBezTo>
                  <a:pt x="133864" y="8342"/>
                  <a:pt x="436558" y="-26923"/>
                  <a:pt x="634516" y="0"/>
                </a:cubicBezTo>
                <a:cubicBezTo>
                  <a:pt x="832474" y="26923"/>
                  <a:pt x="953625" y="-8165"/>
                  <a:pt x="1269031" y="0"/>
                </a:cubicBezTo>
                <a:cubicBezTo>
                  <a:pt x="1584437" y="8165"/>
                  <a:pt x="1610176" y="-10208"/>
                  <a:pt x="1795799" y="0"/>
                </a:cubicBezTo>
                <a:cubicBezTo>
                  <a:pt x="1799328" y="114346"/>
                  <a:pt x="1804469" y="230335"/>
                  <a:pt x="1795799" y="384105"/>
                </a:cubicBezTo>
                <a:cubicBezTo>
                  <a:pt x="1787129" y="537875"/>
                  <a:pt x="1801359" y="649269"/>
                  <a:pt x="1795799" y="738664"/>
                </a:cubicBezTo>
                <a:cubicBezTo>
                  <a:pt x="1643756" y="735071"/>
                  <a:pt x="1367806" y="761492"/>
                  <a:pt x="1251073" y="738664"/>
                </a:cubicBezTo>
                <a:cubicBezTo>
                  <a:pt x="1134340" y="715836"/>
                  <a:pt x="901250" y="720479"/>
                  <a:pt x="688390" y="738664"/>
                </a:cubicBezTo>
                <a:cubicBezTo>
                  <a:pt x="475530" y="756849"/>
                  <a:pt x="223207" y="718013"/>
                  <a:pt x="0" y="738664"/>
                </a:cubicBezTo>
                <a:cubicBezTo>
                  <a:pt x="13159" y="615174"/>
                  <a:pt x="16766" y="523967"/>
                  <a:pt x="0" y="369332"/>
                </a:cubicBezTo>
                <a:cubicBezTo>
                  <a:pt x="-16766" y="214697"/>
                  <a:pt x="15327" y="81634"/>
                  <a:pt x="0" y="0"/>
                </a:cubicBezTo>
                <a:close/>
              </a:path>
            </a:pathLst>
          </a:custGeom>
          <a:solidFill>
            <a:schemeClr val="bg1"/>
          </a:solidFill>
          <a:ln>
            <a:solidFill>
              <a:srgbClr val="7030A0"/>
            </a:solidFill>
            <a:extLst>
              <a:ext uri="{C807C97D-BFC1-408E-A445-0C87EB9F89A2}">
                <ask:lineSketchStyleProps xmlns:ask="http://schemas.microsoft.com/office/drawing/2018/sketchyshapes" sd="1725446443">
                  <a:prstGeom prst="rect">
                    <a:avLst/>
                  </a:prstGeom>
                  <ask:type>
                    <ask:lineSketchFreehand/>
                  </ask:type>
                </ask:lineSketchStyleProps>
              </a:ext>
            </a:extLst>
          </a:ln>
        </p:spPr>
        <p:txBody>
          <a:bodyPr wrap="square" rtlCol="0">
            <a:spAutoFit/>
          </a:bodyPr>
          <a:lstStyle/>
          <a:p>
            <a:pPr algn="ctr"/>
            <a:r>
              <a:rPr lang="en-GB" sz="1400" dirty="0">
                <a:solidFill>
                  <a:schemeClr val="tx1"/>
                </a:solidFill>
              </a:rPr>
              <a:t>The execution of Charles I is an example of </a:t>
            </a:r>
            <a:r>
              <a:rPr lang="en-GB" sz="1400" b="1" dirty="0">
                <a:solidFill>
                  <a:schemeClr val="tx1"/>
                </a:solidFill>
              </a:rPr>
              <a:t>regicide. </a:t>
            </a:r>
          </a:p>
        </p:txBody>
      </p:sp>
      <p:sp>
        <p:nvSpPr>
          <p:cNvPr id="27" name="TextBox 26">
            <a:extLst>
              <a:ext uri="{FF2B5EF4-FFF2-40B4-BE49-F238E27FC236}">
                <a16:creationId xmlns:a16="http://schemas.microsoft.com/office/drawing/2014/main" id="{1B40919A-CA07-40D2-8233-175F80FFAFD7}"/>
              </a:ext>
            </a:extLst>
          </p:cNvPr>
          <p:cNvSpPr txBox="1"/>
          <p:nvPr/>
        </p:nvSpPr>
        <p:spPr>
          <a:xfrm>
            <a:off x="4427472" y="7435517"/>
            <a:ext cx="1795799" cy="523220"/>
          </a:xfrm>
          <a:custGeom>
            <a:avLst/>
            <a:gdLst>
              <a:gd name="connsiteX0" fmla="*/ 0 w 1795799"/>
              <a:gd name="connsiteY0" fmla="*/ 0 h 523220"/>
              <a:gd name="connsiteX1" fmla="*/ 580642 w 1795799"/>
              <a:gd name="connsiteY1" fmla="*/ 0 h 523220"/>
              <a:gd name="connsiteX2" fmla="*/ 1125367 w 1795799"/>
              <a:gd name="connsiteY2" fmla="*/ 0 h 523220"/>
              <a:gd name="connsiteX3" fmla="*/ 1795799 w 1795799"/>
              <a:gd name="connsiteY3" fmla="*/ 0 h 523220"/>
              <a:gd name="connsiteX4" fmla="*/ 1795799 w 1795799"/>
              <a:gd name="connsiteY4" fmla="*/ 523220 h 523220"/>
              <a:gd name="connsiteX5" fmla="*/ 1197199 w 1795799"/>
              <a:gd name="connsiteY5" fmla="*/ 523220 h 523220"/>
              <a:gd name="connsiteX6" fmla="*/ 652474 w 1795799"/>
              <a:gd name="connsiteY6" fmla="*/ 523220 h 523220"/>
              <a:gd name="connsiteX7" fmla="*/ 0 w 1795799"/>
              <a:gd name="connsiteY7" fmla="*/ 523220 h 523220"/>
              <a:gd name="connsiteX8" fmla="*/ 0 w 1795799"/>
              <a:gd name="connsiteY8"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5799" h="523220" fill="none" extrusionOk="0">
                <a:moveTo>
                  <a:pt x="0" y="0"/>
                </a:moveTo>
                <a:cubicBezTo>
                  <a:pt x="147655" y="-10635"/>
                  <a:pt x="455650" y="-24114"/>
                  <a:pt x="580642" y="0"/>
                </a:cubicBezTo>
                <a:cubicBezTo>
                  <a:pt x="705634" y="24114"/>
                  <a:pt x="1009140" y="-4703"/>
                  <a:pt x="1125367" y="0"/>
                </a:cubicBezTo>
                <a:cubicBezTo>
                  <a:pt x="1241595" y="4703"/>
                  <a:pt x="1576313" y="-546"/>
                  <a:pt x="1795799" y="0"/>
                </a:cubicBezTo>
                <a:cubicBezTo>
                  <a:pt x="1812798" y="148687"/>
                  <a:pt x="1784306" y="309547"/>
                  <a:pt x="1795799" y="523220"/>
                </a:cubicBezTo>
                <a:cubicBezTo>
                  <a:pt x="1567015" y="508735"/>
                  <a:pt x="1399982" y="530965"/>
                  <a:pt x="1197199" y="523220"/>
                </a:cubicBezTo>
                <a:cubicBezTo>
                  <a:pt x="994416" y="515475"/>
                  <a:pt x="882943" y="530819"/>
                  <a:pt x="652474" y="523220"/>
                </a:cubicBezTo>
                <a:cubicBezTo>
                  <a:pt x="422005" y="515621"/>
                  <a:pt x="149958" y="548182"/>
                  <a:pt x="0" y="523220"/>
                </a:cubicBezTo>
                <a:cubicBezTo>
                  <a:pt x="18353" y="312598"/>
                  <a:pt x="-6197" y="210340"/>
                  <a:pt x="0" y="0"/>
                </a:cubicBezTo>
                <a:close/>
              </a:path>
              <a:path w="1795799" h="523220" stroke="0" extrusionOk="0">
                <a:moveTo>
                  <a:pt x="0" y="0"/>
                </a:moveTo>
                <a:cubicBezTo>
                  <a:pt x="133864" y="8342"/>
                  <a:pt x="436558" y="-26923"/>
                  <a:pt x="634516" y="0"/>
                </a:cubicBezTo>
                <a:cubicBezTo>
                  <a:pt x="832474" y="26923"/>
                  <a:pt x="953625" y="-8165"/>
                  <a:pt x="1269031" y="0"/>
                </a:cubicBezTo>
                <a:cubicBezTo>
                  <a:pt x="1584437" y="8165"/>
                  <a:pt x="1610176" y="-10208"/>
                  <a:pt x="1795799" y="0"/>
                </a:cubicBezTo>
                <a:cubicBezTo>
                  <a:pt x="1811849" y="146591"/>
                  <a:pt x="1776485" y="305608"/>
                  <a:pt x="1795799" y="523220"/>
                </a:cubicBezTo>
                <a:cubicBezTo>
                  <a:pt x="1609630" y="497635"/>
                  <a:pt x="1440293" y="499472"/>
                  <a:pt x="1251073" y="523220"/>
                </a:cubicBezTo>
                <a:cubicBezTo>
                  <a:pt x="1061853" y="546968"/>
                  <a:pt x="810156" y="526365"/>
                  <a:pt x="688390" y="523220"/>
                </a:cubicBezTo>
                <a:cubicBezTo>
                  <a:pt x="566624" y="520075"/>
                  <a:pt x="172493" y="489094"/>
                  <a:pt x="0" y="523220"/>
                </a:cubicBezTo>
                <a:cubicBezTo>
                  <a:pt x="-21261" y="365099"/>
                  <a:pt x="-13919" y="197665"/>
                  <a:pt x="0" y="0"/>
                </a:cubicBezTo>
                <a:close/>
              </a:path>
            </a:pathLst>
          </a:custGeom>
          <a:solidFill>
            <a:schemeClr val="bg1"/>
          </a:solidFill>
          <a:ln>
            <a:solidFill>
              <a:srgbClr val="7030A0"/>
            </a:solidFill>
            <a:extLst>
              <a:ext uri="{C807C97D-BFC1-408E-A445-0C87EB9F89A2}">
                <ask:lineSketchStyleProps xmlns:ask="http://schemas.microsoft.com/office/drawing/2018/sketchyshapes" sd="1725446443">
                  <a:prstGeom prst="rect">
                    <a:avLst/>
                  </a:prstGeom>
                  <ask:type>
                    <ask:lineSketchFreehand/>
                  </ask:type>
                </ask:lineSketchStyleProps>
              </a:ext>
            </a:extLst>
          </a:ln>
        </p:spPr>
        <p:txBody>
          <a:bodyPr wrap="square" rtlCol="0">
            <a:spAutoFit/>
          </a:bodyPr>
          <a:lstStyle/>
          <a:p>
            <a:pPr algn="ctr"/>
            <a:r>
              <a:rPr lang="en-GB" sz="1400" dirty="0">
                <a:solidFill>
                  <a:schemeClr val="tx1"/>
                </a:solidFill>
              </a:rPr>
              <a:t>Charles was executed in 1649.</a:t>
            </a:r>
          </a:p>
        </p:txBody>
      </p:sp>
      <p:sp>
        <p:nvSpPr>
          <p:cNvPr id="29" name="TextBox 28">
            <a:extLst>
              <a:ext uri="{FF2B5EF4-FFF2-40B4-BE49-F238E27FC236}">
                <a16:creationId xmlns:a16="http://schemas.microsoft.com/office/drawing/2014/main" id="{5E216F4E-3073-46D6-919C-C74A887715F1}"/>
              </a:ext>
            </a:extLst>
          </p:cNvPr>
          <p:cNvSpPr txBox="1"/>
          <p:nvPr/>
        </p:nvSpPr>
        <p:spPr>
          <a:xfrm>
            <a:off x="649633" y="7010623"/>
            <a:ext cx="1795799" cy="738664"/>
          </a:xfrm>
          <a:custGeom>
            <a:avLst/>
            <a:gdLst>
              <a:gd name="connsiteX0" fmla="*/ 0 w 1795799"/>
              <a:gd name="connsiteY0" fmla="*/ 0 h 738664"/>
              <a:gd name="connsiteX1" fmla="*/ 562684 w 1795799"/>
              <a:gd name="connsiteY1" fmla="*/ 0 h 738664"/>
              <a:gd name="connsiteX2" fmla="*/ 1143325 w 1795799"/>
              <a:gd name="connsiteY2" fmla="*/ 0 h 738664"/>
              <a:gd name="connsiteX3" fmla="*/ 1795799 w 1795799"/>
              <a:gd name="connsiteY3" fmla="*/ 0 h 738664"/>
              <a:gd name="connsiteX4" fmla="*/ 1795799 w 1795799"/>
              <a:gd name="connsiteY4" fmla="*/ 369332 h 738664"/>
              <a:gd name="connsiteX5" fmla="*/ 1795799 w 1795799"/>
              <a:gd name="connsiteY5" fmla="*/ 738664 h 738664"/>
              <a:gd name="connsiteX6" fmla="*/ 1233115 w 1795799"/>
              <a:gd name="connsiteY6" fmla="*/ 738664 h 738664"/>
              <a:gd name="connsiteX7" fmla="*/ 652474 w 1795799"/>
              <a:gd name="connsiteY7" fmla="*/ 738664 h 738664"/>
              <a:gd name="connsiteX8" fmla="*/ 0 w 1795799"/>
              <a:gd name="connsiteY8" fmla="*/ 738664 h 738664"/>
              <a:gd name="connsiteX9" fmla="*/ 0 w 1795799"/>
              <a:gd name="connsiteY9" fmla="*/ 361945 h 738664"/>
              <a:gd name="connsiteX10" fmla="*/ 0 w 1795799"/>
              <a:gd name="connsiteY10" fmla="*/ 0 h 73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5799" h="738664" fill="none" extrusionOk="0">
                <a:moveTo>
                  <a:pt x="0" y="0"/>
                </a:moveTo>
                <a:cubicBezTo>
                  <a:pt x="215413" y="8843"/>
                  <a:pt x="342984" y="16813"/>
                  <a:pt x="562684" y="0"/>
                </a:cubicBezTo>
                <a:cubicBezTo>
                  <a:pt x="782384" y="-16813"/>
                  <a:pt x="943158" y="-20757"/>
                  <a:pt x="1143325" y="0"/>
                </a:cubicBezTo>
                <a:cubicBezTo>
                  <a:pt x="1343492" y="20757"/>
                  <a:pt x="1626034" y="-2067"/>
                  <a:pt x="1795799" y="0"/>
                </a:cubicBezTo>
                <a:cubicBezTo>
                  <a:pt x="1807612" y="92663"/>
                  <a:pt x="1783413" y="208609"/>
                  <a:pt x="1795799" y="369332"/>
                </a:cubicBezTo>
                <a:cubicBezTo>
                  <a:pt x="1808185" y="530055"/>
                  <a:pt x="1796409" y="587461"/>
                  <a:pt x="1795799" y="738664"/>
                </a:cubicBezTo>
                <a:cubicBezTo>
                  <a:pt x="1618825" y="743131"/>
                  <a:pt x="1463411" y="736309"/>
                  <a:pt x="1233115" y="738664"/>
                </a:cubicBezTo>
                <a:cubicBezTo>
                  <a:pt x="1002819" y="741019"/>
                  <a:pt x="936056" y="726889"/>
                  <a:pt x="652474" y="738664"/>
                </a:cubicBezTo>
                <a:cubicBezTo>
                  <a:pt x="368892" y="750439"/>
                  <a:pt x="294680" y="771219"/>
                  <a:pt x="0" y="738664"/>
                </a:cubicBezTo>
                <a:cubicBezTo>
                  <a:pt x="11139" y="566208"/>
                  <a:pt x="10540" y="479142"/>
                  <a:pt x="0" y="361945"/>
                </a:cubicBezTo>
                <a:cubicBezTo>
                  <a:pt x="-10540" y="244748"/>
                  <a:pt x="-10214" y="153797"/>
                  <a:pt x="0" y="0"/>
                </a:cubicBezTo>
                <a:close/>
              </a:path>
              <a:path w="1795799" h="738664" stroke="0" extrusionOk="0">
                <a:moveTo>
                  <a:pt x="0" y="0"/>
                </a:moveTo>
                <a:cubicBezTo>
                  <a:pt x="133864" y="8342"/>
                  <a:pt x="436558" y="-26923"/>
                  <a:pt x="634516" y="0"/>
                </a:cubicBezTo>
                <a:cubicBezTo>
                  <a:pt x="832474" y="26923"/>
                  <a:pt x="953625" y="-8165"/>
                  <a:pt x="1269031" y="0"/>
                </a:cubicBezTo>
                <a:cubicBezTo>
                  <a:pt x="1584437" y="8165"/>
                  <a:pt x="1610176" y="-10208"/>
                  <a:pt x="1795799" y="0"/>
                </a:cubicBezTo>
                <a:cubicBezTo>
                  <a:pt x="1799328" y="114346"/>
                  <a:pt x="1804469" y="230335"/>
                  <a:pt x="1795799" y="384105"/>
                </a:cubicBezTo>
                <a:cubicBezTo>
                  <a:pt x="1787129" y="537875"/>
                  <a:pt x="1801359" y="649269"/>
                  <a:pt x="1795799" y="738664"/>
                </a:cubicBezTo>
                <a:cubicBezTo>
                  <a:pt x="1643756" y="735071"/>
                  <a:pt x="1367806" y="761492"/>
                  <a:pt x="1251073" y="738664"/>
                </a:cubicBezTo>
                <a:cubicBezTo>
                  <a:pt x="1134340" y="715836"/>
                  <a:pt x="901250" y="720479"/>
                  <a:pt x="688390" y="738664"/>
                </a:cubicBezTo>
                <a:cubicBezTo>
                  <a:pt x="475530" y="756849"/>
                  <a:pt x="223207" y="718013"/>
                  <a:pt x="0" y="738664"/>
                </a:cubicBezTo>
                <a:cubicBezTo>
                  <a:pt x="13159" y="615174"/>
                  <a:pt x="16766" y="523967"/>
                  <a:pt x="0" y="369332"/>
                </a:cubicBezTo>
                <a:cubicBezTo>
                  <a:pt x="-16766" y="214697"/>
                  <a:pt x="15327" y="81634"/>
                  <a:pt x="0" y="0"/>
                </a:cubicBezTo>
                <a:close/>
              </a:path>
            </a:pathLst>
          </a:custGeom>
          <a:solidFill>
            <a:schemeClr val="bg1"/>
          </a:solidFill>
          <a:ln>
            <a:solidFill>
              <a:srgbClr val="7030A0"/>
            </a:solidFill>
            <a:extLst>
              <a:ext uri="{C807C97D-BFC1-408E-A445-0C87EB9F89A2}">
                <ask:lineSketchStyleProps xmlns:ask="http://schemas.microsoft.com/office/drawing/2018/sketchyshapes" sd="1725446443">
                  <a:prstGeom prst="rect">
                    <a:avLst/>
                  </a:prstGeom>
                  <ask:type>
                    <ask:lineSketchFreehand/>
                  </ask:type>
                </ask:lineSketchStyleProps>
              </a:ext>
            </a:extLst>
          </a:ln>
        </p:spPr>
        <p:txBody>
          <a:bodyPr wrap="square" rtlCol="0">
            <a:spAutoFit/>
          </a:bodyPr>
          <a:lstStyle/>
          <a:p>
            <a:pPr algn="ctr"/>
            <a:r>
              <a:rPr lang="en-GB" sz="1400" dirty="0">
                <a:solidFill>
                  <a:schemeClr val="tx1"/>
                </a:solidFill>
              </a:rPr>
              <a:t>Charles was executed at Whitehall in London. </a:t>
            </a:r>
          </a:p>
        </p:txBody>
      </p:sp>
      <p:sp>
        <p:nvSpPr>
          <p:cNvPr id="30" name="TextBox 29">
            <a:extLst>
              <a:ext uri="{FF2B5EF4-FFF2-40B4-BE49-F238E27FC236}">
                <a16:creationId xmlns:a16="http://schemas.microsoft.com/office/drawing/2014/main" id="{5C263331-F5A4-4753-A025-568CDAF45052}"/>
              </a:ext>
            </a:extLst>
          </p:cNvPr>
          <p:cNvSpPr txBox="1"/>
          <p:nvPr/>
        </p:nvSpPr>
        <p:spPr>
          <a:xfrm>
            <a:off x="2984173" y="8474314"/>
            <a:ext cx="3340427" cy="954107"/>
          </a:xfrm>
          <a:custGeom>
            <a:avLst/>
            <a:gdLst>
              <a:gd name="connsiteX0" fmla="*/ 0 w 3340427"/>
              <a:gd name="connsiteY0" fmla="*/ 0 h 954107"/>
              <a:gd name="connsiteX1" fmla="*/ 601277 w 3340427"/>
              <a:gd name="connsiteY1" fmla="*/ 0 h 954107"/>
              <a:gd name="connsiteX2" fmla="*/ 1202554 w 3340427"/>
              <a:gd name="connsiteY2" fmla="*/ 0 h 954107"/>
              <a:gd name="connsiteX3" fmla="*/ 1904043 w 3340427"/>
              <a:gd name="connsiteY3" fmla="*/ 0 h 954107"/>
              <a:gd name="connsiteX4" fmla="*/ 2538725 w 3340427"/>
              <a:gd name="connsiteY4" fmla="*/ 0 h 954107"/>
              <a:gd name="connsiteX5" fmla="*/ 3340427 w 3340427"/>
              <a:gd name="connsiteY5" fmla="*/ 0 h 954107"/>
              <a:gd name="connsiteX6" fmla="*/ 3340427 w 3340427"/>
              <a:gd name="connsiteY6" fmla="*/ 486595 h 954107"/>
              <a:gd name="connsiteX7" fmla="*/ 3340427 w 3340427"/>
              <a:gd name="connsiteY7" fmla="*/ 954107 h 954107"/>
              <a:gd name="connsiteX8" fmla="*/ 2772554 w 3340427"/>
              <a:gd name="connsiteY8" fmla="*/ 954107 h 954107"/>
              <a:gd name="connsiteX9" fmla="*/ 2071065 w 3340427"/>
              <a:gd name="connsiteY9" fmla="*/ 954107 h 954107"/>
              <a:gd name="connsiteX10" fmla="*/ 1503192 w 3340427"/>
              <a:gd name="connsiteY10" fmla="*/ 954107 h 954107"/>
              <a:gd name="connsiteX11" fmla="*/ 835107 w 3340427"/>
              <a:gd name="connsiteY11" fmla="*/ 954107 h 954107"/>
              <a:gd name="connsiteX12" fmla="*/ 0 w 3340427"/>
              <a:gd name="connsiteY12" fmla="*/ 954107 h 954107"/>
              <a:gd name="connsiteX13" fmla="*/ 0 w 3340427"/>
              <a:gd name="connsiteY13" fmla="*/ 467512 h 954107"/>
              <a:gd name="connsiteX14" fmla="*/ 0 w 3340427"/>
              <a:gd name="connsiteY14" fmla="*/ 0 h 95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40427" h="954107" fill="none" extrusionOk="0">
                <a:moveTo>
                  <a:pt x="0" y="0"/>
                </a:moveTo>
                <a:cubicBezTo>
                  <a:pt x="228545" y="-9765"/>
                  <a:pt x="417110" y="-8564"/>
                  <a:pt x="601277" y="0"/>
                </a:cubicBezTo>
                <a:cubicBezTo>
                  <a:pt x="785444" y="8564"/>
                  <a:pt x="970810" y="-6466"/>
                  <a:pt x="1202554" y="0"/>
                </a:cubicBezTo>
                <a:cubicBezTo>
                  <a:pt x="1434298" y="6466"/>
                  <a:pt x="1594729" y="19270"/>
                  <a:pt x="1904043" y="0"/>
                </a:cubicBezTo>
                <a:cubicBezTo>
                  <a:pt x="2213357" y="-19270"/>
                  <a:pt x="2340331" y="23008"/>
                  <a:pt x="2538725" y="0"/>
                </a:cubicBezTo>
                <a:cubicBezTo>
                  <a:pt x="2737119" y="-23008"/>
                  <a:pt x="3172926" y="-34974"/>
                  <a:pt x="3340427" y="0"/>
                </a:cubicBezTo>
                <a:cubicBezTo>
                  <a:pt x="3323899" y="146007"/>
                  <a:pt x="3359959" y="270057"/>
                  <a:pt x="3340427" y="486595"/>
                </a:cubicBezTo>
                <a:cubicBezTo>
                  <a:pt x="3320895" y="703134"/>
                  <a:pt x="3318911" y="831390"/>
                  <a:pt x="3340427" y="954107"/>
                </a:cubicBezTo>
                <a:cubicBezTo>
                  <a:pt x="3095848" y="947568"/>
                  <a:pt x="3012379" y="963844"/>
                  <a:pt x="2772554" y="954107"/>
                </a:cubicBezTo>
                <a:cubicBezTo>
                  <a:pt x="2532729" y="944370"/>
                  <a:pt x="2316922" y="973974"/>
                  <a:pt x="2071065" y="954107"/>
                </a:cubicBezTo>
                <a:cubicBezTo>
                  <a:pt x="1825208" y="934240"/>
                  <a:pt x="1658301" y="943782"/>
                  <a:pt x="1503192" y="954107"/>
                </a:cubicBezTo>
                <a:cubicBezTo>
                  <a:pt x="1348083" y="964432"/>
                  <a:pt x="1123067" y="955955"/>
                  <a:pt x="835107" y="954107"/>
                </a:cubicBezTo>
                <a:cubicBezTo>
                  <a:pt x="547147" y="952259"/>
                  <a:pt x="327386" y="921874"/>
                  <a:pt x="0" y="954107"/>
                </a:cubicBezTo>
                <a:cubicBezTo>
                  <a:pt x="-15994" y="785918"/>
                  <a:pt x="-18356" y="568903"/>
                  <a:pt x="0" y="467512"/>
                </a:cubicBezTo>
                <a:cubicBezTo>
                  <a:pt x="18356" y="366121"/>
                  <a:pt x="1680" y="209222"/>
                  <a:pt x="0" y="0"/>
                </a:cubicBezTo>
                <a:close/>
              </a:path>
              <a:path w="3340427" h="954107" stroke="0" extrusionOk="0">
                <a:moveTo>
                  <a:pt x="0" y="0"/>
                </a:moveTo>
                <a:cubicBezTo>
                  <a:pt x="259337" y="23066"/>
                  <a:pt x="389220" y="-10563"/>
                  <a:pt x="734894" y="0"/>
                </a:cubicBezTo>
                <a:cubicBezTo>
                  <a:pt x="1080568" y="10563"/>
                  <a:pt x="1164523" y="-5849"/>
                  <a:pt x="1469788" y="0"/>
                </a:cubicBezTo>
                <a:cubicBezTo>
                  <a:pt x="1775053" y="5849"/>
                  <a:pt x="1854626" y="-21069"/>
                  <a:pt x="2037660" y="0"/>
                </a:cubicBezTo>
                <a:cubicBezTo>
                  <a:pt x="2220694" y="21069"/>
                  <a:pt x="2408244" y="30268"/>
                  <a:pt x="2772554" y="0"/>
                </a:cubicBezTo>
                <a:cubicBezTo>
                  <a:pt x="3136864" y="-30268"/>
                  <a:pt x="3112926" y="7932"/>
                  <a:pt x="3340427" y="0"/>
                </a:cubicBezTo>
                <a:cubicBezTo>
                  <a:pt x="3351040" y="92196"/>
                  <a:pt x="3351492" y="278992"/>
                  <a:pt x="3340427" y="457971"/>
                </a:cubicBezTo>
                <a:cubicBezTo>
                  <a:pt x="3329362" y="636950"/>
                  <a:pt x="3347454" y="784125"/>
                  <a:pt x="3340427" y="954107"/>
                </a:cubicBezTo>
                <a:cubicBezTo>
                  <a:pt x="3095837" y="945424"/>
                  <a:pt x="2976576" y="947774"/>
                  <a:pt x="2638937" y="954107"/>
                </a:cubicBezTo>
                <a:cubicBezTo>
                  <a:pt x="2301298" y="960441"/>
                  <a:pt x="2234168" y="977240"/>
                  <a:pt x="1970852" y="954107"/>
                </a:cubicBezTo>
                <a:cubicBezTo>
                  <a:pt x="1707536" y="930974"/>
                  <a:pt x="1590279" y="985063"/>
                  <a:pt x="1302767" y="954107"/>
                </a:cubicBezTo>
                <a:cubicBezTo>
                  <a:pt x="1015255" y="923151"/>
                  <a:pt x="862229" y="961958"/>
                  <a:pt x="734894" y="954107"/>
                </a:cubicBezTo>
                <a:cubicBezTo>
                  <a:pt x="607559" y="946256"/>
                  <a:pt x="366175" y="964803"/>
                  <a:pt x="0" y="954107"/>
                </a:cubicBezTo>
                <a:cubicBezTo>
                  <a:pt x="-12716" y="827868"/>
                  <a:pt x="-4406" y="653378"/>
                  <a:pt x="0" y="467512"/>
                </a:cubicBezTo>
                <a:cubicBezTo>
                  <a:pt x="4406" y="281646"/>
                  <a:pt x="-21315" y="212163"/>
                  <a:pt x="0" y="0"/>
                </a:cubicBezTo>
                <a:close/>
              </a:path>
            </a:pathLst>
          </a:custGeom>
          <a:solidFill>
            <a:schemeClr val="bg1"/>
          </a:solidFill>
          <a:ln>
            <a:solidFill>
              <a:srgbClr val="7030A0"/>
            </a:solidFill>
            <a:extLst>
              <a:ext uri="{C807C97D-BFC1-408E-A445-0C87EB9F89A2}">
                <ask:lineSketchStyleProps xmlns:ask="http://schemas.microsoft.com/office/drawing/2018/sketchyshapes" sd="1725446443">
                  <a:prstGeom prst="rect">
                    <a:avLst/>
                  </a:prstGeom>
                  <ask:type>
                    <ask:lineSketchFreehand/>
                  </ask:type>
                </ask:lineSketchStyleProps>
              </a:ext>
            </a:extLst>
          </a:ln>
        </p:spPr>
        <p:txBody>
          <a:bodyPr wrap="square" rtlCol="0">
            <a:spAutoFit/>
          </a:bodyPr>
          <a:lstStyle/>
          <a:p>
            <a:pPr algn="ctr"/>
            <a:r>
              <a:rPr lang="en-GB" sz="1400" dirty="0">
                <a:solidFill>
                  <a:schemeClr val="tx1"/>
                </a:solidFill>
              </a:rPr>
              <a:t>People were shocked by the death of the King. Many believed Kings were given their power by God. Would they be punished for executing Gods’ chosen King? </a:t>
            </a:r>
          </a:p>
        </p:txBody>
      </p:sp>
    </p:spTree>
    <p:extLst>
      <p:ext uri="{BB962C8B-B14F-4D97-AF65-F5344CB8AC3E}">
        <p14:creationId xmlns:p14="http://schemas.microsoft.com/office/powerpoint/2010/main" val="2810044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C62385-EC25-4CDB-BBD7-E45B8A0D15CE}"/>
              </a:ext>
            </a:extLst>
          </p:cNvPr>
          <p:cNvSpPr/>
          <p:nvPr/>
        </p:nvSpPr>
        <p:spPr>
          <a:xfrm>
            <a:off x="318978" y="231317"/>
            <a:ext cx="6262576" cy="94433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5BFD2191-B282-435A-961C-0E254CB308D2}"/>
              </a:ext>
            </a:extLst>
          </p:cNvPr>
          <p:cNvSpPr txBox="1"/>
          <p:nvPr/>
        </p:nvSpPr>
        <p:spPr>
          <a:xfrm>
            <a:off x="649633" y="348104"/>
            <a:ext cx="5558733" cy="369332"/>
          </a:xfrm>
          <a:prstGeom prst="rect">
            <a:avLst/>
          </a:prstGeom>
          <a:noFill/>
        </p:spPr>
        <p:txBody>
          <a:bodyPr wrap="square" rtlCol="0">
            <a:spAutoFit/>
          </a:bodyPr>
          <a:lstStyle/>
          <a:p>
            <a:pPr algn="ctr"/>
            <a:r>
              <a:rPr lang="en-GB" b="1" dirty="0">
                <a:latin typeface="Berlin Sans FB Demi" panose="020E0802020502020306" pitchFamily="34" charset="0"/>
              </a:rPr>
              <a:t>Why did the English Civil War begin?  </a:t>
            </a:r>
          </a:p>
        </p:txBody>
      </p:sp>
      <p:graphicFrame>
        <p:nvGraphicFramePr>
          <p:cNvPr id="6" name="Table 5">
            <a:extLst>
              <a:ext uri="{FF2B5EF4-FFF2-40B4-BE49-F238E27FC236}">
                <a16:creationId xmlns:a16="http://schemas.microsoft.com/office/drawing/2014/main" id="{4D7053AC-23B1-47B3-B8F4-3C3DDEA3D3D2}"/>
              </a:ext>
            </a:extLst>
          </p:cNvPr>
          <p:cNvGraphicFramePr>
            <a:graphicFrameLocks noGrp="1"/>
          </p:cNvGraphicFramePr>
          <p:nvPr>
            <p:extLst>
              <p:ext uri="{D42A27DB-BD31-4B8C-83A1-F6EECF244321}">
                <p14:modId xmlns:p14="http://schemas.microsoft.com/office/powerpoint/2010/main" val="463226740"/>
              </p:ext>
            </p:extLst>
          </p:nvPr>
        </p:nvGraphicFramePr>
        <p:xfrm>
          <a:off x="506008" y="834223"/>
          <a:ext cx="5879804" cy="3917285"/>
        </p:xfrm>
        <a:graphic>
          <a:graphicData uri="http://schemas.openxmlformats.org/drawingml/2006/table">
            <a:tbl>
              <a:tblPr firstRow="1" bandRow="1">
                <a:tableStyleId>{5C22544A-7EE6-4342-B048-85BDC9FD1C3A}</a:tableStyleId>
              </a:tblPr>
              <a:tblGrid>
                <a:gridCol w="1469951">
                  <a:extLst>
                    <a:ext uri="{9D8B030D-6E8A-4147-A177-3AD203B41FA5}">
                      <a16:colId xmlns:a16="http://schemas.microsoft.com/office/drawing/2014/main" val="3505820459"/>
                    </a:ext>
                  </a:extLst>
                </a:gridCol>
                <a:gridCol w="1591700">
                  <a:extLst>
                    <a:ext uri="{9D8B030D-6E8A-4147-A177-3AD203B41FA5}">
                      <a16:colId xmlns:a16="http://schemas.microsoft.com/office/drawing/2014/main" val="3293046996"/>
                    </a:ext>
                  </a:extLst>
                </a:gridCol>
                <a:gridCol w="1348202">
                  <a:extLst>
                    <a:ext uri="{9D8B030D-6E8A-4147-A177-3AD203B41FA5}">
                      <a16:colId xmlns:a16="http://schemas.microsoft.com/office/drawing/2014/main" val="647471340"/>
                    </a:ext>
                  </a:extLst>
                </a:gridCol>
                <a:gridCol w="1469951">
                  <a:extLst>
                    <a:ext uri="{9D8B030D-6E8A-4147-A177-3AD203B41FA5}">
                      <a16:colId xmlns:a16="http://schemas.microsoft.com/office/drawing/2014/main" val="1286677119"/>
                    </a:ext>
                  </a:extLst>
                </a:gridCol>
              </a:tblGrid>
              <a:tr h="739745">
                <a:tc>
                  <a:txBody>
                    <a:bodyPr/>
                    <a:lstStyle/>
                    <a:p>
                      <a:pPr algn="l"/>
                      <a:r>
                        <a:rPr lang="en-GB" sz="1400" dirty="0">
                          <a:solidFill>
                            <a:schemeClr val="tx1"/>
                          </a:solidFill>
                        </a:rPr>
                        <a:t>Religion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1400" dirty="0">
                          <a:solidFill>
                            <a:schemeClr val="tx1"/>
                          </a:solidFill>
                        </a:rPr>
                        <a:t>Parliament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1400" dirty="0">
                          <a:solidFill>
                            <a:schemeClr val="tx1"/>
                          </a:solidFill>
                        </a:rPr>
                        <a:t>Money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1400" dirty="0">
                          <a:solidFill>
                            <a:schemeClr val="tx1"/>
                          </a:solidFill>
                        </a:rPr>
                        <a:t>War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39090423"/>
                  </a:ext>
                </a:extLst>
              </a:tr>
              <a:tr h="1396699">
                <a:tc>
                  <a:txBody>
                    <a:bodyPr/>
                    <a:lstStyle/>
                    <a:p>
                      <a:pPr marL="285750" indent="-285750">
                        <a:buFont typeface="Arial" panose="020B0604020202020204" pitchFamily="34" charset="0"/>
                        <a:buChar char="•"/>
                      </a:pPr>
                      <a:r>
                        <a:rPr lang="en-GB" dirty="0"/>
                        <a:t>Charles married the Catholic Henrietta Maria. </a:t>
                      </a:r>
                    </a:p>
                    <a:p>
                      <a:pPr marL="285750" indent="-285750">
                        <a:buFont typeface="Arial" panose="020B0604020202020204" pitchFamily="34" charset="0"/>
                        <a:buChar char="•"/>
                      </a:pPr>
                      <a:r>
                        <a:rPr lang="en-GB" dirty="0"/>
                        <a:t>Charles appointed Charles Laud as Archbishop </a:t>
                      </a:r>
                    </a:p>
                    <a:p>
                      <a:pPr marL="285750" indent="-285750">
                        <a:buFont typeface="Arial" panose="020B0604020202020204" pitchFamily="34" charset="0"/>
                        <a:buChar char="•"/>
                      </a:pPr>
                      <a:r>
                        <a:rPr lang="en-GB" dirty="0"/>
                        <a:t>Charles made churches look more Catholic e.g. stained glass windows.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GB" dirty="0"/>
                        <a:t>Charles dismissed parliament for 11 years. This was called his personal rule.</a:t>
                      </a:r>
                    </a:p>
                    <a:p>
                      <a:pPr marL="285750" indent="-285750">
                        <a:buFont typeface="Arial" panose="020B0604020202020204" pitchFamily="34" charset="0"/>
                        <a:buChar char="•"/>
                      </a:pPr>
                      <a:r>
                        <a:rPr lang="en-GB" dirty="0"/>
                        <a:t>Charles ordered the arrest of 5 MPs who criticised the King in the Grand Remonstrance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GB" dirty="0"/>
                        <a:t>Charles introduced ‘ship tax on all areas of England’ – and then spent this on himself!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GB" dirty="0"/>
                        <a:t>Charles went to war with Scotland after he tried to force a new English Prayer book on them. </a:t>
                      </a:r>
                    </a:p>
                    <a:p>
                      <a:pPr marL="285750" indent="-285750">
                        <a:buFont typeface="Arial" panose="020B0604020202020204" pitchFamily="34" charset="0"/>
                        <a:buChar char="•"/>
                      </a:pPr>
                      <a:r>
                        <a:rPr lang="en-GB" dirty="0"/>
                        <a:t>Irish Catholics rose up against Charles and ne needed an army to fight them.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73947696"/>
                  </a:ext>
                </a:extLst>
              </a:tr>
            </a:tbl>
          </a:graphicData>
        </a:graphic>
      </p:graphicFrame>
      <p:pic>
        <p:nvPicPr>
          <p:cNvPr id="7" name="Picture 6">
            <a:extLst>
              <a:ext uri="{FF2B5EF4-FFF2-40B4-BE49-F238E27FC236}">
                <a16:creationId xmlns:a16="http://schemas.microsoft.com/office/drawing/2014/main" id="{B6B621CD-E572-4CF1-A934-009BF629BA01}"/>
              </a:ext>
            </a:extLst>
          </p:cNvPr>
          <p:cNvPicPr>
            <a:picLocks noChangeAspect="1"/>
          </p:cNvPicPr>
          <p:nvPr/>
        </p:nvPicPr>
        <p:blipFill>
          <a:blip r:embed="rId2"/>
          <a:stretch>
            <a:fillRect/>
          </a:stretch>
        </p:blipFill>
        <p:spPr>
          <a:xfrm>
            <a:off x="1222263" y="931191"/>
            <a:ext cx="759833" cy="718342"/>
          </a:xfrm>
          <a:prstGeom prst="rect">
            <a:avLst/>
          </a:prstGeom>
        </p:spPr>
      </p:pic>
      <p:pic>
        <p:nvPicPr>
          <p:cNvPr id="8" name="Picture 7">
            <a:extLst>
              <a:ext uri="{FF2B5EF4-FFF2-40B4-BE49-F238E27FC236}">
                <a16:creationId xmlns:a16="http://schemas.microsoft.com/office/drawing/2014/main" id="{89DD9F87-917C-4B06-9E6D-5B620381A1F3}"/>
              </a:ext>
            </a:extLst>
          </p:cNvPr>
          <p:cNvPicPr>
            <a:picLocks noChangeAspect="1"/>
          </p:cNvPicPr>
          <p:nvPr/>
        </p:nvPicPr>
        <p:blipFill rotWithShape="1">
          <a:blip r:embed="rId3"/>
          <a:srcRect b="20417"/>
          <a:stretch/>
        </p:blipFill>
        <p:spPr>
          <a:xfrm>
            <a:off x="2635011" y="931191"/>
            <a:ext cx="788594" cy="593318"/>
          </a:xfrm>
          <a:prstGeom prst="rect">
            <a:avLst/>
          </a:prstGeom>
        </p:spPr>
      </p:pic>
      <p:pic>
        <p:nvPicPr>
          <p:cNvPr id="9" name="Picture 8">
            <a:extLst>
              <a:ext uri="{FF2B5EF4-FFF2-40B4-BE49-F238E27FC236}">
                <a16:creationId xmlns:a16="http://schemas.microsoft.com/office/drawing/2014/main" id="{97B67A0F-8D75-41CA-B42D-DEB53E4BC508}"/>
              </a:ext>
            </a:extLst>
          </p:cNvPr>
          <p:cNvPicPr>
            <a:picLocks noChangeAspect="1"/>
          </p:cNvPicPr>
          <p:nvPr/>
        </p:nvPicPr>
        <p:blipFill rotWithShape="1">
          <a:blip r:embed="rId4"/>
          <a:srcRect b="20866"/>
          <a:stretch/>
        </p:blipFill>
        <p:spPr>
          <a:xfrm>
            <a:off x="4076520" y="865659"/>
            <a:ext cx="912999" cy="683036"/>
          </a:xfrm>
          <a:prstGeom prst="rect">
            <a:avLst/>
          </a:prstGeom>
        </p:spPr>
      </p:pic>
      <p:pic>
        <p:nvPicPr>
          <p:cNvPr id="10" name="Picture 9">
            <a:extLst>
              <a:ext uri="{FF2B5EF4-FFF2-40B4-BE49-F238E27FC236}">
                <a16:creationId xmlns:a16="http://schemas.microsoft.com/office/drawing/2014/main" id="{0DF15830-776F-45C5-B9A5-B0BC7A5F83D8}"/>
              </a:ext>
            </a:extLst>
          </p:cNvPr>
          <p:cNvPicPr>
            <a:picLocks noChangeAspect="1"/>
          </p:cNvPicPr>
          <p:nvPr/>
        </p:nvPicPr>
        <p:blipFill rotWithShape="1">
          <a:blip r:embed="rId5"/>
          <a:srcRect b="25363"/>
          <a:stretch/>
        </p:blipFill>
        <p:spPr>
          <a:xfrm>
            <a:off x="5366395" y="834223"/>
            <a:ext cx="999381" cy="745908"/>
          </a:xfrm>
          <a:prstGeom prst="rect">
            <a:avLst/>
          </a:prstGeom>
        </p:spPr>
      </p:pic>
      <p:sp>
        <p:nvSpPr>
          <p:cNvPr id="11" name="Rectangle 10">
            <a:extLst>
              <a:ext uri="{FF2B5EF4-FFF2-40B4-BE49-F238E27FC236}">
                <a16:creationId xmlns:a16="http://schemas.microsoft.com/office/drawing/2014/main" id="{C1CD310D-2DA2-4FE7-BF07-CA948DF41B90}"/>
              </a:ext>
            </a:extLst>
          </p:cNvPr>
          <p:cNvSpPr/>
          <p:nvPr/>
        </p:nvSpPr>
        <p:spPr>
          <a:xfrm>
            <a:off x="506008" y="4953000"/>
            <a:ext cx="5859768" cy="646331"/>
          </a:xfrm>
          <a:prstGeom prst="rect">
            <a:avLst/>
          </a:prstGeom>
        </p:spPr>
        <p:txBody>
          <a:bodyPr wrap="square">
            <a:spAutoFit/>
          </a:bodyPr>
          <a:lstStyle/>
          <a:p>
            <a:pPr algn="ctr"/>
            <a:r>
              <a:rPr lang="en-GB" b="1" dirty="0">
                <a:latin typeface="Segoe Script" panose="030B0504020000000003" pitchFamily="66" charset="0"/>
              </a:rPr>
              <a:t>Theme: How has political power developed in Britain since 1066?</a:t>
            </a:r>
          </a:p>
        </p:txBody>
      </p:sp>
      <p:sp>
        <p:nvSpPr>
          <p:cNvPr id="12" name="TextBox 11">
            <a:extLst>
              <a:ext uri="{FF2B5EF4-FFF2-40B4-BE49-F238E27FC236}">
                <a16:creationId xmlns:a16="http://schemas.microsoft.com/office/drawing/2014/main" id="{410142FF-6737-447B-878B-FAAA46750FB1}"/>
              </a:ext>
            </a:extLst>
          </p:cNvPr>
          <p:cNvSpPr txBox="1"/>
          <p:nvPr/>
        </p:nvSpPr>
        <p:spPr>
          <a:xfrm>
            <a:off x="506008" y="5673176"/>
            <a:ext cx="5879804" cy="1015663"/>
          </a:xfrm>
          <a:prstGeom prst="rect">
            <a:avLst/>
          </a:prstGeom>
          <a:noFill/>
        </p:spPr>
        <p:txBody>
          <a:bodyPr wrap="square" rtlCol="0">
            <a:spAutoFit/>
          </a:bodyPr>
          <a:lstStyle/>
          <a:p>
            <a:pPr marL="342900" indent="-342900">
              <a:buAutoNum type="arabicPeriod"/>
            </a:pPr>
            <a:r>
              <a:rPr lang="en-GB" b="1" dirty="0">
                <a:latin typeface="Berlin Sans FB Demi" panose="020E0802020502020306" pitchFamily="34" charset="0"/>
              </a:rPr>
              <a:t>Magna Carta</a:t>
            </a:r>
          </a:p>
          <a:p>
            <a:r>
              <a:rPr lang="en-GB" sz="1400" b="1" dirty="0"/>
              <a:t>Magna Carta in 1215 reduced the Kings power</a:t>
            </a:r>
            <a:r>
              <a:rPr lang="en-GB" sz="1400" dirty="0"/>
              <a:t>. Under the Magna Carta, the basis of a </a:t>
            </a:r>
            <a:r>
              <a:rPr lang="en-GB" sz="1400" b="1" dirty="0"/>
              <a:t>parliament</a:t>
            </a:r>
            <a:r>
              <a:rPr lang="en-GB" sz="1400" dirty="0"/>
              <a:t> was formed.</a:t>
            </a:r>
            <a:r>
              <a:rPr lang="en-GB" sz="1400" b="1" dirty="0">
                <a:latin typeface="Berlin Sans FB Demi" panose="020E0802020502020306" pitchFamily="34" charset="0"/>
              </a:rPr>
              <a:t> </a:t>
            </a:r>
            <a:r>
              <a:rPr lang="en-GB" sz="1400" dirty="0"/>
              <a:t>The King no longer had control over the church, could raise tax or an army without parliament. </a:t>
            </a:r>
          </a:p>
        </p:txBody>
      </p:sp>
      <p:sp>
        <p:nvSpPr>
          <p:cNvPr id="13" name="TextBox 12">
            <a:extLst>
              <a:ext uri="{FF2B5EF4-FFF2-40B4-BE49-F238E27FC236}">
                <a16:creationId xmlns:a16="http://schemas.microsoft.com/office/drawing/2014/main" id="{1C0DE99C-13F2-433E-A9D5-86F37AA0ADA6}"/>
              </a:ext>
            </a:extLst>
          </p:cNvPr>
          <p:cNvSpPr txBox="1"/>
          <p:nvPr/>
        </p:nvSpPr>
        <p:spPr>
          <a:xfrm>
            <a:off x="506008" y="6762684"/>
            <a:ext cx="5879804" cy="1231106"/>
          </a:xfrm>
          <a:prstGeom prst="rect">
            <a:avLst/>
          </a:prstGeom>
          <a:noFill/>
        </p:spPr>
        <p:txBody>
          <a:bodyPr wrap="square" rtlCol="0">
            <a:spAutoFit/>
          </a:bodyPr>
          <a:lstStyle/>
          <a:p>
            <a:r>
              <a:rPr lang="en-GB" b="1" dirty="0">
                <a:latin typeface="Berlin Sans FB Demi" panose="020E0802020502020306" pitchFamily="34" charset="0"/>
              </a:rPr>
              <a:t>2. Peasants Revolt </a:t>
            </a:r>
          </a:p>
          <a:p>
            <a:r>
              <a:rPr lang="en-GB" sz="1400" dirty="0"/>
              <a:t>In 1381, there was a rebellion (fight) against Richard II’s government, known as the </a:t>
            </a:r>
            <a:r>
              <a:rPr lang="en-GB" sz="1400" b="1" dirty="0"/>
              <a:t>Peasant’s Revolt</a:t>
            </a:r>
            <a:r>
              <a:rPr lang="en-GB" sz="1400" dirty="0"/>
              <a:t>. Although no major changes took place after this, it showed peasants were willing to disagree with the King. Within 100 years the peasants demands had been met (wages increased, more time off etc).</a:t>
            </a:r>
          </a:p>
        </p:txBody>
      </p:sp>
      <p:sp>
        <p:nvSpPr>
          <p:cNvPr id="14" name="TextBox 13">
            <a:extLst>
              <a:ext uri="{FF2B5EF4-FFF2-40B4-BE49-F238E27FC236}">
                <a16:creationId xmlns:a16="http://schemas.microsoft.com/office/drawing/2014/main" id="{DEC76E7E-BA85-4FDB-B0E4-8DF62D454AFD}"/>
              </a:ext>
            </a:extLst>
          </p:cNvPr>
          <p:cNvSpPr txBox="1"/>
          <p:nvPr/>
        </p:nvSpPr>
        <p:spPr>
          <a:xfrm>
            <a:off x="495990" y="8067635"/>
            <a:ext cx="5879804" cy="1446550"/>
          </a:xfrm>
          <a:prstGeom prst="rect">
            <a:avLst/>
          </a:prstGeom>
          <a:noFill/>
        </p:spPr>
        <p:txBody>
          <a:bodyPr wrap="square" rtlCol="0">
            <a:spAutoFit/>
          </a:bodyPr>
          <a:lstStyle/>
          <a:p>
            <a:r>
              <a:rPr lang="en-GB" b="1" dirty="0">
                <a:latin typeface="Berlin Sans FB Demi" panose="020E0802020502020306" pitchFamily="34" charset="0"/>
              </a:rPr>
              <a:t>3. The Reformation</a:t>
            </a:r>
          </a:p>
          <a:p>
            <a:r>
              <a:rPr lang="en-GB" sz="1400" dirty="0"/>
              <a:t>In 1534 King Henry VIII created the church of England. This gave Henry control over religion in England and great wealth from the destruction of the monasteries. Henry also passed many treason laws in this time meaning that anyone who criticised him could be executed. E.g. Robert Aske (Pilgrimage of Grace). </a:t>
            </a:r>
          </a:p>
        </p:txBody>
      </p:sp>
    </p:spTree>
    <p:extLst>
      <p:ext uri="{BB962C8B-B14F-4D97-AF65-F5344CB8AC3E}">
        <p14:creationId xmlns:p14="http://schemas.microsoft.com/office/powerpoint/2010/main" val="3405739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B3DB75C-12AE-48E2-ACBF-4D469FD3985B}"/>
              </a:ext>
            </a:extLst>
          </p:cNvPr>
          <p:cNvSpPr/>
          <p:nvPr/>
        </p:nvSpPr>
        <p:spPr>
          <a:xfrm>
            <a:off x="318978" y="231317"/>
            <a:ext cx="6262576" cy="94433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C5F36CA8-0B77-4118-A31D-5A0754921C00}"/>
              </a:ext>
            </a:extLst>
          </p:cNvPr>
          <p:cNvSpPr/>
          <p:nvPr/>
        </p:nvSpPr>
        <p:spPr>
          <a:xfrm>
            <a:off x="499116" y="410980"/>
            <a:ext cx="5859768" cy="646331"/>
          </a:xfrm>
          <a:prstGeom prst="rect">
            <a:avLst/>
          </a:prstGeom>
        </p:spPr>
        <p:txBody>
          <a:bodyPr wrap="square">
            <a:spAutoFit/>
          </a:bodyPr>
          <a:lstStyle/>
          <a:p>
            <a:pPr algn="ctr"/>
            <a:r>
              <a:rPr lang="en-GB" b="1" dirty="0">
                <a:latin typeface="Segoe Script" panose="030B0504020000000003" pitchFamily="66" charset="0"/>
              </a:rPr>
              <a:t>Theme: How has political power developed in Britain since 1066?</a:t>
            </a:r>
          </a:p>
        </p:txBody>
      </p:sp>
      <p:sp>
        <p:nvSpPr>
          <p:cNvPr id="6" name="TextBox 5">
            <a:extLst>
              <a:ext uri="{FF2B5EF4-FFF2-40B4-BE49-F238E27FC236}">
                <a16:creationId xmlns:a16="http://schemas.microsoft.com/office/drawing/2014/main" id="{F526427B-3BC9-4864-9229-118CD6D9F41F}"/>
              </a:ext>
            </a:extLst>
          </p:cNvPr>
          <p:cNvSpPr txBox="1"/>
          <p:nvPr/>
        </p:nvSpPr>
        <p:spPr>
          <a:xfrm>
            <a:off x="479080" y="1057311"/>
            <a:ext cx="5879804" cy="1446550"/>
          </a:xfrm>
          <a:prstGeom prst="rect">
            <a:avLst/>
          </a:prstGeom>
          <a:noFill/>
        </p:spPr>
        <p:txBody>
          <a:bodyPr wrap="square" rtlCol="0">
            <a:spAutoFit/>
          </a:bodyPr>
          <a:lstStyle/>
          <a:p>
            <a:r>
              <a:rPr lang="en-GB" b="1" dirty="0">
                <a:latin typeface="Berlin Sans FB Demi" panose="020E0802020502020306" pitchFamily="34" charset="0"/>
              </a:rPr>
              <a:t>4. Elizabeth I</a:t>
            </a:r>
          </a:p>
          <a:p>
            <a:r>
              <a:rPr lang="en-GB" sz="1400" dirty="0"/>
              <a:t>When Elizabeth came to power in 1558 England was divided due to lots of religious change. To create Peace Elizabeth created the ‘Middle Way’. She created a Protestant church, but kept some Catholic features such as stained glass windows and priests wearing decorated vestments. Here Elizabeth is compromising to win over the people of England. </a:t>
            </a:r>
          </a:p>
        </p:txBody>
      </p:sp>
      <p:sp>
        <p:nvSpPr>
          <p:cNvPr id="7" name="TextBox 6">
            <a:extLst>
              <a:ext uri="{FF2B5EF4-FFF2-40B4-BE49-F238E27FC236}">
                <a16:creationId xmlns:a16="http://schemas.microsoft.com/office/drawing/2014/main" id="{E10A5340-1B83-48CF-AACD-B0558C525CDB}"/>
              </a:ext>
            </a:extLst>
          </p:cNvPr>
          <p:cNvSpPr txBox="1"/>
          <p:nvPr/>
        </p:nvSpPr>
        <p:spPr>
          <a:xfrm>
            <a:off x="510364" y="2531675"/>
            <a:ext cx="5879804" cy="1446550"/>
          </a:xfrm>
          <a:prstGeom prst="rect">
            <a:avLst/>
          </a:prstGeom>
          <a:noFill/>
        </p:spPr>
        <p:txBody>
          <a:bodyPr wrap="square" rtlCol="0">
            <a:spAutoFit/>
          </a:bodyPr>
          <a:lstStyle/>
          <a:p>
            <a:r>
              <a:rPr lang="en-GB" b="1" dirty="0">
                <a:latin typeface="Berlin Sans FB Demi" panose="020E0802020502020306" pitchFamily="34" charset="0"/>
              </a:rPr>
              <a:t>5. The English Civil War</a:t>
            </a:r>
          </a:p>
          <a:p>
            <a:r>
              <a:rPr lang="en-GB" sz="1400" dirty="0"/>
              <a:t>In 1642 the English Civil War broke out between the King and parliament. By 1649 it was clear that the monarchy had lost and Charles I was imprisoned. Later Charles was executed for treason and the monarchy was abolished (destroyed). Parliament took control of the country and created the ‘Commonwealth’.   </a:t>
            </a:r>
          </a:p>
        </p:txBody>
      </p:sp>
      <p:sp>
        <p:nvSpPr>
          <p:cNvPr id="8" name="TextBox 7">
            <a:extLst>
              <a:ext uri="{FF2B5EF4-FFF2-40B4-BE49-F238E27FC236}">
                <a16:creationId xmlns:a16="http://schemas.microsoft.com/office/drawing/2014/main" id="{36E61F48-3B9F-4E12-95BD-AC96D6CE791A}"/>
              </a:ext>
            </a:extLst>
          </p:cNvPr>
          <p:cNvSpPr txBox="1"/>
          <p:nvPr/>
        </p:nvSpPr>
        <p:spPr>
          <a:xfrm>
            <a:off x="510364" y="4282935"/>
            <a:ext cx="5848520" cy="646331"/>
          </a:xfrm>
          <a:prstGeom prst="rect">
            <a:avLst/>
          </a:prstGeom>
          <a:noFill/>
        </p:spPr>
        <p:txBody>
          <a:bodyPr wrap="square" rtlCol="0">
            <a:spAutoFit/>
          </a:bodyPr>
          <a:lstStyle/>
          <a:p>
            <a:pPr algn="ctr"/>
            <a:r>
              <a:rPr lang="en-GB" b="1" dirty="0">
                <a:highlight>
                  <a:srgbClr val="00FFFF"/>
                </a:highlight>
              </a:rPr>
              <a:t>Use the information above to track on the living graph how the power of the monarchy has changed over time</a:t>
            </a:r>
            <a:r>
              <a:rPr lang="en-GB" dirty="0"/>
              <a:t>. </a:t>
            </a:r>
          </a:p>
        </p:txBody>
      </p:sp>
      <p:cxnSp>
        <p:nvCxnSpPr>
          <p:cNvPr id="9" name="Straight Connector 8">
            <a:extLst>
              <a:ext uri="{FF2B5EF4-FFF2-40B4-BE49-F238E27FC236}">
                <a16:creationId xmlns:a16="http://schemas.microsoft.com/office/drawing/2014/main" id="{CFA2BCB3-7F36-41DD-ABD5-6F0EDCD2BF16}"/>
              </a:ext>
            </a:extLst>
          </p:cNvPr>
          <p:cNvCxnSpPr>
            <a:cxnSpLocks/>
          </p:cNvCxnSpPr>
          <p:nvPr/>
        </p:nvCxnSpPr>
        <p:spPr>
          <a:xfrm>
            <a:off x="910709" y="5103287"/>
            <a:ext cx="14463" cy="359727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76C32EB-0F05-4904-9A4A-093D4B3B74C2}"/>
              </a:ext>
            </a:extLst>
          </p:cNvPr>
          <p:cNvCxnSpPr>
            <a:cxnSpLocks/>
          </p:cNvCxnSpPr>
          <p:nvPr/>
        </p:nvCxnSpPr>
        <p:spPr>
          <a:xfrm flipH="1">
            <a:off x="908068" y="8646660"/>
            <a:ext cx="5391160" cy="2580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8A5ADC4-DDFE-42AA-9EC5-561DB4749BC3}"/>
              </a:ext>
            </a:extLst>
          </p:cNvPr>
          <p:cNvSpPr txBox="1"/>
          <p:nvPr/>
        </p:nvSpPr>
        <p:spPr>
          <a:xfrm>
            <a:off x="575363" y="8717612"/>
            <a:ext cx="1159845" cy="400110"/>
          </a:xfrm>
          <a:prstGeom prst="rect">
            <a:avLst/>
          </a:prstGeom>
          <a:noFill/>
        </p:spPr>
        <p:txBody>
          <a:bodyPr wrap="square" rtlCol="0">
            <a:spAutoFit/>
          </a:bodyPr>
          <a:lstStyle/>
          <a:p>
            <a:pPr algn="ctr"/>
            <a:r>
              <a:rPr lang="en-GB" sz="2000" dirty="0">
                <a:latin typeface="The Hand Extrablack" panose="03070A02030502020204" pitchFamily="66" charset="0"/>
              </a:rPr>
              <a:t>1000</a:t>
            </a:r>
          </a:p>
        </p:txBody>
      </p:sp>
      <p:sp>
        <p:nvSpPr>
          <p:cNvPr id="12" name="TextBox 11">
            <a:extLst>
              <a:ext uri="{FF2B5EF4-FFF2-40B4-BE49-F238E27FC236}">
                <a16:creationId xmlns:a16="http://schemas.microsoft.com/office/drawing/2014/main" id="{D6AB3BCC-E204-48E7-83BA-7363C7F8289E}"/>
              </a:ext>
            </a:extLst>
          </p:cNvPr>
          <p:cNvSpPr txBox="1"/>
          <p:nvPr/>
        </p:nvSpPr>
        <p:spPr>
          <a:xfrm>
            <a:off x="2297889" y="8705526"/>
            <a:ext cx="1051798" cy="400110"/>
          </a:xfrm>
          <a:prstGeom prst="rect">
            <a:avLst/>
          </a:prstGeom>
          <a:noFill/>
        </p:spPr>
        <p:txBody>
          <a:bodyPr wrap="square" rtlCol="0">
            <a:spAutoFit/>
          </a:bodyPr>
          <a:lstStyle/>
          <a:p>
            <a:pPr algn="ctr"/>
            <a:r>
              <a:rPr lang="en-GB" sz="2000" dirty="0">
                <a:latin typeface="The Hand Extrablack" panose="03070A02030502020204" pitchFamily="66" charset="0"/>
              </a:rPr>
              <a:t>1200</a:t>
            </a:r>
          </a:p>
        </p:txBody>
      </p:sp>
      <p:sp>
        <p:nvSpPr>
          <p:cNvPr id="13" name="TextBox 12">
            <a:extLst>
              <a:ext uri="{FF2B5EF4-FFF2-40B4-BE49-F238E27FC236}">
                <a16:creationId xmlns:a16="http://schemas.microsoft.com/office/drawing/2014/main" id="{8BA25BFD-4CBD-42E8-8E74-F322652A1A26}"/>
              </a:ext>
            </a:extLst>
          </p:cNvPr>
          <p:cNvSpPr txBox="1"/>
          <p:nvPr/>
        </p:nvSpPr>
        <p:spPr>
          <a:xfrm>
            <a:off x="2970560" y="8705526"/>
            <a:ext cx="1312708" cy="400110"/>
          </a:xfrm>
          <a:prstGeom prst="rect">
            <a:avLst/>
          </a:prstGeom>
          <a:noFill/>
        </p:spPr>
        <p:txBody>
          <a:bodyPr wrap="square" rtlCol="0">
            <a:spAutoFit/>
          </a:bodyPr>
          <a:lstStyle/>
          <a:p>
            <a:pPr algn="ctr"/>
            <a:r>
              <a:rPr lang="en-GB" sz="2000" dirty="0">
                <a:latin typeface="The Hand Extrablack" panose="03070A02030502020204" pitchFamily="66" charset="0"/>
              </a:rPr>
              <a:t>1300</a:t>
            </a:r>
          </a:p>
        </p:txBody>
      </p:sp>
      <p:sp>
        <p:nvSpPr>
          <p:cNvPr id="14" name="TextBox 13">
            <a:extLst>
              <a:ext uri="{FF2B5EF4-FFF2-40B4-BE49-F238E27FC236}">
                <a16:creationId xmlns:a16="http://schemas.microsoft.com/office/drawing/2014/main" id="{B62A3A9A-7FA1-42BF-8D8F-8BEB6B757E92}"/>
              </a:ext>
            </a:extLst>
          </p:cNvPr>
          <p:cNvSpPr txBox="1"/>
          <p:nvPr/>
        </p:nvSpPr>
        <p:spPr>
          <a:xfrm>
            <a:off x="3903785" y="8689564"/>
            <a:ext cx="1086485" cy="400110"/>
          </a:xfrm>
          <a:prstGeom prst="rect">
            <a:avLst/>
          </a:prstGeom>
          <a:noFill/>
        </p:spPr>
        <p:txBody>
          <a:bodyPr wrap="square" rtlCol="0">
            <a:spAutoFit/>
          </a:bodyPr>
          <a:lstStyle/>
          <a:p>
            <a:pPr algn="ctr"/>
            <a:r>
              <a:rPr lang="en-GB" sz="2000" dirty="0">
                <a:latin typeface="The Hand Extrablack" panose="03070A02030502020204" pitchFamily="66" charset="0"/>
              </a:rPr>
              <a:t>1400</a:t>
            </a:r>
          </a:p>
        </p:txBody>
      </p:sp>
      <p:sp>
        <p:nvSpPr>
          <p:cNvPr id="15" name="TextBox 14">
            <a:extLst>
              <a:ext uri="{FF2B5EF4-FFF2-40B4-BE49-F238E27FC236}">
                <a16:creationId xmlns:a16="http://schemas.microsoft.com/office/drawing/2014/main" id="{56467F2F-A865-49F1-95FF-84B4AEFFB29A}"/>
              </a:ext>
            </a:extLst>
          </p:cNvPr>
          <p:cNvSpPr txBox="1"/>
          <p:nvPr/>
        </p:nvSpPr>
        <p:spPr>
          <a:xfrm>
            <a:off x="4554321" y="8693266"/>
            <a:ext cx="1392970" cy="400110"/>
          </a:xfrm>
          <a:prstGeom prst="rect">
            <a:avLst/>
          </a:prstGeom>
          <a:noFill/>
        </p:spPr>
        <p:txBody>
          <a:bodyPr wrap="square" rtlCol="0">
            <a:spAutoFit/>
          </a:bodyPr>
          <a:lstStyle/>
          <a:p>
            <a:pPr algn="ctr"/>
            <a:r>
              <a:rPr lang="en-GB" sz="2000" dirty="0">
                <a:latin typeface="The Hand Extrablack" panose="03070A02030502020204" pitchFamily="66" charset="0"/>
              </a:rPr>
              <a:t>1500</a:t>
            </a:r>
          </a:p>
        </p:txBody>
      </p:sp>
      <p:sp>
        <p:nvSpPr>
          <p:cNvPr id="16" name="TextBox 15">
            <a:extLst>
              <a:ext uri="{FF2B5EF4-FFF2-40B4-BE49-F238E27FC236}">
                <a16:creationId xmlns:a16="http://schemas.microsoft.com/office/drawing/2014/main" id="{7A98D1D4-00D2-4A59-90B2-641A365EABBF}"/>
              </a:ext>
            </a:extLst>
          </p:cNvPr>
          <p:cNvSpPr txBox="1"/>
          <p:nvPr/>
        </p:nvSpPr>
        <p:spPr>
          <a:xfrm rot="16200000">
            <a:off x="-1263896" y="6580497"/>
            <a:ext cx="3855285" cy="369332"/>
          </a:xfrm>
          <a:prstGeom prst="rect">
            <a:avLst/>
          </a:prstGeom>
          <a:noFill/>
        </p:spPr>
        <p:txBody>
          <a:bodyPr wrap="square" rtlCol="0">
            <a:spAutoFit/>
          </a:bodyPr>
          <a:lstStyle/>
          <a:p>
            <a:pPr algn="ctr"/>
            <a:r>
              <a:rPr lang="en-GB" b="1" dirty="0">
                <a:latin typeface="The Hand Extrablack" panose="03070A02030502020204" pitchFamily="66" charset="0"/>
              </a:rPr>
              <a:t>Political power  </a:t>
            </a:r>
          </a:p>
        </p:txBody>
      </p:sp>
      <p:sp>
        <p:nvSpPr>
          <p:cNvPr id="17" name="TextBox 16">
            <a:extLst>
              <a:ext uri="{FF2B5EF4-FFF2-40B4-BE49-F238E27FC236}">
                <a16:creationId xmlns:a16="http://schemas.microsoft.com/office/drawing/2014/main" id="{D4FAA688-97CE-49F0-A81E-C7D9D37983F8}"/>
              </a:ext>
            </a:extLst>
          </p:cNvPr>
          <p:cNvSpPr txBox="1"/>
          <p:nvPr/>
        </p:nvSpPr>
        <p:spPr>
          <a:xfrm>
            <a:off x="5375431" y="8689564"/>
            <a:ext cx="1392970" cy="400110"/>
          </a:xfrm>
          <a:prstGeom prst="rect">
            <a:avLst/>
          </a:prstGeom>
          <a:noFill/>
        </p:spPr>
        <p:txBody>
          <a:bodyPr wrap="square" rtlCol="0">
            <a:spAutoFit/>
          </a:bodyPr>
          <a:lstStyle/>
          <a:p>
            <a:pPr algn="ctr"/>
            <a:r>
              <a:rPr lang="en-GB" sz="2000" dirty="0">
                <a:latin typeface="The Hand Extrablack" panose="03070A02030502020204" pitchFamily="66" charset="0"/>
              </a:rPr>
              <a:t>1600</a:t>
            </a:r>
          </a:p>
        </p:txBody>
      </p:sp>
      <p:sp>
        <p:nvSpPr>
          <p:cNvPr id="18" name="TextBox 17">
            <a:extLst>
              <a:ext uri="{FF2B5EF4-FFF2-40B4-BE49-F238E27FC236}">
                <a16:creationId xmlns:a16="http://schemas.microsoft.com/office/drawing/2014/main" id="{EBD88111-AB32-473C-93C6-57360565C923}"/>
              </a:ext>
            </a:extLst>
          </p:cNvPr>
          <p:cNvSpPr txBox="1"/>
          <p:nvPr/>
        </p:nvSpPr>
        <p:spPr>
          <a:xfrm>
            <a:off x="1437022" y="8709228"/>
            <a:ext cx="1159845" cy="400110"/>
          </a:xfrm>
          <a:prstGeom prst="rect">
            <a:avLst/>
          </a:prstGeom>
          <a:noFill/>
        </p:spPr>
        <p:txBody>
          <a:bodyPr wrap="square" rtlCol="0">
            <a:spAutoFit/>
          </a:bodyPr>
          <a:lstStyle/>
          <a:p>
            <a:pPr algn="ctr"/>
            <a:r>
              <a:rPr lang="en-GB" sz="2000" dirty="0">
                <a:latin typeface="The Hand Extrablack" panose="03070A02030502020204" pitchFamily="66" charset="0"/>
              </a:rPr>
              <a:t>1100</a:t>
            </a:r>
          </a:p>
        </p:txBody>
      </p:sp>
      <p:sp>
        <p:nvSpPr>
          <p:cNvPr id="19" name="TextBox 18">
            <a:extLst>
              <a:ext uri="{FF2B5EF4-FFF2-40B4-BE49-F238E27FC236}">
                <a16:creationId xmlns:a16="http://schemas.microsoft.com/office/drawing/2014/main" id="{A9897911-7FA2-4693-8D57-2CEB3FEEA56C}"/>
              </a:ext>
            </a:extLst>
          </p:cNvPr>
          <p:cNvSpPr txBox="1"/>
          <p:nvPr/>
        </p:nvSpPr>
        <p:spPr>
          <a:xfrm>
            <a:off x="2388223" y="9179277"/>
            <a:ext cx="3855285" cy="523220"/>
          </a:xfrm>
          <a:prstGeom prst="rect">
            <a:avLst/>
          </a:prstGeom>
          <a:noFill/>
        </p:spPr>
        <p:txBody>
          <a:bodyPr wrap="square" rtlCol="0">
            <a:spAutoFit/>
          </a:bodyPr>
          <a:lstStyle/>
          <a:p>
            <a:pPr algn="ctr"/>
            <a:r>
              <a:rPr lang="en-GB" sz="2800" b="1" dirty="0">
                <a:solidFill>
                  <a:srgbClr val="FF0000"/>
                </a:solidFill>
                <a:latin typeface="The Hand Extrablack" panose="03070A02030502020204" pitchFamily="66" charset="0"/>
              </a:rPr>
              <a:t>Years 1000-1600</a:t>
            </a:r>
          </a:p>
        </p:txBody>
      </p:sp>
    </p:spTree>
    <p:extLst>
      <p:ext uri="{BB962C8B-B14F-4D97-AF65-F5344CB8AC3E}">
        <p14:creationId xmlns:p14="http://schemas.microsoft.com/office/powerpoint/2010/main" val="2090040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31648" y="853440"/>
            <a:ext cx="5998464" cy="4524315"/>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100000" t="100000"/>
            </a:path>
            <a:tileRect r="-100000" b="-100000"/>
          </a:gradFill>
          <a:ln>
            <a:solidFill>
              <a:schemeClr val="tx1"/>
            </a:solidFill>
          </a:ln>
        </p:spPr>
        <p:txBody>
          <a:bodyPr wrap="square">
            <a:spAutoFit/>
          </a:bodyPr>
          <a:lstStyle/>
          <a:p>
            <a:r>
              <a:rPr lang="en-GB" b="1" dirty="0"/>
              <a:t>1833 Factory Act</a:t>
            </a:r>
          </a:p>
          <a:p>
            <a:pPr marL="160734" indent="-160734">
              <a:buFont typeface="Arial" pitchFamily="34" charset="0"/>
              <a:buChar char="•"/>
            </a:pPr>
            <a:r>
              <a:rPr lang="en-GB" dirty="0"/>
              <a:t>No children under 9 to work in the factories</a:t>
            </a:r>
          </a:p>
          <a:p>
            <a:pPr marL="160734" indent="-160734">
              <a:buFont typeface="Arial" pitchFamily="34" charset="0"/>
              <a:buChar char="•"/>
            </a:pPr>
            <a:r>
              <a:rPr lang="en-GB" dirty="0"/>
              <a:t>9 hours work per day for children aged 9-13</a:t>
            </a:r>
          </a:p>
          <a:p>
            <a:pPr marL="160734" indent="-160734">
              <a:buFont typeface="Arial" pitchFamily="34" charset="0"/>
              <a:buChar char="•"/>
            </a:pPr>
            <a:r>
              <a:rPr lang="en-GB" dirty="0"/>
              <a:t>2 hours school per day</a:t>
            </a:r>
          </a:p>
          <a:p>
            <a:pPr marL="160734" indent="-160734">
              <a:buFont typeface="Arial" pitchFamily="34" charset="0"/>
              <a:buChar char="•"/>
            </a:pPr>
            <a:r>
              <a:rPr lang="en-GB" dirty="0"/>
              <a:t>4 factory inspectors appointed to check that these rules are being followed.</a:t>
            </a:r>
          </a:p>
          <a:p>
            <a:r>
              <a:rPr lang="en-GB" b="1" dirty="0"/>
              <a:t>1842 Mines Act</a:t>
            </a:r>
          </a:p>
          <a:p>
            <a:pPr marL="160734" indent="-160734">
              <a:buFont typeface="Arial" pitchFamily="34" charset="0"/>
              <a:buChar char="•"/>
            </a:pPr>
            <a:r>
              <a:rPr lang="en-GB" dirty="0"/>
              <a:t>No women or children under 10 to work down a mine</a:t>
            </a:r>
          </a:p>
          <a:p>
            <a:pPr marL="160734" indent="-160734">
              <a:buFont typeface="Arial" pitchFamily="34" charset="0"/>
              <a:buChar char="•"/>
            </a:pPr>
            <a:r>
              <a:rPr lang="en-GB" dirty="0"/>
              <a:t>Mine inspectors appointed to check rules are being followed</a:t>
            </a:r>
          </a:p>
          <a:p>
            <a:r>
              <a:rPr lang="en-GB" b="1" dirty="0"/>
              <a:t>1844 Factory Act</a:t>
            </a:r>
          </a:p>
          <a:p>
            <a:pPr marL="160734" indent="-160734">
              <a:buFont typeface="Arial" pitchFamily="34" charset="0"/>
              <a:buChar char="•"/>
            </a:pPr>
            <a:r>
              <a:rPr lang="en-GB" dirty="0"/>
              <a:t>No women to work more than 12 hours per day</a:t>
            </a:r>
          </a:p>
          <a:p>
            <a:pPr marL="160734" indent="-160734">
              <a:buFont typeface="Arial" pitchFamily="34" charset="0"/>
              <a:buChar char="•"/>
            </a:pPr>
            <a:r>
              <a:rPr lang="en-GB" dirty="0"/>
              <a:t>Machines to be made safer</a:t>
            </a:r>
          </a:p>
          <a:p>
            <a:r>
              <a:rPr lang="en-GB" b="1" dirty="0"/>
              <a:t>1847 Ten Hour Act</a:t>
            </a:r>
          </a:p>
          <a:p>
            <a:pPr marL="160734" indent="-160734">
              <a:buFont typeface="Arial" pitchFamily="34" charset="0"/>
              <a:buChar char="•"/>
            </a:pPr>
            <a:r>
              <a:rPr lang="en-GB" dirty="0"/>
              <a:t>Maximum 10 hour day for all women and workers under 18</a:t>
            </a:r>
          </a:p>
          <a:p>
            <a:r>
              <a:rPr lang="en-GB" b="1" dirty="0"/>
              <a:t>1850 Factory Act</a:t>
            </a:r>
          </a:p>
          <a:p>
            <a:pPr marL="160734" indent="-160734">
              <a:buFont typeface="Arial" pitchFamily="34" charset="0"/>
              <a:buChar char="•"/>
            </a:pPr>
            <a:r>
              <a:rPr lang="en-GB" dirty="0"/>
              <a:t>Machines to only operate between 6:00am and 6:00 pm</a:t>
            </a:r>
            <a:endParaRPr lang="en-GB" sz="900" dirty="0"/>
          </a:p>
        </p:txBody>
      </p:sp>
      <p:sp>
        <p:nvSpPr>
          <p:cNvPr id="8" name="Title 1"/>
          <p:cNvSpPr txBox="1">
            <a:spLocks/>
          </p:cNvSpPr>
          <p:nvPr/>
        </p:nvSpPr>
        <p:spPr>
          <a:xfrm>
            <a:off x="772795" y="213442"/>
            <a:ext cx="5143500" cy="349137"/>
          </a:xfrm>
          <a:prstGeom prst="rect">
            <a:avLst/>
          </a:prstGeom>
          <a:noFill/>
          <a:ln>
            <a:noFill/>
          </a:ln>
          <a:effectLst/>
          <a:scene3d>
            <a:camera prst="orthographicFront">
              <a:rot lat="0" lon="0" rev="0"/>
            </a:camera>
            <a:lightRig rig="contrasting" dir="t">
              <a:rot lat="0" lon="0" rev="7800000"/>
            </a:lightRig>
          </a:scene3d>
          <a:sp3d>
            <a:bevelT w="139700" h="139700"/>
          </a:sp3d>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25" dirty="0">
                <a:latin typeface="+mn-lt"/>
              </a:rPr>
              <a:t>The Factory Acts</a:t>
            </a:r>
          </a:p>
        </p:txBody>
      </p:sp>
      <p:pic>
        <p:nvPicPr>
          <p:cNvPr id="3074" name="Picture 2" descr="Hammer, Dish, Law, Justice, Order">
            <a:extLst>
              <a:ext uri="{FF2B5EF4-FFF2-40B4-BE49-F238E27FC236}">
                <a16:creationId xmlns:a16="http://schemas.microsoft.com/office/drawing/2014/main" id="{3F07E551-F873-FD52-3A2D-327CA7DD308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0454" y="132125"/>
            <a:ext cx="745601" cy="51735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con, Silhouette, Scales, Justice, Law">
            <a:extLst>
              <a:ext uri="{FF2B5EF4-FFF2-40B4-BE49-F238E27FC236}">
                <a16:creationId xmlns:a16="http://schemas.microsoft.com/office/drawing/2014/main" id="{B9225496-18EB-6E4A-5E1C-5E0DC8BC69B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945" y="126538"/>
            <a:ext cx="536785" cy="522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244446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116</TotalTime>
  <Words>916</Words>
  <Application>Microsoft Office PowerPoint</Application>
  <PresentationFormat>A4 Paper (210x297 mm)</PresentationFormat>
  <Paragraphs>101</Paragraphs>
  <Slides>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Arial</vt:lpstr>
      <vt:lpstr>Berlin Sans FB Demi</vt:lpstr>
      <vt:lpstr>Calibri</vt:lpstr>
      <vt:lpstr>Calibri Light</vt:lpstr>
      <vt:lpstr>Segoe Script</vt:lpstr>
      <vt:lpstr>The Hand Extrablack</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Miss. J. Parsons</dc:creator>
  <cp:lastModifiedBy>Mr. W. Maunder</cp:lastModifiedBy>
  <cp:revision>12</cp:revision>
  <dcterms:created xsi:type="dcterms:W3CDTF">2022-12-06T12:21:53Z</dcterms:created>
  <dcterms:modified xsi:type="dcterms:W3CDTF">2024-04-17T11:42:59Z</dcterms:modified>
</cp:coreProperties>
</file>