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notesMasterIdLst>
    <p:notesMasterId r:id="rId20"/>
  </p:notesMasterIdLst>
  <p:sldIdLst>
    <p:sldId id="306" r:id="rId6"/>
    <p:sldId id="263" r:id="rId7"/>
    <p:sldId id="268" r:id="rId8"/>
    <p:sldId id="311" r:id="rId9"/>
    <p:sldId id="308" r:id="rId10"/>
    <p:sldId id="327" r:id="rId11"/>
    <p:sldId id="267" r:id="rId12"/>
    <p:sldId id="266" r:id="rId13"/>
    <p:sldId id="265" r:id="rId14"/>
    <p:sldId id="326" r:id="rId15"/>
    <p:sldId id="304" r:id="rId16"/>
    <p:sldId id="275" r:id="rId17"/>
    <p:sldId id="313" r:id="rId18"/>
    <p:sldId id="309"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82" autoAdjust="0"/>
    <p:restoredTop sz="94694"/>
  </p:normalViewPr>
  <p:slideViewPr>
    <p:cSldViewPr snapToGrid="0">
      <p:cViewPr varScale="1">
        <p:scale>
          <a:sx n="115" d="100"/>
          <a:sy n="115" d="100"/>
        </p:scale>
        <p:origin x="208"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AEA932-1E7E-46A9-86B8-43C1EF745093}" type="datetimeFigureOut">
              <a:rPr lang="en-GB" smtClean="0"/>
              <a:t>08/07/2024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38C6BD-FD4E-4C99-AE41-BC95FBF62787}" type="slidenum">
              <a:rPr lang="en-GB" smtClean="0"/>
              <a:t>‹#›</a:t>
            </a:fld>
            <a:endParaRPr lang="en-GB"/>
          </a:p>
        </p:txBody>
      </p:sp>
    </p:spTree>
    <p:extLst>
      <p:ext uri="{BB962C8B-B14F-4D97-AF65-F5344CB8AC3E}">
        <p14:creationId xmlns:p14="http://schemas.microsoft.com/office/powerpoint/2010/main" val="401955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8C6BD-FD4E-4C99-AE41-BC95FBF62787}" type="slidenum">
              <a:rPr lang="en-GB" smtClean="0"/>
              <a:t>6</a:t>
            </a:fld>
            <a:endParaRPr lang="en-GB"/>
          </a:p>
        </p:txBody>
      </p:sp>
    </p:spTree>
    <p:extLst>
      <p:ext uri="{BB962C8B-B14F-4D97-AF65-F5344CB8AC3E}">
        <p14:creationId xmlns:p14="http://schemas.microsoft.com/office/powerpoint/2010/main" val="134159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7/8/24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90531-8515-42BD-93AC-E3A570363C8C}"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087474-FDE9-4481-B859-5AAB391F6E81}" type="slidenum">
              <a:rPr lang="en-GB" smtClean="0"/>
              <a:t>‹#›</a:t>
            </a:fld>
            <a:endParaRPr lang="en-GB"/>
          </a:p>
        </p:txBody>
      </p:sp>
    </p:spTree>
    <p:extLst>
      <p:ext uri="{BB962C8B-B14F-4D97-AF65-F5344CB8AC3E}">
        <p14:creationId xmlns:p14="http://schemas.microsoft.com/office/powerpoint/2010/main" val="3497307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390531-8515-42BD-93AC-E3A570363C8C}"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87474-FDE9-4481-B859-5AAB391F6E81}" type="slidenum">
              <a:rPr lang="en-GB" smtClean="0"/>
              <a:t>‹#›</a:t>
            </a:fld>
            <a:endParaRPr lang="en-GB"/>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5469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7/8/24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7/8/24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7/8/24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7/8/24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7/8/24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7/8/24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10"/>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initial.surname@bridgewaterhigh.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bridgewaterhigh.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bubbleembroidery.co.uk/shop/bridgewater-high-school-hom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mailto:24smitha@bridgewaterhigh.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68BC-350C-944D-6F93-F754D8E33825}"/>
              </a:ext>
            </a:extLst>
          </p:cNvPr>
          <p:cNvSpPr>
            <a:spLocks noGrp="1"/>
          </p:cNvSpPr>
          <p:nvPr>
            <p:ph type="ctrTitle"/>
          </p:nvPr>
        </p:nvSpPr>
        <p:spPr>
          <a:xfrm>
            <a:off x="3939825" y="309326"/>
            <a:ext cx="5452531" cy="917896"/>
          </a:xfrm>
        </p:spPr>
        <p:txBody>
          <a:bodyPr/>
          <a:lstStyle/>
          <a:p>
            <a:r>
              <a:rPr lang="en-GB" dirty="0"/>
              <a:t>Y6 Induction 2024</a:t>
            </a:r>
          </a:p>
        </p:txBody>
      </p:sp>
      <p:pic>
        <p:nvPicPr>
          <p:cNvPr id="4" name="Picture 3" descr="A cork board with letters pinned to it&#10;&#10;Description automatically generated">
            <a:extLst>
              <a:ext uri="{FF2B5EF4-FFF2-40B4-BE49-F238E27FC236}">
                <a16:creationId xmlns:a16="http://schemas.microsoft.com/office/drawing/2014/main" id="{3AD28C2C-0B78-83DD-9C1C-641C1EA75AD2}"/>
              </a:ext>
            </a:extLst>
          </p:cNvPr>
          <p:cNvPicPr>
            <a:picLocks noChangeAspect="1"/>
          </p:cNvPicPr>
          <p:nvPr/>
        </p:nvPicPr>
        <p:blipFill>
          <a:blip r:embed="rId2"/>
          <a:stretch>
            <a:fillRect/>
          </a:stretch>
        </p:blipFill>
        <p:spPr>
          <a:xfrm>
            <a:off x="3827752" y="1227222"/>
            <a:ext cx="5676676" cy="2959759"/>
          </a:xfrm>
          <a:prstGeom prst="rect">
            <a:avLst/>
          </a:prstGeom>
        </p:spPr>
      </p:pic>
      <p:pic>
        <p:nvPicPr>
          <p:cNvPr id="5" name="Picture 4">
            <a:extLst>
              <a:ext uri="{FF2B5EF4-FFF2-40B4-BE49-F238E27FC236}">
                <a16:creationId xmlns:a16="http://schemas.microsoft.com/office/drawing/2014/main" id="{9548F4BA-2C3F-39ED-02C1-D17209D4946C}"/>
              </a:ext>
            </a:extLst>
          </p:cNvPr>
          <p:cNvPicPr>
            <a:picLocks noChangeAspect="1"/>
          </p:cNvPicPr>
          <p:nvPr/>
        </p:nvPicPr>
        <p:blipFill rotWithShape="1">
          <a:blip r:embed="rId3"/>
          <a:srcRect l="21857" t="34738" r="25731" b="43157"/>
          <a:stretch/>
        </p:blipFill>
        <p:spPr>
          <a:xfrm>
            <a:off x="854242" y="4469200"/>
            <a:ext cx="9938085" cy="2388800"/>
          </a:xfrm>
          <a:prstGeom prst="rect">
            <a:avLst/>
          </a:prstGeom>
        </p:spPr>
      </p:pic>
    </p:spTree>
    <p:extLst>
      <p:ext uri="{BB962C8B-B14F-4D97-AF65-F5344CB8AC3E}">
        <p14:creationId xmlns:p14="http://schemas.microsoft.com/office/powerpoint/2010/main" val="7191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2C04EC-00A9-4077-9671-63207DFF9A44}"/>
              </a:ext>
            </a:extLst>
          </p:cNvPr>
          <p:cNvSpPr txBox="1"/>
          <p:nvPr/>
        </p:nvSpPr>
        <p:spPr>
          <a:xfrm>
            <a:off x="504163" y="1911117"/>
            <a:ext cx="11687837" cy="4893647"/>
          </a:xfrm>
          <a:prstGeom prst="rect">
            <a:avLst/>
          </a:prstGeom>
          <a:noFill/>
        </p:spPr>
        <p:txBody>
          <a:bodyPr wrap="square">
            <a:spAutoFit/>
          </a:bodyPr>
          <a:lstStyle/>
          <a:p>
            <a:r>
              <a:rPr lang="en-GB" sz="2400" b="1" u="sng" dirty="0"/>
              <a:t>Arbor</a:t>
            </a:r>
          </a:p>
          <a:p>
            <a:endParaRPr lang="en-GB" sz="2400" b="1" u="sng" dirty="0"/>
          </a:p>
          <a:p>
            <a:endParaRPr lang="en-GB" sz="2400" b="1" u="sng" dirty="0"/>
          </a:p>
          <a:p>
            <a:endParaRPr lang="en-GB" sz="2400" b="1" u="sng" dirty="0"/>
          </a:p>
          <a:p>
            <a:endParaRPr lang="en-GB" sz="2400" b="1" u="sng" dirty="0"/>
          </a:p>
          <a:p>
            <a:endParaRPr lang="en-GB" sz="2400" b="1" u="sng" dirty="0"/>
          </a:p>
          <a:p>
            <a:endParaRPr lang="en-GB" sz="2400" b="1" u="sng" dirty="0"/>
          </a:p>
          <a:p>
            <a:r>
              <a:rPr lang="en-GB" sz="2400" b="1" u="sng" dirty="0"/>
              <a:t>Satchel One</a:t>
            </a:r>
          </a:p>
          <a:p>
            <a:endParaRPr lang="en-GB" sz="2400" b="1" u="sng" dirty="0"/>
          </a:p>
          <a:p>
            <a:endParaRPr lang="en-GB" sz="2400" b="1" u="sng" dirty="0"/>
          </a:p>
          <a:p>
            <a:endParaRPr lang="en-GB" sz="2400" b="1" u="sng" dirty="0"/>
          </a:p>
          <a:p>
            <a:endParaRPr lang="en-GB" sz="2400" b="1" u="sng" dirty="0"/>
          </a:p>
          <a:p>
            <a:endParaRPr lang="en-GB" sz="2400" dirty="0"/>
          </a:p>
        </p:txBody>
      </p:sp>
      <p:sp>
        <p:nvSpPr>
          <p:cNvPr id="4" name="TextBox 3">
            <a:extLst>
              <a:ext uri="{FF2B5EF4-FFF2-40B4-BE49-F238E27FC236}">
                <a16:creationId xmlns:a16="http://schemas.microsoft.com/office/drawing/2014/main" id="{BF3DA85F-6C46-425B-26AF-77B381E36DF5}"/>
              </a:ext>
            </a:extLst>
          </p:cNvPr>
          <p:cNvSpPr txBox="1"/>
          <p:nvPr/>
        </p:nvSpPr>
        <p:spPr>
          <a:xfrm>
            <a:off x="3180904" y="490151"/>
            <a:ext cx="7712873" cy="786690"/>
          </a:xfrm>
          <a:prstGeom prst="rect">
            <a:avLst/>
          </a:prstGeom>
          <a:noFill/>
        </p:spPr>
        <p:txBody>
          <a:bodyPr wrap="square">
            <a:spAutoFit/>
          </a:bodyPr>
          <a:lstStyle/>
          <a:p>
            <a:pPr marL="636905" marR="338455">
              <a:lnSpc>
                <a:spcPct val="94000"/>
              </a:lnSpc>
              <a:spcAft>
                <a:spcPts val="150"/>
              </a:spcAft>
            </a:pPr>
            <a:r>
              <a:rPr lang="en-GB" sz="4800" b="1" dirty="0">
                <a:effectLst/>
                <a:latin typeface="Cormorant SemiBold"/>
                <a:ea typeface="Calibri" panose="020F0502020204030204" pitchFamily="34" charset="0"/>
                <a:cs typeface="Tahoma" panose="020B0604030504040204" pitchFamily="34" charset="0"/>
              </a:rPr>
              <a:t>Important APPS</a:t>
            </a:r>
          </a:p>
        </p:txBody>
      </p:sp>
      <p:pic>
        <p:nvPicPr>
          <p:cNvPr id="1026" name="Picture 2" descr="Satchel One – Apps on Google Play">
            <a:extLst>
              <a:ext uri="{FF2B5EF4-FFF2-40B4-BE49-F238E27FC236}">
                <a16:creationId xmlns:a16="http://schemas.microsoft.com/office/drawing/2014/main" id="{1E85746D-DA4A-1B89-A31A-14A791EA7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953" y="4895428"/>
            <a:ext cx="1564447" cy="1472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bor App | Countesthorpe Academy">
            <a:extLst>
              <a:ext uri="{FF2B5EF4-FFF2-40B4-BE49-F238E27FC236}">
                <a16:creationId xmlns:a16="http://schemas.microsoft.com/office/drawing/2014/main" id="{ED400CEF-750F-961C-D8E9-EA0F9DD42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877" y="2293463"/>
            <a:ext cx="4376130" cy="16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70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2B5D973-364F-F5CF-2531-DCEF8D1A99C6}"/>
              </a:ext>
            </a:extLst>
          </p:cNvPr>
          <p:cNvSpPr>
            <a:spLocks noGrp="1" noChangeArrowheads="1"/>
          </p:cNvSpPr>
          <p:nvPr>
            <p:ph type="title"/>
          </p:nvPr>
        </p:nvSpPr>
        <p:spPr>
          <a:xfrm>
            <a:off x="3468688" y="623888"/>
            <a:ext cx="6589712" cy="1281112"/>
          </a:xfrm>
        </p:spPr>
        <p:txBody>
          <a:bodyPr/>
          <a:lstStyle/>
          <a:p>
            <a:pPr eaLnBrk="1" hangingPunct="1"/>
            <a:r>
              <a:rPr lang="en-GB" altLang="en-US" sz="4800" b="1" dirty="0">
                <a:latin typeface="Cormorant SemiBold"/>
              </a:rPr>
              <a:t>Electronic devices</a:t>
            </a:r>
          </a:p>
        </p:txBody>
      </p:sp>
      <p:sp>
        <p:nvSpPr>
          <p:cNvPr id="29699" name="Rectangle 3">
            <a:extLst>
              <a:ext uri="{FF2B5EF4-FFF2-40B4-BE49-F238E27FC236}">
                <a16:creationId xmlns:a16="http://schemas.microsoft.com/office/drawing/2014/main" id="{D9F2E6DA-788A-045D-2373-9E8671FDFABB}"/>
              </a:ext>
            </a:extLst>
          </p:cNvPr>
          <p:cNvSpPr>
            <a:spLocks noGrp="1" noChangeArrowheads="1"/>
          </p:cNvSpPr>
          <p:nvPr>
            <p:ph idx="1"/>
          </p:nvPr>
        </p:nvSpPr>
        <p:spPr>
          <a:xfrm>
            <a:off x="314771" y="1905000"/>
            <a:ext cx="11562458" cy="4692650"/>
          </a:xfrm>
        </p:spPr>
        <p:txBody>
          <a:bodyPr/>
          <a:lstStyle/>
          <a:p>
            <a:pPr marL="0" indent="0" eaLnBrk="1" hangingPunct="1">
              <a:lnSpc>
                <a:spcPct val="80000"/>
              </a:lnSpc>
              <a:buNone/>
            </a:pPr>
            <a:r>
              <a:rPr lang="en-GB" altLang="en-US" sz="2400" dirty="0"/>
              <a:t>If pupils bring a mobile phone with them to school, it must stay </a:t>
            </a:r>
            <a:r>
              <a:rPr lang="en-GB" altLang="en-US" sz="2400" b="1" u="sng" dirty="0">
                <a:solidFill>
                  <a:srgbClr val="FF0000"/>
                </a:solidFill>
              </a:rPr>
              <a:t>switched off</a:t>
            </a:r>
            <a:r>
              <a:rPr lang="en-GB" altLang="en-US" sz="2400" dirty="0"/>
              <a:t> unless permission has been granted by a teacher.</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Our policy is ‘OFF and AWAY’.</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If they need to urgently contact home at any point during the day, they must go to the office and phone from there.</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Please avoid contacting your child on their mobile phone during the school day; the office will pass on any messages if needed.</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School cannot be responsible for any devices pupils bring in.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1335ABA-4868-FC31-74C0-B5E2EF526847}"/>
              </a:ext>
            </a:extLst>
          </p:cNvPr>
          <p:cNvSpPr>
            <a:spLocks noGrp="1" noChangeArrowheads="1"/>
          </p:cNvSpPr>
          <p:nvPr>
            <p:ph type="title"/>
          </p:nvPr>
        </p:nvSpPr>
        <p:spPr>
          <a:xfrm>
            <a:off x="3468688" y="623888"/>
            <a:ext cx="6589712" cy="1281112"/>
          </a:xfrm>
        </p:spPr>
        <p:txBody>
          <a:bodyPr/>
          <a:lstStyle/>
          <a:p>
            <a:pPr eaLnBrk="1" hangingPunct="1"/>
            <a:r>
              <a:rPr lang="en-GB" altLang="en-US" sz="4800" b="1" dirty="0">
                <a:latin typeface="Cormorant SemiBold"/>
              </a:rPr>
              <a:t>Contacting school</a:t>
            </a:r>
          </a:p>
        </p:txBody>
      </p:sp>
      <p:sp>
        <p:nvSpPr>
          <p:cNvPr id="3" name="Content Placeholder 2">
            <a:extLst>
              <a:ext uri="{FF2B5EF4-FFF2-40B4-BE49-F238E27FC236}">
                <a16:creationId xmlns:a16="http://schemas.microsoft.com/office/drawing/2014/main" id="{C8CC19A8-F4D8-3640-AAF4-D2CA12F3A11D}"/>
              </a:ext>
            </a:extLst>
          </p:cNvPr>
          <p:cNvSpPr>
            <a:spLocks noGrp="1"/>
          </p:cNvSpPr>
          <p:nvPr>
            <p:ph idx="1"/>
          </p:nvPr>
        </p:nvSpPr>
        <p:spPr>
          <a:xfrm>
            <a:off x="338203" y="2274887"/>
            <a:ext cx="11436263" cy="3959225"/>
          </a:xfrm>
        </p:spPr>
        <p:txBody>
          <a:bodyPr rtlCol="0">
            <a:normAutofit/>
          </a:bodyPr>
          <a:lstStyle/>
          <a:p>
            <a:pPr marL="0" indent="0">
              <a:buNone/>
              <a:defRPr/>
            </a:pPr>
            <a:r>
              <a:rPr lang="en-GB" dirty="0">
                <a:solidFill>
                  <a:schemeClr val="tx1">
                    <a:lumMod val="75000"/>
                    <a:lumOff val="25000"/>
                  </a:schemeClr>
                </a:solidFill>
                <a:latin typeface="Cormorant SemiBold"/>
              </a:rPr>
              <a:t>If you have any queries regarding your child at school, the form tutor is the first point of contact. HOY will oversea your child’s care.</a:t>
            </a:r>
          </a:p>
          <a:p>
            <a:pPr marL="0" indent="0">
              <a:buNone/>
              <a:defRPr/>
            </a:pPr>
            <a:r>
              <a:rPr lang="en-GB" dirty="0">
                <a:solidFill>
                  <a:schemeClr val="tx1">
                    <a:lumMod val="75000"/>
                    <a:lumOff val="25000"/>
                  </a:schemeClr>
                </a:solidFill>
                <a:latin typeface="Cormorant SemiBold"/>
              </a:rPr>
              <a:t>If the matter relates to a particular subject area, you should contact your child’s subject teacher.</a:t>
            </a:r>
          </a:p>
          <a:p>
            <a:pPr marL="0" indent="0">
              <a:buNone/>
              <a:defRPr/>
            </a:pPr>
            <a:r>
              <a:rPr lang="en-GB" dirty="0">
                <a:solidFill>
                  <a:schemeClr val="tx1">
                    <a:lumMod val="75000"/>
                    <a:lumOff val="25000"/>
                  </a:schemeClr>
                </a:solidFill>
                <a:latin typeface="Cormorant SemiBold"/>
              </a:rPr>
              <a:t>If you are in any doubt over who to contact, please contact the head of year</a:t>
            </a:r>
          </a:p>
          <a:p>
            <a:pPr marL="0" indent="0">
              <a:buNone/>
              <a:defRPr/>
            </a:pPr>
            <a:endParaRPr lang="en-GB" dirty="0">
              <a:solidFill>
                <a:schemeClr val="tx1">
                  <a:lumMod val="75000"/>
                  <a:lumOff val="25000"/>
                </a:schemeClr>
              </a:solidFill>
              <a:latin typeface="Cormorant SemiBold"/>
            </a:endParaRPr>
          </a:p>
          <a:p>
            <a:pPr marL="0" indent="0">
              <a:buNone/>
              <a:defRPr/>
            </a:pPr>
            <a:r>
              <a:rPr lang="en-GB" dirty="0">
                <a:solidFill>
                  <a:schemeClr val="tx1">
                    <a:lumMod val="75000"/>
                    <a:lumOff val="25000"/>
                  </a:schemeClr>
                </a:solidFill>
                <a:latin typeface="Cormorant SemiBold"/>
              </a:rPr>
              <a:t>To email a teacher use the following format:</a:t>
            </a:r>
          </a:p>
          <a:p>
            <a:pPr marL="0" indent="0">
              <a:buNone/>
              <a:defRPr/>
            </a:pPr>
            <a:r>
              <a:rPr lang="en-GB" dirty="0">
                <a:solidFill>
                  <a:schemeClr val="tx1">
                    <a:lumMod val="75000"/>
                    <a:lumOff val="25000"/>
                  </a:schemeClr>
                </a:solidFill>
                <a:latin typeface="Cormorant SemiBold"/>
              </a:rPr>
              <a:t>	</a:t>
            </a:r>
            <a:r>
              <a:rPr lang="en-GB" dirty="0">
                <a:solidFill>
                  <a:schemeClr val="tx1">
                    <a:lumMod val="75000"/>
                    <a:lumOff val="25000"/>
                  </a:schemeClr>
                </a:solidFill>
                <a:latin typeface="Cormorant SemiBold"/>
                <a:hlinkClick r:id="rId2"/>
              </a:rPr>
              <a:t>initial.surname@bridgewaterhigh.com</a:t>
            </a:r>
            <a:endParaRPr lang="en-GB" dirty="0">
              <a:solidFill>
                <a:schemeClr val="tx1">
                  <a:lumMod val="75000"/>
                  <a:lumOff val="25000"/>
                </a:schemeClr>
              </a:solidFill>
              <a:latin typeface="Cormorant SemiBo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1335ABA-4868-FC31-74C0-B5E2EF526847}"/>
              </a:ext>
            </a:extLst>
          </p:cNvPr>
          <p:cNvSpPr>
            <a:spLocks noGrp="1" noChangeArrowheads="1"/>
          </p:cNvSpPr>
          <p:nvPr>
            <p:ph type="title"/>
          </p:nvPr>
        </p:nvSpPr>
        <p:spPr>
          <a:xfrm>
            <a:off x="3468688" y="623888"/>
            <a:ext cx="6589712" cy="1281112"/>
          </a:xfrm>
        </p:spPr>
        <p:txBody>
          <a:bodyPr/>
          <a:lstStyle/>
          <a:p>
            <a:pPr eaLnBrk="1" hangingPunct="1"/>
            <a:r>
              <a:rPr lang="en-GB" altLang="en-US" sz="4800" b="1" dirty="0">
                <a:latin typeface="Cormorant SemiBold"/>
              </a:rPr>
              <a:t>CONWAY residential trip</a:t>
            </a:r>
          </a:p>
        </p:txBody>
      </p:sp>
      <p:sp>
        <p:nvSpPr>
          <p:cNvPr id="3" name="Content Placeholder 2">
            <a:extLst>
              <a:ext uri="{FF2B5EF4-FFF2-40B4-BE49-F238E27FC236}">
                <a16:creationId xmlns:a16="http://schemas.microsoft.com/office/drawing/2014/main" id="{C8CC19A8-F4D8-3640-AAF4-D2CA12F3A11D}"/>
              </a:ext>
            </a:extLst>
          </p:cNvPr>
          <p:cNvSpPr>
            <a:spLocks noGrp="1"/>
          </p:cNvSpPr>
          <p:nvPr>
            <p:ph idx="1"/>
          </p:nvPr>
        </p:nvSpPr>
        <p:spPr>
          <a:xfrm>
            <a:off x="338203" y="2274887"/>
            <a:ext cx="11436263" cy="3959225"/>
          </a:xfrm>
        </p:spPr>
        <p:txBody>
          <a:bodyPr rtlCol="0">
            <a:normAutofit/>
          </a:bodyPr>
          <a:lstStyle/>
          <a:p>
            <a:pPr marL="0" indent="0" algn="ctr">
              <a:buNone/>
            </a:pPr>
            <a:r>
              <a:rPr lang="en-GB" sz="2800" b="1" dirty="0"/>
              <a:t>31</a:t>
            </a:r>
            <a:r>
              <a:rPr lang="en-GB" sz="2800" b="1" baseline="30000" dirty="0"/>
              <a:t>st</a:t>
            </a:r>
            <a:r>
              <a:rPr lang="en-GB" sz="2800" b="1" dirty="0"/>
              <a:t> March – 4</a:t>
            </a:r>
            <a:r>
              <a:rPr lang="en-GB" sz="2800" b="1" baseline="30000" dirty="0"/>
              <a:t>th</a:t>
            </a:r>
            <a:r>
              <a:rPr lang="en-GB" sz="2800" b="1" dirty="0"/>
              <a:t> April 2025</a:t>
            </a:r>
          </a:p>
          <a:p>
            <a:pPr marL="0" indent="0" algn="ctr">
              <a:buNone/>
            </a:pPr>
            <a:r>
              <a:rPr lang="en-GB" sz="2800" dirty="0"/>
              <a:t>Stockton band will visit from Monday – Wednesday, </a:t>
            </a:r>
          </a:p>
          <a:p>
            <a:pPr marL="0" indent="0" algn="ctr">
              <a:buNone/>
            </a:pPr>
            <a:r>
              <a:rPr lang="en-GB" sz="2800" dirty="0"/>
              <a:t>Appleton band from Wednesday – Friday</a:t>
            </a:r>
          </a:p>
          <a:p>
            <a:pPr algn="ctr"/>
            <a:endParaRPr lang="en-GB" sz="2800" dirty="0"/>
          </a:p>
          <a:p>
            <a:pPr marL="0" indent="0" algn="ctr">
              <a:buNone/>
            </a:pPr>
            <a:r>
              <a:rPr lang="en-GB" sz="2800" dirty="0"/>
              <a:t>The students will experience a variety of activities, including STEM and outdoor pursuits.</a:t>
            </a:r>
          </a:p>
          <a:p>
            <a:pPr algn="ctr"/>
            <a:endParaRPr lang="en-GB" sz="2800" dirty="0"/>
          </a:p>
          <a:p>
            <a:pPr marL="0" indent="0" algn="ctr">
              <a:buNone/>
            </a:pPr>
            <a:r>
              <a:rPr lang="en-GB" sz="2800" dirty="0"/>
              <a:t>More details will be shared in September.</a:t>
            </a:r>
          </a:p>
        </p:txBody>
      </p:sp>
    </p:spTree>
    <p:extLst>
      <p:ext uri="{BB962C8B-B14F-4D97-AF65-F5344CB8AC3E}">
        <p14:creationId xmlns:p14="http://schemas.microsoft.com/office/powerpoint/2010/main" val="293884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58BD8-053A-4B94-8158-B696FDBF342A}"/>
              </a:ext>
            </a:extLst>
          </p:cNvPr>
          <p:cNvSpPr txBox="1"/>
          <p:nvPr/>
        </p:nvSpPr>
        <p:spPr>
          <a:xfrm>
            <a:off x="1880893" y="398447"/>
            <a:ext cx="10668000" cy="830997"/>
          </a:xfrm>
          <a:prstGeom prst="rect">
            <a:avLst/>
          </a:prstGeom>
          <a:noFill/>
        </p:spPr>
        <p:txBody>
          <a:bodyPr wrap="square" rtlCol="0">
            <a:spAutoFit/>
          </a:bodyPr>
          <a:lstStyle/>
          <a:p>
            <a:pPr algn="ctr"/>
            <a:r>
              <a:rPr lang="en-GB" sz="4800" b="1" dirty="0">
                <a:latin typeface="Cormorant SemiBold"/>
              </a:rPr>
              <a:t>IMPORTANT DATES FOR YOUR DIARY </a:t>
            </a:r>
          </a:p>
        </p:txBody>
      </p:sp>
      <p:sp>
        <p:nvSpPr>
          <p:cNvPr id="4" name="TextBox 3">
            <a:extLst>
              <a:ext uri="{FF2B5EF4-FFF2-40B4-BE49-F238E27FC236}">
                <a16:creationId xmlns:a16="http://schemas.microsoft.com/office/drawing/2014/main" id="{69D747D9-9880-4D4C-9FD7-50EA71D7F653}"/>
              </a:ext>
            </a:extLst>
          </p:cNvPr>
          <p:cNvSpPr txBox="1"/>
          <p:nvPr/>
        </p:nvSpPr>
        <p:spPr>
          <a:xfrm>
            <a:off x="602343" y="1787715"/>
            <a:ext cx="10987314" cy="5170646"/>
          </a:xfrm>
          <a:prstGeom prst="rect">
            <a:avLst/>
          </a:prstGeom>
          <a:noFill/>
        </p:spPr>
        <p:txBody>
          <a:bodyPr wrap="square" rtlCol="0">
            <a:spAutoFit/>
          </a:bodyPr>
          <a:lstStyle/>
          <a:p>
            <a:r>
              <a:rPr lang="en-GB" sz="2400" dirty="0"/>
              <a:t>Term starts on 3</a:t>
            </a:r>
            <a:r>
              <a:rPr lang="en-GB" sz="2400" baseline="30000" dirty="0"/>
              <a:t>rd</a:t>
            </a:r>
            <a:r>
              <a:rPr lang="en-GB" sz="2400" dirty="0"/>
              <a:t> September 2024</a:t>
            </a:r>
          </a:p>
          <a:p>
            <a:endParaRPr lang="en-GB" sz="2400" dirty="0"/>
          </a:p>
          <a:p>
            <a:r>
              <a:rPr lang="en-GB" sz="2400" dirty="0"/>
              <a:t>16</a:t>
            </a:r>
            <a:r>
              <a:rPr lang="en-GB" sz="2400" baseline="30000" dirty="0"/>
              <a:t>th</a:t>
            </a:r>
            <a:r>
              <a:rPr lang="en-GB" sz="2400" dirty="0"/>
              <a:t>  September Y7 individual and form photographs</a:t>
            </a:r>
          </a:p>
          <a:p>
            <a:endParaRPr lang="en-GB" sz="2400" dirty="0"/>
          </a:p>
          <a:p>
            <a:r>
              <a:rPr lang="en-GB" sz="2400" dirty="0"/>
              <a:t>25th September – Y7 Information parents/carers evening (6pm – 7pm)</a:t>
            </a:r>
          </a:p>
          <a:p>
            <a:endParaRPr lang="en-GB" sz="2400" dirty="0"/>
          </a:p>
          <a:p>
            <a:r>
              <a:rPr lang="en-GB" sz="2400" dirty="0"/>
              <a:t>3rd October – Year 7 Pastoral Evening with form tutors</a:t>
            </a:r>
          </a:p>
          <a:p>
            <a:endParaRPr lang="en-GB" sz="2400" dirty="0"/>
          </a:p>
          <a:p>
            <a:r>
              <a:rPr lang="en-GB" sz="2400" dirty="0"/>
              <a:t>28th November – Year 7 Appleton Parents Evening via School Cloud</a:t>
            </a:r>
          </a:p>
          <a:p>
            <a:endParaRPr lang="en-GB" sz="2400" dirty="0"/>
          </a:p>
          <a:p>
            <a:r>
              <a:rPr lang="en-GB" sz="2400" dirty="0"/>
              <a:t>3rd December – Year 7 Stockton Parents Evening vis School Cloud</a:t>
            </a:r>
          </a:p>
          <a:p>
            <a:endParaRPr lang="en-GB" sz="2400" dirty="0"/>
          </a:p>
          <a:p>
            <a:r>
              <a:rPr lang="en-GB" sz="2400" dirty="0"/>
              <a:t>31</a:t>
            </a:r>
            <a:r>
              <a:rPr lang="en-GB" sz="2400" baseline="30000" dirty="0"/>
              <a:t>st</a:t>
            </a:r>
            <a:r>
              <a:rPr lang="en-GB" sz="2400" dirty="0"/>
              <a:t> March – 4</a:t>
            </a:r>
            <a:r>
              <a:rPr lang="en-GB" sz="2400" baseline="30000" dirty="0"/>
              <a:t>th</a:t>
            </a:r>
            <a:r>
              <a:rPr lang="en-GB" sz="2400" dirty="0"/>
              <a:t> April - Conway Residential Trip</a:t>
            </a:r>
          </a:p>
          <a:p>
            <a:endParaRPr lang="en-GB" dirty="0"/>
          </a:p>
        </p:txBody>
      </p:sp>
    </p:spTree>
    <p:extLst>
      <p:ext uri="{BB962C8B-B14F-4D97-AF65-F5344CB8AC3E}">
        <p14:creationId xmlns:p14="http://schemas.microsoft.com/office/powerpoint/2010/main" val="1394085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DA3AC-B4CC-4C52-AF47-67A3F0CBB6C3}"/>
              </a:ext>
            </a:extLst>
          </p:cNvPr>
          <p:cNvSpPr/>
          <p:nvPr/>
        </p:nvSpPr>
        <p:spPr>
          <a:xfrm>
            <a:off x="197717" y="2145781"/>
            <a:ext cx="11768505" cy="5909310"/>
          </a:xfrm>
          <a:prstGeom prst="rect">
            <a:avLst/>
          </a:prstGeom>
        </p:spPr>
        <p:txBody>
          <a:bodyPr wrap="square">
            <a:spAutoFit/>
          </a:bodyPr>
          <a:lstStyle/>
          <a:p>
            <a:r>
              <a:rPr lang="en-GB" sz="2400" dirty="0"/>
              <a:t>Arrive to start for 08:40 prompt.</a:t>
            </a:r>
          </a:p>
          <a:p>
            <a:endParaRPr lang="en-GB" sz="2400" dirty="0"/>
          </a:p>
          <a:p>
            <a:r>
              <a:rPr lang="en-GB" sz="2400" dirty="0"/>
              <a:t>The first two periods on the 3</a:t>
            </a:r>
            <a:r>
              <a:rPr lang="en-GB" sz="2400" baseline="30000" dirty="0"/>
              <a:t>rd</a:t>
            </a:r>
            <a:r>
              <a:rPr lang="en-GB" sz="2400" dirty="0"/>
              <a:t> September will be with form tutors and the normal timetable will begin after break time.</a:t>
            </a:r>
          </a:p>
          <a:p>
            <a:pPr marL="285750" indent="-285750">
              <a:buFont typeface="Arial" panose="020B0604020202020204" pitchFamily="34" charset="0"/>
              <a:buChar char="•"/>
            </a:pPr>
            <a:endParaRPr lang="en-GB" sz="2400" dirty="0"/>
          </a:p>
          <a:p>
            <a:r>
              <a:rPr lang="en-GB" sz="2400" dirty="0"/>
              <a:t>Cashless catering pins will be set up and shared over the summer ready for the first day.</a:t>
            </a:r>
          </a:p>
          <a:p>
            <a:pPr marL="285750" indent="-285750">
              <a:buFont typeface="Arial" panose="020B0604020202020204" pitchFamily="34" charset="0"/>
              <a:buChar char="•"/>
            </a:pPr>
            <a:endParaRPr lang="en-GB" sz="2400" dirty="0"/>
          </a:p>
          <a:p>
            <a:r>
              <a:rPr lang="en-GB" sz="2400" dirty="0"/>
              <a:t>Your child needs to bring their own stationery for school and a PE kit, in case PE falls on that first day.</a:t>
            </a:r>
          </a:p>
          <a:p>
            <a:pPr marL="285750" indent="-285750">
              <a:buFont typeface="Arial" panose="020B0604020202020204" pitchFamily="34" charset="0"/>
              <a:buChar char="•"/>
            </a:pPr>
            <a:endParaRPr lang="en-GB" sz="2400" dirty="0"/>
          </a:p>
          <a:p>
            <a:r>
              <a:rPr lang="en-GB" sz="2400" dirty="0"/>
              <a:t>All important information is available via our website – </a:t>
            </a:r>
            <a:r>
              <a:rPr lang="en-GB" sz="2400" dirty="0">
                <a:hlinkClick r:id="rId2"/>
              </a:rPr>
              <a:t>www.bridgewaterhigh.com</a:t>
            </a:r>
            <a:endParaRPr lang="en-GB" sz="2400" dirty="0"/>
          </a:p>
          <a:p>
            <a:endParaRPr lang="en-GB" sz="2400" dirty="0"/>
          </a:p>
          <a:p>
            <a:endParaRPr lang="en-GB" sz="2400" dirty="0"/>
          </a:p>
          <a:p>
            <a:endParaRPr lang="en-GB" sz="2400" dirty="0"/>
          </a:p>
          <a:p>
            <a:endParaRPr lang="en-GB" sz="2400" dirty="0"/>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49F5544F-3846-D12D-264F-AB4FE6FD9389}"/>
              </a:ext>
            </a:extLst>
          </p:cNvPr>
          <p:cNvSpPr txBox="1"/>
          <p:nvPr/>
        </p:nvSpPr>
        <p:spPr>
          <a:xfrm>
            <a:off x="3928532" y="539880"/>
            <a:ext cx="6558845" cy="830997"/>
          </a:xfrm>
          <a:prstGeom prst="rect">
            <a:avLst/>
          </a:prstGeom>
          <a:noFill/>
        </p:spPr>
        <p:txBody>
          <a:bodyPr wrap="square">
            <a:spAutoFit/>
          </a:bodyPr>
          <a:lstStyle/>
          <a:p>
            <a:r>
              <a:rPr lang="en-GB" sz="4800" b="1" dirty="0">
                <a:latin typeface="Cormorant SemiBold"/>
              </a:rPr>
              <a:t>Starting High School</a:t>
            </a:r>
          </a:p>
        </p:txBody>
      </p:sp>
    </p:spTree>
    <p:extLst>
      <p:ext uri="{BB962C8B-B14F-4D97-AF65-F5344CB8AC3E}">
        <p14:creationId xmlns:p14="http://schemas.microsoft.com/office/powerpoint/2010/main" val="3830643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7BE93-C429-45B0-A141-DACC57F8591C}"/>
              </a:ext>
            </a:extLst>
          </p:cNvPr>
          <p:cNvSpPr/>
          <p:nvPr/>
        </p:nvSpPr>
        <p:spPr>
          <a:xfrm>
            <a:off x="212035" y="1792971"/>
            <a:ext cx="11767930" cy="4770537"/>
          </a:xfrm>
          <a:prstGeom prst="rect">
            <a:avLst/>
          </a:prstGeom>
        </p:spPr>
        <p:txBody>
          <a:bodyPr wrap="square">
            <a:spAutoFit/>
          </a:bodyPr>
          <a:lstStyle/>
          <a:p>
            <a:r>
              <a:rPr lang="en-GB" sz="2400" dirty="0">
                <a:latin typeface="Cormorant SemiBold"/>
              </a:rPr>
              <a:t>Hall Drive is a narrow residential road with no way out at the end except through the school.</a:t>
            </a:r>
          </a:p>
          <a:p>
            <a:pPr marL="457200" indent="-457200">
              <a:buFont typeface="Arial" panose="020B0604020202020204" pitchFamily="34" charset="0"/>
              <a:buChar char="•"/>
            </a:pPr>
            <a:endParaRPr lang="en-GB" sz="2400" dirty="0">
              <a:latin typeface="Cormorant SemiBold"/>
            </a:endParaRPr>
          </a:p>
          <a:p>
            <a:r>
              <a:rPr lang="en-GB" sz="2400" dirty="0">
                <a:latin typeface="Cormorant SemiBold"/>
              </a:rPr>
              <a:t>As a result, we ask that you do not drive or park on Hall Drive when picking up or dropping off pupils.</a:t>
            </a:r>
          </a:p>
          <a:p>
            <a:pPr marL="457200" indent="-457200">
              <a:buFont typeface="Arial" panose="020B0604020202020204" pitchFamily="34" charset="0"/>
              <a:buChar char="•"/>
            </a:pPr>
            <a:endParaRPr lang="en-GB" sz="2400" dirty="0">
              <a:latin typeface="Cormorant SemiBold"/>
            </a:endParaRPr>
          </a:p>
          <a:p>
            <a:r>
              <a:rPr lang="en-GB" sz="2400" dirty="0">
                <a:latin typeface="Cormorant SemiBold"/>
              </a:rPr>
              <a:t>Develop your independence by making your own way to school.</a:t>
            </a:r>
          </a:p>
          <a:p>
            <a:pPr marL="457200" indent="-457200">
              <a:buFont typeface="Arial" panose="020B0604020202020204" pitchFamily="34" charset="0"/>
              <a:buChar char="•"/>
            </a:pPr>
            <a:endParaRPr lang="en-GB" sz="2400" dirty="0">
              <a:latin typeface="Cormorant SemiBold"/>
            </a:endParaRPr>
          </a:p>
          <a:p>
            <a:r>
              <a:rPr lang="en-GB" sz="2400" dirty="0">
                <a:latin typeface="Cormorant SemiBold"/>
              </a:rPr>
              <a:t>If this is not possible, ask your parents/carers to drop you off away part way from the school to walk with friends.</a:t>
            </a:r>
          </a:p>
          <a:p>
            <a:endParaRPr lang="en-GB" sz="2400" dirty="0">
              <a:latin typeface="Cormorant SemiBold"/>
            </a:endParaRPr>
          </a:p>
          <a:p>
            <a:r>
              <a:rPr lang="en-GB" altLang="en-US" sz="2400" dirty="0">
                <a:latin typeface="Cormorant SemiBold"/>
              </a:rPr>
              <a:t>Your child should *not* ride to school in September until they have sorted a cycle permit from the school.</a:t>
            </a:r>
          </a:p>
          <a:p>
            <a:endParaRPr lang="en-GB" sz="1600" dirty="0"/>
          </a:p>
        </p:txBody>
      </p:sp>
      <p:sp>
        <p:nvSpPr>
          <p:cNvPr id="3" name="TextBox 2">
            <a:extLst>
              <a:ext uri="{FF2B5EF4-FFF2-40B4-BE49-F238E27FC236}">
                <a16:creationId xmlns:a16="http://schemas.microsoft.com/office/drawing/2014/main" id="{681957DC-3F4A-410C-8398-0456F78E7128}"/>
              </a:ext>
            </a:extLst>
          </p:cNvPr>
          <p:cNvSpPr txBox="1"/>
          <p:nvPr/>
        </p:nvSpPr>
        <p:spPr>
          <a:xfrm>
            <a:off x="3250710" y="481360"/>
            <a:ext cx="7898296" cy="830997"/>
          </a:xfrm>
          <a:prstGeom prst="rect">
            <a:avLst/>
          </a:prstGeom>
          <a:noFill/>
        </p:spPr>
        <p:txBody>
          <a:bodyPr wrap="square" rtlCol="0">
            <a:spAutoFit/>
          </a:bodyPr>
          <a:lstStyle/>
          <a:p>
            <a:pPr algn="ctr"/>
            <a:r>
              <a:rPr lang="en-GB" sz="4800" b="1" dirty="0">
                <a:latin typeface="Cormorant SemiBold"/>
              </a:rPr>
              <a:t>Dropping off and picking up</a:t>
            </a:r>
          </a:p>
        </p:txBody>
      </p:sp>
    </p:spTree>
    <p:extLst>
      <p:ext uri="{BB962C8B-B14F-4D97-AF65-F5344CB8AC3E}">
        <p14:creationId xmlns:p14="http://schemas.microsoft.com/office/powerpoint/2010/main" val="106195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5D5DD-AFBF-4DB7-9EB9-9052F00B9556}"/>
              </a:ext>
            </a:extLst>
          </p:cNvPr>
          <p:cNvSpPr txBox="1"/>
          <p:nvPr/>
        </p:nvSpPr>
        <p:spPr>
          <a:xfrm>
            <a:off x="105240" y="2054755"/>
            <a:ext cx="11756049" cy="4893647"/>
          </a:xfrm>
          <a:prstGeom prst="rect">
            <a:avLst/>
          </a:prstGeom>
          <a:noFill/>
        </p:spPr>
        <p:txBody>
          <a:bodyPr wrap="square">
            <a:spAutoFit/>
          </a:bodyPr>
          <a:lstStyle/>
          <a:p>
            <a:pPr>
              <a:defRPr/>
            </a:pPr>
            <a:r>
              <a:rPr lang="en-GB" altLang="en-US" sz="2400" dirty="0">
                <a:solidFill>
                  <a:schemeClr val="tx1">
                    <a:lumMod val="75000"/>
                    <a:lumOff val="25000"/>
                  </a:schemeClr>
                </a:solidFill>
              </a:rPr>
              <a:t>All absences must be accounted for by a telephone call from a parent/guardian to the School Office (01925 263814).</a:t>
            </a:r>
            <a:endParaRPr lang="en-GB" altLang="en-US" sz="2400" dirty="0">
              <a:solidFill>
                <a:srgbClr val="FF6600"/>
              </a:solidFill>
            </a:endParaRPr>
          </a:p>
          <a:p>
            <a:pPr>
              <a:defRPr/>
            </a:pPr>
            <a:endParaRPr lang="en-GB" altLang="en-US" sz="2400" dirty="0">
              <a:solidFill>
                <a:schemeClr val="tx1">
                  <a:lumMod val="75000"/>
                  <a:lumOff val="25000"/>
                </a:schemeClr>
              </a:solidFill>
            </a:endParaRPr>
          </a:p>
          <a:p>
            <a:pPr>
              <a:defRPr/>
            </a:pPr>
            <a:r>
              <a:rPr lang="en-GB" altLang="en-US" sz="2400" dirty="0">
                <a:solidFill>
                  <a:schemeClr val="tx1">
                    <a:lumMod val="75000"/>
                    <a:lumOff val="25000"/>
                  </a:schemeClr>
                </a:solidFill>
              </a:rPr>
              <a:t>Phoning the office will mean that your child’s absence is appropriately marked in the register for that day.</a:t>
            </a:r>
          </a:p>
          <a:p>
            <a:pPr>
              <a:defRPr/>
            </a:pPr>
            <a:endParaRPr lang="en-GB" altLang="en-US" sz="2400" dirty="0">
              <a:solidFill>
                <a:schemeClr val="tx1">
                  <a:lumMod val="75000"/>
                  <a:lumOff val="25000"/>
                </a:schemeClr>
              </a:solidFill>
            </a:endParaRPr>
          </a:p>
          <a:p>
            <a:pPr>
              <a:defRPr/>
            </a:pPr>
            <a:r>
              <a:rPr lang="en-GB" altLang="en-US" sz="2400" dirty="0">
                <a:solidFill>
                  <a:schemeClr val="tx1">
                    <a:lumMod val="75000"/>
                    <a:lumOff val="25000"/>
                  </a:schemeClr>
                </a:solidFill>
              </a:rPr>
              <a:t>Pupils must </a:t>
            </a:r>
            <a:r>
              <a:rPr lang="en-GB" altLang="en-US" sz="2400" b="1" dirty="0">
                <a:solidFill>
                  <a:srgbClr val="0070C0"/>
                </a:solidFill>
              </a:rPr>
              <a:t>sign out and in </a:t>
            </a:r>
            <a:r>
              <a:rPr lang="en-GB" altLang="en-US" sz="2400" dirty="0">
                <a:solidFill>
                  <a:schemeClr val="tx1">
                    <a:lumMod val="75000"/>
                    <a:lumOff val="25000"/>
                  </a:schemeClr>
                </a:solidFill>
              </a:rPr>
              <a:t>of school at the office if they are leaving school for a medical appointment. </a:t>
            </a:r>
            <a:r>
              <a:rPr lang="en-GB" altLang="en-US" sz="2400" b="1" dirty="0">
                <a:solidFill>
                  <a:schemeClr val="tx1">
                    <a:lumMod val="75000"/>
                    <a:lumOff val="25000"/>
                  </a:schemeClr>
                </a:solidFill>
              </a:rPr>
              <a:t>It is helpful for teachers and pupils if the pupil has a note to explain the reason of their early departure.</a:t>
            </a:r>
          </a:p>
          <a:p>
            <a:pPr>
              <a:defRPr/>
            </a:pPr>
            <a:endParaRPr lang="en-GB" altLang="en-US" sz="2400" b="1" dirty="0">
              <a:solidFill>
                <a:schemeClr val="tx1">
                  <a:lumMod val="75000"/>
                  <a:lumOff val="25000"/>
                </a:schemeClr>
              </a:solidFill>
            </a:endParaRPr>
          </a:p>
          <a:p>
            <a:pPr eaLnBrk="1" hangingPunct="1"/>
            <a:r>
              <a:rPr lang="en-GB" altLang="en-US" sz="2400" b="1" dirty="0"/>
              <a:t>Holidays</a:t>
            </a:r>
            <a:r>
              <a:rPr lang="en-GB" altLang="en-US" sz="2400" dirty="0"/>
              <a:t> should be </a:t>
            </a:r>
            <a:r>
              <a:rPr lang="en-GB" altLang="en-US" sz="2400" b="1" dirty="0">
                <a:solidFill>
                  <a:srgbClr val="0070C0"/>
                </a:solidFill>
              </a:rPr>
              <a:t>avoided in term time </a:t>
            </a:r>
            <a:r>
              <a:rPr lang="en-GB" altLang="en-US" sz="2400" dirty="0"/>
              <a:t>if at all possible.</a:t>
            </a:r>
          </a:p>
          <a:p>
            <a:pPr eaLnBrk="1" hangingPunct="1"/>
            <a:r>
              <a:rPr lang="en-GB" altLang="en-US" sz="2400" dirty="0"/>
              <a:t>Requests </a:t>
            </a:r>
            <a:r>
              <a:rPr lang="en-GB" altLang="en-US" sz="2400" b="1" dirty="0">
                <a:solidFill>
                  <a:srgbClr val="FF6600"/>
                </a:solidFill>
              </a:rPr>
              <a:t>must</a:t>
            </a:r>
            <a:r>
              <a:rPr lang="en-GB" altLang="en-US" sz="2400" dirty="0"/>
              <a:t> be made in writing.</a:t>
            </a:r>
          </a:p>
          <a:p>
            <a:pPr>
              <a:defRPr/>
            </a:pPr>
            <a:endParaRPr lang="en-GB" altLang="en-US" sz="24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708E82B6-1096-DBB5-7A06-2C71BD725DBA}"/>
              </a:ext>
            </a:extLst>
          </p:cNvPr>
          <p:cNvSpPr txBox="1"/>
          <p:nvPr/>
        </p:nvSpPr>
        <p:spPr>
          <a:xfrm>
            <a:off x="2455100" y="279950"/>
            <a:ext cx="9736899" cy="1637949"/>
          </a:xfrm>
          <a:prstGeom prst="rect">
            <a:avLst/>
          </a:prstGeom>
          <a:noFill/>
        </p:spPr>
        <p:txBody>
          <a:bodyPr wrap="square">
            <a:spAutoFit/>
          </a:bodyPr>
          <a:lstStyle/>
          <a:p>
            <a:pPr marL="728345" indent="-1178560" algn="ctr">
              <a:lnSpc>
                <a:spcPct val="107000"/>
              </a:lnSpc>
              <a:spcAft>
                <a:spcPts val="1175"/>
              </a:spcAft>
            </a:pPr>
            <a:r>
              <a:rPr lang="en-GB" sz="4800" b="1" dirty="0">
                <a:latin typeface="Cormorant SemiBold"/>
                <a:ea typeface="Calibri" panose="020F0502020204030204" pitchFamily="34" charset="0"/>
              </a:rPr>
              <a:t>Pupil a</a:t>
            </a:r>
            <a:r>
              <a:rPr lang="en-GB" sz="4800" b="1" dirty="0">
                <a:effectLst/>
                <a:latin typeface="Cormorant SemiBold"/>
                <a:ea typeface="Calibri" panose="020F0502020204030204" pitchFamily="34" charset="0"/>
              </a:rPr>
              <a:t>bsence, medical appointments and holidays</a:t>
            </a:r>
          </a:p>
        </p:txBody>
      </p:sp>
    </p:spTree>
    <p:extLst>
      <p:ext uri="{BB962C8B-B14F-4D97-AF65-F5344CB8AC3E}">
        <p14:creationId xmlns:p14="http://schemas.microsoft.com/office/powerpoint/2010/main" val="2181721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F2F31B-E72F-4DA2-8585-4F84BAD81E6D}"/>
              </a:ext>
            </a:extLst>
          </p:cNvPr>
          <p:cNvSpPr txBox="1"/>
          <p:nvPr/>
        </p:nvSpPr>
        <p:spPr>
          <a:xfrm>
            <a:off x="1897497" y="294362"/>
            <a:ext cx="10086975" cy="1569660"/>
          </a:xfrm>
          <a:prstGeom prst="rect">
            <a:avLst/>
          </a:prstGeom>
          <a:noFill/>
        </p:spPr>
        <p:txBody>
          <a:bodyPr wrap="square" rtlCol="0">
            <a:spAutoFit/>
          </a:bodyPr>
          <a:lstStyle/>
          <a:p>
            <a:pPr algn="ctr"/>
            <a:r>
              <a:rPr lang="en-GB" sz="4800" b="1" dirty="0">
                <a:latin typeface="Cormorant SemiBold"/>
              </a:rPr>
              <a:t>Attendance</a:t>
            </a:r>
          </a:p>
          <a:p>
            <a:pPr algn="ctr"/>
            <a:r>
              <a:rPr lang="en-GB" sz="4800" b="1" dirty="0">
                <a:latin typeface="Cormorant SemiBold"/>
              </a:rPr>
              <a:t>School target is 97% </a:t>
            </a:r>
          </a:p>
        </p:txBody>
      </p:sp>
      <p:graphicFrame>
        <p:nvGraphicFramePr>
          <p:cNvPr id="3" name="Table 2">
            <a:extLst>
              <a:ext uri="{FF2B5EF4-FFF2-40B4-BE49-F238E27FC236}">
                <a16:creationId xmlns:a16="http://schemas.microsoft.com/office/drawing/2014/main" id="{0190338F-D367-40D8-43C7-4C85456F50E1}"/>
              </a:ext>
            </a:extLst>
          </p:cNvPr>
          <p:cNvGraphicFramePr>
            <a:graphicFrameLocks noGrp="1"/>
          </p:cNvGraphicFramePr>
          <p:nvPr>
            <p:extLst>
              <p:ext uri="{D42A27DB-BD31-4B8C-83A1-F6EECF244321}">
                <p14:modId xmlns:p14="http://schemas.microsoft.com/office/powerpoint/2010/main" val="1930882042"/>
              </p:ext>
            </p:extLst>
          </p:nvPr>
        </p:nvGraphicFramePr>
        <p:xfrm>
          <a:off x="363902" y="1864022"/>
          <a:ext cx="11620570" cy="4699615"/>
        </p:xfrm>
        <a:graphic>
          <a:graphicData uri="http://schemas.openxmlformats.org/drawingml/2006/table">
            <a:tbl>
              <a:tblPr firstRow="1" firstCol="1" bandRow="1">
                <a:tableStyleId>{5C22544A-7EE6-4342-B048-85BDC9FD1C3A}</a:tableStyleId>
              </a:tblPr>
              <a:tblGrid>
                <a:gridCol w="904662">
                  <a:extLst>
                    <a:ext uri="{9D8B030D-6E8A-4147-A177-3AD203B41FA5}">
                      <a16:colId xmlns:a16="http://schemas.microsoft.com/office/drawing/2014/main" val="3138124298"/>
                    </a:ext>
                  </a:extLst>
                </a:gridCol>
                <a:gridCol w="3028505">
                  <a:extLst>
                    <a:ext uri="{9D8B030D-6E8A-4147-A177-3AD203B41FA5}">
                      <a16:colId xmlns:a16="http://schemas.microsoft.com/office/drawing/2014/main" val="655910547"/>
                    </a:ext>
                  </a:extLst>
                </a:gridCol>
                <a:gridCol w="3938724">
                  <a:extLst>
                    <a:ext uri="{9D8B030D-6E8A-4147-A177-3AD203B41FA5}">
                      <a16:colId xmlns:a16="http://schemas.microsoft.com/office/drawing/2014/main" val="1435243119"/>
                    </a:ext>
                  </a:extLst>
                </a:gridCol>
                <a:gridCol w="3748679">
                  <a:extLst>
                    <a:ext uri="{9D8B030D-6E8A-4147-A177-3AD203B41FA5}">
                      <a16:colId xmlns:a16="http://schemas.microsoft.com/office/drawing/2014/main" val="1230474099"/>
                    </a:ext>
                  </a:extLst>
                </a:gridCol>
              </a:tblGrid>
              <a:tr h="913224">
                <a:tc>
                  <a:txBody>
                    <a:bodyPr/>
                    <a:lstStyle/>
                    <a:p>
                      <a:pPr algn="l">
                        <a:lnSpc>
                          <a:spcPct val="107000"/>
                        </a:lnSpc>
                        <a:spcAft>
                          <a:spcPts val="800"/>
                        </a:spcAft>
                      </a:pPr>
                      <a:r>
                        <a:rPr lang="en-GB" sz="1400" dirty="0">
                          <a:solidFill>
                            <a:schemeClr val="tx1"/>
                          </a:solidFill>
                          <a:effectLst/>
                        </a:rPr>
                        <a:t>Green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GB" sz="1400" dirty="0">
                          <a:solidFill>
                            <a:schemeClr val="tx1"/>
                          </a:solidFill>
                          <a:effectLst/>
                        </a:rPr>
                        <a:t>No Concern</a:t>
                      </a:r>
                      <a:endParaRPr lang="en-GB" sz="1800" dirty="0">
                        <a:solidFill>
                          <a:schemeClr val="tx1"/>
                        </a:solidFill>
                        <a:effectLst/>
                      </a:endParaRPr>
                    </a:p>
                    <a:p>
                      <a:pPr algn="l">
                        <a:lnSpc>
                          <a:spcPct val="107000"/>
                        </a:lnSpc>
                        <a:spcAft>
                          <a:spcPts val="800"/>
                        </a:spcAft>
                      </a:pPr>
                      <a:r>
                        <a:rPr lang="en-GB" sz="1400" dirty="0">
                          <a:solidFill>
                            <a:schemeClr val="tx1"/>
                          </a:solidFill>
                          <a:effectLst/>
                        </a:rPr>
                        <a:t>This child has an attendance of between 97%-100%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GB" sz="1400" dirty="0">
                          <a:solidFill>
                            <a:schemeClr val="tx1"/>
                          </a:solidFill>
                          <a:effectLst/>
                        </a:rPr>
                        <a:t>A minimum attendance of 97% equates to one school week absent or 25 lessons missed in one year.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GB" sz="1400" dirty="0">
                          <a:solidFill>
                            <a:schemeClr val="tx1"/>
                          </a:solidFill>
                          <a:effectLst/>
                        </a:rPr>
                        <a:t>No action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78796406"/>
                  </a:ext>
                </a:extLst>
              </a:tr>
              <a:tr h="913224">
                <a:tc>
                  <a:txBody>
                    <a:bodyPr/>
                    <a:lstStyle/>
                    <a:p>
                      <a:pPr algn="l">
                        <a:lnSpc>
                          <a:spcPct val="107000"/>
                        </a:lnSpc>
                        <a:spcAft>
                          <a:spcPts val="800"/>
                        </a:spcAft>
                      </a:pPr>
                      <a:r>
                        <a:rPr lang="en-GB" sz="1400" dirty="0">
                          <a:solidFill>
                            <a:schemeClr val="tx1"/>
                          </a:solidFill>
                          <a:effectLst/>
                        </a:rPr>
                        <a:t>Yellow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07000"/>
                        </a:lnSpc>
                        <a:spcAft>
                          <a:spcPts val="800"/>
                        </a:spcAft>
                      </a:pPr>
                      <a:r>
                        <a:rPr lang="en-GB" sz="1400" dirty="0">
                          <a:solidFill>
                            <a:schemeClr val="tx1"/>
                          </a:solidFill>
                          <a:effectLst/>
                        </a:rPr>
                        <a:t>Concern</a:t>
                      </a:r>
                      <a:endParaRPr lang="en-GB" sz="1800" dirty="0">
                        <a:solidFill>
                          <a:schemeClr val="tx1"/>
                        </a:solidFill>
                        <a:effectLst/>
                      </a:endParaRPr>
                    </a:p>
                    <a:p>
                      <a:pPr algn="l">
                        <a:lnSpc>
                          <a:spcPct val="107000"/>
                        </a:lnSpc>
                        <a:spcAft>
                          <a:spcPts val="800"/>
                        </a:spcAft>
                      </a:pPr>
                      <a:r>
                        <a:rPr lang="en-GB" sz="1400" dirty="0">
                          <a:solidFill>
                            <a:schemeClr val="tx1"/>
                          </a:solidFill>
                          <a:effectLst/>
                        </a:rPr>
                        <a:t>This child has an attendance of between 95% - 96.9%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07000"/>
                        </a:lnSpc>
                        <a:spcAft>
                          <a:spcPts val="800"/>
                        </a:spcAft>
                      </a:pPr>
                      <a:r>
                        <a:rPr lang="en-GB" sz="1400" dirty="0">
                          <a:solidFill>
                            <a:schemeClr val="tx1"/>
                          </a:solidFill>
                          <a:effectLst/>
                        </a:rPr>
                        <a:t>School attendance of 95% equates to 10 missed school days per year or 50 lessons in one year.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07000"/>
                        </a:lnSpc>
                        <a:spcAft>
                          <a:spcPts val="800"/>
                        </a:spcAft>
                      </a:pPr>
                      <a:r>
                        <a:rPr lang="en-GB" sz="1400" dirty="0">
                          <a:solidFill>
                            <a:schemeClr val="tx1"/>
                          </a:solidFill>
                          <a:effectLst/>
                        </a:rPr>
                        <a:t>School attendance </a:t>
                      </a:r>
                      <a:r>
                        <a:rPr lang="en-GB" sz="1400" u="sng" dirty="0">
                          <a:solidFill>
                            <a:schemeClr val="tx1"/>
                          </a:solidFill>
                          <a:effectLst/>
                        </a:rPr>
                        <a:t>letter 1</a:t>
                      </a:r>
                      <a:r>
                        <a:rPr lang="en-GB" sz="1400" dirty="0">
                          <a:solidFill>
                            <a:schemeClr val="tx1"/>
                          </a:solidFill>
                          <a:effectLst/>
                        </a:rPr>
                        <a:t> may be issued.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92291368"/>
                  </a:ext>
                </a:extLst>
              </a:tr>
              <a:tr h="913224">
                <a:tc>
                  <a:txBody>
                    <a:bodyPr/>
                    <a:lstStyle/>
                    <a:p>
                      <a:pPr algn="l">
                        <a:lnSpc>
                          <a:spcPct val="107000"/>
                        </a:lnSpc>
                        <a:spcAft>
                          <a:spcPts val="800"/>
                        </a:spcAft>
                      </a:pPr>
                      <a:r>
                        <a:rPr lang="en-GB" sz="1400" dirty="0">
                          <a:solidFill>
                            <a:schemeClr val="tx1"/>
                          </a:solidFill>
                          <a:effectLst/>
                        </a:rPr>
                        <a:t>Amber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lnSpc>
                          <a:spcPct val="107000"/>
                        </a:lnSpc>
                        <a:spcAft>
                          <a:spcPts val="800"/>
                        </a:spcAft>
                      </a:pPr>
                      <a:r>
                        <a:rPr lang="en-GB" sz="1400" dirty="0">
                          <a:solidFill>
                            <a:schemeClr val="tx1"/>
                          </a:solidFill>
                          <a:effectLst/>
                        </a:rPr>
                        <a:t>Risk of Underachievement</a:t>
                      </a:r>
                      <a:endParaRPr lang="en-GB" sz="1800" dirty="0">
                        <a:solidFill>
                          <a:schemeClr val="tx1"/>
                        </a:solidFill>
                        <a:effectLst/>
                      </a:endParaRPr>
                    </a:p>
                    <a:p>
                      <a:pPr algn="l">
                        <a:lnSpc>
                          <a:spcPct val="107000"/>
                        </a:lnSpc>
                        <a:spcAft>
                          <a:spcPts val="800"/>
                        </a:spcAft>
                      </a:pPr>
                      <a:r>
                        <a:rPr lang="en-GB" sz="1400" dirty="0">
                          <a:solidFill>
                            <a:schemeClr val="tx1"/>
                          </a:solidFill>
                          <a:effectLst/>
                        </a:rPr>
                        <a:t>This child has an attendance of between 93% - 94.9%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lnSpc>
                          <a:spcPct val="107000"/>
                        </a:lnSpc>
                        <a:spcAft>
                          <a:spcPts val="800"/>
                        </a:spcAft>
                      </a:pPr>
                      <a:r>
                        <a:rPr lang="en-GB" sz="1400" dirty="0">
                          <a:solidFill>
                            <a:schemeClr val="tx1"/>
                          </a:solidFill>
                          <a:effectLst/>
                        </a:rPr>
                        <a:t>School attendance of 93% equates to three school weeks missed in one academic year or 75 lessons in one year.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lnSpc>
                          <a:spcPct val="107000"/>
                        </a:lnSpc>
                        <a:spcAft>
                          <a:spcPts val="800"/>
                        </a:spcAft>
                      </a:pPr>
                      <a:r>
                        <a:rPr lang="en-GB" sz="1400" dirty="0">
                          <a:solidFill>
                            <a:schemeClr val="tx1"/>
                          </a:solidFill>
                          <a:effectLst/>
                        </a:rPr>
                        <a:t>Attendance continues to fall. </a:t>
                      </a:r>
                      <a:r>
                        <a:rPr lang="en-GB" sz="1400" u="sng" dirty="0">
                          <a:solidFill>
                            <a:schemeClr val="tx1"/>
                          </a:solidFill>
                          <a:effectLst/>
                        </a:rPr>
                        <a:t>Letter 2</a:t>
                      </a:r>
                      <a:r>
                        <a:rPr lang="en-GB" sz="1400" dirty="0">
                          <a:solidFill>
                            <a:schemeClr val="tx1"/>
                          </a:solidFill>
                          <a:effectLst/>
                        </a:rPr>
                        <a:t> may be issued. School to monitor pupil attendance.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15522"/>
                  </a:ext>
                </a:extLst>
              </a:tr>
              <a:tr h="1046719">
                <a:tc>
                  <a:txBody>
                    <a:bodyPr/>
                    <a:lstStyle/>
                    <a:p>
                      <a:pPr algn="l">
                        <a:lnSpc>
                          <a:spcPct val="107000"/>
                        </a:lnSpc>
                        <a:spcAft>
                          <a:spcPts val="800"/>
                        </a:spcAft>
                      </a:pPr>
                      <a:r>
                        <a:rPr lang="en-GB" sz="1400" dirty="0">
                          <a:solidFill>
                            <a:schemeClr val="bg1"/>
                          </a:solidFill>
                          <a:effectLst/>
                        </a:rPr>
                        <a:t>Purple Group</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a:lnSpc>
                          <a:spcPct val="107000"/>
                        </a:lnSpc>
                        <a:spcAft>
                          <a:spcPts val="800"/>
                        </a:spcAft>
                      </a:pPr>
                      <a:r>
                        <a:rPr lang="en-GB" sz="1400" dirty="0">
                          <a:solidFill>
                            <a:schemeClr val="bg1"/>
                          </a:solidFill>
                          <a:effectLst/>
                        </a:rPr>
                        <a:t>Severe Risk of Underachievement</a:t>
                      </a:r>
                      <a:endParaRPr lang="en-GB" sz="1800" dirty="0">
                        <a:solidFill>
                          <a:schemeClr val="bg1"/>
                        </a:solidFill>
                        <a:effectLst/>
                      </a:endParaRPr>
                    </a:p>
                    <a:p>
                      <a:pPr algn="l">
                        <a:lnSpc>
                          <a:spcPct val="107000"/>
                        </a:lnSpc>
                        <a:spcAft>
                          <a:spcPts val="800"/>
                        </a:spcAft>
                      </a:pPr>
                      <a:r>
                        <a:rPr lang="en-GB" sz="1400" dirty="0">
                          <a:solidFill>
                            <a:schemeClr val="bg1"/>
                          </a:solidFill>
                          <a:effectLst/>
                        </a:rPr>
                        <a:t>This child has an attendance of between 90% -92.9%</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a:lnSpc>
                          <a:spcPct val="107000"/>
                        </a:lnSpc>
                        <a:spcAft>
                          <a:spcPts val="800"/>
                        </a:spcAft>
                      </a:pPr>
                      <a:r>
                        <a:rPr lang="en-GB" sz="1400" dirty="0">
                          <a:solidFill>
                            <a:schemeClr val="bg1"/>
                          </a:solidFill>
                          <a:effectLst/>
                        </a:rPr>
                        <a:t>A child with attendance of 90% will have missed four school weeks or 100 lessons.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a:lnSpc>
                          <a:spcPct val="107000"/>
                        </a:lnSpc>
                        <a:spcAft>
                          <a:spcPts val="800"/>
                        </a:spcAft>
                      </a:pPr>
                      <a:r>
                        <a:rPr lang="en-GB" sz="1400" dirty="0">
                          <a:solidFill>
                            <a:schemeClr val="bg1"/>
                          </a:solidFill>
                          <a:effectLst/>
                        </a:rPr>
                        <a:t>Attendance has fallen below 93% and is now a serious concern. Attendance </a:t>
                      </a:r>
                      <a:r>
                        <a:rPr lang="en-GB" sz="1400" u="sng" dirty="0">
                          <a:solidFill>
                            <a:schemeClr val="bg1"/>
                          </a:solidFill>
                          <a:effectLst/>
                        </a:rPr>
                        <a:t>letter 3</a:t>
                      </a:r>
                      <a:r>
                        <a:rPr lang="en-GB" sz="1400" dirty="0">
                          <a:solidFill>
                            <a:schemeClr val="bg1"/>
                          </a:solidFill>
                          <a:effectLst/>
                        </a:rPr>
                        <a:t> is issued and parental meeting at the school is arranged. At this meeting referral to Local Authority is discussed.</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69196797"/>
                  </a:ext>
                </a:extLst>
              </a:tr>
              <a:tr h="913224">
                <a:tc>
                  <a:txBody>
                    <a:bodyPr/>
                    <a:lstStyle/>
                    <a:p>
                      <a:pPr algn="l">
                        <a:lnSpc>
                          <a:spcPct val="107000"/>
                        </a:lnSpc>
                        <a:spcAft>
                          <a:spcPts val="800"/>
                        </a:spcAft>
                      </a:pPr>
                      <a:r>
                        <a:rPr lang="en-GB" sz="1400" dirty="0">
                          <a:solidFill>
                            <a:schemeClr val="tx1"/>
                          </a:solidFill>
                          <a:effectLst/>
                        </a:rPr>
                        <a:t>Red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GB" sz="1400" dirty="0">
                          <a:solidFill>
                            <a:schemeClr val="tx1"/>
                          </a:solidFill>
                          <a:effectLst/>
                        </a:rPr>
                        <a:t>Extreme Risk of Underachievement</a:t>
                      </a:r>
                      <a:endParaRPr lang="en-GB" sz="1800" dirty="0">
                        <a:solidFill>
                          <a:schemeClr val="tx1"/>
                        </a:solidFill>
                        <a:effectLst/>
                      </a:endParaRPr>
                    </a:p>
                    <a:p>
                      <a:pPr algn="l">
                        <a:lnSpc>
                          <a:spcPct val="107000"/>
                        </a:lnSpc>
                        <a:spcAft>
                          <a:spcPts val="800"/>
                        </a:spcAft>
                      </a:pPr>
                      <a:r>
                        <a:rPr lang="en-GB" sz="1400" dirty="0">
                          <a:solidFill>
                            <a:schemeClr val="tx1"/>
                          </a:solidFill>
                          <a:effectLst/>
                        </a:rPr>
                        <a:t>child has an attendance of between 0% - 89.9%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GB" sz="1400" dirty="0">
                          <a:solidFill>
                            <a:schemeClr val="tx1"/>
                          </a:solidFill>
                          <a:effectLst/>
                        </a:rPr>
                        <a:t>Family at risk of referral to outside agencies and prosecution.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GB" sz="1400" dirty="0">
                          <a:solidFill>
                            <a:schemeClr val="tx1"/>
                          </a:solidFill>
                          <a:effectLst/>
                        </a:rPr>
                        <a:t>Referral to Education Welfare Officer for prosecution.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16016440"/>
                  </a:ext>
                </a:extLst>
              </a:tr>
            </a:tbl>
          </a:graphicData>
        </a:graphic>
      </p:graphicFrame>
    </p:spTree>
    <p:extLst>
      <p:ext uri="{BB962C8B-B14F-4D97-AF65-F5344CB8AC3E}">
        <p14:creationId xmlns:p14="http://schemas.microsoft.com/office/powerpoint/2010/main" val="800670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F2F31B-E72F-4DA2-8585-4F84BAD81E6D}"/>
              </a:ext>
            </a:extLst>
          </p:cNvPr>
          <p:cNvSpPr txBox="1"/>
          <p:nvPr/>
        </p:nvSpPr>
        <p:spPr>
          <a:xfrm>
            <a:off x="1897497" y="294362"/>
            <a:ext cx="10086975" cy="830997"/>
          </a:xfrm>
          <a:prstGeom prst="rect">
            <a:avLst/>
          </a:prstGeom>
          <a:noFill/>
        </p:spPr>
        <p:txBody>
          <a:bodyPr wrap="square" rtlCol="0">
            <a:spAutoFit/>
          </a:bodyPr>
          <a:lstStyle/>
          <a:p>
            <a:pPr algn="ctr"/>
            <a:r>
              <a:rPr lang="en-GB" sz="4800" b="1" dirty="0">
                <a:latin typeface="Cormorant SemiBold"/>
              </a:rPr>
              <a:t>Lesson Scores</a:t>
            </a:r>
          </a:p>
        </p:txBody>
      </p:sp>
      <p:pic>
        <p:nvPicPr>
          <p:cNvPr id="5" name="Picture 4">
            <a:extLst>
              <a:ext uri="{FF2B5EF4-FFF2-40B4-BE49-F238E27FC236}">
                <a16:creationId xmlns:a16="http://schemas.microsoft.com/office/drawing/2014/main" id="{00B5CFA7-0B5A-7AC6-899D-CBECE78A2BC4}"/>
              </a:ext>
            </a:extLst>
          </p:cNvPr>
          <p:cNvPicPr>
            <a:picLocks noChangeAspect="1"/>
          </p:cNvPicPr>
          <p:nvPr/>
        </p:nvPicPr>
        <p:blipFill rotWithShape="1">
          <a:blip r:embed="rId3"/>
          <a:srcRect l="19444" t="18813" r="23820" b="14338"/>
          <a:stretch/>
        </p:blipFill>
        <p:spPr>
          <a:xfrm>
            <a:off x="2517732" y="1125359"/>
            <a:ext cx="8993687" cy="5851638"/>
          </a:xfrm>
          <a:prstGeom prst="rect">
            <a:avLst/>
          </a:prstGeom>
        </p:spPr>
      </p:pic>
    </p:spTree>
    <p:extLst>
      <p:ext uri="{BB962C8B-B14F-4D97-AF65-F5344CB8AC3E}">
        <p14:creationId xmlns:p14="http://schemas.microsoft.com/office/powerpoint/2010/main" val="163943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5D5DD-AFBF-4DB7-9EB9-9052F00B9556}"/>
              </a:ext>
            </a:extLst>
          </p:cNvPr>
          <p:cNvSpPr txBox="1"/>
          <p:nvPr/>
        </p:nvSpPr>
        <p:spPr>
          <a:xfrm>
            <a:off x="206307" y="1666449"/>
            <a:ext cx="11224470" cy="4911601"/>
          </a:xfrm>
          <a:prstGeom prst="rect">
            <a:avLst/>
          </a:prstGeom>
          <a:noFill/>
        </p:spPr>
        <p:txBody>
          <a:bodyPr wrap="square">
            <a:spAutoFit/>
          </a:bodyPr>
          <a:lstStyle/>
          <a:p>
            <a:pPr marL="728345" indent="-1178560" algn="ctr">
              <a:lnSpc>
                <a:spcPct val="107000"/>
              </a:lnSpc>
              <a:spcAft>
                <a:spcPts val="1175"/>
              </a:spcAft>
            </a:pPr>
            <a:endParaRPr lang="en-GB" sz="2800" dirty="0">
              <a:solidFill>
                <a:srgbClr val="000000"/>
              </a:solidFill>
              <a:effectLst/>
              <a:latin typeface="Cormorant SemiBold"/>
              <a:ea typeface="Calibri" panose="020F0502020204030204" pitchFamily="34" charset="0"/>
            </a:endParaRPr>
          </a:p>
          <a:p>
            <a:pPr marL="636905">
              <a:lnSpc>
                <a:spcPct val="94000"/>
              </a:lnSpc>
              <a:spcAft>
                <a:spcPts val="150"/>
              </a:spcAft>
            </a:pPr>
            <a:r>
              <a:rPr lang="en-GB" sz="2800" dirty="0">
                <a:solidFill>
                  <a:srgbClr val="000000"/>
                </a:solidFill>
                <a:effectLst/>
                <a:latin typeface="Cormorant SemiBold"/>
                <a:ea typeface="Calibri" panose="020F0502020204030204" pitchFamily="34" charset="0"/>
                <a:cs typeface="Tahoma" panose="020B0604030504040204" pitchFamily="34" charset="0"/>
              </a:rPr>
              <a:t>There is clear guidance on what constitutes our school uniform which is endorsed and supported by the Governing Body.  Compulsory and non-compulsory items can be purchased from:</a:t>
            </a:r>
          </a:p>
          <a:p>
            <a:pPr marL="636905">
              <a:lnSpc>
                <a:spcPct val="94000"/>
              </a:lnSpc>
              <a:spcAft>
                <a:spcPts val="150"/>
              </a:spcAft>
            </a:pPr>
            <a:endParaRPr lang="en-GB" sz="2800" dirty="0">
              <a:solidFill>
                <a:srgbClr val="000000"/>
              </a:solidFill>
              <a:effectLst/>
              <a:latin typeface="Cormorant SemiBold"/>
              <a:ea typeface="Calibri" panose="020F0502020204030204" pitchFamily="34" charset="0"/>
            </a:endParaRPr>
          </a:p>
          <a:p>
            <a:pPr marL="636905" algn="ctr">
              <a:lnSpc>
                <a:spcPct val="94000"/>
              </a:lnSpc>
              <a:spcAft>
                <a:spcPts val="150"/>
              </a:spcAft>
            </a:pPr>
            <a:r>
              <a:rPr lang="en-GB" sz="2800" dirty="0">
                <a:solidFill>
                  <a:srgbClr val="0000FF"/>
                </a:solidFill>
                <a:effectLst/>
                <a:latin typeface="Cormorant SemiBold"/>
                <a:ea typeface="Calibri" panose="020F0502020204030204" pitchFamily="34" charset="0"/>
                <a:cs typeface="Tahoma" panose="020B0604030504040204" pitchFamily="34" charset="0"/>
                <a:hlinkClick r:id="rId2"/>
              </a:rPr>
              <a:t>www.bubbleembroidery.co.uk/shop/bridgewater-high-school-home</a:t>
            </a:r>
            <a:endParaRPr lang="en-GB" sz="2800" dirty="0">
              <a:solidFill>
                <a:srgbClr val="000000"/>
              </a:solidFill>
              <a:effectLst/>
              <a:latin typeface="Cormorant SemiBold"/>
              <a:ea typeface="Calibri" panose="020F0502020204030204" pitchFamily="34" charset="0"/>
            </a:endParaRPr>
          </a:p>
          <a:p>
            <a:pPr marL="636905" algn="just">
              <a:lnSpc>
                <a:spcPct val="94000"/>
              </a:lnSpc>
              <a:spcAft>
                <a:spcPts val="150"/>
              </a:spcAft>
            </a:pPr>
            <a:endParaRPr lang="en-GB" sz="2800" dirty="0">
              <a:solidFill>
                <a:srgbClr val="000000"/>
              </a:solidFill>
              <a:effectLst/>
              <a:latin typeface="Cormorant SemiBold"/>
              <a:ea typeface="Calibri" panose="020F0502020204030204" pitchFamily="34" charset="0"/>
              <a:cs typeface="Tahoma" panose="020B0604030504040204" pitchFamily="34" charset="0"/>
            </a:endParaRPr>
          </a:p>
          <a:p>
            <a:pPr marL="636905" algn="just">
              <a:lnSpc>
                <a:spcPct val="94000"/>
              </a:lnSpc>
              <a:spcAft>
                <a:spcPts val="150"/>
              </a:spcAft>
            </a:pPr>
            <a:r>
              <a:rPr lang="en-GB" sz="2800" dirty="0">
                <a:solidFill>
                  <a:srgbClr val="000000"/>
                </a:solidFill>
                <a:effectLst/>
                <a:latin typeface="Cormorant SemiBold"/>
                <a:ea typeface="Calibri" panose="020F0502020204030204" pitchFamily="34" charset="0"/>
                <a:cs typeface="Tahoma" panose="020B0604030504040204" pitchFamily="34" charset="0"/>
              </a:rPr>
              <a:t>If uniform is bought from other retailers it must comply with this guidance.</a:t>
            </a:r>
          </a:p>
          <a:p>
            <a:pPr marL="636905" algn="just">
              <a:lnSpc>
                <a:spcPct val="94000"/>
              </a:lnSpc>
              <a:spcAft>
                <a:spcPts val="150"/>
              </a:spcAft>
            </a:pPr>
            <a:endParaRPr lang="en-GB" sz="2800" dirty="0">
              <a:solidFill>
                <a:srgbClr val="000000"/>
              </a:solidFill>
              <a:latin typeface="Cormorant SemiBold"/>
              <a:ea typeface="Calibri" panose="020F0502020204030204" pitchFamily="34" charset="0"/>
              <a:cs typeface="Tahoma" panose="020B0604030504040204" pitchFamily="34" charset="0"/>
            </a:endParaRPr>
          </a:p>
          <a:p>
            <a:pPr marL="636905" algn="just">
              <a:lnSpc>
                <a:spcPct val="94000"/>
              </a:lnSpc>
              <a:spcAft>
                <a:spcPts val="150"/>
              </a:spcAft>
            </a:pPr>
            <a:endParaRPr lang="en-GB" sz="2800" dirty="0">
              <a:solidFill>
                <a:srgbClr val="00000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08E82B6-1096-DBB5-7A06-2C71BD725DBA}"/>
              </a:ext>
            </a:extLst>
          </p:cNvPr>
          <p:cNvSpPr txBox="1"/>
          <p:nvPr/>
        </p:nvSpPr>
        <p:spPr>
          <a:xfrm>
            <a:off x="3532031" y="279950"/>
            <a:ext cx="6096000" cy="847604"/>
          </a:xfrm>
          <a:prstGeom prst="rect">
            <a:avLst/>
          </a:prstGeom>
          <a:noFill/>
        </p:spPr>
        <p:txBody>
          <a:bodyPr wrap="square">
            <a:spAutoFit/>
          </a:bodyPr>
          <a:lstStyle/>
          <a:p>
            <a:pPr marL="728345" indent="-1178560" algn="ctr">
              <a:lnSpc>
                <a:spcPct val="107000"/>
              </a:lnSpc>
              <a:spcAft>
                <a:spcPts val="1175"/>
              </a:spcAft>
            </a:pPr>
            <a:r>
              <a:rPr lang="en-GB" sz="4800" b="1" dirty="0">
                <a:effectLst/>
                <a:latin typeface="Cormorant SemiBold"/>
                <a:ea typeface="Calibri" panose="020F0502020204030204" pitchFamily="34" charset="0"/>
              </a:rPr>
              <a:t>School Uniform </a:t>
            </a:r>
          </a:p>
        </p:txBody>
      </p:sp>
    </p:spTree>
    <p:extLst>
      <p:ext uri="{BB962C8B-B14F-4D97-AF65-F5344CB8AC3E}">
        <p14:creationId xmlns:p14="http://schemas.microsoft.com/office/powerpoint/2010/main" val="2007956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CDAC35-4C51-4408-85C2-4F30138A60BF}"/>
              </a:ext>
            </a:extLst>
          </p:cNvPr>
          <p:cNvSpPr txBox="1"/>
          <p:nvPr/>
        </p:nvSpPr>
        <p:spPr>
          <a:xfrm>
            <a:off x="605076" y="1993991"/>
            <a:ext cx="11467751" cy="3640740"/>
          </a:xfrm>
          <a:prstGeom prst="rect">
            <a:avLst/>
          </a:prstGeom>
          <a:noFill/>
        </p:spPr>
        <p:txBody>
          <a:bodyPr wrap="square">
            <a:spAutoFit/>
          </a:bodyPr>
          <a:lstStyle/>
          <a:p>
            <a:pPr marL="636905" marR="338455">
              <a:lnSpc>
                <a:spcPct val="94000"/>
              </a:lnSpc>
              <a:spcAft>
                <a:spcPts val="150"/>
              </a:spcAft>
            </a:pPr>
            <a:r>
              <a:rPr lang="en-GB" sz="2400" b="1" u="sng" dirty="0">
                <a:effectLst/>
                <a:latin typeface="Cormorant SemiBold"/>
                <a:ea typeface="Calibri" panose="020F0502020204030204" pitchFamily="34" charset="0"/>
                <a:cs typeface="Tahoma" panose="020B0604030504040204" pitchFamily="34" charset="0"/>
              </a:rPr>
              <a:t>DANCE</a:t>
            </a:r>
            <a:r>
              <a:rPr lang="en-GB" sz="2400" b="1" dirty="0">
                <a:solidFill>
                  <a:srgbClr val="00B0F0"/>
                </a:solidFill>
                <a:effectLst/>
                <a:latin typeface="Cormorant SemiBold"/>
                <a:ea typeface="Calibri" panose="020F0502020204030204" pitchFamily="34" charset="0"/>
                <a:cs typeface="Tahoma" panose="020B0604030504040204" pitchFamily="34" charset="0"/>
              </a:rPr>
              <a:t> </a:t>
            </a:r>
            <a:r>
              <a:rPr lang="en-GB" sz="2400" b="1" dirty="0">
                <a:solidFill>
                  <a:srgbClr val="000000"/>
                </a:solidFill>
                <a:effectLst/>
                <a:latin typeface="Cormorant SemiBold"/>
                <a:ea typeface="Calibri" panose="020F0502020204030204" pitchFamily="34" charset="0"/>
                <a:cs typeface="Tahoma" panose="020B0604030504040204" pitchFamily="34" charset="0"/>
              </a:rPr>
              <a:t> </a:t>
            </a:r>
            <a:r>
              <a:rPr lang="en-GB" sz="2400" dirty="0">
                <a:solidFill>
                  <a:srgbClr val="000000"/>
                </a:solidFill>
                <a:effectLst/>
                <a:latin typeface="Cormorant SemiBold"/>
                <a:ea typeface="Calibri" panose="020F0502020204030204" pitchFamily="34" charset="0"/>
                <a:cs typeface="Tahoma" panose="020B0604030504040204" pitchFamily="34" charset="0"/>
              </a:rPr>
              <a:t>Pupils can opt to wear their PE kit for Dance activities however it is worth noting that PE and Dance maybe, in some cases, timetabled for the same day. Please also bear in mind that on some occasions, pupils will get wet and muddy in PE lessons and thus having a spare change of clothing for dance activities is advisable.</a:t>
            </a:r>
          </a:p>
          <a:p>
            <a:pPr marL="636905" marR="338455">
              <a:lnSpc>
                <a:spcPct val="94000"/>
              </a:lnSpc>
              <a:spcAft>
                <a:spcPts val="150"/>
              </a:spcAft>
            </a:pPr>
            <a:endParaRPr lang="en-GB" sz="2400" dirty="0">
              <a:solidFill>
                <a:srgbClr val="000000"/>
              </a:solidFill>
              <a:effectLst/>
              <a:latin typeface="Cormorant SemiBold"/>
              <a:ea typeface="Calibri" panose="020F0502020204030204" pitchFamily="34" charset="0"/>
            </a:endParaRPr>
          </a:p>
          <a:p>
            <a:pPr marL="636905" marR="338455">
              <a:lnSpc>
                <a:spcPct val="94000"/>
              </a:lnSpc>
              <a:spcAft>
                <a:spcPts val="150"/>
              </a:spcAft>
            </a:pPr>
            <a:r>
              <a:rPr lang="en-GB" sz="2400" b="1" u="none" strike="noStrike" dirty="0">
                <a:solidFill>
                  <a:srgbClr val="000000"/>
                </a:solidFill>
                <a:effectLst/>
                <a:latin typeface="Cormorant SemiBold"/>
                <a:ea typeface="Calibri" panose="020F0502020204030204" pitchFamily="34" charset="0"/>
                <a:cs typeface="Tahoma" panose="020B0604030504040204" pitchFamily="34" charset="0"/>
              </a:rPr>
              <a:t> </a:t>
            </a:r>
            <a:endParaRPr lang="en-GB" sz="2400" dirty="0">
              <a:solidFill>
                <a:srgbClr val="000000"/>
              </a:solidFill>
              <a:effectLst/>
              <a:latin typeface="Cormorant SemiBold"/>
              <a:ea typeface="Calibri" panose="020F0502020204030204" pitchFamily="34" charset="0"/>
            </a:endParaRPr>
          </a:p>
          <a:p>
            <a:pPr marL="636905" marR="338455">
              <a:lnSpc>
                <a:spcPct val="94000"/>
              </a:lnSpc>
              <a:spcAft>
                <a:spcPts val="150"/>
              </a:spcAft>
            </a:pPr>
            <a:r>
              <a:rPr lang="en-GB" sz="2400" b="1" u="sng" dirty="0">
                <a:solidFill>
                  <a:srgbClr val="000000"/>
                </a:solidFill>
                <a:effectLst/>
                <a:latin typeface="Cormorant SemiBold"/>
                <a:ea typeface="Calibri" panose="020F0502020204030204" pitchFamily="34" charset="0"/>
                <a:cs typeface="Tahoma" panose="020B0604030504040204" pitchFamily="34" charset="0"/>
              </a:rPr>
              <a:t>PE</a:t>
            </a:r>
            <a:r>
              <a:rPr lang="en-GB" sz="2400" dirty="0">
                <a:solidFill>
                  <a:srgbClr val="000000"/>
                </a:solidFill>
                <a:effectLst/>
                <a:latin typeface="Cormorant SemiBold"/>
                <a:ea typeface="Calibri" panose="020F0502020204030204" pitchFamily="34" charset="0"/>
                <a:cs typeface="Tahoma" panose="020B0604030504040204" pitchFamily="34" charset="0"/>
              </a:rPr>
              <a:t> Technical T-Shirt (Boys/Girls), the PE Skinny pants (Boys/Girls) or the Female leggings which can all be used additionally for PE activities and especially in inclement weather.</a:t>
            </a:r>
            <a:endParaRPr lang="en-GB" sz="2400" dirty="0">
              <a:solidFill>
                <a:srgbClr val="000000"/>
              </a:solidFill>
              <a:effectLst/>
              <a:latin typeface="Cormorant SemiBold"/>
              <a:ea typeface="Calibri" panose="020F0502020204030204" pitchFamily="34" charset="0"/>
            </a:endParaRPr>
          </a:p>
        </p:txBody>
      </p:sp>
      <p:sp>
        <p:nvSpPr>
          <p:cNvPr id="2" name="TextBox 1">
            <a:extLst>
              <a:ext uri="{FF2B5EF4-FFF2-40B4-BE49-F238E27FC236}">
                <a16:creationId xmlns:a16="http://schemas.microsoft.com/office/drawing/2014/main" id="{CBBD3AF4-7762-5287-6AA9-707BD17D5BFD}"/>
              </a:ext>
            </a:extLst>
          </p:cNvPr>
          <p:cNvSpPr txBox="1"/>
          <p:nvPr/>
        </p:nvSpPr>
        <p:spPr>
          <a:xfrm>
            <a:off x="893175" y="375665"/>
            <a:ext cx="12013035" cy="847604"/>
          </a:xfrm>
          <a:prstGeom prst="rect">
            <a:avLst/>
          </a:prstGeom>
          <a:noFill/>
        </p:spPr>
        <p:txBody>
          <a:bodyPr wrap="square">
            <a:spAutoFit/>
          </a:bodyPr>
          <a:lstStyle/>
          <a:p>
            <a:pPr marL="728345" indent="-1178560" algn="ctr">
              <a:lnSpc>
                <a:spcPct val="107000"/>
              </a:lnSpc>
              <a:spcAft>
                <a:spcPts val="1175"/>
              </a:spcAft>
            </a:pPr>
            <a:r>
              <a:rPr lang="en-GB" sz="4800" b="1" dirty="0">
                <a:effectLst/>
                <a:latin typeface="Cormorant SemiBold"/>
                <a:ea typeface="Calibri" panose="020F0502020204030204" pitchFamily="34" charset="0"/>
              </a:rPr>
              <a:t>PE and Dance practical wear</a:t>
            </a:r>
            <a:endParaRPr lang="en-GB" sz="4000" dirty="0">
              <a:effectLst/>
              <a:latin typeface="Cormorant SemiBold"/>
              <a:ea typeface="Calibri" panose="020F0502020204030204" pitchFamily="34" charset="0"/>
            </a:endParaRPr>
          </a:p>
        </p:txBody>
      </p:sp>
    </p:spTree>
    <p:extLst>
      <p:ext uri="{BB962C8B-B14F-4D97-AF65-F5344CB8AC3E}">
        <p14:creationId xmlns:p14="http://schemas.microsoft.com/office/powerpoint/2010/main" val="2280747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2C04EC-00A9-4077-9671-63207DFF9A44}"/>
              </a:ext>
            </a:extLst>
          </p:cNvPr>
          <p:cNvSpPr txBox="1"/>
          <p:nvPr/>
        </p:nvSpPr>
        <p:spPr>
          <a:xfrm>
            <a:off x="137786" y="1696048"/>
            <a:ext cx="11687837" cy="5262979"/>
          </a:xfrm>
          <a:prstGeom prst="rect">
            <a:avLst/>
          </a:prstGeom>
          <a:noFill/>
        </p:spPr>
        <p:txBody>
          <a:bodyPr wrap="square">
            <a:spAutoFit/>
          </a:bodyPr>
          <a:lstStyle/>
          <a:p>
            <a:r>
              <a:rPr lang="en-GB" sz="2400" b="1" u="sng" dirty="0"/>
              <a:t>Your child will be given a school email account</a:t>
            </a:r>
            <a:endParaRPr lang="en-GB" sz="2400" dirty="0"/>
          </a:p>
          <a:p>
            <a:r>
              <a:rPr lang="en-GB" sz="2400" b="1" dirty="0"/>
              <a:t> </a:t>
            </a:r>
            <a:endParaRPr lang="en-GB" sz="2400" dirty="0"/>
          </a:p>
          <a:p>
            <a:r>
              <a:rPr lang="en-GB" sz="2400" dirty="0"/>
              <a:t>Every Bridgewater pupil has their own email account.</a:t>
            </a:r>
          </a:p>
          <a:p>
            <a:r>
              <a:rPr lang="en-GB" sz="2400" dirty="0"/>
              <a:t>Your email address will be the number </a:t>
            </a:r>
            <a:r>
              <a:rPr lang="en-GB" sz="2400" b="1" dirty="0"/>
              <a:t>24</a:t>
            </a:r>
            <a:r>
              <a:rPr lang="en-GB" sz="2400" dirty="0"/>
              <a:t> followed by</a:t>
            </a:r>
            <a:r>
              <a:rPr lang="en-GB" sz="2400" b="1" dirty="0"/>
              <a:t> surname</a:t>
            </a:r>
            <a:r>
              <a:rPr lang="en-GB" sz="2400" dirty="0"/>
              <a:t>, followed by </a:t>
            </a:r>
            <a:r>
              <a:rPr lang="en-GB" sz="2400" b="1" dirty="0"/>
              <a:t>first name</a:t>
            </a:r>
            <a:r>
              <a:rPr lang="en-GB" sz="2400" dirty="0"/>
              <a:t>, followed by </a:t>
            </a:r>
            <a:r>
              <a:rPr lang="en-GB" sz="2400" b="1" dirty="0"/>
              <a:t>@bridgewaterhigh.com</a:t>
            </a:r>
            <a:r>
              <a:rPr lang="en-GB" sz="2400" dirty="0"/>
              <a:t>. An example would be: </a:t>
            </a:r>
            <a:r>
              <a:rPr lang="en-GB" sz="2400" i="1" dirty="0">
                <a:hlinkClick r:id="rId2"/>
              </a:rPr>
              <a:t>24smitha@bridgewaterhigh.com</a:t>
            </a:r>
            <a:endParaRPr lang="en-GB" sz="2400" i="1" dirty="0"/>
          </a:p>
          <a:p>
            <a:endParaRPr lang="en-GB" sz="2400" dirty="0"/>
          </a:p>
          <a:p>
            <a:r>
              <a:rPr lang="en-GB" sz="2400" dirty="0"/>
              <a:t>It is here that you can access </a:t>
            </a:r>
            <a:r>
              <a:rPr lang="en-GB" sz="2400" b="1" dirty="0"/>
              <a:t>Teams</a:t>
            </a:r>
            <a:r>
              <a:rPr lang="en-GB" sz="2400" dirty="0"/>
              <a:t> and </a:t>
            </a:r>
            <a:r>
              <a:rPr lang="en-GB" sz="2400" b="1" dirty="0"/>
              <a:t>OneDrive</a:t>
            </a:r>
            <a:r>
              <a:rPr lang="en-GB" sz="2400" dirty="0"/>
              <a:t>.</a:t>
            </a:r>
          </a:p>
          <a:p>
            <a:endParaRPr lang="en-GB" sz="2400" dirty="0"/>
          </a:p>
          <a:p>
            <a:r>
              <a:rPr lang="en-GB" sz="2400" dirty="0"/>
              <a:t>Also, when you go to </a:t>
            </a:r>
            <a:r>
              <a:rPr lang="en-GB" sz="2400" i="1" dirty="0"/>
              <a:t>www.office.com</a:t>
            </a:r>
            <a:r>
              <a:rPr lang="en-GB" sz="2400" dirty="0"/>
              <a:t>, there will be a box on the right-hand side allowing you to </a:t>
            </a:r>
            <a:r>
              <a:rPr lang="en-GB" sz="2400" b="1" dirty="0"/>
              <a:t>Install Office </a:t>
            </a:r>
            <a:r>
              <a:rPr lang="en-GB" sz="2400" dirty="0"/>
              <a:t>(see image below). </a:t>
            </a:r>
          </a:p>
          <a:p>
            <a:endParaRPr lang="en-GB" sz="2400" dirty="0"/>
          </a:p>
          <a:p>
            <a:r>
              <a:rPr lang="en-GB" sz="2400" dirty="0"/>
              <a:t>This means that you can download the Office 365 apps on up to five computers for free!</a:t>
            </a:r>
          </a:p>
          <a:p>
            <a:r>
              <a:rPr lang="en-GB" sz="2400" dirty="0"/>
              <a:t>You can also use the </a:t>
            </a:r>
            <a:r>
              <a:rPr lang="en-GB" sz="2400" b="1" dirty="0"/>
              <a:t>Outlook</a:t>
            </a:r>
            <a:r>
              <a:rPr lang="en-GB" sz="2400" dirty="0"/>
              <a:t> app on a phone to access your emails.</a:t>
            </a:r>
          </a:p>
        </p:txBody>
      </p:sp>
      <p:sp>
        <p:nvSpPr>
          <p:cNvPr id="4" name="TextBox 3">
            <a:extLst>
              <a:ext uri="{FF2B5EF4-FFF2-40B4-BE49-F238E27FC236}">
                <a16:creationId xmlns:a16="http://schemas.microsoft.com/office/drawing/2014/main" id="{BF3DA85F-6C46-425B-26AF-77B381E36DF5}"/>
              </a:ext>
            </a:extLst>
          </p:cNvPr>
          <p:cNvSpPr txBox="1"/>
          <p:nvPr/>
        </p:nvSpPr>
        <p:spPr>
          <a:xfrm>
            <a:off x="3180904" y="490151"/>
            <a:ext cx="7712873" cy="786690"/>
          </a:xfrm>
          <a:prstGeom prst="rect">
            <a:avLst/>
          </a:prstGeom>
          <a:noFill/>
        </p:spPr>
        <p:txBody>
          <a:bodyPr wrap="square">
            <a:spAutoFit/>
          </a:bodyPr>
          <a:lstStyle/>
          <a:p>
            <a:pPr marL="636905" marR="338455">
              <a:lnSpc>
                <a:spcPct val="94000"/>
              </a:lnSpc>
              <a:spcAft>
                <a:spcPts val="150"/>
              </a:spcAft>
            </a:pPr>
            <a:r>
              <a:rPr lang="en-GB" sz="4800" b="1" dirty="0">
                <a:latin typeface="Cormorant SemiBold"/>
                <a:ea typeface="Calibri" panose="020F0502020204030204" pitchFamily="34" charset="0"/>
                <a:cs typeface="Tahoma" panose="020B0604030504040204" pitchFamily="34" charset="0"/>
              </a:rPr>
              <a:t>OFFICE 365</a:t>
            </a:r>
            <a:endParaRPr lang="en-GB" sz="4800" b="1" dirty="0">
              <a:effectLst/>
              <a:latin typeface="Cormorant SemiBold"/>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21054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AED9759BF59743839A389AB3D4AB53" ma:contentTypeVersion="13" ma:contentTypeDescription="Create a new document." ma:contentTypeScope="" ma:versionID="e718415365c4ff640053237499db315a">
  <xsd:schema xmlns:xsd="http://www.w3.org/2001/XMLSchema" xmlns:xs="http://www.w3.org/2001/XMLSchema" xmlns:p="http://schemas.microsoft.com/office/2006/metadata/properties" xmlns:ns3="5f3d6311-85f8-4d96-bc40-d3fa8cce61d5" xmlns:ns4="f4d4e1ee-4e40-46d8-ba06-6d59fdb78b7b" targetNamespace="http://schemas.microsoft.com/office/2006/metadata/properties" ma:root="true" ma:fieldsID="60f5ad244b1cdef23bdb8ebca35a0f30" ns3:_="" ns4:_="">
    <xsd:import namespace="5f3d6311-85f8-4d96-bc40-d3fa8cce61d5"/>
    <xsd:import namespace="f4d4e1ee-4e40-46d8-ba06-6d59fdb78b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d6311-85f8-4d96-bc40-d3fa8cce6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4e1ee-4e40-46d8-ba06-6d59fdb78b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f3d6311-85f8-4d96-bc40-d3fa8cce61d5" xsi:nil="true"/>
  </documentManagement>
</p:properties>
</file>

<file path=customXml/itemProps1.xml><?xml version="1.0" encoding="utf-8"?>
<ds:datastoreItem xmlns:ds="http://schemas.openxmlformats.org/officeDocument/2006/customXml" ds:itemID="{92929F0F-5690-49FA-AAB4-8661251D8B63}">
  <ds:schemaRefs>
    <ds:schemaRef ds:uri="http://schemas.microsoft.com/sharepoint/v3/contenttype/forms"/>
  </ds:schemaRefs>
</ds:datastoreItem>
</file>

<file path=customXml/itemProps2.xml><?xml version="1.0" encoding="utf-8"?>
<ds:datastoreItem xmlns:ds="http://schemas.openxmlformats.org/officeDocument/2006/customXml" ds:itemID="{9BAE20FB-51B8-45F4-A8FD-CEDEDAE16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d6311-85f8-4d96-bc40-d3fa8cce61d5"/>
    <ds:schemaRef ds:uri="f4d4e1ee-4e40-46d8-ba06-6d59fdb78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CA9BF-A69B-471C-971A-346E1DEE03D3}">
  <ds:schemaRefs>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5f3d6311-85f8-4d96-bc40-d3fa8cce61d5"/>
    <ds:schemaRef ds:uri="f4d4e1ee-4e40-46d8-ba06-6d59fdb78b7b"/>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2314</TotalTime>
  <Words>1159</Words>
  <Application>Microsoft Macintosh PowerPoint</Application>
  <PresentationFormat>Widescreen</PresentationFormat>
  <Paragraphs>137</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Cormorant SemiBold</vt:lpstr>
      <vt:lpstr>Lato</vt:lpstr>
      <vt:lpstr>Lato Light</vt:lpstr>
      <vt:lpstr>Bridgewater Blue </vt:lpstr>
      <vt:lpstr>Bridgewater White</vt:lpstr>
      <vt:lpstr>Y6 Induction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devices</vt:lpstr>
      <vt:lpstr>Contacting school</vt:lpstr>
      <vt:lpstr>CONWAY residential trip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98</cp:revision>
  <cp:lastPrinted>2024-05-23T12:27:45Z</cp:lastPrinted>
  <dcterms:created xsi:type="dcterms:W3CDTF">2022-11-29T09:30:02Z</dcterms:created>
  <dcterms:modified xsi:type="dcterms:W3CDTF">2024-07-08T16:56:11Z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0x01010058AED9759BF59743839A389AB3D4AB53</vt:lpwstr>
  </property>
</Properties>
</file>