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58" r:id="rId4"/>
    <p:sldId id="256" r:id="rId5"/>
    <p:sldId id="257" r:id="rId6"/>
    <p:sldId id="261" r:id="rId7"/>
    <p:sldId id="262" r:id="rId8"/>
    <p:sldId id="265" r:id="rId9"/>
    <p:sldId id="263" r:id="rId10"/>
    <p:sldId id="266" r:id="rId11"/>
    <p:sldId id="264" r:id="rId12"/>
    <p:sldId id="267" r:id="rId1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0" d="100"/>
          <a:sy n="70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1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0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82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3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34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8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2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2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3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661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C7A5-14A7-4720-8453-9F404FF7A4B4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4318-275D-44C8-B2BB-D593B78C5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95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B78EE-3E31-4689-98DB-B557F752C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535509"/>
            <a:ext cx="84201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7 Assessment Week Revision and Preparation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2B298-8293-43D1-8B1F-36319FD592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247196"/>
            <a:ext cx="7429500" cy="16557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Section A and B of the assessment will be multiple choice – you will need to revise from the Knowledge Organisers in this presentation.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Section C will be a 30 minute timed observation drawing of a glass bottle- to prepare for this, you will need to practise drawing bottles and adding tone to your drawings using pencil, to create a realistic drawing that looks 3D.</a:t>
            </a:r>
          </a:p>
        </p:txBody>
      </p:sp>
    </p:spTree>
    <p:extLst>
      <p:ext uri="{BB962C8B-B14F-4D97-AF65-F5344CB8AC3E}">
        <p14:creationId xmlns:p14="http://schemas.microsoft.com/office/powerpoint/2010/main" val="635879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6A152E-089A-4BC9-97BA-43242CB2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71" y="409433"/>
            <a:ext cx="2874482" cy="5882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49791D-B787-4B94-BB92-D83F2107AF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68" r="15396"/>
          <a:stretch/>
        </p:blipFill>
        <p:spPr>
          <a:xfrm>
            <a:off x="4012442" y="409433"/>
            <a:ext cx="2876389" cy="58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5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3E8633-5116-482B-BEDB-50681879BAF7}"/>
              </a:ext>
            </a:extLst>
          </p:cNvPr>
          <p:cNvSpPr txBox="1"/>
          <p:nvPr/>
        </p:nvSpPr>
        <p:spPr>
          <a:xfrm>
            <a:off x="639170" y="1160059"/>
            <a:ext cx="859809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Then rub in any highlights pressing harder with your rubber to create the lightest areas and reflections.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Work back into your drawing to polish it to make it look as good and as realistic as you can.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Add a shadow if you can see 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Finally rub out any lines that are not needed and clean the background up around your drawing.</a:t>
            </a:r>
          </a:p>
          <a:p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B7D21-1343-4A9C-BAA2-131DA37A4F99}"/>
              </a:ext>
            </a:extLst>
          </p:cNvPr>
          <p:cNvSpPr txBox="1"/>
          <p:nvPr/>
        </p:nvSpPr>
        <p:spPr>
          <a:xfrm>
            <a:off x="887104" y="313899"/>
            <a:ext cx="3753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Final Steps</a:t>
            </a:r>
          </a:p>
        </p:txBody>
      </p:sp>
    </p:spTree>
    <p:extLst>
      <p:ext uri="{BB962C8B-B14F-4D97-AF65-F5344CB8AC3E}">
        <p14:creationId xmlns:p14="http://schemas.microsoft.com/office/powerpoint/2010/main" val="387131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05718-6F84-41DF-BBD7-0DD4EE1FE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16" y="432556"/>
            <a:ext cx="1944793" cy="5992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E2CDA-6077-4920-8B0A-8C2F50D4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723" y="432556"/>
            <a:ext cx="1857375" cy="2457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48B4EB-F024-4162-B376-0BB9215781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57" r="34420" b="4014"/>
          <a:stretch/>
        </p:blipFill>
        <p:spPr>
          <a:xfrm>
            <a:off x="7345107" y="2890005"/>
            <a:ext cx="2326044" cy="35354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F37D5F-131B-495E-B07C-641B257526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87" t="12538" r="8493" b="10050"/>
          <a:stretch/>
        </p:blipFill>
        <p:spPr>
          <a:xfrm>
            <a:off x="2539723" y="3344462"/>
            <a:ext cx="2509406" cy="3080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EA5A9C-6596-42CC-8843-9AF95B35D3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261" t="1698" r="29424" b="-1"/>
          <a:stretch/>
        </p:blipFill>
        <p:spPr>
          <a:xfrm>
            <a:off x="5306343" y="3344462"/>
            <a:ext cx="1857374" cy="26686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E8A94-9656-4F47-B679-C5FE904BF2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" t="2" r="24460" b="-2"/>
          <a:stretch/>
        </p:blipFill>
        <p:spPr>
          <a:xfrm>
            <a:off x="4654311" y="432555"/>
            <a:ext cx="2618597" cy="23854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30A083-9F2D-4CB5-9D38-85F73714476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90" r="27684"/>
          <a:stretch/>
        </p:blipFill>
        <p:spPr>
          <a:xfrm>
            <a:off x="7530971" y="432555"/>
            <a:ext cx="2037313" cy="19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5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6146" y="144482"/>
          <a:ext cx="9491477" cy="14027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68839">
                  <a:extLst>
                    <a:ext uri="{9D8B030D-6E8A-4147-A177-3AD203B41FA5}">
                      <a16:colId xmlns:a16="http://schemas.microsoft.com/office/drawing/2014/main" val="3308441868"/>
                    </a:ext>
                  </a:extLst>
                </a:gridCol>
                <a:gridCol w="2267139">
                  <a:extLst>
                    <a:ext uri="{9D8B030D-6E8A-4147-A177-3AD203B41FA5}">
                      <a16:colId xmlns:a16="http://schemas.microsoft.com/office/drawing/2014/main" val="4148508196"/>
                    </a:ext>
                  </a:extLst>
                </a:gridCol>
                <a:gridCol w="2928153">
                  <a:extLst>
                    <a:ext uri="{9D8B030D-6E8A-4147-A177-3AD203B41FA5}">
                      <a16:colId xmlns:a16="http://schemas.microsoft.com/office/drawing/2014/main" val="786811272"/>
                    </a:ext>
                  </a:extLst>
                </a:gridCol>
                <a:gridCol w="2927346">
                  <a:extLst>
                    <a:ext uri="{9D8B030D-6E8A-4147-A177-3AD203B41FA5}">
                      <a16:colId xmlns:a16="http://schemas.microsoft.com/office/drawing/2014/main" val="1491199705"/>
                    </a:ext>
                  </a:extLst>
                </a:gridCol>
              </a:tblGrid>
              <a:tr h="139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Art</a:t>
                      </a:r>
                      <a:r>
                        <a:rPr lang="en-GB" sz="900" baseline="0" dirty="0">
                          <a:effectLst/>
                        </a:rPr>
                        <a:t> and Design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Year 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Summer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Creative Creatures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4371860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146" y="619957"/>
          <a:ext cx="4858348" cy="126266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66061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1145370">
                  <a:extLst>
                    <a:ext uri="{9D8B030D-6E8A-4147-A177-3AD203B41FA5}">
                      <a16:colId xmlns:a16="http://schemas.microsoft.com/office/drawing/2014/main" val="696656072"/>
                    </a:ext>
                  </a:extLst>
                </a:gridCol>
                <a:gridCol w="3446917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</a:tblGrid>
              <a:tr h="88601">
                <a:tc gridSpan="3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</a:rPr>
                        <a:t>     Key Words- Art</a:t>
                      </a:r>
                      <a:r>
                        <a:rPr lang="en-GB" sz="900" baseline="0" dirty="0">
                          <a:effectLst/>
                        </a:rPr>
                        <a:t> and Design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2515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Collage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Sticking different materials or images onto a surface to create a new image.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Ceramics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Pots and other articles made from clay hardened by heat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3</a:t>
                      </a:r>
                      <a:r>
                        <a:rPr lang="en-GB" sz="900" baseline="0" dirty="0">
                          <a:effectLst/>
                        </a:rPr>
                        <a:t> D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A form that has height, width and</a:t>
                      </a:r>
                      <a:r>
                        <a:rPr lang="en-GB" sz="900" baseline="0" dirty="0">
                          <a:effectLst/>
                        </a:rPr>
                        <a:t> depth </a:t>
                      </a:r>
                      <a:r>
                        <a:rPr lang="en-GB" sz="900" baseline="0" dirty="0" err="1">
                          <a:effectLst/>
                        </a:rPr>
                        <a:t>Eg.</a:t>
                      </a:r>
                      <a:r>
                        <a:rPr lang="en-GB" sz="900" baseline="0" dirty="0">
                          <a:effectLst/>
                        </a:rPr>
                        <a:t> A sculpture.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Design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A plan or drawing that is produced before</a:t>
                      </a:r>
                      <a:r>
                        <a:rPr lang="en-GB" sz="900" baseline="0" dirty="0">
                          <a:effectLst/>
                        </a:rPr>
                        <a:t> something is made.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610490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Illustration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Pictures that describe </a:t>
                      </a: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story.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892302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Imagination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Something</a:t>
                      </a:r>
                      <a:r>
                        <a:rPr lang="en-GB" sz="900" baseline="0" dirty="0">
                          <a:effectLst/>
                        </a:rPr>
                        <a:t> made up, not real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9469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6146" y="2294237"/>
          <a:ext cx="4858348" cy="100781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51233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1169812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  <a:gridCol w="3437303">
                  <a:extLst>
                    <a:ext uri="{9D8B030D-6E8A-4147-A177-3AD203B41FA5}">
                      <a16:colId xmlns:a16="http://schemas.microsoft.com/office/drawing/2014/main" val="135607002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baseline="0" dirty="0">
                          <a:effectLst/>
                        </a:rPr>
                        <a:t>     Theme- </a:t>
                      </a:r>
                      <a:r>
                        <a:rPr lang="en-GB" sz="900" dirty="0">
                          <a:effectLst/>
                        </a:rPr>
                        <a:t>Creative Creatures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Fanelli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Collage Artist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33183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Poetry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GB" sz="9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ritten w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ork in which the expression of feelings and ideas are written in a distinctive style and rhythm.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Marjan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Wouda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Sculptor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Sculpture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artistic form in which materials are made into three-dimensional 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objects.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6146" y="3654469"/>
          <a:ext cx="4858348" cy="84499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66061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1145370">
                  <a:extLst>
                    <a:ext uri="{9D8B030D-6E8A-4147-A177-3AD203B41FA5}">
                      <a16:colId xmlns:a16="http://schemas.microsoft.com/office/drawing/2014/main" val="696656072"/>
                    </a:ext>
                  </a:extLst>
                </a:gridCol>
                <a:gridCol w="3446917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</a:tblGrid>
              <a:tr h="135252">
                <a:tc gridSpan="3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</a:rPr>
                        <a:t>Techniques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aseline="0">
                          <a:effectLst/>
                          <a:latin typeface="Calibri" panose="020F0502020204030204" pitchFamily="34" charset="0"/>
                        </a:rPr>
                        <a:t>/ processes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28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Pinch Pot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Pressing the thumb into a ball of clay, and manipulating the clay</a:t>
                      </a:r>
                      <a:r>
                        <a:rPr lang="en-GB" sz="9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 a pot.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1383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Imaginative</a:t>
                      </a:r>
                      <a:r>
                        <a:rPr lang="en-GB" sz="900" baseline="0" dirty="0">
                          <a:effectLst/>
                        </a:rPr>
                        <a:t> drawing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made up drawing or idea from something that is not real.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1383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Haiku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Japanese</a:t>
                      </a:r>
                      <a:r>
                        <a:rPr lang="en-GB" sz="900" baseline="0" dirty="0">
                          <a:effectLst/>
                        </a:rPr>
                        <a:t> poetry using 5,7,5 syllable structure.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1383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Firing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process of baking the clay in a special oven called a kiln.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38784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25436" y="607237"/>
          <a:ext cx="3762188" cy="171564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94549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905874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  <a:gridCol w="2661765">
                  <a:extLst>
                    <a:ext uri="{9D8B030D-6E8A-4147-A177-3AD203B41FA5}">
                      <a16:colId xmlns:a16="http://schemas.microsoft.com/office/drawing/2014/main" val="1356070023"/>
                    </a:ext>
                  </a:extLst>
                </a:gridCol>
              </a:tblGrid>
              <a:tr h="132937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baseline="0" dirty="0">
                          <a:effectLst/>
                        </a:rPr>
                        <a:t>     </a:t>
                      </a:r>
                      <a:r>
                        <a:rPr lang="en-GB" sz="900" dirty="0">
                          <a:effectLst/>
                        </a:rPr>
                        <a:t>Materials / Tools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Clay Tools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Instruments used when working with clay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 natural substance 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can be moulded when wet, and is dried and baked to make bricks, pottery, and ceramics.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Glazes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liquid material that is</a:t>
                      </a:r>
                      <a:r>
                        <a:rPr lang="en-GB" sz="9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applied to a ceramic object to add colour.</a:t>
                      </a:r>
                      <a:r>
                        <a:rPr lang="en-GB" sz="9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Oxides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 liquid made from powdered</a:t>
                      </a:r>
                      <a:r>
                        <a:rPr lang="en-GB" sz="900" baseline="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metal,</a:t>
                      </a:r>
                      <a:r>
                        <a:rPr lang="en-GB" sz="900" baseline="0" dirty="0">
                          <a:effectLst/>
                        </a:rPr>
                        <a:t> applied after firing to add colour.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14790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used to bake clay pieces.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725691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Slip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Clay mixed with water to make a thick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substance used to glue clay together.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1340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69984" y="4927975"/>
          <a:ext cx="1669068" cy="179328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00389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1468679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</a:tblGrid>
              <a:tr h="178137"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baseline="0">
                          <a:effectLst/>
                        </a:rPr>
                        <a:t>Artists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Eric Carle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Barbara Hepworth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1976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Henry Moore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  <a:tr h="2530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/>
                        <a:t>Louise Bourgeois</a:t>
                      </a: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14790"/>
                  </a:ext>
                </a:extLst>
              </a:tr>
              <a:tr h="1890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Anish Kapoor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963339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Anthony Gormley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700711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Fanelli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531433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Benjamin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Flouw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09554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6146" y="4927975"/>
          <a:ext cx="6366139" cy="169183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3992">
                  <a:extLst>
                    <a:ext uri="{9D8B030D-6E8A-4147-A177-3AD203B41FA5}">
                      <a16:colId xmlns:a16="http://schemas.microsoft.com/office/drawing/2014/main" val="2865856449"/>
                    </a:ext>
                  </a:extLst>
                </a:gridCol>
                <a:gridCol w="561304">
                  <a:extLst>
                    <a:ext uri="{9D8B030D-6E8A-4147-A177-3AD203B41FA5}">
                      <a16:colId xmlns:a16="http://schemas.microsoft.com/office/drawing/2014/main" val="2517117859"/>
                    </a:ext>
                  </a:extLst>
                </a:gridCol>
                <a:gridCol w="5610843">
                  <a:extLst>
                    <a:ext uri="{9D8B030D-6E8A-4147-A177-3AD203B41FA5}">
                      <a16:colId xmlns:a16="http://schemas.microsoft.com/office/drawing/2014/main" val="339377874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900" dirty="0">
                          <a:effectLst/>
                        </a:rPr>
                        <a:t>Command Words8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18027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Name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Recall one or more pieces of information.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308482"/>
                  </a:ext>
                </a:extLst>
              </a:tr>
              <a:tr h="197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Looking at the work of other artists to see how they have created their work.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798111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assess the successes and areas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improvement in work. </a:t>
                      </a: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179302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Describe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Give an account in words of a piece of art work</a:t>
                      </a:r>
                      <a:r>
                        <a:rPr lang="en-GB" sz="900" baseline="0" dirty="0">
                          <a:effectLst/>
                        </a:rPr>
                        <a:t> </a:t>
                      </a:r>
                      <a:r>
                        <a:rPr lang="en-GB" sz="900" baseline="0" dirty="0" err="1">
                          <a:effectLst/>
                        </a:rPr>
                        <a:t>eg</a:t>
                      </a:r>
                      <a:r>
                        <a:rPr lang="en-GB" sz="900" baseline="0" dirty="0">
                          <a:effectLst/>
                        </a:rPr>
                        <a:t>. Looking at how the artist has used colour.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753267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show work in progress or a finished piece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a group and to talk about it.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48607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How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Discuss the creation of</a:t>
                      </a:r>
                      <a:r>
                        <a:rPr lang="en-GB" sz="900" baseline="0" dirty="0">
                          <a:effectLst/>
                        </a:rPr>
                        <a:t> a piece of artwork.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634339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 about 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work as it progresses in order to make improvements.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37129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Talk or write about a topic </a:t>
                      </a: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detail.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956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471F096-7FE2-46DF-B58A-F72C14A67327}"/>
              </a:ext>
            </a:extLst>
          </p:cNvPr>
          <p:cNvGraphicFramePr>
            <a:graphicFrameLocks noGrp="1"/>
          </p:cNvGraphicFramePr>
          <p:nvPr/>
        </p:nvGraphicFramePr>
        <p:xfrm>
          <a:off x="5825436" y="2531532"/>
          <a:ext cx="3617638" cy="218779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36842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811624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  <a:gridCol w="2669172">
                  <a:extLst>
                    <a:ext uri="{9D8B030D-6E8A-4147-A177-3AD203B41FA5}">
                      <a16:colId xmlns:a16="http://schemas.microsoft.com/office/drawing/2014/main" val="1356070023"/>
                    </a:ext>
                  </a:extLst>
                </a:gridCol>
              </a:tblGrid>
              <a:tr h="140272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 elements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Line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Lines are marks that span a distance between two points </a:t>
                      </a: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3976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Tone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lightness or darkness of colours used, which can help to create a sense of depth or distance.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Colour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 red, blue, green, etc.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  <a:tr h="532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Shape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flat, enclosed area of an artwork created through lines, textures, colours or an area enclosed by other shapes such as triangles, circles, and squares.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3614790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Space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distances or areas around, between, and within components of a piece.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5883578"/>
                  </a:ext>
                </a:extLst>
              </a:tr>
              <a:tr h="263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Texture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 something look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like it might feel in real life.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6725691"/>
                  </a:ext>
                </a:extLst>
              </a:tr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Form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 Creating a 3D shape.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95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7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149877"/>
              </p:ext>
            </p:extLst>
          </p:nvPr>
        </p:nvGraphicFramePr>
        <p:xfrm>
          <a:off x="96146" y="144482"/>
          <a:ext cx="9491477" cy="14027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68839">
                  <a:extLst>
                    <a:ext uri="{9D8B030D-6E8A-4147-A177-3AD203B41FA5}">
                      <a16:colId xmlns:a16="http://schemas.microsoft.com/office/drawing/2014/main" val="3308441868"/>
                    </a:ext>
                  </a:extLst>
                </a:gridCol>
                <a:gridCol w="2267139">
                  <a:extLst>
                    <a:ext uri="{9D8B030D-6E8A-4147-A177-3AD203B41FA5}">
                      <a16:colId xmlns:a16="http://schemas.microsoft.com/office/drawing/2014/main" val="4148508196"/>
                    </a:ext>
                  </a:extLst>
                </a:gridCol>
                <a:gridCol w="2928153">
                  <a:extLst>
                    <a:ext uri="{9D8B030D-6E8A-4147-A177-3AD203B41FA5}">
                      <a16:colId xmlns:a16="http://schemas.microsoft.com/office/drawing/2014/main" val="786811272"/>
                    </a:ext>
                  </a:extLst>
                </a:gridCol>
                <a:gridCol w="2927346">
                  <a:extLst>
                    <a:ext uri="{9D8B030D-6E8A-4147-A177-3AD203B41FA5}">
                      <a16:colId xmlns:a16="http://schemas.microsoft.com/office/drawing/2014/main" val="1491199705"/>
                    </a:ext>
                  </a:extLst>
                </a:gridCol>
              </a:tblGrid>
              <a:tr h="139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Art</a:t>
                      </a:r>
                      <a:r>
                        <a:rPr lang="en-GB" sz="900" baseline="0" dirty="0">
                          <a:effectLst/>
                        </a:rPr>
                        <a:t> and Design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Year 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Spring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Creative Creatures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4371860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6146" y="619957"/>
          <a:ext cx="4858348" cy="126266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66061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1145370">
                  <a:extLst>
                    <a:ext uri="{9D8B030D-6E8A-4147-A177-3AD203B41FA5}">
                      <a16:colId xmlns:a16="http://schemas.microsoft.com/office/drawing/2014/main" val="696656072"/>
                    </a:ext>
                  </a:extLst>
                </a:gridCol>
                <a:gridCol w="3446917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</a:tblGrid>
              <a:tr h="88601">
                <a:tc gridSpan="3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</a:rPr>
                        <a:t>     Key Words- Art</a:t>
                      </a:r>
                      <a:r>
                        <a:rPr lang="en-GB" sz="900" baseline="0" dirty="0">
                          <a:effectLst/>
                        </a:rPr>
                        <a:t> and Design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2515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Collage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Sticking different materials or images onto a surface to create a new image.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Ceramics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Pots and other articles made from clay hardened by heat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3</a:t>
                      </a:r>
                      <a:r>
                        <a:rPr lang="en-GB" sz="900" baseline="0" dirty="0">
                          <a:effectLst/>
                        </a:rPr>
                        <a:t> D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A form that has height, width and</a:t>
                      </a:r>
                      <a:r>
                        <a:rPr lang="en-GB" sz="900" baseline="0" dirty="0">
                          <a:effectLst/>
                        </a:rPr>
                        <a:t> depth </a:t>
                      </a:r>
                      <a:r>
                        <a:rPr lang="en-GB" sz="900" baseline="0" dirty="0" err="1">
                          <a:effectLst/>
                        </a:rPr>
                        <a:t>Eg.</a:t>
                      </a:r>
                      <a:r>
                        <a:rPr lang="en-GB" sz="900" baseline="0" dirty="0">
                          <a:effectLst/>
                        </a:rPr>
                        <a:t> A sculpture.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Design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A plan or drawing that is produced before</a:t>
                      </a:r>
                      <a:r>
                        <a:rPr lang="en-GB" sz="900" baseline="0" dirty="0">
                          <a:effectLst/>
                        </a:rPr>
                        <a:t> something is made.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610490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Illustration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Pictures that describe </a:t>
                      </a: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story.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892302"/>
                  </a:ext>
                </a:extLst>
              </a:tr>
              <a:tr h="1676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Imagination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Something</a:t>
                      </a:r>
                      <a:r>
                        <a:rPr lang="en-GB" sz="900" baseline="0" dirty="0">
                          <a:effectLst/>
                        </a:rPr>
                        <a:t> made up, not real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946915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6146" y="2294237"/>
          <a:ext cx="4858348" cy="100781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51233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1169812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  <a:gridCol w="3437303">
                  <a:extLst>
                    <a:ext uri="{9D8B030D-6E8A-4147-A177-3AD203B41FA5}">
                      <a16:colId xmlns:a16="http://schemas.microsoft.com/office/drawing/2014/main" val="135607002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baseline="0" dirty="0">
                          <a:effectLst/>
                        </a:rPr>
                        <a:t>     Theme- </a:t>
                      </a:r>
                      <a:r>
                        <a:rPr lang="en-GB" sz="900" dirty="0">
                          <a:effectLst/>
                        </a:rPr>
                        <a:t>Creative Creatures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Fanelli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Collage Artist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33183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Poetry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GB" sz="9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ritten w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ork in which the expression of feelings and ideas are written in a distinctive style and rhythm.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Marjan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Wouda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Sculptor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1467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Sculpture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artistic form in which materials are made into three-dimensional </a:t>
                      </a:r>
                      <a:r>
                        <a:rPr lang="en-GB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objects.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6146" y="3654469"/>
          <a:ext cx="4858348" cy="84499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66061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1145370">
                  <a:extLst>
                    <a:ext uri="{9D8B030D-6E8A-4147-A177-3AD203B41FA5}">
                      <a16:colId xmlns:a16="http://schemas.microsoft.com/office/drawing/2014/main" val="696656072"/>
                    </a:ext>
                  </a:extLst>
                </a:gridCol>
                <a:gridCol w="3446917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</a:tblGrid>
              <a:tr h="135252">
                <a:tc gridSpan="3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</a:rPr>
                        <a:t>Techniques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900" baseline="0">
                          <a:effectLst/>
                          <a:latin typeface="Calibri" panose="020F0502020204030204" pitchFamily="34" charset="0"/>
                        </a:rPr>
                        <a:t>/ processes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28302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Pinch Pot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Pressing the thumb into a ball of clay, and manipulating the clay</a:t>
                      </a:r>
                      <a:r>
                        <a:rPr lang="en-GB" sz="9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into a pot.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1383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Imaginative</a:t>
                      </a:r>
                      <a:r>
                        <a:rPr lang="en-GB" sz="900" baseline="0" dirty="0">
                          <a:effectLst/>
                        </a:rPr>
                        <a:t> drawing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made up drawing or idea from something that is not real.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1383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Haiku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Japanese</a:t>
                      </a:r>
                      <a:r>
                        <a:rPr lang="en-GB" sz="900" baseline="0" dirty="0">
                          <a:effectLst/>
                        </a:rPr>
                        <a:t> poetry using 5,7,5 syllable structure.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1383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Firing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process of baking the clay in a special oven called a kiln.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38784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825436" y="607237"/>
          <a:ext cx="3762188" cy="1715645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94549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905874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  <a:gridCol w="2661765">
                  <a:extLst>
                    <a:ext uri="{9D8B030D-6E8A-4147-A177-3AD203B41FA5}">
                      <a16:colId xmlns:a16="http://schemas.microsoft.com/office/drawing/2014/main" val="1356070023"/>
                    </a:ext>
                  </a:extLst>
                </a:gridCol>
              </a:tblGrid>
              <a:tr h="132937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baseline="0" dirty="0">
                          <a:effectLst/>
                        </a:rPr>
                        <a:t>     </a:t>
                      </a:r>
                      <a:r>
                        <a:rPr lang="en-GB" sz="900" dirty="0">
                          <a:effectLst/>
                        </a:rPr>
                        <a:t>Materials / Tools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Clay Tools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Instruments used when working with clay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Clay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 natural substance 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can be moulded when wet, and is dried and baked to make bricks, pottery, and ceramics.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Glazes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liquid material that is</a:t>
                      </a:r>
                      <a:r>
                        <a:rPr lang="en-GB" sz="9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applied to a ceramic object to add colour.</a:t>
                      </a:r>
                      <a:r>
                        <a:rPr lang="en-GB" sz="9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Oxides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 liquid made from powdered</a:t>
                      </a:r>
                      <a:r>
                        <a:rPr lang="en-GB" sz="900" baseline="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metal,</a:t>
                      </a:r>
                      <a:r>
                        <a:rPr lang="en-GB" sz="900" baseline="0" dirty="0">
                          <a:effectLst/>
                        </a:rPr>
                        <a:t> applied after firing to add colour.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14790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used to bake clay pieces.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725691"/>
                  </a:ext>
                </a:extLst>
              </a:tr>
              <a:tr h="1329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Slip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Clay mixed with water to make a thick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substance used to glue clay together.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134098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69984" y="4927975"/>
          <a:ext cx="1669068" cy="179328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00389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1468679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</a:tblGrid>
              <a:tr h="178137"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baseline="0">
                          <a:effectLst/>
                        </a:rPr>
                        <a:t>Artists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Eric Carle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Barbara Hepworth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1976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Henry Moore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  <a:tr h="2530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/>
                        <a:t>Louise Bourgeois</a:t>
                      </a: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14790"/>
                  </a:ext>
                </a:extLst>
              </a:tr>
              <a:tr h="1890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Anish Kapoor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963339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Anthony Gormley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700711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Fanelli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531433"/>
                  </a:ext>
                </a:extLst>
              </a:tr>
              <a:tr h="178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Benjamin </a:t>
                      </a:r>
                      <a:r>
                        <a:rPr lang="en-GB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Flouw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09554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6146" y="4927975"/>
          <a:ext cx="6366139" cy="169183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3992">
                  <a:extLst>
                    <a:ext uri="{9D8B030D-6E8A-4147-A177-3AD203B41FA5}">
                      <a16:colId xmlns:a16="http://schemas.microsoft.com/office/drawing/2014/main" val="2865856449"/>
                    </a:ext>
                  </a:extLst>
                </a:gridCol>
                <a:gridCol w="561304">
                  <a:extLst>
                    <a:ext uri="{9D8B030D-6E8A-4147-A177-3AD203B41FA5}">
                      <a16:colId xmlns:a16="http://schemas.microsoft.com/office/drawing/2014/main" val="2517117859"/>
                    </a:ext>
                  </a:extLst>
                </a:gridCol>
                <a:gridCol w="5610843">
                  <a:extLst>
                    <a:ext uri="{9D8B030D-6E8A-4147-A177-3AD203B41FA5}">
                      <a16:colId xmlns:a16="http://schemas.microsoft.com/office/drawing/2014/main" val="3393778748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900" dirty="0">
                          <a:effectLst/>
                        </a:rPr>
                        <a:t>Command Words8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518027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Name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Recall one or more pieces of information.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308482"/>
                  </a:ext>
                </a:extLst>
              </a:tr>
              <a:tr h="197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Looking at the work of other artists to see how they have created their work.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798111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assess the successes and areas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improvement in work. </a:t>
                      </a: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179302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Describe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Give an account in words of a piece of art work</a:t>
                      </a:r>
                      <a:r>
                        <a:rPr lang="en-GB" sz="900" baseline="0" dirty="0">
                          <a:effectLst/>
                        </a:rPr>
                        <a:t> </a:t>
                      </a:r>
                      <a:r>
                        <a:rPr lang="en-GB" sz="900" baseline="0" dirty="0" err="1">
                          <a:effectLst/>
                        </a:rPr>
                        <a:t>eg</a:t>
                      </a:r>
                      <a:r>
                        <a:rPr lang="en-GB" sz="900" baseline="0" dirty="0">
                          <a:effectLst/>
                        </a:rPr>
                        <a:t>. Looking at how the artist has used colour.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753267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show work in progress or a finished piece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a group and to talk about it.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448607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How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Discuss the creation of</a:t>
                      </a:r>
                      <a:r>
                        <a:rPr lang="en-GB" sz="900" baseline="0" dirty="0">
                          <a:effectLst/>
                        </a:rPr>
                        <a:t> a piece of artwork.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634339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 about 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work as it progresses in order to make improvements.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237129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Talk or write about a topic </a:t>
                      </a: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detail.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956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471F096-7FE2-46DF-B58A-F72C14A67327}"/>
              </a:ext>
            </a:extLst>
          </p:cNvPr>
          <p:cNvGraphicFramePr>
            <a:graphicFrameLocks noGrp="1"/>
          </p:cNvGraphicFramePr>
          <p:nvPr/>
        </p:nvGraphicFramePr>
        <p:xfrm>
          <a:off x="5825436" y="2531532"/>
          <a:ext cx="3617638" cy="218779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36842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811624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  <a:gridCol w="2669172">
                  <a:extLst>
                    <a:ext uri="{9D8B030D-6E8A-4147-A177-3AD203B41FA5}">
                      <a16:colId xmlns:a16="http://schemas.microsoft.com/office/drawing/2014/main" val="1356070023"/>
                    </a:ext>
                  </a:extLst>
                </a:gridCol>
              </a:tblGrid>
              <a:tr h="140272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 elements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Line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Lines are marks that span a distance between two points </a:t>
                      </a: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3976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Tone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lightness or darkness of colours used, which can help to create a sense of depth or distance.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Colour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 red, blue, green, etc.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  <a:tr h="532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Shape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flat, enclosed area of an artwork created through lines, textures, colours or an area enclosed by other shapes such as triangles, circles, and squares.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3614790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Space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distances or areas around, between, and within components of a piece.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5883578"/>
                  </a:ext>
                </a:extLst>
              </a:tr>
              <a:tr h="263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Texture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 something look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like it might feel in real life.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6725691"/>
                  </a:ext>
                </a:extLst>
              </a:tr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Form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 Creating a 3D shape.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951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97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27841"/>
              </p:ext>
            </p:extLst>
          </p:nvPr>
        </p:nvGraphicFramePr>
        <p:xfrm>
          <a:off x="96145" y="144482"/>
          <a:ext cx="9557305" cy="15797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378333">
                  <a:extLst>
                    <a:ext uri="{9D8B030D-6E8A-4147-A177-3AD203B41FA5}">
                      <a16:colId xmlns:a16="http://schemas.microsoft.com/office/drawing/2014/main" val="3308441868"/>
                    </a:ext>
                  </a:extLst>
                </a:gridCol>
                <a:gridCol w="2282863">
                  <a:extLst>
                    <a:ext uri="{9D8B030D-6E8A-4147-A177-3AD203B41FA5}">
                      <a16:colId xmlns:a16="http://schemas.microsoft.com/office/drawing/2014/main" val="4148508196"/>
                    </a:ext>
                  </a:extLst>
                </a:gridCol>
                <a:gridCol w="2948461">
                  <a:extLst>
                    <a:ext uri="{9D8B030D-6E8A-4147-A177-3AD203B41FA5}">
                      <a16:colId xmlns:a16="http://schemas.microsoft.com/office/drawing/2014/main" val="786811272"/>
                    </a:ext>
                  </a:extLst>
                </a:gridCol>
                <a:gridCol w="2947648">
                  <a:extLst>
                    <a:ext uri="{9D8B030D-6E8A-4147-A177-3AD203B41FA5}">
                      <a16:colId xmlns:a16="http://schemas.microsoft.com/office/drawing/2014/main" val="1491199705"/>
                    </a:ext>
                  </a:extLst>
                </a:gridCol>
              </a:tblGrid>
              <a:tr h="157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Art</a:t>
                      </a:r>
                      <a:r>
                        <a:rPr lang="en-GB" sz="900" baseline="0" dirty="0">
                          <a:effectLst/>
                        </a:rPr>
                        <a:t> and Design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Year 7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Summer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Still Life/Natural Forms</a:t>
                      </a:r>
                    </a:p>
                  </a:txBody>
                  <a:tcPr marL="55721" marR="55721" marT="0" marB="0"/>
                </a:tc>
                <a:extLst>
                  <a:ext uri="{0D108BD9-81ED-4DB2-BD59-A6C34878D82A}">
                    <a16:rowId xmlns:a16="http://schemas.microsoft.com/office/drawing/2014/main" val="343718602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932566"/>
              </p:ext>
            </p:extLst>
          </p:nvPr>
        </p:nvGraphicFramePr>
        <p:xfrm>
          <a:off x="96146" y="445355"/>
          <a:ext cx="4858348" cy="2046565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66061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1145370">
                  <a:extLst>
                    <a:ext uri="{9D8B030D-6E8A-4147-A177-3AD203B41FA5}">
                      <a16:colId xmlns:a16="http://schemas.microsoft.com/office/drawing/2014/main" val="696656072"/>
                    </a:ext>
                  </a:extLst>
                </a:gridCol>
                <a:gridCol w="3446917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</a:tblGrid>
              <a:tr h="134639">
                <a:tc gridSpan="3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</a:rPr>
                        <a:t>1.      Key Words- Art</a:t>
                      </a:r>
                      <a:r>
                        <a:rPr lang="en-GB" sz="900" baseline="0" dirty="0">
                          <a:effectLst/>
                        </a:rPr>
                        <a:t> and Design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13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Natural</a:t>
                      </a:r>
                      <a:r>
                        <a:rPr lang="en-GB" sz="900" baseline="0" dirty="0">
                          <a:effectLst/>
                        </a:rPr>
                        <a:t> Form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Objects found in nature. E.g.</a:t>
                      </a:r>
                      <a:r>
                        <a:rPr lang="en-GB" sz="900" baseline="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shells, flowers.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13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Still</a:t>
                      </a:r>
                      <a:r>
                        <a:rPr lang="en-GB" sz="900" baseline="0" dirty="0">
                          <a:effectLst/>
                        </a:rPr>
                        <a:t> Life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 </a:t>
                      </a:r>
                      <a:r>
                        <a:rPr lang="en-GB" sz="900" dirty="0">
                          <a:effectLst/>
                        </a:rPr>
                        <a:t>group of objects.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13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Observational drawing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Something that</a:t>
                      </a:r>
                      <a:r>
                        <a:rPr lang="en-GB" sz="900" baseline="0" dirty="0">
                          <a:effectLst/>
                        </a:rPr>
                        <a:t> has been drawn from real life.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2194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Print making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 technique for transferring</a:t>
                      </a:r>
                      <a:r>
                        <a:rPr lang="en-GB" sz="900" baseline="0" dirty="0">
                          <a:effectLst/>
                        </a:rPr>
                        <a:t> images from one surface to another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610490"/>
                  </a:ext>
                </a:extLst>
              </a:tr>
              <a:tr h="13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Composition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The arrangement of a piece of artwork</a:t>
                      </a:r>
                      <a:r>
                        <a:rPr lang="en-GB" sz="900" baseline="0" dirty="0">
                          <a:effectLst/>
                        </a:rPr>
                        <a:t> or design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892302"/>
                  </a:ext>
                </a:extLst>
              </a:tr>
              <a:tr h="13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 Proportion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Describes how the sizes of different parts of a piece of </a:t>
                      </a:r>
                      <a:r>
                        <a:rPr lang="en-GB" sz="9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</a:t>
                      </a: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or design relate to each other.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946915"/>
                  </a:ext>
                </a:extLst>
              </a:tr>
              <a:tr h="2285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 Colour Wheel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circle with different coloured sectors used to show the relationship between colours.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334036"/>
                  </a:ext>
                </a:extLst>
              </a:tr>
              <a:tr h="13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Primary colours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colours from which all other colours can be made.</a:t>
                      </a:r>
                      <a:r>
                        <a:rPr lang="en-GB" sz="9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Red, blue and yellow</a:t>
                      </a:r>
                      <a:r>
                        <a:rPr lang="en-GB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459840"/>
                  </a:ext>
                </a:extLst>
              </a:tr>
              <a:tr h="13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Secondary colours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Colour</a:t>
                      </a:r>
                      <a:r>
                        <a:rPr lang="en-GB" sz="9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 by mixing two primary colours.  Green, orange and purple.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846203"/>
                  </a:ext>
                </a:extLst>
              </a:tr>
              <a:tr h="137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Complementary</a:t>
                      </a:r>
                      <a:r>
                        <a:rPr lang="en-GB" sz="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colours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Opposite each other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the colour wheel. E.g. red and green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77585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9567"/>
              </p:ext>
            </p:extLst>
          </p:nvPr>
        </p:nvGraphicFramePr>
        <p:xfrm>
          <a:off x="4328933" y="2864838"/>
          <a:ext cx="4858348" cy="142365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66061">
                  <a:extLst>
                    <a:ext uri="{9D8B030D-6E8A-4147-A177-3AD203B41FA5}">
                      <a16:colId xmlns:a16="http://schemas.microsoft.com/office/drawing/2014/main" val="3276500004"/>
                    </a:ext>
                  </a:extLst>
                </a:gridCol>
                <a:gridCol w="1145370">
                  <a:extLst>
                    <a:ext uri="{9D8B030D-6E8A-4147-A177-3AD203B41FA5}">
                      <a16:colId xmlns:a16="http://schemas.microsoft.com/office/drawing/2014/main" val="696656072"/>
                    </a:ext>
                  </a:extLst>
                </a:gridCol>
                <a:gridCol w="3446917">
                  <a:extLst>
                    <a:ext uri="{9D8B030D-6E8A-4147-A177-3AD203B41FA5}">
                      <a16:colId xmlns:a16="http://schemas.microsoft.com/office/drawing/2014/main" val="2252781272"/>
                    </a:ext>
                  </a:extLst>
                </a:gridCol>
              </a:tblGrid>
              <a:tr h="219905">
                <a:tc gridSpan="3"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</a:rPr>
                        <a:t>Techniques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</a:rPr>
                        <a:t> / Processes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569555"/>
                  </a:ext>
                </a:extLst>
              </a:tr>
              <a:tr h="1150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Drawing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Making a</a:t>
                      </a:r>
                      <a:r>
                        <a:rPr lang="en-GB" sz="9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mark on paper or other surface.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282958"/>
                  </a:ext>
                </a:extLst>
              </a:tr>
              <a:tr h="804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 Painting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Painting is the practice of applying paint or colour to a surface. The medium is most commonly applied with a brush.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74185"/>
                  </a:ext>
                </a:extLst>
              </a:tr>
              <a:tr h="1150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Printing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Making </a:t>
                      </a:r>
                      <a:r>
                        <a:rPr lang="en-GB" sz="900" dirty="0"/>
                        <a:t>pictures and patterns  on paper and fabric by pressing a prepared print tile covered with ink against it.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9151911"/>
                  </a:ext>
                </a:extLst>
              </a:tr>
              <a:tr h="2024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Colour mixing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about colour theory and how to </a:t>
                      </a: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new colours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610490"/>
                  </a:ext>
                </a:extLst>
              </a:tr>
              <a:tr h="1150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Making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Describes the different lines, dots, marks, patterns and textures created in an artwork.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73928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19380"/>
              </p:ext>
            </p:extLst>
          </p:nvPr>
        </p:nvGraphicFramePr>
        <p:xfrm>
          <a:off x="184636" y="2864838"/>
          <a:ext cx="3817150" cy="1384826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36842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934482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  <a:gridCol w="2745826">
                  <a:extLst>
                    <a:ext uri="{9D8B030D-6E8A-4147-A177-3AD203B41FA5}">
                      <a16:colId xmlns:a16="http://schemas.microsoft.com/office/drawing/2014/main" val="1356070023"/>
                    </a:ext>
                  </a:extLst>
                </a:gridCol>
              </a:tblGrid>
              <a:tr h="229042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</a:rPr>
                        <a:t>1.</a:t>
                      </a:r>
                      <a:r>
                        <a:rPr lang="en-GB" sz="900" baseline="0" dirty="0">
                          <a:effectLst/>
                        </a:rPr>
                        <a:t> </a:t>
                      </a:r>
                      <a:r>
                        <a:rPr lang="en-GB" sz="900" dirty="0">
                          <a:effectLst/>
                        </a:rPr>
                        <a:t>Materials / Tools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229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Printing Ink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sticky pigmented substance used to print with.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229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Roller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 tool used to transfer</a:t>
                      </a:r>
                      <a:r>
                        <a:rPr lang="en-GB" sz="900" baseline="0" dirty="0">
                          <a:effectLst/>
                        </a:rPr>
                        <a:t> ink onto a printing block</a:t>
                      </a: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2290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Printing Palette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A flat surface to roll ink on.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  <a:tr h="468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Drawing Pencil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tool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used to create a range of lines and tones in a drawing. </a:t>
                      </a:r>
                      <a:r>
                        <a:rPr lang="en-GB" sz="900" baseline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2B, 4B, 6B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1479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423057"/>
              </p:ext>
            </p:extLst>
          </p:nvPr>
        </p:nvGraphicFramePr>
        <p:xfrm>
          <a:off x="184636" y="4656811"/>
          <a:ext cx="6366139" cy="169183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3992">
                  <a:extLst>
                    <a:ext uri="{9D8B030D-6E8A-4147-A177-3AD203B41FA5}">
                      <a16:colId xmlns:a16="http://schemas.microsoft.com/office/drawing/2014/main" val="162903367"/>
                    </a:ext>
                  </a:extLst>
                </a:gridCol>
                <a:gridCol w="561304">
                  <a:extLst>
                    <a:ext uri="{9D8B030D-6E8A-4147-A177-3AD203B41FA5}">
                      <a16:colId xmlns:a16="http://schemas.microsoft.com/office/drawing/2014/main" val="128745657"/>
                    </a:ext>
                  </a:extLst>
                </a:gridCol>
                <a:gridCol w="5610843">
                  <a:extLst>
                    <a:ext uri="{9D8B030D-6E8A-4147-A177-3AD203B41FA5}">
                      <a16:colId xmlns:a16="http://schemas.microsoft.com/office/drawing/2014/main" val="1533877816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900" dirty="0">
                          <a:effectLst/>
                        </a:rPr>
                        <a:t>Command Words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83870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Name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Recall one or more pieces of information.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454131"/>
                  </a:ext>
                </a:extLst>
              </a:tr>
              <a:tr h="1971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Looking at the work of other artists to see how they have created their work.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586631"/>
                  </a:ext>
                </a:extLst>
              </a:tr>
              <a:tr h="1902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assess the successes and areas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improvement in work. </a:t>
                      </a: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91231"/>
                  </a:ext>
                </a:extLst>
              </a:tr>
              <a:tr h="2471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Describe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Give an account in words of a piece of art work</a:t>
                      </a:r>
                      <a:r>
                        <a:rPr lang="en-GB" sz="900" baseline="0" dirty="0">
                          <a:effectLst/>
                        </a:rPr>
                        <a:t> </a:t>
                      </a:r>
                      <a:r>
                        <a:rPr lang="en-GB" sz="900" baseline="0" dirty="0" err="1">
                          <a:effectLst/>
                        </a:rPr>
                        <a:t>eg</a:t>
                      </a:r>
                      <a:r>
                        <a:rPr lang="en-GB" sz="900" baseline="0" dirty="0">
                          <a:effectLst/>
                        </a:rPr>
                        <a:t>. Looking at how the artist has used colour.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549400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show work in progress or a finished piece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a group and to talk about it.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315453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How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Discuss the creation of</a:t>
                      </a:r>
                      <a:r>
                        <a:rPr lang="en-GB" sz="900" baseline="0" dirty="0">
                          <a:effectLst/>
                        </a:rPr>
                        <a:t> a piece of artwork.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751525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 about 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work as it progresses in order to make improvements.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270332"/>
                  </a:ext>
                </a:extLst>
              </a:tr>
              <a:tr h="1834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5721" marR="55721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Talk or write about a topic in detail.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4790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AC2CB17-11CB-43A0-BC4A-159491F3F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78414"/>
              </p:ext>
            </p:extLst>
          </p:nvPr>
        </p:nvGraphicFramePr>
        <p:xfrm>
          <a:off x="5417771" y="445355"/>
          <a:ext cx="3617638" cy="2187793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36842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811624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  <a:gridCol w="2669172">
                  <a:extLst>
                    <a:ext uri="{9D8B030D-6E8A-4147-A177-3AD203B41FA5}">
                      <a16:colId xmlns:a16="http://schemas.microsoft.com/office/drawing/2014/main" val="1356070023"/>
                    </a:ext>
                  </a:extLst>
                </a:gridCol>
              </a:tblGrid>
              <a:tr h="140272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 elements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Line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Lines are marks that span a distance between two points </a:t>
                      </a: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3976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Tone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lightness or darkness of colours used, which can help to create a sense of depth or distance.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Colour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Example red, blue, green, etc.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  <a:tr h="532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Shape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flat, enclosed area of an artwork created through lines, textures, colours or an area enclosed by other shapes such as triangles, circles, and squares. 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43614790"/>
                  </a:ext>
                </a:extLst>
              </a:tr>
              <a:tr h="2870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Space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distances or areas around, between, and within components of a piece.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5883578"/>
                  </a:ext>
                </a:extLst>
              </a:tr>
              <a:tr h="263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Texture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Making something look</a:t>
                      </a: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like it might feel in real life.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6725691"/>
                  </a:ext>
                </a:extLst>
              </a:tr>
              <a:tr h="1402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Form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</a:rPr>
                        <a:t> Creating a 3D shape.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95159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85768B7-8657-4EBE-B417-9715E5A48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333690"/>
              </p:ext>
            </p:extLst>
          </p:nvPr>
        </p:nvGraphicFramePr>
        <p:xfrm>
          <a:off x="7226589" y="4784222"/>
          <a:ext cx="1715391" cy="1564420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05951">
                  <a:extLst>
                    <a:ext uri="{9D8B030D-6E8A-4147-A177-3AD203B41FA5}">
                      <a16:colId xmlns:a16="http://schemas.microsoft.com/office/drawing/2014/main" val="1135208558"/>
                    </a:ext>
                  </a:extLst>
                </a:gridCol>
                <a:gridCol w="1509440">
                  <a:extLst>
                    <a:ext uri="{9D8B030D-6E8A-4147-A177-3AD203B41FA5}">
                      <a16:colId xmlns:a16="http://schemas.microsoft.com/office/drawing/2014/main" val="3954508052"/>
                    </a:ext>
                  </a:extLst>
                </a:gridCol>
              </a:tblGrid>
              <a:tr h="193931">
                <a:tc gridSpan="2"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form /Still Life Artists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388798"/>
                  </a:ext>
                </a:extLst>
              </a:tr>
              <a:tr h="1939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Angie Lewin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425487"/>
                  </a:ext>
                </a:extLst>
              </a:tr>
              <a:tr h="2861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Patrick Caulfield 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472253"/>
                  </a:ext>
                </a:extLst>
              </a:tr>
              <a:tr h="2151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Georgia O’Keeffe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144672"/>
                  </a:ext>
                </a:extLst>
              </a:tr>
              <a:tr h="275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/>
                        <a:t>Yuliya </a:t>
                      </a:r>
                      <a:r>
                        <a:rPr lang="en-GB" sz="900" b="0" dirty="0" err="1"/>
                        <a:t>Vladkovska</a:t>
                      </a:r>
                      <a:endParaRPr lang="en-GB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614790"/>
                  </a:ext>
                </a:extLst>
              </a:tr>
              <a:tr h="2057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Yvonne Cheah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963339"/>
                  </a:ext>
                </a:extLst>
              </a:tr>
              <a:tr h="1939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Paul Cezanne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700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26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929BAE-A6FB-4CF8-B407-E85211D6AD54}"/>
              </a:ext>
            </a:extLst>
          </p:cNvPr>
          <p:cNvSpPr txBox="1"/>
          <p:nvPr/>
        </p:nvSpPr>
        <p:spPr>
          <a:xfrm>
            <a:off x="1592912" y="447924"/>
            <a:ext cx="572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Still life </a:t>
            </a:r>
            <a:r>
              <a:rPr lang="en-GB" sz="2800" dirty="0"/>
              <a:t>drawing practise for yr7 assessment Art &amp; Design.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E293D5-2237-4DEA-B8F7-941AB1C395BE}"/>
              </a:ext>
            </a:extLst>
          </p:cNvPr>
          <p:cNvSpPr txBox="1"/>
          <p:nvPr/>
        </p:nvSpPr>
        <p:spPr>
          <a:xfrm>
            <a:off x="764650" y="1511250"/>
            <a:ext cx="551555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As part of your yr7 assessment you will be asked to do an </a:t>
            </a:r>
            <a:r>
              <a:rPr lang="en-GB" sz="2800" b="1" dirty="0"/>
              <a:t>observational drawing </a:t>
            </a:r>
            <a:r>
              <a:rPr lang="en-GB" sz="2800" dirty="0"/>
              <a:t>and to apply tone to it using pencil.</a:t>
            </a:r>
          </a:p>
          <a:p>
            <a:endParaRPr lang="en-GB" dirty="0"/>
          </a:p>
          <a:p>
            <a:r>
              <a:rPr lang="en-GB" sz="2800" dirty="0"/>
              <a:t>An </a:t>
            </a:r>
            <a:r>
              <a:rPr lang="en-GB" sz="2800" b="1" dirty="0"/>
              <a:t>Observational Drawing </a:t>
            </a:r>
            <a:r>
              <a:rPr lang="en-GB" sz="2800" dirty="0"/>
              <a:t>– a drawing of something that is in front of you. To draw what you can see – to </a:t>
            </a:r>
            <a:r>
              <a:rPr lang="en-GB" sz="2800" b="1" dirty="0"/>
              <a:t>observe.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EE110-BB1A-4214-B83E-6C028EF64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290" y="1611665"/>
            <a:ext cx="2353555" cy="3167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02B159-7D39-4A2A-9FC6-803BDD1A4F31}"/>
              </a:ext>
            </a:extLst>
          </p:cNvPr>
          <p:cNvSpPr txBox="1"/>
          <p:nvPr/>
        </p:nvSpPr>
        <p:spPr>
          <a:xfrm>
            <a:off x="7419893" y="4988375"/>
            <a:ext cx="1137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839080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6B9ED1-C96D-4219-AD9F-E468F59A1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07" y="508884"/>
            <a:ext cx="4233231" cy="5987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B80B6-12B0-4D46-B53B-73A6EE012F01}"/>
              </a:ext>
            </a:extLst>
          </p:cNvPr>
          <p:cNvSpPr txBox="1"/>
          <p:nvPr/>
        </p:nvSpPr>
        <p:spPr>
          <a:xfrm>
            <a:off x="368462" y="508884"/>
            <a:ext cx="4325510" cy="62478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r>
              <a:rPr lang="en-GB" sz="2800" dirty="0"/>
              <a:t>To prepare for your drawing assessment, practise drawing bottles. </a:t>
            </a:r>
          </a:p>
          <a:p>
            <a:endParaRPr lang="en-GB" sz="2800" dirty="0"/>
          </a:p>
          <a:p>
            <a:r>
              <a:rPr lang="en-GB" sz="2800" dirty="0"/>
              <a:t>This could be clear or coloured glass or even plastic.</a:t>
            </a:r>
          </a:p>
          <a:p>
            <a:endParaRPr lang="en-GB" sz="2800" dirty="0"/>
          </a:p>
          <a:p>
            <a:r>
              <a:rPr lang="en-GB" sz="2800" dirty="0"/>
              <a:t>You should practise drawing different types and shapes of bottles – wine, perfume, clear glass or plastic etc…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66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8AF8F4-C025-43F8-BC90-ED303F891449}"/>
              </a:ext>
            </a:extLst>
          </p:cNvPr>
          <p:cNvSpPr txBox="1"/>
          <p:nvPr/>
        </p:nvSpPr>
        <p:spPr>
          <a:xfrm>
            <a:off x="619836" y="1119117"/>
            <a:ext cx="8666328" cy="5109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Position your bottle in front of you – not too close and not too far away.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Make sure that you can only see part of the label if it has one that is very detailed.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Begin by making a </a:t>
            </a:r>
            <a:r>
              <a:rPr lang="en-GB" sz="2800" b="1" dirty="0"/>
              <a:t>light sketch </a:t>
            </a:r>
            <a:r>
              <a:rPr lang="en-GB" sz="2800" dirty="0"/>
              <a:t>of the</a:t>
            </a:r>
            <a:r>
              <a:rPr lang="en-GB" sz="2800" b="1" dirty="0"/>
              <a:t> shape </a:t>
            </a:r>
            <a:r>
              <a:rPr lang="en-GB" sz="2800" dirty="0"/>
              <a:t>of the bottle that you are drawing in pencil.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Next </a:t>
            </a:r>
            <a:r>
              <a:rPr lang="en-GB" sz="2800" b="1" dirty="0"/>
              <a:t>sketch</a:t>
            </a:r>
            <a:r>
              <a:rPr lang="en-GB" sz="2800" dirty="0"/>
              <a:t> in where the labels are and the top or lid if it has one.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88D54-2F7B-4569-A8DE-BF59A7252A1B}"/>
              </a:ext>
            </a:extLst>
          </p:cNvPr>
          <p:cNvSpPr txBox="1"/>
          <p:nvPr/>
        </p:nvSpPr>
        <p:spPr>
          <a:xfrm>
            <a:off x="341194" y="245660"/>
            <a:ext cx="4449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First Steps</a:t>
            </a:r>
          </a:p>
        </p:txBody>
      </p:sp>
    </p:spTree>
    <p:extLst>
      <p:ext uri="{BB962C8B-B14F-4D97-AF65-F5344CB8AC3E}">
        <p14:creationId xmlns:p14="http://schemas.microsoft.com/office/powerpoint/2010/main" val="184160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FC23D3-2C18-4D88-995F-419C00EE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023" y="487908"/>
            <a:ext cx="2869329" cy="5718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E03700-9764-40FC-B25C-54BF683DC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8" y="487909"/>
            <a:ext cx="2814761" cy="5718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BE1DA-51BF-49AA-83EB-B6DADAF95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772" y="487909"/>
            <a:ext cx="2846589" cy="57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1F2E31-04D1-4965-8B3C-A9C0D998F57B}"/>
              </a:ext>
            </a:extLst>
          </p:cNvPr>
          <p:cNvSpPr txBox="1"/>
          <p:nvPr/>
        </p:nvSpPr>
        <p:spPr>
          <a:xfrm>
            <a:off x="586854" y="1022377"/>
            <a:ext cx="8715233" cy="5109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Add a light covering of pencil to your drawing and smudge it with a cotton bud to create a medium tone all over.</a:t>
            </a:r>
          </a:p>
          <a:p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Then add the darkest tones pressing harder with your pencil – remember to apply the </a:t>
            </a:r>
            <a:r>
              <a:rPr lang="en-GB" sz="2800" b="1" dirty="0"/>
              <a:t>tone</a:t>
            </a:r>
            <a:r>
              <a:rPr lang="en-GB" sz="2800" dirty="0"/>
              <a:t> using a </a:t>
            </a:r>
            <a:r>
              <a:rPr lang="en-GB" sz="2800" b="1" dirty="0"/>
              <a:t>shading</a:t>
            </a:r>
            <a:r>
              <a:rPr lang="en-GB" sz="2800" dirty="0"/>
              <a:t> motion that is going to make the shape of your bottle look </a:t>
            </a:r>
            <a:r>
              <a:rPr lang="en-GB" sz="2800" b="1" dirty="0"/>
              <a:t>3D</a:t>
            </a:r>
            <a:r>
              <a:rPr lang="en-GB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Next use a rubber to gently rub in the lighter tones back in.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4C4582-B498-4E15-8CA5-7F0E97C2F683}"/>
              </a:ext>
            </a:extLst>
          </p:cNvPr>
          <p:cNvSpPr txBox="1"/>
          <p:nvPr/>
        </p:nvSpPr>
        <p:spPr>
          <a:xfrm>
            <a:off x="586854" y="245660"/>
            <a:ext cx="37121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Second Steps</a:t>
            </a:r>
          </a:p>
        </p:txBody>
      </p:sp>
    </p:spTree>
    <p:extLst>
      <p:ext uri="{BB962C8B-B14F-4D97-AF65-F5344CB8AC3E}">
        <p14:creationId xmlns:p14="http://schemas.microsoft.com/office/powerpoint/2010/main" val="3120523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2187</Words>
  <Application>Microsoft Office PowerPoint</Application>
  <PresentationFormat>A4 Paper (210x297 mm)</PresentationFormat>
  <Paragraphs>425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Year 7 Assessment Week Revision and Preparation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Bridgewater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K. Powell</dc:creator>
  <cp:lastModifiedBy>Mrs. A. Silver</cp:lastModifiedBy>
  <cp:revision>69</cp:revision>
  <cp:lastPrinted>2019-07-08T13:26:24Z</cp:lastPrinted>
  <dcterms:created xsi:type="dcterms:W3CDTF">2019-06-10T16:10:50Z</dcterms:created>
  <dcterms:modified xsi:type="dcterms:W3CDTF">2023-05-11T15:53:08Z</dcterms:modified>
</cp:coreProperties>
</file>